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49" r:id="rId1"/>
    <p:sldMasterId id="2147483651" r:id="rId2"/>
    <p:sldMasterId id="2147483652" r:id="rId3"/>
  </p:sldMasterIdLst>
  <p:notesMasterIdLst>
    <p:notesMasterId r:id="rId49"/>
  </p:notesMasterIdLst>
  <p:sldIdLst>
    <p:sldId id="258" r:id="rId4"/>
    <p:sldId id="581" r:id="rId5"/>
    <p:sldId id="508" r:id="rId6"/>
    <p:sldId id="509" r:id="rId7"/>
    <p:sldId id="530" r:id="rId8"/>
    <p:sldId id="516" r:id="rId9"/>
    <p:sldId id="510" r:id="rId10"/>
    <p:sldId id="513" r:id="rId11"/>
    <p:sldId id="515" r:id="rId12"/>
    <p:sldId id="479" r:id="rId13"/>
    <p:sldId id="580" r:id="rId14"/>
    <p:sldId id="579" r:id="rId15"/>
    <p:sldId id="566" r:id="rId16"/>
    <p:sldId id="468" r:id="rId17"/>
    <p:sldId id="469" r:id="rId18"/>
    <p:sldId id="475" r:id="rId19"/>
    <p:sldId id="476" r:id="rId20"/>
    <p:sldId id="478" r:id="rId21"/>
    <p:sldId id="480" r:id="rId22"/>
    <p:sldId id="484" r:id="rId23"/>
    <p:sldId id="569" r:id="rId24"/>
    <p:sldId id="485" r:id="rId25"/>
    <p:sldId id="486" r:id="rId26"/>
    <p:sldId id="583" r:id="rId27"/>
    <p:sldId id="489" r:id="rId28"/>
    <p:sldId id="571" r:id="rId29"/>
    <p:sldId id="534" r:id="rId30"/>
    <p:sldId id="536" r:id="rId31"/>
    <p:sldId id="537" r:id="rId32"/>
    <p:sldId id="584" r:id="rId33"/>
    <p:sldId id="493" r:id="rId34"/>
    <p:sldId id="539" r:id="rId35"/>
    <p:sldId id="540" r:id="rId36"/>
    <p:sldId id="541" r:id="rId37"/>
    <p:sldId id="582" r:id="rId38"/>
    <p:sldId id="572" r:id="rId39"/>
    <p:sldId id="574" r:id="rId40"/>
    <p:sldId id="575" r:id="rId41"/>
    <p:sldId id="573" r:id="rId42"/>
    <p:sldId id="576" r:id="rId43"/>
    <p:sldId id="578" r:id="rId44"/>
    <p:sldId id="577" r:id="rId45"/>
    <p:sldId id="524" r:id="rId46"/>
    <p:sldId id="531" r:id="rId47"/>
    <p:sldId id="553" r:id="rId48"/>
  </p:sldIdLst>
  <p:sldSz cx="9144000" cy="6858000" type="screen4x3"/>
  <p:notesSz cx="6781800" cy="9918700"/>
  <p:embeddedFontLst>
    <p:embeddedFont>
      <p:font typeface="Wingdings 3" panose="05040102010807070707" pitchFamily="18" charset="2"/>
      <p:regular r:id="rId50"/>
    </p:embeddedFont>
    <p:embeddedFont>
      <p:font typeface="Book Antiqua" panose="02040602050305030304" pitchFamily="18" charset="0"/>
      <p:regular r:id="rId51"/>
      <p:bold r:id="rId52"/>
      <p:italic r:id="rId53"/>
      <p:boldItalic r:id="rId54"/>
    </p:embeddedFont>
    <p:embeddedFont>
      <p:font typeface="Calibri" panose="020F0502020204030204" pitchFamily="34" charset="0"/>
      <p:regular r:id="rId55"/>
      <p:bold r:id="rId56"/>
      <p:italic r:id="rId57"/>
      <p:boldItalic r:id="rId58"/>
    </p:embeddedFont>
    <p:embeddedFont>
      <p:font typeface="MS PGothic" panose="020B0600070205080204" pitchFamily="34" charset="-128"/>
      <p:regular r:id="rId59"/>
    </p:embeddedFont>
    <p:embeddedFont>
      <p:font typeface="MS PGothic" panose="020B0600070205080204" pitchFamily="34" charset="-128"/>
      <p:regular r:id="rId59"/>
    </p:embeddedFont>
  </p:embeddedFontLst>
  <p:defaultTextStyle>
    <a:defPPr>
      <a:defRPr lang="de-DE"/>
    </a:defPPr>
    <a:lvl1pPr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FF3300"/>
    <a:srgbClr val="006600"/>
    <a:srgbClr val="000000"/>
    <a:srgbClr val="1E539E"/>
    <a:srgbClr val="21229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A111915-BE36-4E01-A7E5-04B1672EAD32}" styleName="Helle Formatvorlage 2 - Akz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17292A2E-F333-43FB-9621-5CBBE7FDCDCB}" styleName="Helle Formatvorlage 2 - Akz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86358" autoAdjust="0"/>
  </p:normalViewPr>
  <p:slideViewPr>
    <p:cSldViewPr snapToGrid="0" snapToObjects="1">
      <p:cViewPr varScale="1">
        <p:scale>
          <a:sx n="74" d="100"/>
          <a:sy n="74" d="100"/>
        </p:scale>
        <p:origin x="1290" y="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654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200" d="100"/>
        <a:sy n="200" d="100"/>
      </p:scale>
      <p:origin x="0" y="-673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font" Target="fonts/font1.fntdata"/><Relationship Id="rId55" Type="http://schemas.openxmlformats.org/officeDocument/2006/relationships/font" Target="fonts/font6.fntdata"/><Relationship Id="rId63" Type="http://schemas.openxmlformats.org/officeDocument/2006/relationships/tableStyles" Target="tableStyle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font" Target="fonts/font5.fntdata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font" Target="fonts/font4.fntdata"/><Relationship Id="rId58" Type="http://schemas.openxmlformats.org/officeDocument/2006/relationships/font" Target="fonts/font9.fntdata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notesMaster" Target="notesMasters/notesMaster1.xml"/><Relationship Id="rId57" Type="http://schemas.openxmlformats.org/officeDocument/2006/relationships/font" Target="fonts/font8.fntdata"/><Relationship Id="rId61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font" Target="fonts/font3.fntdata"/><Relationship Id="rId60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font" Target="fonts/font7.fntdata"/><Relationship Id="rId8" Type="http://schemas.openxmlformats.org/officeDocument/2006/relationships/slide" Target="slides/slide5.xml"/><Relationship Id="rId51" Type="http://schemas.openxmlformats.org/officeDocument/2006/relationships/font" Target="fonts/font2.fntdata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font" Target="fonts/font10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36875" cy="4968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5401" tIns="47700" rIns="95401" bIns="47700" numCol="1" anchor="t" anchorCtr="0" compatLnSpc="1">
            <a:prstTxWarp prst="textNoShape">
              <a:avLst/>
            </a:prstTxWarp>
          </a:bodyPr>
          <a:lstStyle>
            <a:lvl1pPr defTabSz="955675" eaLnBrk="1" hangingPunct="1">
              <a:spcBef>
                <a:spcPct val="0"/>
              </a:spcBef>
              <a:buClrTx/>
              <a:buSzTx/>
              <a:buFontTx/>
              <a:buNone/>
              <a:defRPr sz="1200">
                <a:latin typeface="Arial" charset="0"/>
                <a:ea typeface="ＭＳ Ｐゴシック" charset="0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1750" y="0"/>
            <a:ext cx="2936875" cy="4968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5401" tIns="47700" rIns="95401" bIns="47700" numCol="1" anchor="t" anchorCtr="0" compatLnSpc="1">
            <a:prstTxWarp prst="textNoShape">
              <a:avLst/>
            </a:prstTxWarp>
          </a:bodyPr>
          <a:lstStyle>
            <a:lvl1pPr algn="r" defTabSz="955675" eaLnBrk="1" hangingPunct="1">
              <a:spcBef>
                <a:spcPct val="0"/>
              </a:spcBef>
              <a:buClrTx/>
              <a:buSzTx/>
              <a:buFontTx/>
              <a:buNone/>
              <a:defRPr sz="1200">
                <a:latin typeface="Arial" charset="0"/>
                <a:ea typeface="ＭＳ Ｐゴシック" charset="0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2048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1225" y="742950"/>
            <a:ext cx="4959350" cy="37195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6275" y="4710113"/>
            <a:ext cx="5429250" cy="446563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5401" tIns="47700" rIns="95401" bIns="477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1813"/>
            <a:ext cx="2936875" cy="49371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5401" tIns="47700" rIns="95401" bIns="47700" numCol="1" anchor="b" anchorCtr="0" compatLnSpc="1">
            <a:prstTxWarp prst="textNoShape">
              <a:avLst/>
            </a:prstTxWarp>
          </a:bodyPr>
          <a:lstStyle>
            <a:lvl1pPr defTabSz="955675" eaLnBrk="1" hangingPunct="1">
              <a:spcBef>
                <a:spcPct val="0"/>
              </a:spcBef>
              <a:buClrTx/>
              <a:buSzTx/>
              <a:buFontTx/>
              <a:buNone/>
              <a:defRPr sz="1200">
                <a:latin typeface="Arial" charset="0"/>
                <a:ea typeface="ＭＳ Ｐゴシック" charset="0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1750" y="9421813"/>
            <a:ext cx="2936875" cy="49371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5401" tIns="47700" rIns="95401" bIns="47700" numCol="1" anchor="b" anchorCtr="0" compatLnSpc="1">
            <a:prstTxWarp prst="textNoShape">
              <a:avLst/>
            </a:prstTxWarp>
          </a:bodyPr>
          <a:lstStyle>
            <a:lvl1pPr algn="r" defTabSz="955675" eaLnBrk="1" hangingPunct="1">
              <a:defRPr sz="1200">
                <a:ea typeface="+mn-ea"/>
              </a:defRPr>
            </a:lvl1pPr>
          </a:lstStyle>
          <a:p>
            <a:pPr>
              <a:defRPr/>
            </a:pPr>
            <a:fld id="{19F80639-EE6E-4628-A475-DBE76520E122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414064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anose="020B0600070205080204" pitchFamily="34" charset="-128"/>
        <a:cs typeface="ＭＳ Ｐゴシック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anose="020B0600070205080204" pitchFamily="34" charset="-128"/>
        <a:cs typeface="ＭＳ Ｐゴシック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anose="020B0600070205080204" pitchFamily="34" charset="-128"/>
        <a:cs typeface="ＭＳ Ｐゴシック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anose="020B0600070205080204" pitchFamily="34" charset="-128"/>
        <a:cs typeface="ＭＳ Ｐゴシック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anose="020B0600070205080204" pitchFamily="34" charset="-128"/>
        <a:cs typeface="ＭＳ Ｐゴシック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Folienbildplatzhalt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izenplatzhalt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de-DE" smtClean="0">
              <a:latin typeface="Arial" panose="020B0604020202020204" pitchFamily="34" charset="0"/>
            </a:endParaRP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386043C-B616-45FD-B335-719E9DA06A86}" type="slidenum">
              <a:rPr lang="de-DE" smtClean="0"/>
              <a:pPr>
                <a:defRPr/>
              </a:pPr>
              <a:t>29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090007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Folienbildplatzhalt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izenplatzhalt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de-DE" smtClean="0">
              <a:latin typeface="Arial" panose="020B0604020202020204" pitchFamily="34" charset="0"/>
            </a:endParaRP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386043C-B616-45FD-B335-719E9DA06A86}" type="slidenum">
              <a:rPr lang="de-DE" smtClean="0"/>
              <a:pPr>
                <a:defRPr/>
              </a:pPr>
              <a:t>30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365496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Folienbildplatzhalt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8611" name="Notizenplatzhalt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de-DE" smtClean="0">
              <a:latin typeface="Arial" panose="020B0604020202020204" pitchFamily="34" charset="0"/>
            </a:endParaRP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00B0FD2-D50A-4F2B-BEFE-64FFD3A1667E}" type="slidenum">
              <a:rPr lang="de-DE" smtClean="0"/>
              <a:pPr>
                <a:defRPr/>
              </a:pPr>
              <a:t>45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843255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4" descr="Titelmotiv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-15875"/>
            <a:ext cx="9142412" cy="29591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14"/>
          <p:cNvSpPr>
            <a:spLocks noChangeArrowheads="1"/>
          </p:cNvSpPr>
          <p:nvPr/>
        </p:nvSpPr>
        <p:spPr bwMode="auto">
          <a:xfrm>
            <a:off x="0" y="0"/>
            <a:ext cx="9144000" cy="53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Clr>
                <a:schemeClr val="tx1"/>
              </a:buClr>
              <a:buSzPct val="85000"/>
              <a:buFont typeface="Wingdings 3" panose="05040102010807070707" pitchFamily="18" charset="2"/>
              <a:buNone/>
              <a:defRPr/>
            </a:pPr>
            <a:endParaRPr lang="de-DE" altLang="de-DE" smtClean="0"/>
          </a:p>
        </p:txBody>
      </p:sp>
      <p:sp>
        <p:nvSpPr>
          <p:cNvPr id="6" name="Rectangle 16"/>
          <p:cNvSpPr>
            <a:spLocks noChangeArrowheads="1"/>
          </p:cNvSpPr>
          <p:nvPr/>
        </p:nvSpPr>
        <p:spPr bwMode="auto">
          <a:xfrm>
            <a:off x="0" y="534988"/>
            <a:ext cx="9144000" cy="2112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Clr>
                <a:schemeClr val="tx1"/>
              </a:buClr>
              <a:buSzPct val="85000"/>
              <a:buFont typeface="Wingdings 3" panose="05040102010807070707" pitchFamily="18" charset="2"/>
              <a:buNone/>
              <a:defRPr/>
            </a:pPr>
            <a:endParaRPr lang="de-DE" altLang="de-DE" smtClean="0"/>
          </a:p>
        </p:txBody>
      </p:sp>
      <p:sp>
        <p:nvSpPr>
          <p:cNvPr id="7" name="Line 18"/>
          <p:cNvSpPr>
            <a:spLocks noChangeShapeType="1"/>
          </p:cNvSpPr>
          <p:nvPr/>
        </p:nvSpPr>
        <p:spPr bwMode="auto">
          <a:xfrm>
            <a:off x="7462838" y="503238"/>
            <a:ext cx="0" cy="6116637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>
            <a:spAutoFit/>
          </a:bodyPr>
          <a:lstStyle/>
          <a:p>
            <a:endParaRPr lang="de-DE"/>
          </a:p>
        </p:txBody>
      </p:sp>
      <p:sp>
        <p:nvSpPr>
          <p:cNvPr id="8" name="Line 19"/>
          <p:cNvSpPr>
            <a:spLocks noChangeShapeType="1"/>
          </p:cNvSpPr>
          <p:nvPr/>
        </p:nvSpPr>
        <p:spPr bwMode="auto">
          <a:xfrm flipH="1">
            <a:off x="0" y="503238"/>
            <a:ext cx="9144000" cy="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>
            <a:spAutoFit/>
          </a:bodyPr>
          <a:lstStyle/>
          <a:p>
            <a:endParaRPr lang="de-DE"/>
          </a:p>
        </p:txBody>
      </p:sp>
      <p:pic>
        <p:nvPicPr>
          <p:cNvPr id="9" name="Picture 20" descr="UKT_4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6025" y="6002338"/>
            <a:ext cx="1112838" cy="598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56"/>
          <p:cNvSpPr>
            <a:spLocks noChangeArrowheads="1"/>
          </p:cNvSpPr>
          <p:nvPr/>
        </p:nvSpPr>
        <p:spPr bwMode="auto">
          <a:xfrm>
            <a:off x="7462838" y="503238"/>
            <a:ext cx="1681162" cy="2439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Clr>
                <a:schemeClr val="tx1"/>
              </a:buClr>
              <a:buSzPct val="85000"/>
              <a:buFont typeface="Wingdings 3" panose="05040102010807070707" pitchFamily="18" charset="2"/>
              <a:buNone/>
              <a:defRPr/>
            </a:pPr>
            <a:endParaRPr lang="de-DE" altLang="de-DE" smtClean="0"/>
          </a:p>
        </p:txBody>
      </p:sp>
      <p:sp>
        <p:nvSpPr>
          <p:cNvPr id="11" name="Rectangle 57"/>
          <p:cNvSpPr>
            <a:spLocks noChangeArrowheads="1"/>
          </p:cNvSpPr>
          <p:nvPr/>
        </p:nvSpPr>
        <p:spPr bwMode="auto">
          <a:xfrm>
            <a:off x="7470775" y="509588"/>
            <a:ext cx="1673225" cy="260508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Clr>
                <a:schemeClr val="tx1"/>
              </a:buClr>
              <a:buSzPct val="85000"/>
              <a:buFont typeface="Wingdings 3" panose="05040102010807070707" pitchFamily="18" charset="2"/>
              <a:buNone/>
              <a:defRPr/>
            </a:pPr>
            <a:endParaRPr lang="de-DE" altLang="de-DE" smtClean="0"/>
          </a:p>
        </p:txBody>
      </p:sp>
      <p:pic>
        <p:nvPicPr>
          <p:cNvPr id="12" name="Picture 58" descr="UT_WBMW_Rot_RGB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9938" y="6118225"/>
            <a:ext cx="1492250" cy="38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2863850"/>
            <a:ext cx="7470775" cy="1268413"/>
          </a:xfrm>
        </p:spPr>
        <p:txBody>
          <a:bodyPr lIns="720000" tIns="0" rIns="0" bIns="0" anchor="ctr"/>
          <a:lstStyle>
            <a:lvl1pPr>
              <a:defRPr sz="3300" b="1"/>
            </a:lvl1pPr>
          </a:lstStyle>
          <a:p>
            <a:pPr lvl="0"/>
            <a:r>
              <a:rPr lang="de-DE" noProof="0" smtClean="0"/>
              <a:t>Mastertitelformat bearbeiten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0" y="4132263"/>
            <a:ext cx="7470775" cy="920750"/>
          </a:xfrm>
        </p:spPr>
        <p:txBody>
          <a:bodyPr lIns="720000" tIns="0" rIns="0" bIns="0" anchor="ctr"/>
          <a:lstStyle>
            <a:lvl1pPr>
              <a:defRPr sz="1400">
                <a:solidFill>
                  <a:srgbClr val="000000"/>
                </a:solidFill>
              </a:defRPr>
            </a:lvl1pPr>
          </a:lstStyle>
          <a:p>
            <a:pPr lvl="0"/>
            <a:r>
              <a:rPr lang="de-DE" noProof="0" smtClean="0"/>
              <a:t>Master-Untertitelformat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619321155"/>
      </p:ext>
    </p:extLst>
  </p:cSld>
  <p:clrMapOvr>
    <a:masterClrMapping/>
  </p:clrMapOvr>
  <p:transition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07194048"/>
      </p:ext>
    </p:extLst>
  </p:cSld>
  <p:clrMapOvr>
    <a:masterClrMapping/>
  </p:clrMapOvr>
  <p:transition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0" y="6610350"/>
            <a:ext cx="577850" cy="2095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	</a:t>
            </a:r>
            <a:fld id="{BB1EB0A3-5B91-48FB-89FD-A09B8AF7377A}" type="slidenum">
              <a:rPr lang="de-DE" sz="1200" b="1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 sz="1200" b="1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7038475"/>
      </p:ext>
    </p:extLst>
  </p:cSld>
  <p:clrMapOvr>
    <a:masterClrMapping/>
  </p:clrMapOvr>
  <p:transition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75761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367213" y="1600200"/>
            <a:ext cx="3759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0" y="6610350"/>
            <a:ext cx="577850" cy="2095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	</a:t>
            </a:r>
            <a:fld id="{9DB08CF0-3FBA-4A1B-B68B-150B71931970}" type="slidenum">
              <a:rPr lang="de-DE" sz="1200" b="1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 sz="1200" b="1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2994967"/>
      </p:ext>
    </p:extLst>
  </p:cSld>
  <p:clrMapOvr>
    <a:masterClrMapping/>
  </p:clrMapOvr>
  <p:transition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0" y="6610350"/>
            <a:ext cx="577850" cy="2095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	</a:t>
            </a:r>
            <a:fld id="{3E8C4193-08BC-4399-8B4E-9D82F20322E6}" type="slidenum">
              <a:rPr lang="de-DE" sz="1200" b="1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 sz="1200" b="1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1705893"/>
      </p:ext>
    </p:extLst>
  </p:cSld>
  <p:clrMapOvr>
    <a:masterClrMapping/>
  </p:clrMapOvr>
  <p:transition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0" y="6610350"/>
            <a:ext cx="577850" cy="2095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	</a:t>
            </a:r>
            <a:fld id="{D0641E24-7BB7-49F4-A617-9A6EA6C84CCB}" type="slidenum">
              <a:rPr lang="de-DE" sz="1200" b="1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 sz="1200" b="1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8781854"/>
      </p:ext>
    </p:extLst>
  </p:cSld>
  <p:clrMapOvr>
    <a:masterClrMapping/>
  </p:clrMapOvr>
  <p:transition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0" y="6610350"/>
            <a:ext cx="577850" cy="2095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	</a:t>
            </a:r>
            <a:fld id="{582C727E-A486-4BBD-92B5-C4DF5BD70BFA}" type="slidenum">
              <a:rPr lang="de-DE" sz="1200" b="1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 sz="1200" b="1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016450"/>
      </p:ext>
    </p:extLst>
  </p:cSld>
  <p:clrMapOvr>
    <a:masterClrMapping/>
  </p:clrMapOvr>
  <p:transition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0" y="6610350"/>
            <a:ext cx="577850" cy="2095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	</a:t>
            </a:r>
            <a:fld id="{F3F1C29E-D640-476E-BA10-13F231509BD8}" type="slidenum">
              <a:rPr lang="de-DE" sz="1200" b="1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 sz="1200" b="1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6506683"/>
      </p:ext>
    </p:extLst>
  </p:cSld>
  <p:clrMapOvr>
    <a:masterClrMapping/>
  </p:clrMapOvr>
  <p:transition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de-DE" noProof="0" smtClean="0"/>
              <a:t>Bild auf Platzhalter ziehen oder durch Klicken auf Symbol hinzufügen</a:t>
            </a:r>
            <a:endParaRPr lang="de-DE" noProof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0" y="6610350"/>
            <a:ext cx="577850" cy="2095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	</a:t>
            </a:r>
            <a:fld id="{B41C433D-20EA-4E36-A8C6-37E737715D07}" type="slidenum">
              <a:rPr lang="de-DE" sz="1200" b="1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 sz="1200" b="1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175563"/>
      </p:ext>
    </p:extLst>
  </p:cSld>
  <p:clrMapOvr>
    <a:masterClrMapping/>
  </p:clrMapOvr>
  <p:transition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0" y="6610350"/>
            <a:ext cx="577850" cy="2095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	</a:t>
            </a:r>
            <a:fld id="{A43B40AB-28C4-4C6E-9145-BCB5252D81B9}" type="slidenum">
              <a:rPr lang="de-DE" sz="1200" b="1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 sz="1200" b="1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6906933"/>
      </p:ext>
    </p:extLst>
  </p:cSld>
  <p:clrMapOvr>
    <a:masterClrMapping/>
  </p:clrMapOvr>
  <p:transition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376988" y="301625"/>
            <a:ext cx="1981200" cy="5824538"/>
          </a:xfrm>
        </p:spPr>
        <p:txBody>
          <a:bodyPr vert="eaVert"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30213" y="301625"/>
            <a:ext cx="5794375" cy="5824538"/>
          </a:xfrm>
        </p:spPr>
        <p:txBody>
          <a:bodyPr vert="eaVert"/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0" y="6610350"/>
            <a:ext cx="577850" cy="2095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	</a:t>
            </a:r>
            <a:fld id="{B913D5AB-D947-4C9B-8923-B1BA3A7FAC0A}" type="slidenum">
              <a:rPr lang="de-DE" sz="1200" b="1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 sz="1200" b="1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0531320"/>
      </p:ext>
    </p:extLst>
  </p:cSld>
  <p:clrMapOvr>
    <a:masterClrMapping/>
  </p:clrMapOvr>
  <p:transition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Titel, Inhalt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30213" y="301625"/>
            <a:ext cx="7927975" cy="846138"/>
          </a:xfrm>
        </p:spPr>
        <p:txBody>
          <a:bodyPr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757613" cy="4525963"/>
          </a:xfrm>
        </p:spPr>
        <p:txBody>
          <a:bodyPr/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367213" y="1600200"/>
            <a:ext cx="3759200" cy="4525963"/>
          </a:xfrm>
        </p:spPr>
        <p:txBody>
          <a:bodyPr/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0" y="6610350"/>
            <a:ext cx="577850" cy="2095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	</a:t>
            </a:r>
            <a:fld id="{2A6166E3-4258-4FEE-82D0-D0BA91F37C14}" type="slidenum">
              <a:rPr lang="de-DE" sz="1200" b="1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 sz="1200" b="1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7739465"/>
      </p:ext>
    </p:extLst>
  </p:cSld>
  <p:clrMapOvr>
    <a:masterClrMapping/>
  </p:clrMapOvr>
  <p:transition>
    <p:zo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el, Text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30213" y="301625"/>
            <a:ext cx="7927975" cy="846138"/>
          </a:xfrm>
        </p:spPr>
        <p:txBody>
          <a:bodyPr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3757613" cy="4525963"/>
          </a:xfrm>
        </p:spPr>
        <p:txBody>
          <a:bodyPr/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367213" y="1600200"/>
            <a:ext cx="3759200" cy="4525963"/>
          </a:xfrm>
        </p:spPr>
        <p:txBody>
          <a:bodyPr/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0" y="6610350"/>
            <a:ext cx="577850" cy="2095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	</a:t>
            </a:r>
            <a:fld id="{B34F2C75-427C-416E-BAF7-F9A22A342AF9}" type="slidenum">
              <a:rPr lang="de-DE" sz="1200" b="1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 sz="1200" b="1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082497"/>
      </p:ext>
    </p:extLst>
  </p:cSld>
  <p:clrMapOvr>
    <a:masterClrMapping/>
  </p:clrMapOvr>
  <p:transition>
    <p:zo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el und Inhalt üb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30213" y="301625"/>
            <a:ext cx="7927975" cy="846138"/>
          </a:xfrm>
        </p:spPr>
        <p:txBody>
          <a:bodyPr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7669213" cy="2185988"/>
          </a:xfrm>
        </p:spPr>
        <p:txBody>
          <a:bodyPr/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3938588"/>
            <a:ext cx="7669213" cy="2187575"/>
          </a:xfrm>
        </p:spPr>
        <p:txBody>
          <a:bodyPr/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0" y="6610350"/>
            <a:ext cx="577850" cy="2095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	</a:t>
            </a:r>
            <a:fld id="{44DACB63-FBC0-4565-9955-167CF836A514}" type="slidenum">
              <a:rPr lang="de-DE" sz="1200" b="1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 sz="1200" b="1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004626"/>
      </p:ext>
    </p:extLst>
  </p:cSld>
  <p:clrMapOvr>
    <a:masterClrMapping/>
  </p:clrMapOvr>
  <p:transition>
    <p:zo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Titel und Text über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30213" y="301625"/>
            <a:ext cx="7927975" cy="846138"/>
          </a:xfrm>
        </p:spPr>
        <p:txBody>
          <a:bodyPr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7669213" cy="2185988"/>
          </a:xfrm>
        </p:spPr>
        <p:txBody>
          <a:bodyPr/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3938588"/>
            <a:ext cx="7669213" cy="2187575"/>
          </a:xfrm>
        </p:spPr>
        <p:txBody>
          <a:bodyPr/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0" y="6610350"/>
            <a:ext cx="577850" cy="2095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	</a:t>
            </a:r>
            <a:fld id="{0A981D62-F0EA-430E-8E3E-37CC05F3D33D}" type="slidenum">
              <a:rPr lang="de-DE" sz="1200" b="1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 sz="1200" b="1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8079911"/>
      </p:ext>
    </p:extLst>
  </p:cSld>
  <p:clrMapOvr>
    <a:masterClrMapping/>
  </p:clrMapOvr>
  <p:transition>
    <p:zo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el, Text und 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30213" y="301625"/>
            <a:ext cx="7927975" cy="846138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3757613" cy="4525963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quarter" idx="2"/>
          </p:nvPr>
        </p:nvSpPr>
        <p:spPr>
          <a:xfrm>
            <a:off x="4367213" y="1600200"/>
            <a:ext cx="3759200" cy="218598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Inhaltsplatzhalter 4"/>
          <p:cNvSpPr>
            <a:spLocks noGrp="1"/>
          </p:cNvSpPr>
          <p:nvPr>
            <p:ph sz="quarter" idx="3"/>
          </p:nvPr>
        </p:nvSpPr>
        <p:spPr>
          <a:xfrm>
            <a:off x="4367213" y="3938588"/>
            <a:ext cx="3759200" cy="2187575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0" y="6610350"/>
            <a:ext cx="577850" cy="2095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	</a:t>
            </a:r>
            <a:fld id="{E01A74C0-15E4-46D4-A816-DD99C81170A4}" type="slidenum">
              <a:rPr lang="de-DE" sz="1200" b="1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 sz="1200" b="1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4498830"/>
      </p:ext>
    </p:extLst>
  </p:cSld>
  <p:clrMapOvr>
    <a:masterClrMapping/>
  </p:clrMapOvr>
  <p:transition>
    <p:zo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Titel, Inhalt und 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Inhaltsplatzhalter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de-DE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0" y="6610350"/>
            <a:ext cx="577850" cy="2095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de-DE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095C63-9DD5-42B3-BECE-D96D7A11060C}" type="slidenum">
              <a:rPr lang="en-US" altLang="de-DE"/>
              <a:pPr>
                <a:defRPr/>
              </a:pPr>
              <a:t>‹Nr.›</a:t>
            </a:fld>
            <a:endParaRPr lang="en-US" altLang="de-DE"/>
          </a:p>
        </p:txBody>
      </p:sp>
    </p:spTree>
    <p:extLst>
      <p:ext uri="{BB962C8B-B14F-4D97-AF65-F5344CB8AC3E}">
        <p14:creationId xmlns:p14="http://schemas.microsoft.com/office/powerpoint/2010/main" val="241229282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 smtClean="0"/>
              <a:t>Master-Untertitelformat bearbeiten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4100780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3663369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375077729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3908425"/>
            <a:ext cx="4038600" cy="22177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3908425"/>
            <a:ext cx="4038600" cy="22177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1729465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34740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Mastertitelformat bearbeiten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177168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839956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82063483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54343268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3601506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444750"/>
            <a:ext cx="2057400" cy="3681413"/>
          </a:xfrm>
        </p:spPr>
        <p:txBody>
          <a:bodyPr vert="eaVert"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444750"/>
            <a:ext cx="6019800" cy="3681413"/>
          </a:xfrm>
        </p:spPr>
        <p:txBody>
          <a:bodyPr vert="eaVert"/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9253036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 vert="horz"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 smtClean="0"/>
              <a:t>Master-Untertitelformat bearbeiten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6449585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/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2475956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vert="horz" anchor="t"/>
          <a:lstStyle>
            <a:lvl1pPr algn="l">
              <a:defRPr sz="4000" b="1" cap="all"/>
            </a:lvl1pPr>
          </a:lstStyle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423791948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 vert="horz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 vert="horz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2718624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 vert="horz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 vert="horz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6741892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/>
          <a:lstStyle/>
          <a:p>
            <a:r>
              <a:rPr lang="de-DE" smtClean="0"/>
              <a:t>Mastertitelformat bearbeiten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7758271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4167783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vert="horz" anchor="b"/>
          <a:lstStyle>
            <a:lvl1pPr algn="l">
              <a:defRPr sz="2000" b="1"/>
            </a:lvl1pPr>
          </a:lstStyle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 vert="horz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64939138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vert="horz" anchor="b"/>
          <a:lstStyle>
            <a:lvl1pPr algn="l">
              <a:defRPr sz="2000" b="1"/>
            </a:lvl1pPr>
          </a:lstStyle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65636734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7447929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232952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3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5.pn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4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image" Target="../media/image8.png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image" Target="../media/image7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.xml"/><Relationship Id="rId13" Type="http://schemas.openxmlformats.org/officeDocument/2006/relationships/image" Target="../media/image9.png"/><Relationship Id="rId3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5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30.xml"/><Relationship Id="rId1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4.xml"/><Relationship Id="rId11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3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2.xml"/><Relationship Id="rId9" Type="http://schemas.openxmlformats.org/officeDocument/2006/relationships/slideLayout" Target="../slideLayouts/slideLayout37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59" descr="Titelstreifen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-3175"/>
            <a:ext cx="9142412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30213" y="301625"/>
            <a:ext cx="7927975" cy="846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000" tIns="900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Hier fügen Sie den Titel der Seite ein</a:t>
            </a:r>
          </a:p>
        </p:txBody>
      </p:sp>
      <p:pic>
        <p:nvPicPr>
          <p:cNvPr id="1028" name="Picture 17" descr="UKT_4C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6302375"/>
            <a:ext cx="51435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1" name="Rectangle 19"/>
          <p:cNvSpPr>
            <a:spLocks noChangeArrowheads="1"/>
          </p:cNvSpPr>
          <p:nvPr/>
        </p:nvSpPr>
        <p:spPr bwMode="auto">
          <a:xfrm>
            <a:off x="-112713" y="-112713"/>
            <a:ext cx="9256713" cy="949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Clr>
                <a:schemeClr val="tx1"/>
              </a:buClr>
              <a:buSzPct val="85000"/>
              <a:buFont typeface="Wingdings 3" panose="05040102010807070707" pitchFamily="18" charset="2"/>
              <a:buNone/>
              <a:defRPr/>
            </a:pPr>
            <a:endParaRPr lang="de-DE" altLang="de-DE" smtClean="0"/>
          </a:p>
        </p:txBody>
      </p:sp>
      <p:sp>
        <p:nvSpPr>
          <p:cNvPr id="1030" name="Line 44"/>
          <p:cNvSpPr>
            <a:spLocks noChangeShapeType="1"/>
          </p:cNvSpPr>
          <p:nvPr/>
        </p:nvSpPr>
        <p:spPr bwMode="auto">
          <a:xfrm flipH="1" flipV="1">
            <a:off x="0" y="1139825"/>
            <a:ext cx="9144000" cy="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>
            <a:spAutoFit/>
          </a:bodyPr>
          <a:lstStyle/>
          <a:p>
            <a:endParaRPr lang="de-DE"/>
          </a:p>
        </p:txBody>
      </p:sp>
      <p:sp>
        <p:nvSpPr>
          <p:cNvPr id="1034" name="Rectangle 55"/>
          <p:cNvSpPr>
            <a:spLocks noChangeArrowheads="1"/>
          </p:cNvSpPr>
          <p:nvPr/>
        </p:nvSpPr>
        <p:spPr bwMode="auto">
          <a:xfrm>
            <a:off x="577850" y="1706563"/>
            <a:ext cx="7488238" cy="31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50000"/>
              </a:spcBef>
              <a:buClr>
                <a:schemeClr val="tx1"/>
              </a:buClr>
              <a:buSzPct val="85000"/>
              <a:buFont typeface="Wingdings 3" panose="05040102010807070707" pitchFamily="18" charset="2"/>
              <a:buNone/>
              <a:defRPr/>
            </a:pPr>
            <a:endParaRPr lang="de-DE" altLang="de-DE" sz="1800" smtClean="0"/>
          </a:p>
        </p:txBody>
      </p:sp>
      <p:sp>
        <p:nvSpPr>
          <p:cNvPr id="1032" name="Rectangle 5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7669213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Erste Ebene</a:t>
            </a:r>
          </a:p>
          <a:p>
            <a:pPr lvl="1"/>
            <a:r>
              <a:rPr lang="de-DE" altLang="de-DE" smtClean="0"/>
              <a:t>Zweite Ebene</a:t>
            </a:r>
          </a:p>
          <a:p>
            <a:pPr lvl="2"/>
            <a:r>
              <a:rPr lang="de-DE" altLang="de-DE" smtClean="0"/>
              <a:t>Dritte Ebene</a:t>
            </a:r>
          </a:p>
          <a:p>
            <a:pPr lvl="3"/>
            <a:r>
              <a:rPr lang="de-DE" altLang="de-DE" smtClean="0"/>
              <a:t>Vierte Ebene</a:t>
            </a:r>
          </a:p>
          <a:p>
            <a:pPr lvl="4"/>
            <a:r>
              <a:rPr lang="de-DE" altLang="de-DE" smtClean="0"/>
              <a:t>Fünfte Ebene</a:t>
            </a:r>
          </a:p>
        </p:txBody>
      </p:sp>
      <p:pic>
        <p:nvPicPr>
          <p:cNvPr id="1033" name="Picture 60" descr="UT_WBMW_Rot_RGB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5513" y="6348413"/>
            <a:ext cx="890587" cy="23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114" r:id="rId1"/>
    <p:sldLayoutId id="2147484091" r:id="rId2"/>
    <p:sldLayoutId id="2147484115" r:id="rId3"/>
    <p:sldLayoutId id="2147484116" r:id="rId4"/>
    <p:sldLayoutId id="2147484117" r:id="rId5"/>
    <p:sldLayoutId id="2147484118" r:id="rId6"/>
    <p:sldLayoutId id="2147484119" r:id="rId7"/>
    <p:sldLayoutId id="2147484120" r:id="rId8"/>
    <p:sldLayoutId id="2147484121" r:id="rId9"/>
    <p:sldLayoutId id="2147484122" r:id="rId10"/>
    <p:sldLayoutId id="2147484123" r:id="rId11"/>
    <p:sldLayoutId id="2147484124" r:id="rId12"/>
    <p:sldLayoutId id="2147484125" r:id="rId13"/>
    <p:sldLayoutId id="2147484126" r:id="rId14"/>
    <p:sldLayoutId id="2147484127" r:id="rId15"/>
    <p:sldLayoutId id="2147484128" r:id="rId16"/>
    <p:sldLayoutId id="2147484129" r:id="rId17"/>
  </p:sldLayoutIdLst>
  <p:transition>
    <p:zoom/>
  </p:transition>
  <p:timing>
    <p:tnLst>
      <p:par>
        <p:cTn id="1" dur="indefinite" restart="never" nodeType="tmRoot"/>
      </p:par>
    </p:tnLst>
  </p:timing>
  <p:hf sldNum="0" hdr="0" dt="0"/>
  <p:txStyles>
    <p:titleStyle>
      <a:lvl1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+mj-lt"/>
          <a:ea typeface="ＭＳ Ｐゴシック" panose="020B0600070205080204" pitchFamily="34" charset="-128"/>
          <a:cs typeface="ＭＳ Ｐゴシック"/>
        </a:defRPr>
      </a:lvl1pPr>
      <a:lvl2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Arial" charset="0"/>
          <a:ea typeface="ＭＳ Ｐゴシック" panose="020B0600070205080204" pitchFamily="34" charset="-128"/>
          <a:cs typeface="ＭＳ Ｐゴシック"/>
        </a:defRPr>
      </a:lvl2pPr>
      <a:lvl3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Arial" charset="0"/>
          <a:ea typeface="ＭＳ Ｐゴシック" panose="020B0600070205080204" pitchFamily="34" charset="-128"/>
          <a:cs typeface="ＭＳ Ｐゴシック"/>
        </a:defRPr>
      </a:lvl3pPr>
      <a:lvl4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Arial" charset="0"/>
          <a:ea typeface="ＭＳ Ｐゴシック" panose="020B0600070205080204" pitchFamily="34" charset="-128"/>
          <a:cs typeface="ＭＳ Ｐゴシック"/>
        </a:defRPr>
      </a:lvl4pPr>
      <a:lvl5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Arial" charset="0"/>
          <a:ea typeface="ＭＳ Ｐゴシック" panose="020B0600070205080204" pitchFamily="34" charset="-128"/>
          <a:cs typeface="ＭＳ Ｐゴシック"/>
        </a:defRPr>
      </a:lvl5pPr>
      <a:lvl6pPr marL="457200"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Arial" charset="0"/>
          <a:ea typeface="ＭＳ Ｐゴシック" charset="0"/>
        </a:defRPr>
      </a:lvl6pPr>
      <a:lvl7pPr marL="914400"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Arial" charset="0"/>
          <a:ea typeface="ＭＳ Ｐゴシック" charset="0"/>
        </a:defRPr>
      </a:lvl7pPr>
      <a:lvl8pPr marL="1371600"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Arial" charset="0"/>
          <a:ea typeface="ＭＳ Ｐゴシック" charset="0"/>
        </a:defRPr>
      </a:lvl8pPr>
      <a:lvl9pPr marL="1828800"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Arial" charset="0"/>
          <a:ea typeface="ＭＳ Ｐゴシック" charset="0"/>
        </a:defRPr>
      </a:lvl9pPr>
    </p:titleStyle>
    <p:bodyStyle>
      <a:lvl1pPr marL="342900" indent="-342900" algn="l" rtl="0" eaLnBrk="0" fontAlgn="base" hangingPunct="0">
        <a:spcBef>
          <a:spcPct val="50000"/>
        </a:spcBef>
        <a:spcAft>
          <a:spcPct val="0"/>
        </a:spcAft>
        <a:buClr>
          <a:schemeClr val="tx1"/>
        </a:buClr>
        <a:buSzPct val="85000"/>
        <a:buFont typeface="Wingdings 3" panose="05040102010807070707" pitchFamily="18" charset="2"/>
        <a:defRPr sz="2400">
          <a:solidFill>
            <a:schemeClr val="tx1"/>
          </a:solidFill>
          <a:latin typeface="+mn-lt"/>
          <a:ea typeface="ＭＳ Ｐゴシック" panose="020B0600070205080204" pitchFamily="34" charset="-128"/>
          <a:cs typeface="ＭＳ Ｐゴシック"/>
        </a:defRPr>
      </a:lvl1pPr>
      <a:lvl2pPr marL="490538" indent="-195263" algn="l" rtl="0" eaLnBrk="0" fontAlgn="base" hangingPunct="0">
        <a:spcBef>
          <a:spcPct val="25000"/>
        </a:spcBef>
        <a:spcAft>
          <a:spcPct val="0"/>
        </a:spcAft>
        <a:buClr>
          <a:schemeClr val="hlink"/>
        </a:buClr>
        <a:buSzPct val="65000"/>
        <a:buFont typeface="Arial" panose="020B0604020202020204" pitchFamily="34" charset="0"/>
        <a:buBlip>
          <a:blip r:embed="rId22"/>
        </a:buBlip>
        <a:defRPr sz="2000">
          <a:solidFill>
            <a:schemeClr val="tx1"/>
          </a:solidFill>
          <a:latin typeface="+mn-lt"/>
          <a:ea typeface="ＭＳ Ｐゴシック" panose="020B0600070205080204" pitchFamily="34" charset="-128"/>
          <a:cs typeface="ＭＳ Ｐゴシック"/>
        </a:defRPr>
      </a:lvl2pPr>
      <a:lvl3pPr marL="854075" indent="-1841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0000"/>
        <a:buFont typeface="Wingdings" panose="05000000000000000000" pitchFamily="2" charset="2"/>
        <a:buBlip>
          <a:blip r:embed="rId23"/>
        </a:buBlip>
        <a:defRPr>
          <a:solidFill>
            <a:schemeClr val="tx1"/>
          </a:solidFill>
          <a:latin typeface="+mn-lt"/>
          <a:ea typeface="ＭＳ Ｐゴシック" panose="020B0600070205080204" pitchFamily="34" charset="-128"/>
          <a:cs typeface="ＭＳ Ｐゴシック"/>
        </a:defRPr>
      </a:lvl3pPr>
      <a:lvl4pPr marL="1227138" indent="-193675" algn="l" rtl="0" eaLnBrk="0" fontAlgn="base" hangingPunct="0">
        <a:spcBef>
          <a:spcPct val="15000"/>
        </a:spcBef>
        <a:spcAft>
          <a:spcPct val="0"/>
        </a:spcAft>
        <a:buClr>
          <a:schemeClr val="bg2"/>
        </a:buClr>
        <a:buSzPct val="90000"/>
        <a:buChar char="-"/>
        <a:defRPr>
          <a:solidFill>
            <a:schemeClr val="tx1"/>
          </a:solidFill>
          <a:latin typeface="+mn-lt"/>
          <a:ea typeface="ＭＳ Ｐゴシック" panose="020B0600070205080204" pitchFamily="34" charset="-128"/>
          <a:cs typeface="ＭＳ Ｐゴシック"/>
        </a:defRPr>
      </a:lvl4pPr>
      <a:lvl5pPr marL="1530350" indent="-98425" algn="l" rtl="0" eaLnBrk="0" fontAlgn="base" hangingPunct="0">
        <a:spcBef>
          <a:spcPct val="15000"/>
        </a:spcBef>
        <a:spcAft>
          <a:spcPct val="0"/>
        </a:spcAft>
        <a:buClr>
          <a:schemeClr val="bg2"/>
        </a:buClr>
        <a:buSzPct val="70000"/>
        <a:buFont typeface="Wingdings" panose="05000000000000000000" pitchFamily="2" charset="2"/>
        <a:buChar char="§"/>
        <a:defRPr sz="1200">
          <a:solidFill>
            <a:schemeClr val="bg2"/>
          </a:solidFill>
          <a:latin typeface="+mn-lt"/>
          <a:ea typeface="ＭＳ Ｐゴシック" panose="020B0600070205080204" pitchFamily="34" charset="-128"/>
          <a:cs typeface="ＭＳ Ｐゴシック"/>
        </a:defRPr>
      </a:lvl5pPr>
      <a:lvl6pPr marL="1987550" indent="-98425" algn="l" rtl="0" eaLnBrk="1" fontAlgn="base" hangingPunct="1">
        <a:spcBef>
          <a:spcPct val="15000"/>
        </a:spcBef>
        <a:spcAft>
          <a:spcPct val="0"/>
        </a:spcAft>
        <a:buClr>
          <a:schemeClr val="bg2"/>
        </a:buClr>
        <a:buSzPct val="70000"/>
        <a:buFont typeface="Wingdings" charset="0"/>
        <a:buChar char="§"/>
        <a:defRPr sz="1200">
          <a:solidFill>
            <a:schemeClr val="bg2"/>
          </a:solidFill>
          <a:latin typeface="+mn-lt"/>
          <a:ea typeface="+mn-ea"/>
        </a:defRPr>
      </a:lvl6pPr>
      <a:lvl7pPr marL="2444750" indent="-98425" algn="l" rtl="0" eaLnBrk="1" fontAlgn="base" hangingPunct="1">
        <a:spcBef>
          <a:spcPct val="15000"/>
        </a:spcBef>
        <a:spcAft>
          <a:spcPct val="0"/>
        </a:spcAft>
        <a:buClr>
          <a:schemeClr val="bg2"/>
        </a:buClr>
        <a:buSzPct val="70000"/>
        <a:buFont typeface="Wingdings" charset="0"/>
        <a:buChar char="§"/>
        <a:defRPr sz="1200">
          <a:solidFill>
            <a:schemeClr val="bg2"/>
          </a:solidFill>
          <a:latin typeface="+mn-lt"/>
          <a:ea typeface="+mn-ea"/>
        </a:defRPr>
      </a:lvl7pPr>
      <a:lvl8pPr marL="2901950" indent="-98425" algn="l" rtl="0" eaLnBrk="1" fontAlgn="base" hangingPunct="1">
        <a:spcBef>
          <a:spcPct val="15000"/>
        </a:spcBef>
        <a:spcAft>
          <a:spcPct val="0"/>
        </a:spcAft>
        <a:buClr>
          <a:schemeClr val="bg2"/>
        </a:buClr>
        <a:buSzPct val="70000"/>
        <a:buFont typeface="Wingdings" charset="0"/>
        <a:buChar char="§"/>
        <a:defRPr sz="1200">
          <a:solidFill>
            <a:schemeClr val="bg2"/>
          </a:solidFill>
          <a:latin typeface="+mn-lt"/>
          <a:ea typeface="+mn-ea"/>
        </a:defRPr>
      </a:lvl8pPr>
      <a:lvl9pPr marL="3359150" indent="-98425" algn="l" rtl="0" eaLnBrk="1" fontAlgn="base" hangingPunct="1">
        <a:spcBef>
          <a:spcPct val="15000"/>
        </a:spcBef>
        <a:spcAft>
          <a:spcPct val="0"/>
        </a:spcAft>
        <a:buClr>
          <a:schemeClr val="bg2"/>
        </a:buClr>
        <a:buSzPct val="70000"/>
        <a:buFont typeface="Wingdings" charset="0"/>
        <a:buChar char="§"/>
        <a:defRPr sz="1200">
          <a:solidFill>
            <a:schemeClr val="bg2"/>
          </a:solidFill>
          <a:latin typeface="+mn-lt"/>
          <a:ea typeface="+mn-ea"/>
        </a:defRPr>
      </a:lvl9pPr>
    </p:bodyStyle>
    <p:otherStyle>
      <a:defPPr>
        <a:defRPr lang="de-DE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8" descr="Titelstreifen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2436813"/>
            <a:ext cx="9142412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4447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Kapitel</a:t>
            </a:r>
          </a:p>
        </p:txBody>
      </p:sp>
      <p:sp>
        <p:nvSpPr>
          <p:cNvPr id="2052" name="Line 8"/>
          <p:cNvSpPr>
            <a:spLocks noChangeShapeType="1"/>
          </p:cNvSpPr>
          <p:nvPr/>
        </p:nvSpPr>
        <p:spPr bwMode="auto">
          <a:xfrm flipH="1" flipV="1">
            <a:off x="0" y="3579813"/>
            <a:ext cx="9144000" cy="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>
            <a:spAutoFit/>
          </a:bodyPr>
          <a:lstStyle/>
          <a:p>
            <a:endParaRPr lang="de-DE"/>
          </a:p>
        </p:txBody>
      </p:sp>
      <p:sp>
        <p:nvSpPr>
          <p:cNvPr id="2053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3908425"/>
            <a:ext cx="8229600" cy="221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Textmasterformate durch Klicken bearbeiten</a:t>
            </a:r>
          </a:p>
        </p:txBody>
      </p:sp>
      <p:pic>
        <p:nvPicPr>
          <p:cNvPr id="2054" name="Picture 19" descr="TitelmotivKapitel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350"/>
            <a:ext cx="9142413" cy="245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092" r:id="rId1"/>
    <p:sldLayoutId id="2147484093" r:id="rId2"/>
    <p:sldLayoutId id="2147484094" r:id="rId3"/>
    <p:sldLayoutId id="2147484095" r:id="rId4"/>
    <p:sldLayoutId id="2147484096" r:id="rId5"/>
    <p:sldLayoutId id="2147484097" r:id="rId6"/>
    <p:sldLayoutId id="2147484098" r:id="rId7"/>
    <p:sldLayoutId id="2147484099" r:id="rId8"/>
    <p:sldLayoutId id="2147484100" r:id="rId9"/>
    <p:sldLayoutId id="2147484101" r:id="rId10"/>
    <p:sldLayoutId id="2147484102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300" b="1">
          <a:solidFill>
            <a:schemeClr val="tx2"/>
          </a:solidFill>
          <a:latin typeface="+mj-lt"/>
          <a:ea typeface="ＭＳ Ｐゴシック" panose="020B0600070205080204" pitchFamily="34" charset="-128"/>
          <a:cs typeface="ＭＳ Ｐゴシック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300" b="1">
          <a:solidFill>
            <a:schemeClr val="tx2"/>
          </a:solidFill>
          <a:latin typeface="Arial" charset="0"/>
          <a:ea typeface="ＭＳ Ｐゴシック" panose="020B0600070205080204" pitchFamily="34" charset="-128"/>
          <a:cs typeface="ＭＳ Ｐゴシック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300" b="1">
          <a:solidFill>
            <a:schemeClr val="tx2"/>
          </a:solidFill>
          <a:latin typeface="Arial" charset="0"/>
          <a:ea typeface="ＭＳ Ｐゴシック" panose="020B0600070205080204" pitchFamily="34" charset="-128"/>
          <a:cs typeface="ＭＳ Ｐゴシック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300" b="1">
          <a:solidFill>
            <a:schemeClr val="tx2"/>
          </a:solidFill>
          <a:latin typeface="Arial" charset="0"/>
          <a:ea typeface="ＭＳ Ｐゴシック" panose="020B0600070205080204" pitchFamily="34" charset="-128"/>
          <a:cs typeface="ＭＳ Ｐゴシック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300" b="1">
          <a:solidFill>
            <a:schemeClr val="tx2"/>
          </a:solidFill>
          <a:latin typeface="Arial" charset="0"/>
          <a:ea typeface="ＭＳ Ｐゴシック" panose="020B0600070205080204" pitchFamily="34" charset="-128"/>
          <a:cs typeface="ＭＳ Ｐゴシック"/>
        </a:defRPr>
      </a:lvl5pPr>
      <a:lvl6pPr marL="457200" algn="l" rtl="0" fontAlgn="base">
        <a:spcBef>
          <a:spcPct val="0"/>
        </a:spcBef>
        <a:spcAft>
          <a:spcPct val="0"/>
        </a:spcAft>
        <a:defRPr sz="3300" b="1">
          <a:solidFill>
            <a:schemeClr val="tx2"/>
          </a:solidFill>
          <a:latin typeface="Arial" charset="0"/>
          <a:ea typeface="ＭＳ Ｐゴシック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300" b="1">
          <a:solidFill>
            <a:schemeClr val="tx2"/>
          </a:solidFill>
          <a:latin typeface="Arial" charset="0"/>
          <a:ea typeface="ＭＳ Ｐゴシック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300" b="1">
          <a:solidFill>
            <a:schemeClr val="tx2"/>
          </a:solidFill>
          <a:latin typeface="Arial" charset="0"/>
          <a:ea typeface="ＭＳ Ｐゴシック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300" b="1">
          <a:solidFill>
            <a:schemeClr val="tx2"/>
          </a:solidFill>
          <a:latin typeface="Arial" charset="0"/>
          <a:ea typeface="ＭＳ Ｐゴシック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SzPct val="70000"/>
        <a:buBlip>
          <a:blip r:embed="rId15"/>
        </a:buBlip>
        <a:defRPr sz="3200">
          <a:solidFill>
            <a:schemeClr val="tx1"/>
          </a:solidFill>
          <a:latin typeface="+mn-lt"/>
          <a:ea typeface="ＭＳ Ｐゴシック" panose="020B0600070205080204" pitchFamily="34" charset="-128"/>
          <a:cs typeface="ＭＳ Ｐゴシック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panose="020B0600070205080204" pitchFamily="34" charset="-128"/>
          <a:cs typeface="ＭＳ Ｐゴシック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panose="020B0600070205080204" pitchFamily="34" charset="-128"/>
          <a:cs typeface="ＭＳ Ｐゴシック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panose="020B0600070205080204" pitchFamily="34" charset="-128"/>
          <a:cs typeface="ＭＳ Ｐゴシック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panose="020B0600070205080204" pitchFamily="34" charset="-128"/>
          <a:cs typeface="ＭＳ Ｐゴシック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de-DE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Line 9"/>
          <p:cNvSpPr>
            <a:spLocks noChangeShapeType="1"/>
          </p:cNvSpPr>
          <p:nvPr/>
        </p:nvSpPr>
        <p:spPr bwMode="auto">
          <a:xfrm>
            <a:off x="8208963" y="0"/>
            <a:ext cx="30162" cy="659765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>
            <a:spAutoFit/>
          </a:bodyPr>
          <a:lstStyle/>
          <a:p>
            <a:endParaRPr lang="de-DE"/>
          </a:p>
        </p:txBody>
      </p:sp>
      <p:pic>
        <p:nvPicPr>
          <p:cNvPr id="3075" name="Picture 10" descr="UKT_4C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6302375"/>
            <a:ext cx="51435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7772" name="Text Box 12"/>
          <p:cNvSpPr txBox="1">
            <a:spLocks noChangeArrowheads="1"/>
          </p:cNvSpPr>
          <p:nvPr/>
        </p:nvSpPr>
        <p:spPr bwMode="auto">
          <a:xfrm>
            <a:off x="323850" y="4545013"/>
            <a:ext cx="4032250" cy="3365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de-DE" sz="1600"/>
              <a:t>Universitätsklinikum Tübingen</a:t>
            </a:r>
          </a:p>
        </p:txBody>
      </p:sp>
      <p:sp>
        <p:nvSpPr>
          <p:cNvPr id="117773" name="Text Box 13"/>
          <p:cNvSpPr txBox="1">
            <a:spLocks noChangeArrowheads="1"/>
          </p:cNvSpPr>
          <p:nvPr/>
        </p:nvSpPr>
        <p:spPr bwMode="auto">
          <a:xfrm>
            <a:off x="1431925" y="5189538"/>
            <a:ext cx="2087563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defRPr/>
            </a:pPr>
            <a:r>
              <a:rPr lang="de-DE" altLang="de-DE" sz="3600" b="1" smtClean="0">
                <a:solidFill>
                  <a:srgbClr val="C41118"/>
                </a:solidFill>
              </a:rPr>
              <a:t>mit Herz</a:t>
            </a:r>
          </a:p>
        </p:txBody>
      </p:sp>
      <p:sp>
        <p:nvSpPr>
          <p:cNvPr id="117774" name="Text Box 14"/>
          <p:cNvSpPr txBox="1">
            <a:spLocks noChangeArrowheads="1"/>
          </p:cNvSpPr>
          <p:nvPr/>
        </p:nvSpPr>
        <p:spPr bwMode="auto">
          <a:xfrm>
            <a:off x="307975" y="4716463"/>
            <a:ext cx="28511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defRPr/>
            </a:pPr>
            <a:r>
              <a:rPr lang="de-DE" altLang="de-DE" sz="3600" b="1" smtClean="0">
                <a:solidFill>
                  <a:srgbClr val="C41118"/>
                </a:solidFill>
              </a:rPr>
              <a:t>Kompetenz</a:t>
            </a:r>
          </a:p>
        </p:txBody>
      </p:sp>
      <p:sp>
        <p:nvSpPr>
          <p:cNvPr id="117775" name="Text Box 15"/>
          <p:cNvSpPr txBox="1">
            <a:spLocks noChangeArrowheads="1"/>
          </p:cNvSpPr>
          <p:nvPr/>
        </p:nvSpPr>
        <p:spPr bwMode="auto">
          <a:xfrm>
            <a:off x="946150" y="5672138"/>
            <a:ext cx="29686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de-DE" altLang="de-DE" sz="1600" smtClean="0"/>
              <a:t>www.uniklinikum-tuebingen.de</a:t>
            </a:r>
          </a:p>
        </p:txBody>
      </p:sp>
      <p:sp>
        <p:nvSpPr>
          <p:cNvPr id="117776" name="Text Box 16"/>
          <p:cNvSpPr txBox="1">
            <a:spLocks noChangeArrowheads="1"/>
          </p:cNvSpPr>
          <p:nvPr/>
        </p:nvSpPr>
        <p:spPr bwMode="auto">
          <a:xfrm>
            <a:off x="4829175" y="3862388"/>
            <a:ext cx="3379788" cy="11747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defRPr/>
            </a:pPr>
            <a:r>
              <a:rPr lang="de-DE" sz="4400" b="1"/>
              <a:t>Vielen Dank</a:t>
            </a:r>
            <a:r>
              <a:rPr lang="de-DE" sz="5000" b="1"/>
              <a:t> </a:t>
            </a:r>
            <a:br>
              <a:rPr lang="de-DE" sz="5000" b="1"/>
            </a:br>
            <a:r>
              <a:rPr lang="de-DE" sz="2100" b="1"/>
              <a:t>für Ihre Aufmerksamkeit!</a:t>
            </a:r>
          </a:p>
        </p:txBody>
      </p:sp>
      <p:pic>
        <p:nvPicPr>
          <p:cNvPr id="3081" name="Picture 17" descr="UT_WBMW_Rot_RGB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5513" y="6348413"/>
            <a:ext cx="890587" cy="23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103" r:id="rId1"/>
    <p:sldLayoutId id="2147484104" r:id="rId2"/>
    <p:sldLayoutId id="2147484105" r:id="rId3"/>
    <p:sldLayoutId id="2147484106" r:id="rId4"/>
    <p:sldLayoutId id="2147484107" r:id="rId5"/>
    <p:sldLayoutId id="2147484108" r:id="rId6"/>
    <p:sldLayoutId id="2147484109" r:id="rId7"/>
    <p:sldLayoutId id="2147484110" r:id="rId8"/>
    <p:sldLayoutId id="2147484111" r:id="rId9"/>
    <p:sldLayoutId id="2147484112" r:id="rId10"/>
    <p:sldLayoutId id="2147484113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6000"/>
                                        <p:tgtEl>
                                          <p:spTgt spid="1177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7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17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17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17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177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177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7772" grpId="0"/>
      <p:bldP spid="117773" grpId="0"/>
      <p:bldP spid="117774" grpId="0"/>
      <p:bldP spid="117775" grpId="0"/>
      <p:bldP spid="117776" grpId="0"/>
    </p:bld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panose="020B0600070205080204" pitchFamily="34" charset="-128"/>
          <a:cs typeface="ＭＳ Ｐゴシック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anose="020B0600070205080204" pitchFamily="34" charset="-128"/>
          <a:cs typeface="ＭＳ Ｐゴシック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anose="020B0600070205080204" pitchFamily="34" charset="-128"/>
          <a:cs typeface="ＭＳ Ｐゴシック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anose="020B0600070205080204" pitchFamily="34" charset="-128"/>
          <a:cs typeface="ＭＳ Ｐゴシック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anose="020B0600070205080204" pitchFamily="34" charset="-128"/>
          <a:cs typeface="ＭＳ Ｐゴシック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panose="020B0600070205080204" pitchFamily="34" charset="-128"/>
          <a:cs typeface="ＭＳ Ｐゴシック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panose="020B0600070205080204" pitchFamily="34" charset="-128"/>
          <a:cs typeface="ＭＳ Ｐゴシック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panose="020B0600070205080204" pitchFamily="34" charset="-128"/>
          <a:cs typeface="ＭＳ Ｐゴシック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panose="020B0600070205080204" pitchFamily="34" charset="-128"/>
          <a:cs typeface="ＭＳ Ｐゴシック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panose="020B0600070205080204" pitchFamily="34" charset="-128"/>
          <a:cs typeface="ＭＳ Ｐゴシック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de-DE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PC3SF\Desktop\Medizintechnik%202015\Kruck%20Robotic%20Systems%2007_2014\Soldaten.wmv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0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slideLayout" Target="../slideLayouts/slideLayout4.xml"/><Relationship Id="rId1" Type="http://schemas.openxmlformats.org/officeDocument/2006/relationships/video" Target="file:///C:\Users\PC3SF\Desktop\Medizintechnik%202015\Kruck%20Robotic%20Systems%2007_2014\DV%20Traube.mp4" TargetMode="Externa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jpeg"/><Relationship Id="rId4" Type="http://schemas.openxmlformats.org/officeDocument/2006/relationships/image" Target="../media/image39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7" Type="http://schemas.openxmlformats.org/officeDocument/2006/relationships/image" Target="../media/image48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PC3SF\Desktop\Medizintechnik%202015\Kruck%20Robotic%20Systems%2007_2014\Robot%20HIFU.wmv" TargetMode="Externa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jpeg"/><Relationship Id="rId3" Type="http://schemas.openxmlformats.org/officeDocument/2006/relationships/image" Target="../media/image52.jpeg"/><Relationship Id="rId7" Type="http://schemas.openxmlformats.org/officeDocument/2006/relationships/image" Target="../media/image1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jpeg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hteck 8"/>
          <p:cNvSpPr>
            <a:spLocks noChangeArrowheads="1"/>
          </p:cNvSpPr>
          <p:nvPr/>
        </p:nvSpPr>
        <p:spPr bwMode="auto">
          <a:xfrm>
            <a:off x="7440613" y="2954338"/>
            <a:ext cx="46037" cy="3903662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Clr>
                <a:schemeClr val="tx1"/>
              </a:buClr>
              <a:buSzPct val="85000"/>
              <a:buFont typeface="Wingdings 3" panose="05040102010807070707" pitchFamily="18" charset="2"/>
              <a:buNone/>
            </a:pPr>
            <a:endParaRPr lang="en-US" altLang="de-DE"/>
          </a:p>
        </p:txBody>
      </p:sp>
      <p:sp>
        <p:nvSpPr>
          <p:cNvPr id="44033" name="Rectangle 4"/>
          <p:cNvSpPr>
            <a:spLocks noChangeArrowheads="1"/>
          </p:cNvSpPr>
          <p:nvPr/>
        </p:nvSpPr>
        <p:spPr bwMode="auto">
          <a:xfrm>
            <a:off x="53975" y="5511800"/>
            <a:ext cx="7470775" cy="866775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lIns="720000" tIns="0" rIns="0" bIns="0" anchor="ctr"/>
          <a:lstStyle/>
          <a:p>
            <a:pPr eaLnBrk="1" hangingPunct="1">
              <a:spcBef>
                <a:spcPct val="50000"/>
              </a:spcBef>
              <a:buClr>
                <a:schemeClr val="tx1"/>
              </a:buClr>
              <a:buSzPct val="85000"/>
              <a:buFont typeface="Wingdings 3" charset="0"/>
              <a:buNone/>
              <a:defRPr/>
            </a:pPr>
            <a:r>
              <a:rPr lang="de-DE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+mn-ea"/>
                <a:cs typeface="ＭＳ Ｐゴシック" charset="0"/>
              </a:rPr>
              <a:t>Niklas Harland</a:t>
            </a:r>
            <a:endParaRPr lang="de-DE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+mn-ea"/>
              <a:cs typeface="ＭＳ Ｐゴシック" charset="0"/>
            </a:endParaRPr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ctrTitle"/>
          </p:nvPr>
        </p:nvSpPr>
        <p:spPr>
          <a:xfrm>
            <a:off x="179388" y="3255963"/>
            <a:ext cx="7470775" cy="1268412"/>
          </a:xfrm>
        </p:spPr>
        <p:txBody>
          <a:bodyPr>
            <a:normAutofit/>
          </a:bodyPr>
          <a:lstStyle/>
          <a:p>
            <a:pPr defTabSz="762000">
              <a:lnSpc>
                <a:spcPct val="120000"/>
              </a:lnSpc>
              <a:defRPr/>
            </a:pPr>
            <a:r>
              <a:rPr lang="de-DE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+mj-ea"/>
                <a:cs typeface="Arial"/>
              </a:rPr>
              <a:t>Medical </a:t>
            </a:r>
            <a:r>
              <a:rPr lang="de-DE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+mj-ea"/>
                <a:cs typeface="Arial"/>
              </a:rPr>
              <a:t>robot</a:t>
            </a:r>
            <a:r>
              <a:rPr lang="de-DE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+mj-ea"/>
                <a:cs typeface="Arial"/>
              </a:rPr>
              <a:t> </a:t>
            </a:r>
            <a:r>
              <a:rPr lang="de-DE" sz="2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+mj-ea"/>
                <a:cs typeface="Arial"/>
              </a:rPr>
              <a:t>systems</a:t>
            </a:r>
            <a:endParaRPr lang="de-DE" sz="24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+mj-ea"/>
              <a:cs typeface="Arial"/>
            </a:endParaRPr>
          </a:p>
        </p:txBody>
      </p:sp>
      <p:sp>
        <p:nvSpPr>
          <p:cNvPr id="21509" name="Text Box 12"/>
          <p:cNvSpPr txBox="1">
            <a:spLocks noChangeArrowheads="1"/>
          </p:cNvSpPr>
          <p:nvPr/>
        </p:nvSpPr>
        <p:spPr bwMode="auto">
          <a:xfrm>
            <a:off x="0" y="0"/>
            <a:ext cx="9144000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0" rIns="0" bIns="72000" anchor="ctr" anchorCtr="1"/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de-DE" altLang="de-DE" sz="1600"/>
              <a:t>Dept. of Urology</a:t>
            </a:r>
          </a:p>
        </p:txBody>
      </p:sp>
      <p:pic>
        <p:nvPicPr>
          <p:cNvPr id="21510" name="Picture 8" descr="http://ec.europa.eu/digital-agenda/sites/digital-agenda/files/robotic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79" y="-137934"/>
            <a:ext cx="9144000" cy="3503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de-DE" smtClean="0"/>
          </a:p>
        </p:txBody>
      </p:sp>
      <p:sp>
        <p:nvSpPr>
          <p:cNvPr id="22531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de-DE" smtClean="0"/>
          </a:p>
        </p:txBody>
      </p:sp>
      <p:pic>
        <p:nvPicPr>
          <p:cNvPr id="22532" name="Picture 8" descr="http://static.guim.co.uk/sys-images/Observer/Pix/pictures/2012/11/30/1354308838006/football-playing-robot-Ni-0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de-DE" sz="3200" b="1" smtClean="0"/>
              <a:t>Objectives</a:t>
            </a:r>
            <a:endParaRPr lang="en-US" altLang="de-DE" b="1" smtClean="0"/>
          </a:p>
        </p:txBody>
      </p:sp>
      <p:sp>
        <p:nvSpPr>
          <p:cNvPr id="2355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altLang="de-DE" sz="2800" dirty="0" smtClean="0"/>
              <a:t>Overview of robotic surgery</a:t>
            </a:r>
          </a:p>
          <a:p>
            <a:pPr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altLang="de-DE" sz="2800" dirty="0" smtClean="0"/>
              <a:t>Describe evolution of robotic surgery</a:t>
            </a:r>
          </a:p>
          <a:p>
            <a:pPr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altLang="de-DE" sz="2800" dirty="0" smtClean="0"/>
              <a:t>Review oncological and clinical outcomes</a:t>
            </a:r>
          </a:p>
          <a:p>
            <a:pPr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altLang="de-DE" sz="2800" dirty="0" smtClean="0"/>
              <a:t>Videos of robotic procedures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>
          <a:xfrm>
            <a:off x="457200" y="295275"/>
            <a:ext cx="7497763" cy="1503363"/>
          </a:xfrm>
        </p:spPr>
        <p:txBody>
          <a:bodyPr/>
          <a:lstStyle/>
          <a:p>
            <a:r>
              <a:rPr lang="en-US" altLang="de-DE" sz="3200" b="1" smtClean="0"/>
              <a:t>Robotic Surgery</a:t>
            </a:r>
          </a:p>
        </p:txBody>
      </p:sp>
      <p:sp>
        <p:nvSpPr>
          <p:cNvPr id="24579" name="Content Placeholder 2"/>
          <p:cNvSpPr>
            <a:spLocks noGrp="1"/>
          </p:cNvSpPr>
          <p:nvPr>
            <p:ph idx="1"/>
          </p:nvPr>
        </p:nvSpPr>
        <p:spPr>
          <a:xfrm>
            <a:off x="371475" y="2362200"/>
            <a:ext cx="7669213" cy="238760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altLang="de-DE" sz="2800" dirty="0" smtClean="0"/>
              <a:t>“…Developed to overcome the limitations of minimally invasive </a:t>
            </a:r>
            <a:r>
              <a:rPr lang="en-US" altLang="de-DE" sz="2800" dirty="0"/>
              <a:t>s</a:t>
            </a:r>
            <a:r>
              <a:rPr lang="en-US" altLang="de-DE" sz="2800" dirty="0" smtClean="0"/>
              <a:t>urgery and to enhance the capability of open surgery… “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altLang="de-DE" b="1" smtClean="0"/>
              <a:t>History – Robot </a:t>
            </a:r>
          </a:p>
        </p:txBody>
      </p:sp>
      <p:pic>
        <p:nvPicPr>
          <p:cNvPr id="25603" name="Picture 2" descr="http://upload.wikimedia.org/wikipedia/commons/8/87/Capek_pla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6125" y="4238625"/>
            <a:ext cx="4435475" cy="247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4" name="Rectangle 3"/>
          <p:cNvSpPr>
            <a:spLocks noGrp="1" noChangeArrowheads="1"/>
          </p:cNvSpPr>
          <p:nvPr>
            <p:ph idx="1"/>
          </p:nvPr>
        </p:nvSpPr>
        <p:spPr>
          <a:xfrm>
            <a:off x="195263" y="1354138"/>
            <a:ext cx="7669212" cy="4525962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US" altLang="de-DE" smtClean="0"/>
              <a:t>The term “Robot " was coined by the Czech playright Karel Capek in 1921 in his play Rossom's Universal Robots.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de-DE" smtClean="0"/>
              <a:t>In 1985 a ROBOT, the PUMA 560, was used to place a needle for a brain biopsy using CT guidance.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de-DE" smtClean="0"/>
              <a:t>Robots were first introduced in 1987 with the first laparoscopic surgery.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de-DE" smtClean="0">
              <a:latin typeface="Book Antiqua" panose="02040602050305030304" pitchFamily="18" charset="0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de-DE" sz="3200" b="1" smtClean="0"/>
              <a:t>Chronological Events </a:t>
            </a:r>
          </a:p>
        </p:txBody>
      </p:sp>
      <p:sp>
        <p:nvSpPr>
          <p:cNvPr id="26627" name="Content Placeholder 2"/>
          <p:cNvSpPr>
            <a:spLocks noGrp="1"/>
          </p:cNvSpPr>
          <p:nvPr>
            <p:ph idx="1"/>
          </p:nvPr>
        </p:nvSpPr>
        <p:spPr>
          <a:xfrm>
            <a:off x="274638" y="1182688"/>
            <a:ext cx="7497762" cy="5754687"/>
          </a:xfrm>
        </p:spPr>
        <p:txBody>
          <a:bodyPr/>
          <a:lstStyle/>
          <a:p>
            <a:pPr marL="285750" indent="-28575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altLang="de-DE" sz="1800" b="1" dirty="0" smtClean="0"/>
              <a:t>1998, Reconnection of fallopian tubes using ZEUS.</a:t>
            </a:r>
          </a:p>
          <a:p>
            <a:pPr marL="285750" indent="-28575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altLang="de-DE" sz="1800" b="1" dirty="0" smtClean="0"/>
              <a:t>1999, heart bypass using ZEUS.</a:t>
            </a:r>
          </a:p>
          <a:p>
            <a:pPr marL="285750" indent="-28575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altLang="de-DE" sz="1800" b="1" dirty="0" smtClean="0"/>
              <a:t>2001, first remote cholecystectomy.</a:t>
            </a:r>
          </a:p>
          <a:p>
            <a:pPr marL="285750" indent="-28575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altLang="de-DE" sz="1800" b="1" dirty="0" smtClean="0"/>
              <a:t>2008, First robotic pediatric neurogenic bladder reconstruction.</a:t>
            </a:r>
          </a:p>
          <a:p>
            <a:pPr marL="285750" indent="-28575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altLang="de-DE" sz="1800" b="1" dirty="0" smtClean="0"/>
              <a:t>2009, first all-robotic-assisted kidney transplant.</a:t>
            </a:r>
          </a:p>
          <a:p>
            <a:pPr marL="285750" indent="-28575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altLang="de-DE" sz="1800" b="1" dirty="0" smtClean="0"/>
              <a:t>2010, first robotic operation at the femoral vasculature 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de-DE" sz="3200" b="1" smtClean="0"/>
              <a:t>Chronological Events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0213" y="1417638"/>
            <a:ext cx="7708900" cy="5410200"/>
          </a:xfrm>
        </p:spPr>
        <p:txBody>
          <a:bodyPr>
            <a:normAutofit fontScale="92500" lnSpcReduction="20000"/>
          </a:bodyPr>
          <a:lstStyle/>
          <a:p>
            <a:pPr>
              <a:defRPr/>
            </a:pPr>
            <a:r>
              <a:rPr lang="en-US" dirty="0" smtClean="0"/>
              <a:t>First Remote Cholecystectomy. </a:t>
            </a:r>
          </a:p>
          <a:p>
            <a:pPr>
              <a:defRPr/>
            </a:pPr>
            <a:endParaRPr lang="en-US" dirty="0" smtClean="0"/>
          </a:p>
          <a:p>
            <a:pPr>
              <a:defRPr/>
            </a:pPr>
            <a:endParaRPr lang="en-US" dirty="0" smtClean="0"/>
          </a:p>
          <a:p>
            <a:pPr>
              <a:defRPr/>
            </a:pPr>
            <a:endParaRPr lang="en-US" dirty="0" smtClean="0"/>
          </a:p>
          <a:p>
            <a:pPr>
              <a:defRPr/>
            </a:pPr>
            <a:endParaRPr lang="en-US" dirty="0" smtClean="0"/>
          </a:p>
          <a:p>
            <a:pPr>
              <a:defRPr/>
            </a:pPr>
            <a:endParaRPr lang="en-US" dirty="0" smtClean="0"/>
          </a:p>
          <a:p>
            <a:pPr>
              <a:defRPr/>
            </a:pPr>
            <a:endParaRPr lang="en-US" dirty="0" smtClean="0"/>
          </a:p>
          <a:p>
            <a:pPr>
              <a:defRPr/>
            </a:pPr>
            <a:endParaRPr lang="en-US" dirty="0" smtClean="0"/>
          </a:p>
          <a:p>
            <a:pPr>
              <a:defRPr/>
            </a:pPr>
            <a:endParaRPr lang="en-US" dirty="0" smtClean="0"/>
          </a:p>
          <a:p>
            <a:pPr>
              <a:defRPr/>
            </a:pPr>
            <a:endParaRPr lang="en-US" dirty="0" smtClean="0"/>
          </a:p>
          <a:p>
            <a:pPr>
              <a:defRPr/>
            </a:pPr>
            <a:r>
              <a:rPr lang="en-US" sz="2200" dirty="0" smtClean="0"/>
              <a:t>Dr. Jacques Marescaux and Dr. Michel Gagner </a:t>
            </a:r>
          </a:p>
          <a:p>
            <a:pPr>
              <a:defRPr/>
            </a:pPr>
            <a:r>
              <a:rPr lang="en-US" sz="2200" dirty="0" smtClean="0"/>
              <a:t>New York, September 2001. </a:t>
            </a:r>
          </a:p>
          <a:p>
            <a:pPr>
              <a:defRPr/>
            </a:pPr>
            <a:endParaRPr lang="en-US" dirty="0" smtClean="0"/>
          </a:p>
          <a:p>
            <a:pPr>
              <a:defRPr/>
            </a:pPr>
            <a:endParaRPr lang="en-US" dirty="0" smtClean="0"/>
          </a:p>
          <a:p>
            <a:pPr>
              <a:defRPr/>
            </a:pPr>
            <a:endParaRPr lang="en-US" dirty="0" smtClean="0"/>
          </a:p>
          <a:p>
            <a:pPr>
              <a:defRPr/>
            </a:pPr>
            <a:endParaRPr lang="en-US" dirty="0"/>
          </a:p>
        </p:txBody>
      </p:sp>
      <p:pic>
        <p:nvPicPr>
          <p:cNvPr id="27652" name="Picture 3" descr="Telesurger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450" y="2047875"/>
            <a:ext cx="5057775" cy="3235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de-DE" b="1" smtClean="0"/>
              <a:t>History of Robotic Surgery</a:t>
            </a:r>
          </a:p>
        </p:txBody>
      </p:sp>
      <p:sp>
        <p:nvSpPr>
          <p:cNvPr id="28675" name="Content Placeholder 2"/>
          <p:cNvSpPr>
            <a:spLocks noGrp="1"/>
          </p:cNvSpPr>
          <p:nvPr>
            <p:ph idx="1"/>
          </p:nvPr>
        </p:nvSpPr>
        <p:spPr>
          <a:xfrm>
            <a:off x="228600" y="1346200"/>
            <a:ext cx="7499350" cy="5410200"/>
          </a:xfrm>
        </p:spPr>
        <p:txBody>
          <a:bodyPr/>
          <a:lstStyle/>
          <a:p>
            <a:r>
              <a:rPr lang="en-US" altLang="de-DE" sz="2600" dirty="0" smtClean="0"/>
              <a:t>In 1992, The ROBODOC</a:t>
            </a:r>
          </a:p>
          <a:p>
            <a:endParaRPr lang="en-US" altLang="de-DE" sz="2600" dirty="0" smtClean="0"/>
          </a:p>
          <a:p>
            <a:endParaRPr lang="en-US" altLang="de-DE" sz="2600" dirty="0" smtClean="0"/>
          </a:p>
          <a:p>
            <a:endParaRPr lang="en-US" altLang="de-DE" sz="2600" dirty="0" smtClean="0"/>
          </a:p>
          <a:p>
            <a:endParaRPr lang="en-US" altLang="de-DE" sz="2600" dirty="0" smtClean="0"/>
          </a:p>
          <a:p>
            <a:endParaRPr lang="en-US" altLang="de-DE" sz="2600" dirty="0" smtClean="0"/>
          </a:p>
          <a:p>
            <a:endParaRPr lang="en-US" altLang="de-DE" sz="2600" dirty="0" smtClean="0"/>
          </a:p>
          <a:p>
            <a:r>
              <a:rPr lang="en-US" altLang="de-DE" dirty="0" smtClean="0"/>
              <a:t>The ROBODOC Clinical Trial: Total Hip Arthroplasty.</a:t>
            </a:r>
          </a:p>
          <a:p>
            <a:endParaRPr lang="en-US" altLang="de-DE" sz="2600" dirty="0" smtClean="0"/>
          </a:p>
          <a:p>
            <a:endParaRPr lang="en-US" altLang="de-DE" sz="2600" dirty="0" smtClean="0"/>
          </a:p>
          <a:p>
            <a:endParaRPr lang="en-US" altLang="de-DE" sz="2600" dirty="0" smtClean="0"/>
          </a:p>
          <a:p>
            <a:endParaRPr lang="en-US" altLang="de-DE" sz="2600" dirty="0" smtClean="0"/>
          </a:p>
          <a:p>
            <a:endParaRPr lang="en-US" altLang="de-DE" sz="2600" dirty="0" smtClean="0"/>
          </a:p>
          <a:p>
            <a:endParaRPr lang="en-US" altLang="de-DE" sz="2600" dirty="0" smtClean="0"/>
          </a:p>
          <a:p>
            <a:endParaRPr lang="en-US" altLang="de-DE" sz="2600" dirty="0" smtClean="0"/>
          </a:p>
          <a:p>
            <a:endParaRPr lang="en-US" altLang="de-DE" sz="2600" dirty="0" smtClean="0"/>
          </a:p>
          <a:p>
            <a:endParaRPr lang="en-US" altLang="de-DE" sz="2600" dirty="0" smtClean="0"/>
          </a:p>
        </p:txBody>
      </p:sp>
      <p:pic>
        <p:nvPicPr>
          <p:cNvPr id="28676" name="Picture 3" descr="ROBODOC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100" y="2003425"/>
            <a:ext cx="5384800" cy="290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de-DE" b="1" smtClean="0"/>
              <a:t>History of Robotic Surgery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2100" y="1435100"/>
            <a:ext cx="7499350" cy="5410200"/>
          </a:xfrm>
        </p:spPr>
        <p:txBody>
          <a:bodyPr>
            <a:normAutofit fontScale="92500" lnSpcReduction="20000"/>
          </a:bodyPr>
          <a:lstStyle/>
          <a:p>
            <a:pPr>
              <a:defRPr/>
            </a:pPr>
            <a:r>
              <a:rPr lang="en-US" dirty="0" smtClean="0"/>
              <a:t>In 2000, The da Vinci Surgical System</a:t>
            </a:r>
          </a:p>
          <a:p>
            <a:pPr>
              <a:defRPr/>
            </a:pPr>
            <a:endParaRPr lang="en-US" dirty="0" smtClean="0"/>
          </a:p>
          <a:p>
            <a:pPr>
              <a:defRPr/>
            </a:pPr>
            <a:endParaRPr lang="en-US" dirty="0" smtClean="0"/>
          </a:p>
          <a:p>
            <a:pPr>
              <a:defRPr/>
            </a:pPr>
            <a:endParaRPr lang="en-US" dirty="0" smtClean="0"/>
          </a:p>
          <a:p>
            <a:pPr>
              <a:defRPr/>
            </a:pPr>
            <a:endParaRPr lang="en-US" dirty="0" smtClean="0"/>
          </a:p>
          <a:p>
            <a:pPr>
              <a:defRPr/>
            </a:pPr>
            <a:endParaRPr lang="en-US" dirty="0" smtClean="0"/>
          </a:p>
          <a:p>
            <a:pPr>
              <a:defRPr/>
            </a:pPr>
            <a:endParaRPr lang="en-US" dirty="0" smtClean="0"/>
          </a:p>
          <a:p>
            <a:pPr>
              <a:defRPr/>
            </a:pPr>
            <a:endParaRPr lang="en-US" dirty="0" smtClean="0"/>
          </a:p>
          <a:p>
            <a:pPr>
              <a:defRPr/>
            </a:pPr>
            <a:endParaRPr lang="en-US" dirty="0" smtClean="0"/>
          </a:p>
          <a:p>
            <a:pPr>
              <a:defRPr/>
            </a:pPr>
            <a:endParaRPr lang="en-US" dirty="0" smtClean="0"/>
          </a:p>
          <a:p>
            <a:pPr>
              <a:defRPr/>
            </a:pPr>
            <a:r>
              <a:rPr lang="en-US" dirty="0" smtClean="0"/>
              <a:t>The da Vinci and ZEUS System</a:t>
            </a:r>
          </a:p>
          <a:p>
            <a:pPr>
              <a:defRPr/>
            </a:pPr>
            <a:r>
              <a:rPr lang="en-US" dirty="0" smtClean="0"/>
              <a:t>                                                                      </a:t>
            </a:r>
            <a:endParaRPr lang="en-US" dirty="0"/>
          </a:p>
        </p:txBody>
      </p:sp>
      <p:pic>
        <p:nvPicPr>
          <p:cNvPr id="29700" name="Picture 2" descr="http://www.stllapband.com/files/Davinci-robo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100" y="1941513"/>
            <a:ext cx="5702300" cy="3475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96863" y="1558925"/>
            <a:ext cx="7669212" cy="4525963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de-DE" sz="2000" dirty="0" smtClean="0">
                <a:latin typeface="+mj-lt"/>
              </a:rPr>
              <a:t>1980s prototype - Stanford Research Institute, funded by US Army, to perform battlefield surgery remotely by a surgeon in the safe rear</a:t>
            </a:r>
          </a:p>
        </p:txBody>
      </p:sp>
      <p:sp>
        <p:nvSpPr>
          <p:cNvPr id="30723" name="Rectangle 2"/>
          <p:cNvSpPr>
            <a:spLocks noGrp="1" noChangeArrowheads="1"/>
          </p:cNvSpPr>
          <p:nvPr>
            <p:ph type="title"/>
          </p:nvPr>
        </p:nvSpPr>
        <p:spPr>
          <a:xfrm>
            <a:off x="296863" y="341313"/>
            <a:ext cx="8229600" cy="755650"/>
          </a:xfrm>
        </p:spPr>
        <p:txBody>
          <a:bodyPr/>
          <a:lstStyle/>
          <a:p>
            <a:pPr eaLnBrk="1" hangingPunct="1"/>
            <a:r>
              <a:rPr lang="en-US" altLang="de-DE" b="1" smtClean="0"/>
              <a:t>“Targeted at the heart, but hit the prostate”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Soldaten.wmv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125851"/>
            <a:ext cx="9144000" cy="5708650"/>
          </a:xfrm>
        </p:spPr>
      </p:pic>
      <p:sp>
        <p:nvSpPr>
          <p:cNvPr id="31747" name="Rectangle 2"/>
          <p:cNvSpPr>
            <a:spLocks noGrp="1" noChangeArrowheads="1"/>
          </p:cNvSpPr>
          <p:nvPr>
            <p:ph type="title"/>
          </p:nvPr>
        </p:nvSpPr>
        <p:spPr>
          <a:xfrm>
            <a:off x="296863" y="341313"/>
            <a:ext cx="8229600" cy="755650"/>
          </a:xfrm>
        </p:spPr>
        <p:txBody>
          <a:bodyPr/>
          <a:lstStyle/>
          <a:p>
            <a:pPr eaLnBrk="1" hangingPunct="1"/>
            <a:r>
              <a:rPr lang="en-US" altLang="de-DE" b="1" smtClean="0"/>
              <a:t>“Targeted at the heart, but hit the prostate”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846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96863" y="1558925"/>
            <a:ext cx="7669212" cy="4525963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de-DE" sz="2000" dirty="0" smtClean="0">
                <a:latin typeface="+mj-lt"/>
              </a:rPr>
              <a:t>1980s prototype - Stanford Research Institute, funded by US Army, to perform battlefield surgery remotely by a surgeon in the safe rear</a:t>
            </a:r>
          </a:p>
          <a:p>
            <a:pPr algn="just" eaLnBrk="1" hangingPunct="1">
              <a:lnSpc>
                <a:spcPct val="9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de-DE" sz="2000" dirty="0" smtClean="0">
                <a:latin typeface="+mj-lt"/>
              </a:rPr>
              <a:t>2000 - FDA approved in human operations </a:t>
            </a:r>
          </a:p>
          <a:p>
            <a:pPr algn="just" eaLnBrk="1" hangingPunct="1">
              <a:lnSpc>
                <a:spcPct val="9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de-DE" sz="2000" dirty="0" smtClean="0">
                <a:latin typeface="+mj-lt"/>
              </a:rPr>
              <a:t>End of 2006, 559, end of 2017 4,400 </a:t>
            </a:r>
            <a:r>
              <a:rPr lang="en-US" altLang="de-DE" sz="2000" dirty="0" err="1" smtClean="0">
                <a:latin typeface="+mj-lt"/>
              </a:rPr>
              <a:t>DaVinci</a:t>
            </a:r>
            <a:r>
              <a:rPr lang="en-US" altLang="de-DE" sz="2000" dirty="0" smtClean="0">
                <a:latin typeface="+mj-lt"/>
              </a:rPr>
              <a:t> robots have been installed worldwide</a:t>
            </a:r>
          </a:p>
          <a:p>
            <a:pPr algn="just" eaLnBrk="1" hangingPunct="1">
              <a:lnSpc>
                <a:spcPct val="9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de-DE" sz="2000" dirty="0" smtClean="0">
                <a:latin typeface="+mj-lt"/>
              </a:rPr>
              <a:t>Until this year 5,000,000 </a:t>
            </a:r>
            <a:r>
              <a:rPr lang="en-US" altLang="de-DE" sz="2000" dirty="0" err="1" smtClean="0">
                <a:latin typeface="+mj-lt"/>
              </a:rPr>
              <a:t>DaVinci</a:t>
            </a:r>
            <a:r>
              <a:rPr lang="en-US" altLang="de-DE" sz="2000" dirty="0" smtClean="0">
                <a:latin typeface="+mj-lt"/>
              </a:rPr>
              <a:t> procedures performed worldwide</a:t>
            </a:r>
            <a:endParaRPr lang="en-US" altLang="de-DE" dirty="0" smtClean="0">
              <a:latin typeface="+mj-lt"/>
            </a:endParaRPr>
          </a:p>
          <a:p>
            <a:pPr marL="342900" lvl="1" indent="-342900" algn="just" eaLnBrk="1" hangingPunct="1">
              <a:lnSpc>
                <a:spcPct val="90000"/>
              </a:lnSpc>
              <a:spcBef>
                <a:spcPct val="50000"/>
              </a:spcBef>
              <a:buClr>
                <a:schemeClr val="tx1"/>
              </a:buClr>
              <a:buSzPct val="85000"/>
              <a:buFont typeface="Arial" panose="020B0604020202020204" pitchFamily="34" charset="0"/>
              <a:buChar char="•"/>
              <a:defRPr/>
            </a:pPr>
            <a:r>
              <a:rPr lang="en-US" altLang="de-DE" dirty="0" smtClean="0">
                <a:latin typeface="+mj-lt"/>
              </a:rPr>
              <a:t>Robotic Radical prostatectomy in US</a:t>
            </a:r>
          </a:p>
          <a:p>
            <a:pPr marL="706437" lvl="2" indent="-342900" algn="just" eaLnBrk="1" hangingPunct="1">
              <a:lnSpc>
                <a:spcPct val="90000"/>
              </a:lnSpc>
              <a:spcBef>
                <a:spcPct val="50000"/>
              </a:spcBef>
              <a:buSzPct val="85000"/>
              <a:buFont typeface="Arial" panose="020B0604020202020204" pitchFamily="34" charset="0"/>
              <a:buChar char="•"/>
              <a:defRPr/>
            </a:pPr>
            <a:r>
              <a:rPr lang="en-US" altLang="de-DE" sz="2000" dirty="0" smtClean="0">
                <a:latin typeface="+mj-lt"/>
              </a:rPr>
              <a:t>2001  &lt;  1% </a:t>
            </a:r>
          </a:p>
          <a:p>
            <a:pPr marL="706437" lvl="2" indent="-342900" algn="just" eaLnBrk="1" hangingPunct="1">
              <a:lnSpc>
                <a:spcPct val="90000"/>
              </a:lnSpc>
              <a:spcBef>
                <a:spcPct val="50000"/>
              </a:spcBef>
              <a:buSzPct val="85000"/>
              <a:buFont typeface="Arial" panose="020B0604020202020204" pitchFamily="34" charset="0"/>
              <a:buChar char="•"/>
              <a:defRPr/>
            </a:pPr>
            <a:r>
              <a:rPr lang="en-US" altLang="de-DE" sz="2000" dirty="0" smtClean="0">
                <a:latin typeface="+mj-lt"/>
              </a:rPr>
              <a:t>2006  &gt; 40%</a:t>
            </a:r>
          </a:p>
          <a:p>
            <a:pPr marL="706437" lvl="2" indent="-342900" algn="just" eaLnBrk="1" hangingPunct="1">
              <a:lnSpc>
                <a:spcPct val="90000"/>
              </a:lnSpc>
              <a:spcBef>
                <a:spcPct val="50000"/>
              </a:spcBef>
              <a:buSzPct val="85000"/>
              <a:buFont typeface="Arial" panose="020B0604020202020204" pitchFamily="34" charset="0"/>
              <a:buChar char="•"/>
              <a:defRPr/>
            </a:pPr>
            <a:r>
              <a:rPr lang="en-US" altLang="de-DE" sz="2000" dirty="0" smtClean="0">
                <a:latin typeface="+mj-lt"/>
              </a:rPr>
              <a:t>2018  &gt;  90%</a:t>
            </a:r>
          </a:p>
        </p:txBody>
      </p:sp>
      <p:sp>
        <p:nvSpPr>
          <p:cNvPr id="32771" name="Rectangle 2"/>
          <p:cNvSpPr>
            <a:spLocks noGrp="1" noChangeArrowheads="1"/>
          </p:cNvSpPr>
          <p:nvPr>
            <p:ph type="title"/>
          </p:nvPr>
        </p:nvSpPr>
        <p:spPr>
          <a:xfrm>
            <a:off x="296863" y="341313"/>
            <a:ext cx="8229600" cy="755650"/>
          </a:xfrm>
        </p:spPr>
        <p:txBody>
          <a:bodyPr/>
          <a:lstStyle/>
          <a:p>
            <a:pPr eaLnBrk="1" hangingPunct="1"/>
            <a:r>
              <a:rPr lang="en-US" altLang="de-DE" b="1" smtClean="0"/>
              <a:t>“Targeted at the heart, but hit the prostate”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altLang="de-DE" b="1" smtClean="0"/>
              <a:t>Laparoscopy vs Robotics</a:t>
            </a:r>
          </a:p>
        </p:txBody>
      </p:sp>
      <p:pic>
        <p:nvPicPr>
          <p:cNvPr id="33795" name="Inhaltsplatzhalt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30238" y="1322388"/>
            <a:ext cx="7059612" cy="5564187"/>
          </a:xfrm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de-DE" sz="3200" b="1" smtClean="0"/>
              <a:t>Laparoscopic Surgery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30213" y="1589088"/>
            <a:ext cx="7669212" cy="4525962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Char char="•"/>
            </a:pPr>
            <a:r>
              <a:rPr lang="en-US" altLang="de-DE" smtClean="0"/>
              <a:t>first laparoscopic cholecystectomy in 1985 but rejected by the German Surgical Society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US" altLang="de-DE" smtClean="0"/>
              <a:t>Mouret performed the first laparoscopic cholecystectomy in 1987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US" altLang="de-DE" smtClean="0"/>
              <a:t>Perissat demonstrated the technique of laparoscopic cholecystectomy at the Society of American Gastrointestinal Surgeons Meeting in Louisville in 1989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US" altLang="de-DE" smtClean="0"/>
              <a:t>Spread rapidly all over the world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de-DE" sz="3200" b="1" smtClean="0"/>
              <a:t>Laparoscopic Surgery Advantages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30213" y="1425575"/>
            <a:ext cx="7239000" cy="4525963"/>
          </a:xfrm>
        </p:spPr>
        <p:txBody>
          <a:bodyPr/>
          <a:lstStyle/>
          <a:p>
            <a:pPr marL="457200" indent="-457200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de-DE" sz="2800" b="1" smtClean="0"/>
              <a:t>Decreased pain</a:t>
            </a:r>
          </a:p>
          <a:p>
            <a:pPr marL="457200" indent="-457200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de-DE" sz="2800" b="1" smtClean="0"/>
              <a:t>Shorter hospital stay</a:t>
            </a:r>
          </a:p>
          <a:p>
            <a:pPr marL="457200" indent="-457200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de-DE" sz="2800" b="1" smtClean="0"/>
              <a:t>Rapid return to work</a:t>
            </a:r>
          </a:p>
          <a:p>
            <a:pPr marL="457200" indent="-457200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de-DE" sz="2800" b="1" smtClean="0"/>
              <a:t>Smaller scars</a:t>
            </a:r>
          </a:p>
          <a:p>
            <a:pPr marL="457200" indent="-457200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de-DE" sz="2800" b="1" smtClean="0"/>
              <a:t>Less infection</a:t>
            </a:r>
          </a:p>
          <a:p>
            <a:pPr marL="457200" indent="-457200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de-DE" sz="2800" b="1" smtClean="0"/>
              <a:t>Less bleeding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296863" y="331788"/>
            <a:ext cx="8229600" cy="6202362"/>
          </a:xfrm>
        </p:spPr>
        <p:txBody>
          <a:bodyPr/>
          <a:lstStyle/>
          <a:p>
            <a:pPr eaLnBrk="1" hangingPunct="1"/>
            <a:r>
              <a:rPr lang="en-US" altLang="de-DE" b="1" smtClean="0"/>
              <a:t>Laparoscopic Surgery Disadvantages</a:t>
            </a:r>
            <a:br>
              <a:rPr lang="en-US" altLang="de-DE" b="1" smtClean="0"/>
            </a:br>
            <a:r>
              <a:rPr lang="en-US" altLang="de-DE" b="1" smtClean="0"/>
              <a:t/>
            </a:r>
            <a:br>
              <a:rPr lang="en-US" altLang="de-DE" b="1" smtClean="0"/>
            </a:br>
            <a:r>
              <a:rPr lang="en-US" altLang="de-DE" b="1" smtClean="0"/>
              <a:t/>
            </a:r>
            <a:br>
              <a:rPr lang="en-US" altLang="de-DE" b="1" smtClean="0"/>
            </a:br>
            <a:endParaRPr lang="en-US" altLang="de-DE" b="1" smtClean="0"/>
          </a:p>
        </p:txBody>
      </p:sp>
      <p:grpSp>
        <p:nvGrpSpPr>
          <p:cNvPr id="36867" name="Gruppieren 2"/>
          <p:cNvGrpSpPr>
            <a:grpSpLocks/>
          </p:cNvGrpSpPr>
          <p:nvPr/>
        </p:nvGrpSpPr>
        <p:grpSpPr bwMode="auto">
          <a:xfrm>
            <a:off x="152400" y="1600200"/>
            <a:ext cx="8763000" cy="2841625"/>
            <a:chOff x="152400" y="1600200"/>
            <a:chExt cx="8763000" cy="3371850"/>
          </a:xfrm>
        </p:grpSpPr>
        <p:pic>
          <p:nvPicPr>
            <p:cNvPr id="36869" name="Picture 7" descr="DSC00076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2400" y="1600200"/>
              <a:ext cx="4495800" cy="284117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pic>
          <p:nvPicPr>
            <p:cNvPr id="36870" name="Picture 8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76800" y="1600200"/>
              <a:ext cx="4038600" cy="137911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pic>
          <p:nvPicPr>
            <p:cNvPr id="36871" name="Picture 9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76800" y="3012760"/>
              <a:ext cx="4038600" cy="142593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</p:grpSp>
      <p:sp>
        <p:nvSpPr>
          <p:cNvPr id="36868" name="Rechteck 1"/>
          <p:cNvSpPr>
            <a:spLocks noChangeArrowheads="1"/>
          </p:cNvSpPr>
          <p:nvPr/>
        </p:nvSpPr>
        <p:spPr bwMode="auto">
          <a:xfrm>
            <a:off x="152400" y="4114800"/>
            <a:ext cx="7046913" cy="245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altLang="de-DE" b="1"/>
              <a:t>Two dimensional view</a:t>
            </a:r>
          </a:p>
          <a:p>
            <a:pPr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altLang="de-DE" b="1"/>
              <a:t>Dexterity of instruments within the abdominal space </a:t>
            </a:r>
          </a:p>
          <a:p>
            <a:pPr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altLang="de-DE" b="1"/>
              <a:t>Fixed instruments tips with 4 degree of freedom</a:t>
            </a:r>
          </a:p>
          <a:p>
            <a:pPr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altLang="de-DE" b="1"/>
              <a:t>Possible misalignment of hands </a:t>
            </a:r>
            <a:endParaRPr lang="de-DE" altLang="de-DE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de-DE" b="1" smtClean="0"/>
              <a:t>Decrease Dexterity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30213" y="1987550"/>
            <a:ext cx="7669212" cy="4525963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Char char="•"/>
            </a:pPr>
            <a:r>
              <a:rPr lang="en-US" altLang="de-DE" b="1" smtClean="0"/>
              <a:t>Clip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US" altLang="de-DE" b="1" smtClean="0"/>
              <a:t>Haemolock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US" altLang="de-DE" b="1" smtClean="0"/>
              <a:t>Stapler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US" altLang="de-DE" b="1" smtClean="0"/>
              <a:t>Endoloop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US" altLang="de-DE" b="1" smtClean="0"/>
              <a:t>Extracorporeal knot tying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US" altLang="de-DE" b="1" smtClean="0"/>
              <a:t>Ligasure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US" altLang="de-DE" b="1" smtClean="0"/>
              <a:t>Harmonic scalpel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US" altLang="de-DE" b="1" smtClean="0"/>
              <a:t>Argon beam coagulator</a:t>
            </a:r>
          </a:p>
          <a:p>
            <a:pPr eaLnBrk="1" hangingPunct="1"/>
            <a:endParaRPr lang="en-US" altLang="de-DE" smtClean="0"/>
          </a:p>
        </p:txBody>
      </p:sp>
      <p:sp>
        <p:nvSpPr>
          <p:cNvPr id="37892" name="Rechteck 1"/>
          <p:cNvSpPr>
            <a:spLocks noChangeArrowheads="1"/>
          </p:cNvSpPr>
          <p:nvPr/>
        </p:nvSpPr>
        <p:spPr bwMode="auto">
          <a:xfrm>
            <a:off x="457200" y="1365250"/>
            <a:ext cx="65960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US" altLang="de-DE" i="1">
                <a:solidFill>
                  <a:srgbClr val="C00000"/>
                </a:solidFill>
              </a:rPr>
              <a:t>To escape from the difficulties in suturing and knots tying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296863" y="341313"/>
            <a:ext cx="8229600" cy="755650"/>
          </a:xfrm>
        </p:spPr>
        <p:txBody>
          <a:bodyPr/>
          <a:lstStyle/>
          <a:p>
            <a:pPr eaLnBrk="1" hangingPunct="1"/>
            <a:r>
              <a:rPr lang="en-US" altLang="de-DE" b="1" smtClean="0"/>
              <a:t>Da Vinci Surgical System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5263" y="1404938"/>
            <a:ext cx="5775325" cy="4525962"/>
          </a:xfrm>
        </p:spPr>
        <p:txBody>
          <a:bodyPr/>
          <a:lstStyle/>
          <a:p>
            <a:pPr algn="just" eaLnBrk="1" hangingPunct="1">
              <a:buFont typeface="Arial" panose="020B0604020202020204" pitchFamily="34" charset="0"/>
              <a:buChar char="•"/>
            </a:pPr>
            <a:r>
              <a:rPr lang="en-US" altLang="de-DE" smtClean="0"/>
              <a:t>Master-slave system – the surgeon directly initiates all the movements of the robotic instruments in real time</a:t>
            </a:r>
          </a:p>
          <a:p>
            <a:pPr algn="just" eaLnBrk="1" hangingPunct="1">
              <a:buFont typeface="Arial" panose="020B0604020202020204" pitchFamily="34" charset="0"/>
              <a:buChar char="•"/>
            </a:pPr>
            <a:r>
              <a:rPr lang="en-US" altLang="de-DE" smtClean="0"/>
              <a:t>Robotic radical prostatectomy – robotic assisted laparoscopic radical prostatectomy</a:t>
            </a:r>
          </a:p>
          <a:p>
            <a:pPr algn="just" eaLnBrk="1" hangingPunct="1">
              <a:buFont typeface="Arial" panose="020B0604020202020204" pitchFamily="34" charset="0"/>
              <a:buChar char="•"/>
            </a:pPr>
            <a:r>
              <a:rPr lang="en-US" altLang="de-DE" smtClean="0"/>
              <a:t>retain the advantages of minimally invasive surgery</a:t>
            </a:r>
          </a:p>
          <a:p>
            <a:pPr algn="just" eaLnBrk="1" hangingPunct="1">
              <a:buFont typeface="Arial" panose="020B0604020202020204" pitchFamily="34" charset="0"/>
              <a:buChar char="•"/>
            </a:pPr>
            <a:r>
              <a:rPr lang="en-US" altLang="de-DE" smtClean="0"/>
              <a:t>overcome the drawbacks of conventional laparoscopic surgery</a:t>
            </a:r>
          </a:p>
        </p:txBody>
      </p:sp>
      <p:grpSp>
        <p:nvGrpSpPr>
          <p:cNvPr id="38916" name="Gruppieren 1"/>
          <p:cNvGrpSpPr>
            <a:grpSpLocks/>
          </p:cNvGrpSpPr>
          <p:nvPr/>
        </p:nvGrpSpPr>
        <p:grpSpPr bwMode="auto">
          <a:xfrm>
            <a:off x="6370638" y="1479550"/>
            <a:ext cx="2773362" cy="4700588"/>
            <a:chOff x="6371269" y="1648239"/>
            <a:chExt cx="2772731" cy="4701208"/>
          </a:xfrm>
        </p:grpSpPr>
        <p:pic>
          <p:nvPicPr>
            <p:cNvPr id="38917" name="Picture 8" descr="F:\Umtrunk\IMG_3043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758" t="8983" r="23152" b="11546"/>
            <a:stretch>
              <a:fillRect/>
            </a:stretch>
          </p:blipFill>
          <p:spPr bwMode="auto">
            <a:xfrm>
              <a:off x="6371269" y="1648239"/>
              <a:ext cx="2772731" cy="4282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" name="Picture 4" descr="http://www.thegreenhead.com/imgs/disney-pinocchio-lifesize-marionette-1.jpg"/>
            <p:cNvPicPr>
              <a:picLocks noChangeAspect="1" noChangeArrowheads="1"/>
            </p:cNvPicPr>
            <p:nvPr/>
          </p:nvPicPr>
          <p:blipFill>
            <a:blip r:embed="rId3"/>
            <a:srcRect l="20403" r="26824"/>
            <a:stretch>
              <a:fillRect/>
            </a:stretch>
          </p:blipFill>
          <p:spPr bwMode="auto">
            <a:xfrm>
              <a:off x="6371269" y="4556923"/>
              <a:ext cx="1385572" cy="1792524"/>
            </a:xfrm>
            <a:prstGeom prst="rect">
              <a:avLst/>
            </a:prstGeom>
            <a:noFill/>
            <a:ln>
              <a:solidFill>
                <a:schemeClr val="accent5">
                  <a:lumMod val="50000"/>
                </a:schemeClr>
              </a:solidFill>
            </a:ln>
          </p:spPr>
        </p:pic>
      </p:grp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4"/>
          <p:cNvSpPr>
            <a:spLocks noGrp="1" noChangeArrowheads="1"/>
          </p:cNvSpPr>
          <p:nvPr>
            <p:ph type="title"/>
          </p:nvPr>
        </p:nvSpPr>
        <p:spPr>
          <a:xfrm>
            <a:off x="266700" y="331788"/>
            <a:ext cx="8229600" cy="1401762"/>
          </a:xfrm>
        </p:spPr>
        <p:txBody>
          <a:bodyPr/>
          <a:lstStyle/>
          <a:p>
            <a:pPr eaLnBrk="1" hangingPunct="1"/>
            <a:r>
              <a:rPr lang="en-US" altLang="de-DE" b="1" smtClean="0"/>
              <a:t>Da Vinci Surgical System</a:t>
            </a:r>
            <a:br>
              <a:rPr lang="en-US" altLang="de-DE" b="1" smtClean="0"/>
            </a:br>
            <a:endParaRPr lang="en-US" altLang="de-DE" b="1" smtClean="0"/>
          </a:p>
        </p:txBody>
      </p:sp>
      <p:sp>
        <p:nvSpPr>
          <p:cNvPr id="39939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381000" y="1382713"/>
            <a:ext cx="8001000" cy="1524000"/>
          </a:xfrm>
        </p:spPr>
        <p:txBody>
          <a:bodyPr/>
          <a:lstStyle/>
          <a:p>
            <a:pPr marL="0" indent="0" eaLnBrk="1" hangingPunct="1">
              <a:buFont typeface="Arial" panose="020B0604020202020204" pitchFamily="34" charset="0"/>
              <a:buChar char="•"/>
            </a:pPr>
            <a:r>
              <a:rPr lang="en-US" altLang="de-DE" smtClean="0"/>
              <a:t>Double lenses laparoscope</a:t>
            </a:r>
          </a:p>
          <a:p>
            <a:pPr marL="0" indent="0" eaLnBrk="1" hangingPunct="1">
              <a:buFont typeface="Arial" panose="020B0604020202020204" pitchFamily="34" charset="0"/>
              <a:buChar char="•"/>
            </a:pPr>
            <a:r>
              <a:rPr lang="en-US" altLang="de-DE" smtClean="0"/>
              <a:t>3D, high definition, binocular view</a:t>
            </a:r>
          </a:p>
          <a:p>
            <a:pPr marL="0" indent="0" eaLnBrk="1" hangingPunct="1">
              <a:buFont typeface="Arial" panose="020B0604020202020204" pitchFamily="34" charset="0"/>
              <a:buChar char="•"/>
            </a:pPr>
            <a:r>
              <a:rPr lang="en-US" altLang="de-DE" smtClean="0"/>
              <a:t>10-15X magnification</a:t>
            </a:r>
          </a:p>
        </p:txBody>
      </p:sp>
      <p:pic>
        <p:nvPicPr>
          <p:cNvPr id="39940" name="Picture 8" descr="endoscope_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3048000"/>
            <a:ext cx="4673600" cy="3810000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9941" name="Picture 9" descr="InSite-new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73600" y="3048000"/>
            <a:ext cx="4470400" cy="3810000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8229600" cy="1371600"/>
          </a:xfrm>
        </p:spPr>
        <p:txBody>
          <a:bodyPr/>
          <a:lstStyle/>
          <a:p>
            <a:pPr marL="0" indent="0" eaLnBrk="1" hangingPunct="1">
              <a:buFont typeface="Arial" panose="020B0604020202020204" pitchFamily="34" charset="0"/>
              <a:buChar char="•"/>
            </a:pPr>
            <a:r>
              <a:rPr lang="en-US" altLang="de-DE" dirty="0" smtClean="0"/>
              <a:t> </a:t>
            </a:r>
            <a:r>
              <a:rPr lang="en-US" altLang="de-DE" dirty="0" err="1" smtClean="0"/>
              <a:t>Endowrist</a:t>
            </a:r>
            <a:r>
              <a:rPr lang="en-US" altLang="de-DE" dirty="0" smtClean="0"/>
              <a:t> instruments have 6 degrees of freedom</a:t>
            </a:r>
          </a:p>
          <a:p>
            <a:pPr marL="0" indent="0" eaLnBrk="1" hangingPunct="1">
              <a:buFont typeface="Arial" panose="020B0604020202020204" pitchFamily="34" charset="0"/>
              <a:buChar char="•"/>
            </a:pPr>
            <a:r>
              <a:rPr lang="en-US" altLang="de-DE" dirty="0" smtClean="0"/>
              <a:t> Filtering off hand tremor</a:t>
            </a:r>
          </a:p>
          <a:p>
            <a:pPr marL="0" indent="0" eaLnBrk="1" hangingPunct="1">
              <a:buFont typeface="Arial" panose="020B0604020202020204" pitchFamily="34" charset="0"/>
              <a:buChar char="•"/>
            </a:pPr>
            <a:r>
              <a:rPr lang="en-US" altLang="de-DE" dirty="0" smtClean="0"/>
              <a:t> Scaling down movements 1-5X</a:t>
            </a:r>
          </a:p>
        </p:txBody>
      </p:sp>
      <p:pic>
        <p:nvPicPr>
          <p:cNvPr id="40963" name="Picture 8" descr="surgeon_hand-inst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71538" y="3313113"/>
            <a:ext cx="2430462" cy="3362325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0964" name="Picture 9" descr="hand_on_control_lr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497263" y="3330575"/>
            <a:ext cx="3360737" cy="3359150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0965" name="Rectangle 2"/>
          <p:cNvSpPr>
            <a:spLocks noGrp="1" noChangeArrowheads="1"/>
          </p:cNvSpPr>
          <p:nvPr>
            <p:ph type="title"/>
          </p:nvPr>
        </p:nvSpPr>
        <p:spPr>
          <a:xfrm>
            <a:off x="296863" y="304800"/>
            <a:ext cx="8229600" cy="755650"/>
          </a:xfrm>
        </p:spPr>
        <p:txBody>
          <a:bodyPr/>
          <a:lstStyle/>
          <a:p>
            <a:pPr eaLnBrk="1" hangingPunct="1"/>
            <a:r>
              <a:rPr lang="en-US" altLang="de-DE" b="1" smtClean="0"/>
              <a:t>Da Vinci Surgical System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de-DE" smtClean="0"/>
              <a:t>The daVinci Principle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altLang="de-DE" b="1" smtClean="0"/>
              <a:t>Instruments </a:t>
            </a:r>
          </a:p>
        </p:txBody>
      </p:sp>
      <p:pic>
        <p:nvPicPr>
          <p:cNvPr id="43011" name="Picture 3" descr="variety 055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711450" y="4365625"/>
            <a:ext cx="6161088" cy="2325688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3012" name="Picture 4" descr="variety 060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30213" y="1420813"/>
            <a:ext cx="6173787" cy="2444750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3" descr="variety 056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392488" y="4578350"/>
            <a:ext cx="5751512" cy="2279650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4035" name="Picture 4" descr="variety 061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928813"/>
            <a:ext cx="5957888" cy="2292350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403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altLang="de-DE" b="1" smtClean="0"/>
              <a:t>Instruments 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altLang="de-DE" b="1" smtClean="0"/>
              <a:t>Instruments </a:t>
            </a:r>
          </a:p>
        </p:txBody>
      </p:sp>
      <p:sp>
        <p:nvSpPr>
          <p:cNvPr id="2" name="Inhaltsplatzhalter 1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5" name="Inhaltsplatzhalter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5658297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de-DE" b="1" smtClean="0"/>
              <a:t>Short learning curve &amp; better results ?</a:t>
            </a:r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1600200"/>
            <a:ext cx="7385050" cy="4800600"/>
          </a:xfrm>
        </p:spPr>
        <p:txBody>
          <a:bodyPr/>
          <a:lstStyle/>
          <a:p>
            <a:pPr algn="just" eaLnBrk="1" hangingPunct="1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US" altLang="de-DE" dirty="0" smtClean="0"/>
              <a:t>Surgeons with experience in open techniques but no laparoscopic experience, the results of after performing 8 - 12 robotic radical prostatectomy were comparable to those of skilled laparoscopists who had performed more than 100 laparoscopic radical prostatectomy</a:t>
            </a:r>
          </a:p>
          <a:p>
            <a:pPr algn="just" eaLnBrk="1" hangingPunct="1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US" altLang="de-DE" sz="1200" dirty="0" smtClean="0"/>
              <a:t>T </a:t>
            </a:r>
            <a:r>
              <a:rPr lang="en-US" altLang="de-DE" sz="1200" dirty="0" err="1" smtClean="0"/>
              <a:t>Ahlering</a:t>
            </a:r>
            <a:r>
              <a:rPr lang="en-US" altLang="de-DE" sz="1200" dirty="0" smtClean="0"/>
              <a:t> J </a:t>
            </a:r>
            <a:r>
              <a:rPr lang="en-US" altLang="de-DE" sz="1200" dirty="0" err="1" smtClean="0"/>
              <a:t>Urol</a:t>
            </a:r>
            <a:r>
              <a:rPr lang="en-US" altLang="de-DE" sz="1200" dirty="0" smtClean="0"/>
              <a:t> 2003</a:t>
            </a:r>
          </a:p>
          <a:p>
            <a:pPr algn="just" eaLnBrk="1" hangingPunct="1">
              <a:lnSpc>
                <a:spcPct val="80000"/>
              </a:lnSpc>
              <a:buFont typeface="Arial" panose="020B0604020202020204" pitchFamily="34" charset="0"/>
              <a:buChar char="•"/>
            </a:pPr>
            <a:endParaRPr lang="en-US" altLang="de-DE" sz="1200" dirty="0" smtClean="0"/>
          </a:p>
          <a:p>
            <a:pPr algn="just" eaLnBrk="1" hangingPunct="1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US" altLang="de-DE" dirty="0" smtClean="0"/>
              <a:t>Robotic vs Open </a:t>
            </a:r>
          </a:p>
          <a:p>
            <a:pPr lvl="1" algn="just" eaLnBrk="1" hangingPunct="1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US" altLang="de-DE" dirty="0" smtClean="0"/>
              <a:t>Improved cancer control</a:t>
            </a:r>
          </a:p>
          <a:p>
            <a:pPr lvl="1" algn="just" eaLnBrk="1" hangingPunct="1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US" altLang="de-DE" dirty="0" smtClean="0"/>
              <a:t>Increased continence</a:t>
            </a:r>
          </a:p>
          <a:p>
            <a:pPr lvl="1" algn="just" eaLnBrk="1" hangingPunct="1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US" altLang="de-DE" dirty="0" smtClean="0"/>
              <a:t>Enhanced sexual potency</a:t>
            </a:r>
          </a:p>
          <a:p>
            <a:pPr lvl="1" algn="just" eaLnBrk="1" hangingPunct="1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US" altLang="de-DE" sz="1200" dirty="0" smtClean="0"/>
              <a:t>V Patel J </a:t>
            </a:r>
            <a:r>
              <a:rPr lang="en-US" altLang="de-DE" sz="1200" dirty="0" err="1" smtClean="0"/>
              <a:t>Endourol</a:t>
            </a:r>
            <a:r>
              <a:rPr lang="en-US" altLang="de-DE" sz="1200" dirty="0" smtClean="0"/>
              <a:t> 2005</a:t>
            </a:r>
          </a:p>
          <a:p>
            <a:pPr lvl="1" algn="just" eaLnBrk="1" hangingPunct="1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US" altLang="de-DE" sz="1200" dirty="0" smtClean="0"/>
              <a:t>T </a:t>
            </a:r>
            <a:r>
              <a:rPr lang="en-US" altLang="de-DE" sz="1200" dirty="0" err="1" smtClean="0"/>
              <a:t>Ahlering</a:t>
            </a:r>
            <a:r>
              <a:rPr lang="en-US" altLang="de-DE" sz="1200" dirty="0" smtClean="0"/>
              <a:t> ART 2006</a:t>
            </a:r>
          </a:p>
          <a:p>
            <a:pPr lvl="1" algn="just" eaLnBrk="1" hangingPunct="1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US" altLang="de-DE" sz="1200" dirty="0" smtClean="0"/>
              <a:t>M </a:t>
            </a:r>
            <a:r>
              <a:rPr lang="en-US" altLang="de-DE" sz="1200" dirty="0" err="1" smtClean="0"/>
              <a:t>Menom</a:t>
            </a:r>
            <a:r>
              <a:rPr lang="en-US" altLang="de-DE" sz="1200" dirty="0" smtClean="0"/>
              <a:t> UCNA 2004</a:t>
            </a:r>
          </a:p>
          <a:p>
            <a:pPr algn="just" eaLnBrk="1" hangingPunct="1">
              <a:lnSpc>
                <a:spcPct val="80000"/>
              </a:lnSpc>
              <a:buFontTx/>
              <a:buNone/>
            </a:pPr>
            <a:endParaRPr lang="en-US" altLang="de-DE" sz="1200" dirty="0" smtClean="0"/>
          </a:p>
        </p:txBody>
      </p:sp>
      <p:pic>
        <p:nvPicPr>
          <p:cNvPr id="46084" name="Picture 5" descr="http://thelearningcurve.pearson.com/content/wysiwyg/pages/the_learning_curve_EIU_home_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400" y="4572000"/>
            <a:ext cx="5181600" cy="2281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5" name="Rechteck 1"/>
          <p:cNvSpPr>
            <a:spLocks noChangeArrowheads="1"/>
          </p:cNvSpPr>
          <p:nvPr/>
        </p:nvSpPr>
        <p:spPr bwMode="auto">
          <a:xfrm>
            <a:off x="3962400" y="4433888"/>
            <a:ext cx="1441450" cy="969962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Clr>
                <a:schemeClr val="tx1"/>
              </a:buClr>
              <a:buSzPct val="85000"/>
              <a:buFont typeface="Wingdings 3" panose="05040102010807070707" pitchFamily="18" charset="2"/>
              <a:buNone/>
            </a:pPr>
            <a:endParaRPr lang="de-DE" altLang="de-DE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de-DE" smtClean="0"/>
              <a:t>daVinci vs. laparoscopy</a:t>
            </a:r>
          </a:p>
        </p:txBody>
      </p:sp>
      <p:pic>
        <p:nvPicPr>
          <p:cNvPr id="6" name="DV Traube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47763"/>
            <a:ext cx="9144000" cy="5710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10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de-DE" b="1" smtClean="0"/>
              <a:t>Challenges of Laparoscopic Prostatectomy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7013" y="1614488"/>
            <a:ext cx="6226175" cy="4525962"/>
          </a:xfrm>
        </p:spPr>
        <p:txBody>
          <a:bodyPr/>
          <a:lstStyle/>
          <a:p>
            <a:pPr algn="just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de-DE" smtClean="0"/>
              <a:t>Prostate located in fixed confines of pelvis</a:t>
            </a:r>
          </a:p>
          <a:p>
            <a:pPr algn="just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de-DE" smtClean="0"/>
              <a:t>Laparoscopic instruments limited in articulated movements</a:t>
            </a:r>
          </a:p>
          <a:p>
            <a:pPr algn="just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de-DE" smtClean="0"/>
              <a:t>Approximation of bladder-urethral anastomosis difficult to suture</a:t>
            </a:r>
          </a:p>
          <a:p>
            <a:pPr algn="just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de-DE" smtClean="0"/>
              <a:t>Learning Curve over 300 cases !</a:t>
            </a:r>
          </a:p>
        </p:txBody>
      </p:sp>
      <p:pic>
        <p:nvPicPr>
          <p:cNvPr id="49156" name="Picture 5" descr="http://www.bidmc.org/Centers-and-Departments/Departments/Surgery/Urologic-Surgery/About-Us/Center-for-Minimally-Invasive-Urologic-Surgery/Procedures/~/media/Images/CentersandDepartments/Surgery/Urology/Minimally%20Invasive%20website/Robot%20Photos/Robot%20anastamosis.ashx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3188" y="4610100"/>
            <a:ext cx="2468562" cy="201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de-DE" b="1" smtClean="0"/>
              <a:t>Disadvantages of daVinci Robot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31788" y="1406525"/>
            <a:ext cx="7669212" cy="4525963"/>
          </a:xfrm>
        </p:spPr>
        <p:txBody>
          <a:bodyPr/>
          <a:lstStyle/>
          <a:p>
            <a:pPr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de-DE" smtClean="0"/>
              <a:t>Expensive</a:t>
            </a:r>
          </a:p>
          <a:p>
            <a:pPr lvl="1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de-DE" smtClean="0"/>
              <a:t>€ 1.5 million cost for machine</a:t>
            </a:r>
          </a:p>
          <a:p>
            <a:pPr lvl="1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de-DE" smtClean="0"/>
              <a:t>€ 150,000 annual maintenance contract</a:t>
            </a:r>
          </a:p>
          <a:p>
            <a:pPr lvl="1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de-DE" smtClean="0"/>
              <a:t>Disposable instruments € 1500/case</a:t>
            </a:r>
          </a:p>
          <a:p>
            <a:pPr lvl="1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de-DE" smtClean="0"/>
              <a:t>Hospital reimbursement same DRG</a:t>
            </a:r>
          </a:p>
          <a:p>
            <a:pPr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de-DE" smtClean="0"/>
              <a:t>Increased staff training/competance</a:t>
            </a:r>
          </a:p>
          <a:p>
            <a:pPr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de-DE" smtClean="0"/>
              <a:t>Increased OR set-up/turnover time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de-DE" b="1" smtClean="0"/>
              <a:t>Robotic Disbelievers</a:t>
            </a:r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49238" y="1376363"/>
            <a:ext cx="8815387" cy="4525962"/>
          </a:xfrm>
        </p:spPr>
        <p:txBody>
          <a:bodyPr/>
          <a:lstStyle/>
          <a:p>
            <a:pPr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de-DE" dirty="0" smtClean="0"/>
              <a:t>“Lack of clear data”</a:t>
            </a:r>
          </a:p>
          <a:p>
            <a:pPr lvl="1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de-DE" dirty="0" smtClean="0"/>
              <a:t>Randomized-controlled-trial without improvement of erectile dysfunction or </a:t>
            </a:r>
            <a:r>
              <a:rPr lang="en-US" altLang="de-DE" dirty="0" smtClean="0"/>
              <a:t>continence</a:t>
            </a:r>
            <a:endParaRPr lang="en-US" altLang="de-DE" dirty="0" smtClean="0"/>
          </a:p>
          <a:p>
            <a:pPr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de-DE" dirty="0" smtClean="0"/>
              <a:t>“Loss of tactile feedback”</a:t>
            </a:r>
          </a:p>
          <a:p>
            <a:pPr lvl="1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de-DE" dirty="0" smtClean="0"/>
              <a:t>Haptic feedback: visual resistance</a:t>
            </a:r>
          </a:p>
          <a:p>
            <a:pPr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de-DE" dirty="0" smtClean="0"/>
              <a:t>“Legal”</a:t>
            </a:r>
          </a:p>
          <a:p>
            <a:pPr lvl="1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de-DE" dirty="0" smtClean="0"/>
              <a:t>Time lag between surgeons commands and action could harm patient</a:t>
            </a:r>
          </a:p>
          <a:p>
            <a:pPr lvl="1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de-DE" dirty="0" smtClean="0"/>
              <a:t>Loss of power in an electrical failure</a:t>
            </a:r>
          </a:p>
          <a:p>
            <a:pPr lvl="1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de-DE" dirty="0" smtClean="0"/>
              <a:t>Robotics does not replace human intelligence, skill and experience</a:t>
            </a:r>
          </a:p>
          <a:p>
            <a:pPr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de-DE" dirty="0" smtClean="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de-DE" b="1" smtClean="0"/>
              <a:t>Robotic Disbelievers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0372040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>
          <a:xfrm>
            <a:off x="234950" y="274638"/>
            <a:ext cx="8229600" cy="868362"/>
          </a:xfrm>
        </p:spPr>
        <p:txBody>
          <a:bodyPr/>
          <a:lstStyle/>
          <a:p>
            <a:pPr eaLnBrk="1" hangingPunct="1"/>
            <a:r>
              <a:rPr lang="en-US" altLang="de-DE" b="1" smtClean="0"/>
              <a:t>laparoscopic, robotic &amp; radical prostatectomy</a:t>
            </a:r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34950" y="1274763"/>
            <a:ext cx="8008938" cy="47593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de-DE" sz="1600" b="1" smtClean="0"/>
              <a:t>Variable			open 		laparoscopic	robotic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de-DE" sz="1600" b="1" smtClean="0"/>
              <a:t>				(reference value)	(odd ratio)	(odd ratio</a:t>
            </a:r>
            <a:r>
              <a:rPr lang="en-US" altLang="de-DE" sz="1800" smtClean="0"/>
              <a:t>)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altLang="de-DE" sz="900" smtClean="0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de-DE" sz="1800" smtClean="0"/>
              <a:t>Operating time		163 mins	1.51		0.91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de-DE" sz="1800" smtClean="0"/>
              <a:t>Blood loss		910 ml		0.42		0.10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de-DE" sz="1800" smtClean="0"/>
              <a:t>Positive margin		23%		1		1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de-DE" sz="1800" smtClean="0"/>
              <a:t>Complication		15%		0.67		0.33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de-DE" sz="1800" smtClean="0"/>
              <a:t>Catheter time		15.8 days	0.5		0.44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de-DE" sz="1800" smtClean="0"/>
              <a:t>Hospital &gt;24 hours	100%		0.35		0.07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de-DE" sz="1800" smtClean="0"/>
              <a:t>Postop pain score	7		0.45		0.45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de-DE" sz="1800" smtClean="0"/>
              <a:t>	(0-10)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de-DE" sz="1800" smtClean="0"/>
              <a:t>Mean time to continence	160 days	1		0.28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de-DE" sz="1800" smtClean="0"/>
              <a:t>Mean time to erection	440 days	NA		0.4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de-DE" sz="1800" smtClean="0"/>
              <a:t>Mean time to intercourse	&gt;700 days	NA		0.5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de-DE" sz="1800" smtClean="0"/>
              <a:t>Detectable PSA		15%		1		0.5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altLang="de-DE" sz="1800" smtClean="0"/>
          </a:p>
          <a:p>
            <a:pPr algn="r" eaLnBrk="1" hangingPunct="1">
              <a:lnSpc>
                <a:spcPct val="90000"/>
              </a:lnSpc>
              <a:buFontTx/>
              <a:buNone/>
            </a:pPr>
            <a:r>
              <a:rPr lang="en-US" altLang="de-DE" sz="1400" smtClean="0"/>
              <a:t>M Menom UCNA 2004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de-DE" b="1" smtClean="0"/>
              <a:t>Margin Positivity</a:t>
            </a:r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1625" y="1360488"/>
            <a:ext cx="7669213" cy="4525962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de-DE" sz="2000" b="1" u="sng" smtClean="0"/>
              <a:t>Series</a:t>
            </a:r>
            <a:r>
              <a:rPr lang="en-US" altLang="de-DE" sz="2000" b="1" smtClean="0"/>
              <a:t>			                          </a:t>
            </a:r>
            <a:r>
              <a:rPr lang="en-US" altLang="de-DE" sz="2000" b="1" u="sng" smtClean="0"/>
              <a:t>% Positive margins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en-US" altLang="de-DE" sz="200" u="sng" smtClean="0"/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de-DE" sz="2000" b="1" smtClean="0"/>
              <a:t>  Soloway 		(Open)			28 %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de-DE" sz="2000" b="1" smtClean="0"/>
              <a:t>  Lepor			(Open)			26 %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de-DE" sz="2000" b="1" smtClean="0"/>
              <a:t>  Guillonneau		(Laparoscopic)		14 %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de-DE" sz="2000" b="1" smtClean="0"/>
              <a:t>  Abbou		(Laparoscopic)		20%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de-DE" sz="2000" b="1" smtClean="0"/>
              <a:t>  Rassweiler		(Laparoscopic)		24 %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de-DE" sz="2000" b="1" smtClean="0"/>
              <a:t>  Turk			(Laparoscopic)		26 %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de-DE" sz="2000" b="1" smtClean="0"/>
              <a:t>  Bollens		(Laparoscopic)		22 %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de-DE" sz="2000" b="1" smtClean="0"/>
              <a:t>  Sulser		(Laparoscopic)		18%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de-DE" sz="2000" b="1" smtClean="0"/>
              <a:t>  Menon		(Robotic)		26%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de-DE" sz="2000" b="1" smtClean="0"/>
              <a:t>  Ahlering		(Robotic)		17%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de-DE" sz="2000" b="1" smtClean="0"/>
              <a:t>  Lee			(Robotic)		21%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de-DE" b="1" smtClean="0"/>
              <a:t>Continence Data</a:t>
            </a:r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8925" y="1350963"/>
            <a:ext cx="7900988" cy="4525962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de-DE" sz="2000" b="1" u="sng" smtClean="0"/>
              <a:t>Surgeon		 	           3 mo    6 mo    12 mo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en-US" altLang="de-DE" sz="1200" b="1" smtClean="0"/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de-DE" sz="2000" b="1" smtClean="0"/>
              <a:t>   Walsh	(Open)		     	54 %     80%     93%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de-DE" sz="2000" b="1" smtClean="0"/>
              <a:t>   Abbou	(Laparoscopic)    	58%	69%     78%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de-DE" sz="2000" b="1" smtClean="0"/>
              <a:t>   Guillonneau	(Laparoscopic)    	N/A	N/A     85 %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de-DE" sz="2000" b="1" smtClean="0"/>
              <a:t>   Rassweiler	(Laparoscopic)    	54%	74%     97%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de-DE" sz="2000" b="1" smtClean="0"/>
              <a:t>   Menon	(Robotic)	     	N/A	96%     N/A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de-DE" sz="2000" b="1" smtClean="0"/>
              <a:t>   Ahlering	(Robotic)	     	76%	91%     94%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de-DE" sz="2000" b="1" smtClean="0"/>
              <a:t>   Lee		(Robotic)	     	60%	82%     N/A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de-DE" b="1" smtClean="0"/>
              <a:t>Potency Data</a:t>
            </a:r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90513" y="1370013"/>
            <a:ext cx="7669212" cy="4525962"/>
          </a:xfrm>
        </p:spPr>
        <p:txBody>
          <a:bodyPr/>
          <a:lstStyle/>
          <a:p>
            <a:pPr marL="0" indent="0" eaLnBrk="1" hangingPunct="1">
              <a:lnSpc>
                <a:spcPct val="150000"/>
              </a:lnSpc>
            </a:pPr>
            <a:r>
              <a:rPr lang="en-US" altLang="de-DE" sz="1600" b="1" u="sng" smtClean="0"/>
              <a:t>Author</a:t>
            </a:r>
            <a:r>
              <a:rPr lang="en-US" altLang="de-DE" sz="1600" b="1" smtClean="0"/>
              <a:t>		   			</a:t>
            </a:r>
            <a:r>
              <a:rPr lang="en-US" altLang="de-DE" sz="1600" b="1" u="sng" smtClean="0"/>
              <a:t>Capable of Intercourse</a:t>
            </a:r>
          </a:p>
          <a:p>
            <a:pPr marL="0" indent="0" eaLnBrk="1" hangingPunct="1">
              <a:lnSpc>
                <a:spcPct val="150000"/>
              </a:lnSpc>
            </a:pPr>
            <a:endParaRPr lang="en-US" altLang="de-DE" sz="300" b="1" u="sng" smtClean="0"/>
          </a:p>
          <a:p>
            <a:pPr marL="0" indent="0" eaLnBrk="1" hangingPunct="1">
              <a:lnSpc>
                <a:spcPct val="150000"/>
              </a:lnSpc>
            </a:pPr>
            <a:r>
              <a:rPr lang="en-US" altLang="de-DE" sz="1600" b="1" smtClean="0"/>
              <a:t>  Walsh (age 60 to 67)    	(Open)			75%</a:t>
            </a:r>
          </a:p>
          <a:p>
            <a:pPr marL="0" indent="0" eaLnBrk="1" hangingPunct="1">
              <a:lnSpc>
                <a:spcPct val="150000"/>
              </a:lnSpc>
            </a:pPr>
            <a:r>
              <a:rPr lang="en-US" altLang="de-DE" sz="1600" b="1" smtClean="0"/>
              <a:t>  Catalona (60’s/70’s)    	(Open)			60% / 47%</a:t>
            </a:r>
          </a:p>
          <a:p>
            <a:pPr marL="0" indent="0" eaLnBrk="1" hangingPunct="1">
              <a:lnSpc>
                <a:spcPct val="150000"/>
              </a:lnSpc>
            </a:pPr>
            <a:r>
              <a:rPr lang="en-US" altLang="de-DE" sz="1600" b="1" smtClean="0"/>
              <a:t>  Guillonneau		(Laparoscopic)		66% overall</a:t>
            </a:r>
          </a:p>
          <a:p>
            <a:pPr marL="0" indent="0" eaLnBrk="1" hangingPunct="1">
              <a:lnSpc>
                <a:spcPct val="150000"/>
              </a:lnSpc>
            </a:pPr>
            <a:r>
              <a:rPr lang="en-US" altLang="de-DE" sz="1600" b="1" smtClean="0"/>
              <a:t>  Abbou	              		(Laparoscopic)		54%</a:t>
            </a:r>
          </a:p>
          <a:p>
            <a:pPr marL="0" indent="0" eaLnBrk="1" hangingPunct="1">
              <a:lnSpc>
                <a:spcPct val="150000"/>
              </a:lnSpc>
            </a:pPr>
            <a:r>
              <a:rPr lang="en-US" altLang="de-DE" sz="1600" b="1" smtClean="0"/>
              <a:t>  Turk	                          	(Laparoscopic)		59%</a:t>
            </a:r>
          </a:p>
          <a:p>
            <a:pPr marL="0" indent="0" eaLnBrk="1" hangingPunct="1">
              <a:lnSpc>
                <a:spcPct val="150000"/>
              </a:lnSpc>
            </a:pPr>
            <a:r>
              <a:rPr lang="en-US" altLang="de-DE" sz="1600" b="1" smtClean="0"/>
              <a:t>  Menon	        		(Robotic)			64%</a:t>
            </a:r>
          </a:p>
          <a:p>
            <a:pPr marL="0" indent="0" eaLnBrk="1" hangingPunct="1">
              <a:lnSpc>
                <a:spcPct val="150000"/>
              </a:lnSpc>
            </a:pPr>
            <a:r>
              <a:rPr lang="en-US" altLang="de-DE" sz="1600" b="1" smtClean="0"/>
              <a:t>  Ahlering	     	(Robotic)			65%</a:t>
            </a:r>
          </a:p>
          <a:p>
            <a:pPr marL="0" indent="0" eaLnBrk="1" hangingPunct="1">
              <a:lnSpc>
                <a:spcPct val="150000"/>
              </a:lnSpc>
            </a:pPr>
            <a:r>
              <a:rPr lang="en-US" altLang="de-DE" sz="1600" b="1" smtClean="0"/>
              <a:t>  Lee                           	(Robotic)		     	Too early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The Future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 err="1" smtClean="0"/>
              <a:t>What‘s</a:t>
            </a:r>
            <a:r>
              <a:rPr lang="de-DE" dirty="0" smtClean="0"/>
              <a:t> </a:t>
            </a:r>
            <a:r>
              <a:rPr lang="de-DE" dirty="0" err="1" smtClean="0"/>
              <a:t>next</a:t>
            </a:r>
            <a:r>
              <a:rPr lang="de-DE" dirty="0" smtClean="0"/>
              <a:t>?</a:t>
            </a:r>
          </a:p>
          <a:p>
            <a:r>
              <a:rPr lang="de-DE" dirty="0" smtClean="0"/>
              <a:t>2018  </a:t>
            </a:r>
            <a:r>
              <a:rPr lang="de-DE" dirty="0" err="1" smtClean="0"/>
              <a:t>Senhance</a:t>
            </a:r>
            <a:r>
              <a:rPr lang="de-DE" dirty="0" smtClean="0"/>
              <a:t> 	</a:t>
            </a:r>
          </a:p>
          <a:p>
            <a:r>
              <a:rPr lang="de-DE" dirty="0" smtClean="0"/>
              <a:t>		-</a:t>
            </a:r>
            <a:r>
              <a:rPr lang="de-DE" dirty="0" err="1" smtClean="0"/>
              <a:t>with</a:t>
            </a:r>
            <a:r>
              <a:rPr lang="de-DE" dirty="0" smtClean="0"/>
              <a:t> </a:t>
            </a:r>
            <a:r>
              <a:rPr lang="de-DE" dirty="0" err="1" smtClean="0"/>
              <a:t>haptic</a:t>
            </a:r>
            <a:r>
              <a:rPr lang="de-DE" dirty="0" smtClean="0"/>
              <a:t> </a:t>
            </a:r>
            <a:r>
              <a:rPr lang="de-DE" dirty="0" err="1" smtClean="0"/>
              <a:t>feedback</a:t>
            </a:r>
            <a:r>
              <a:rPr lang="de-DE" dirty="0" smtClean="0"/>
              <a:t>			</a:t>
            </a:r>
          </a:p>
          <a:p>
            <a:r>
              <a:rPr lang="de-DE" dirty="0" smtClean="0"/>
              <a:t>2019  Hugo (Medtronic) 	</a:t>
            </a:r>
          </a:p>
          <a:p>
            <a:r>
              <a:rPr lang="de-DE" dirty="0" smtClean="0"/>
              <a:t>2020  Verb (Alphabet + Johnson &amp; Johnson)</a:t>
            </a:r>
          </a:p>
          <a:p>
            <a:r>
              <a:rPr lang="de-DE" dirty="0" smtClean="0"/>
              <a:t>		- </a:t>
            </a:r>
            <a:r>
              <a:rPr lang="de-DE" dirty="0" err="1" smtClean="0"/>
              <a:t>plans</a:t>
            </a:r>
            <a:r>
              <a:rPr lang="de-DE" dirty="0" smtClean="0"/>
              <a:t> </a:t>
            </a:r>
            <a:r>
              <a:rPr lang="de-DE" dirty="0" err="1" smtClean="0"/>
              <a:t>to</a:t>
            </a:r>
            <a:r>
              <a:rPr lang="de-DE" dirty="0" smtClean="0"/>
              <a:t> </a:t>
            </a:r>
            <a:r>
              <a:rPr lang="de-DE" dirty="0" err="1" smtClean="0"/>
              <a:t>integrate</a:t>
            </a:r>
            <a:r>
              <a:rPr lang="de-DE" dirty="0" smtClean="0"/>
              <a:t> </a:t>
            </a:r>
            <a:r>
              <a:rPr lang="de-DE" dirty="0" err="1" smtClean="0"/>
              <a:t>artificial</a:t>
            </a:r>
            <a:r>
              <a:rPr lang="de-DE" dirty="0" smtClean="0"/>
              <a:t> </a:t>
            </a:r>
            <a:r>
              <a:rPr lang="de-DE" dirty="0" err="1" smtClean="0"/>
              <a:t>intelligence</a:t>
            </a:r>
            <a:endParaRPr lang="de-DE" dirty="0"/>
          </a:p>
          <a:p>
            <a:r>
              <a:rPr lang="de-DE" dirty="0" smtClean="0"/>
              <a:t>		- </a:t>
            </a:r>
            <a:r>
              <a:rPr lang="de-DE" dirty="0" err="1" smtClean="0"/>
              <a:t>image</a:t>
            </a:r>
            <a:r>
              <a:rPr lang="de-DE" dirty="0" smtClean="0"/>
              <a:t> </a:t>
            </a:r>
            <a:r>
              <a:rPr lang="de-DE" dirty="0" err="1" smtClean="0"/>
              <a:t>recognition</a:t>
            </a:r>
            <a:endParaRPr lang="de-DE" dirty="0" smtClean="0"/>
          </a:p>
        </p:txBody>
      </p:sp>
    </p:spTree>
    <p:extLst>
      <p:ext uri="{BB962C8B-B14F-4D97-AF65-F5344CB8AC3E}">
        <p14:creationId xmlns:p14="http://schemas.microsoft.com/office/powerpoint/2010/main" val="1653462279"/>
      </p:ext>
    </p:extLst>
  </p:cSld>
  <p:clrMapOvr>
    <a:masterClrMapping/>
  </p:clrMapOvr>
  <p:transition>
    <p:zoom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de-DE" b="1" smtClean="0"/>
              <a:t>Prostate Cancer - Realiy</a:t>
            </a:r>
          </a:p>
        </p:txBody>
      </p:sp>
      <p:pic>
        <p:nvPicPr>
          <p:cNvPr id="5837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6150" y="844550"/>
            <a:ext cx="5657850" cy="407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372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13" y="1292225"/>
            <a:ext cx="6610350" cy="874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373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5288" y="2252663"/>
            <a:ext cx="6281737" cy="437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328" b="4201"/>
          <a:stretch>
            <a:fillRect/>
          </a:stretch>
        </p:blipFill>
        <p:spPr bwMode="auto">
          <a:xfrm>
            <a:off x="0" y="-41275"/>
            <a:ext cx="6643688" cy="124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3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888" y="1593850"/>
            <a:ext cx="444341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39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663" y="2230438"/>
            <a:ext cx="8923337" cy="269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397" name="Picture 6" descr="http://solarreport.net/wp-content/plugins/wp-o-matic/cache/b2734_body-what-the-u-s-and-eu-countervailing-duty-investigations-and-decisions-have-in-common-with-russian-roulette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5200" y="44450"/>
            <a:ext cx="3028950" cy="168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398" name="Rechteck 2"/>
          <p:cNvSpPr>
            <a:spLocks noChangeArrowheads="1"/>
          </p:cNvSpPr>
          <p:nvPr/>
        </p:nvSpPr>
        <p:spPr bwMode="auto">
          <a:xfrm>
            <a:off x="314325" y="4929188"/>
            <a:ext cx="8566150" cy="133826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de-DE" dirty="0"/>
              <a:t>…</a:t>
            </a:r>
            <a:r>
              <a:rPr lang="en-US" altLang="de-DE" b="1" dirty="0">
                <a:solidFill>
                  <a:srgbClr val="FF0000"/>
                </a:solidFill>
              </a:rPr>
              <a:t>More than 2000 unique patients </a:t>
            </a:r>
            <a:r>
              <a:rPr lang="en-US" altLang="de-DE" dirty="0"/>
              <a:t>met the criteria for the D’Amico </a:t>
            </a:r>
            <a:r>
              <a:rPr lang="en-US" altLang="de-DE" b="1" dirty="0">
                <a:solidFill>
                  <a:srgbClr val="FF0000"/>
                </a:solidFill>
              </a:rPr>
              <a:t>low-risk group</a:t>
            </a:r>
            <a:r>
              <a:rPr lang="en-US" altLang="de-DE" dirty="0"/>
              <a:t>. Of these, </a:t>
            </a:r>
            <a:r>
              <a:rPr lang="en-US" altLang="de-DE" b="1" dirty="0">
                <a:solidFill>
                  <a:srgbClr val="FF0000"/>
                </a:solidFill>
              </a:rPr>
              <a:t>42% had a  higher Gleason score ... 32% of these patients had a total Gleason score of ≥7</a:t>
            </a:r>
            <a:r>
              <a:rPr lang="en-US" altLang="de-DE" dirty="0"/>
              <a:t>, with 3% having a total Gleason score of 8.</a:t>
            </a:r>
            <a:endParaRPr lang="de-DE" altLang="de-DE" dirty="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extfeld 1"/>
          <p:cNvSpPr txBox="1">
            <a:spLocks noChangeArrowheads="1"/>
          </p:cNvSpPr>
          <p:nvPr/>
        </p:nvSpPr>
        <p:spPr bwMode="auto">
          <a:xfrm>
            <a:off x="279400" y="273050"/>
            <a:ext cx="48053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de-DE" altLang="de-DE" sz="2800" b="1">
                <a:solidFill>
                  <a:srgbClr val="0B0C0D"/>
                </a:solidFill>
              </a:rPr>
              <a:t>Prostate Biopsy</a:t>
            </a:r>
          </a:p>
        </p:txBody>
      </p:sp>
      <p:grpSp>
        <p:nvGrpSpPr>
          <p:cNvPr id="60419" name="Gruppieren 10"/>
          <p:cNvGrpSpPr>
            <a:grpSpLocks/>
          </p:cNvGrpSpPr>
          <p:nvPr/>
        </p:nvGrpSpPr>
        <p:grpSpPr bwMode="auto">
          <a:xfrm>
            <a:off x="0" y="3535363"/>
            <a:ext cx="8967788" cy="2549525"/>
            <a:chOff x="0" y="2260600"/>
            <a:chExt cx="8967728" cy="2549525"/>
          </a:xfrm>
        </p:grpSpPr>
        <p:pic>
          <p:nvPicPr>
            <p:cNvPr id="60421" name="Picture 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0001"/>
            <a:stretch>
              <a:fillRect/>
            </a:stretch>
          </p:blipFill>
          <p:spPr bwMode="auto">
            <a:xfrm>
              <a:off x="0" y="2260600"/>
              <a:ext cx="8229600" cy="25495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0422" name="Ellipse 9"/>
            <p:cNvSpPr>
              <a:spLocks noChangeArrowheads="1"/>
            </p:cNvSpPr>
            <p:nvPr/>
          </p:nvSpPr>
          <p:spPr bwMode="auto">
            <a:xfrm>
              <a:off x="7510270" y="3360145"/>
              <a:ext cx="1457458" cy="129574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de-DE" altLang="de-DE"/>
            </a:p>
          </p:txBody>
        </p:sp>
      </p:grpSp>
      <p:pic>
        <p:nvPicPr>
          <p:cNvPr id="60420" name="Picture 3" descr="http://perlbal.hi-pi.com/blog-images/103168/gd/1207260070/Darwin-Evolution-sucker-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438" y="1182688"/>
            <a:ext cx="8945562" cy="255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extfeld 1"/>
          <p:cNvSpPr txBox="1">
            <a:spLocks noChangeArrowheads="1"/>
          </p:cNvSpPr>
          <p:nvPr/>
        </p:nvSpPr>
        <p:spPr bwMode="auto">
          <a:xfrm>
            <a:off x="279400" y="273050"/>
            <a:ext cx="48053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de-DE" altLang="de-DE" sz="2800" b="1">
                <a:solidFill>
                  <a:srgbClr val="0B0C0D"/>
                </a:solidFill>
              </a:rPr>
              <a:t>Robotic Prostate Biopsy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hteck 3"/>
          <p:cNvSpPr>
            <a:spLocks noChangeArrowheads="1"/>
          </p:cNvSpPr>
          <p:nvPr/>
        </p:nvSpPr>
        <p:spPr bwMode="auto">
          <a:xfrm>
            <a:off x="0" y="0"/>
            <a:ext cx="9144000" cy="21034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endParaRPr lang="de-DE" altLang="de-DE"/>
          </a:p>
        </p:txBody>
      </p:sp>
      <p:pic>
        <p:nvPicPr>
          <p:cNvPr id="62467" name="Picture 2" descr="http://rlv.zcache.com/i_love_evidence_based_medicine_shirts-reaac46d56ab64dc9a947b826164cf4f7_804gy_2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407"/>
          <a:stretch>
            <a:fillRect/>
          </a:stretch>
        </p:blipFill>
        <p:spPr bwMode="auto">
          <a:xfrm>
            <a:off x="6610350" y="217488"/>
            <a:ext cx="2216150" cy="1563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468" name="Picture 4" descr="http://2.bp.blogspot.com/-dFxUXPVFi3w/TZONUO38VGI/AAAAAAAAAE0/s7n55gT_iaw/s1600/InnovationFunne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79" t="6761" b="25977"/>
          <a:stretch>
            <a:fillRect/>
          </a:stretch>
        </p:blipFill>
        <p:spPr bwMode="auto">
          <a:xfrm>
            <a:off x="0" y="217488"/>
            <a:ext cx="2497138" cy="1563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469" name="Textfeld 5"/>
          <p:cNvSpPr txBox="1">
            <a:spLocks noChangeArrowheads="1"/>
          </p:cNvSpPr>
          <p:nvPr/>
        </p:nvSpPr>
        <p:spPr bwMode="auto">
          <a:xfrm>
            <a:off x="3119438" y="735013"/>
            <a:ext cx="247808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de-DE" altLang="de-DE" sz="2800"/>
              <a:t>Focal Therapy</a:t>
            </a:r>
          </a:p>
        </p:txBody>
      </p:sp>
      <p:sp>
        <p:nvSpPr>
          <p:cNvPr id="62470" name="Pfeil nach rechts 6"/>
          <p:cNvSpPr>
            <a:spLocks noChangeArrowheads="1"/>
          </p:cNvSpPr>
          <p:nvPr/>
        </p:nvSpPr>
        <p:spPr bwMode="auto">
          <a:xfrm>
            <a:off x="2940050" y="528638"/>
            <a:ext cx="3384550" cy="979487"/>
          </a:xfrm>
          <a:prstGeom prst="rightArrow">
            <a:avLst>
              <a:gd name="adj1" fmla="val 50000"/>
              <a:gd name="adj2" fmla="val 50056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endParaRPr lang="de-DE" altLang="de-DE"/>
          </a:p>
        </p:txBody>
      </p:sp>
      <p:pic>
        <p:nvPicPr>
          <p:cNvPr id="6247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097"/>
          <a:stretch>
            <a:fillRect/>
          </a:stretch>
        </p:blipFill>
        <p:spPr bwMode="auto">
          <a:xfrm>
            <a:off x="533400" y="2790825"/>
            <a:ext cx="8075613" cy="145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472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0513" y="4335463"/>
            <a:ext cx="1909762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473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2713" y="2103438"/>
            <a:ext cx="3671887" cy="566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474" name="Picture 2" descr="http://www.dukehealth.org/repository/dukehealth/2010/03/15/13/44/56/3653/Figure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58" t="48827" r="8159"/>
          <a:stretch>
            <a:fillRect/>
          </a:stretch>
        </p:blipFill>
        <p:spPr bwMode="auto">
          <a:xfrm>
            <a:off x="5006975" y="5062538"/>
            <a:ext cx="3903663" cy="164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475" name="Picture 2" descr="http://www.dukehealth.org/repository/dukehealth/2010/03/15/13/44/56/3653/Figure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10" r="6140" b="48334"/>
          <a:stretch>
            <a:fillRect/>
          </a:stretch>
        </p:blipFill>
        <p:spPr bwMode="auto">
          <a:xfrm>
            <a:off x="220663" y="5118100"/>
            <a:ext cx="3927475" cy="166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Textfeld 1"/>
          <p:cNvSpPr txBox="1">
            <a:spLocks noChangeArrowheads="1"/>
          </p:cNvSpPr>
          <p:nvPr/>
        </p:nvSpPr>
        <p:spPr bwMode="auto">
          <a:xfrm>
            <a:off x="427038" y="209550"/>
            <a:ext cx="477996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de-DE" altLang="de-DE" sz="2800" b="1">
                <a:solidFill>
                  <a:srgbClr val="0B0C0D"/>
                </a:solidFill>
              </a:rPr>
              <a:t>HIFU-Therapy ?</a:t>
            </a:r>
          </a:p>
        </p:txBody>
      </p:sp>
      <p:sp>
        <p:nvSpPr>
          <p:cNvPr id="63491" name="Rechteck 2"/>
          <p:cNvSpPr>
            <a:spLocks noChangeArrowheads="1"/>
          </p:cNvSpPr>
          <p:nvPr/>
        </p:nvSpPr>
        <p:spPr bwMode="auto">
          <a:xfrm>
            <a:off x="79375" y="1277938"/>
            <a:ext cx="8764588" cy="243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de-DE" b="1"/>
              <a:t>High Intensity Focus US</a:t>
            </a:r>
          </a:p>
          <a:p>
            <a:endParaRPr lang="en-US" altLang="de-DE" sz="800"/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de-DE"/>
              <a:t> focused US / parabolic transducer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de-DE"/>
              <a:t> Generates heat &gt;80°C and coagulative necrosis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de-DE"/>
              <a:t> Cavitation and mechanical tissue disruption occurs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de-DE"/>
              <a:t> Real time feedback of thermal effects</a:t>
            </a:r>
          </a:p>
          <a:p>
            <a:pPr>
              <a:buFont typeface="Arial" panose="020B0604020202020204" pitchFamily="34" charset="0"/>
              <a:buChar char="•"/>
            </a:pPr>
            <a:endParaRPr lang="en-US" altLang="de-DE"/>
          </a:p>
          <a:p>
            <a:pPr>
              <a:buFont typeface="Arial" panose="020B0604020202020204" pitchFamily="34" charset="0"/>
              <a:buChar char="•"/>
            </a:pPr>
            <a:endParaRPr lang="en-US" altLang="de-DE"/>
          </a:p>
          <a:p>
            <a:endParaRPr lang="de-DE" altLang="de-DE"/>
          </a:p>
        </p:txBody>
      </p:sp>
      <p:sp>
        <p:nvSpPr>
          <p:cNvPr id="4" name="Rechteck 3"/>
          <p:cNvSpPr/>
          <p:nvPr/>
        </p:nvSpPr>
        <p:spPr>
          <a:xfrm>
            <a:off x="277813" y="3144838"/>
            <a:ext cx="8213725" cy="31305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endParaRPr lang="de-DE" dirty="0"/>
          </a:p>
          <a:p>
            <a:pPr>
              <a:defRPr/>
            </a:pPr>
            <a:r>
              <a:rPr lang="de-DE" u="sng" dirty="0" err="1">
                <a:solidFill>
                  <a:srgbClr val="FF0000"/>
                </a:solidFill>
              </a:rPr>
              <a:t>Ablaterm</a:t>
            </a:r>
            <a:r>
              <a:rPr lang="de-DE" u="sng" dirty="0">
                <a:solidFill>
                  <a:srgbClr val="FF0000"/>
                </a:solidFill>
              </a:rPr>
              <a:t> (EDAP-TMS, France)</a:t>
            </a:r>
          </a:p>
          <a:p>
            <a:pPr>
              <a:defRPr/>
            </a:pPr>
            <a:endParaRPr lang="de-DE" sz="700" dirty="0"/>
          </a:p>
          <a:p>
            <a:pPr>
              <a:buFont typeface="Arial" pitchFamily="34" charset="0"/>
              <a:buChar char="•"/>
              <a:defRPr/>
            </a:pPr>
            <a:r>
              <a:rPr lang="de-DE" dirty="0"/>
              <a:t> Imaging/</a:t>
            </a:r>
            <a:r>
              <a:rPr lang="de-DE" dirty="0" err="1"/>
              <a:t>therapeutic</a:t>
            </a:r>
            <a:r>
              <a:rPr lang="de-DE" dirty="0"/>
              <a:t> </a:t>
            </a:r>
            <a:r>
              <a:rPr lang="de-DE" dirty="0" err="1"/>
              <a:t>transducers</a:t>
            </a:r>
            <a:r>
              <a:rPr lang="de-DE" dirty="0"/>
              <a:t> in </a:t>
            </a:r>
            <a:r>
              <a:rPr lang="de-DE" dirty="0" err="1"/>
              <a:t>one</a:t>
            </a:r>
            <a:r>
              <a:rPr lang="de-DE" dirty="0"/>
              <a:t> probe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de-DE" dirty="0"/>
              <a:t> </a:t>
            </a:r>
            <a:r>
              <a:rPr lang="de-DE" dirty="0" err="1"/>
              <a:t>Uses</a:t>
            </a:r>
            <a:r>
              <a:rPr lang="de-DE" dirty="0"/>
              <a:t> a </a:t>
            </a:r>
            <a:r>
              <a:rPr lang="de-DE" dirty="0" err="1"/>
              <a:t>special</a:t>
            </a:r>
            <a:r>
              <a:rPr lang="de-DE" dirty="0"/>
              <a:t> </a:t>
            </a:r>
            <a:r>
              <a:rPr lang="de-DE" dirty="0" err="1"/>
              <a:t>bed</a:t>
            </a:r>
            <a:endParaRPr lang="de-DE" dirty="0"/>
          </a:p>
          <a:p>
            <a:pPr>
              <a:buFont typeface="Arial" pitchFamily="34" charset="0"/>
              <a:buChar char="•"/>
              <a:defRPr/>
            </a:pPr>
            <a:r>
              <a:rPr lang="de-DE" dirty="0"/>
              <a:t> „</a:t>
            </a:r>
            <a:r>
              <a:rPr lang="de-DE" dirty="0" err="1"/>
              <a:t>Robotic</a:t>
            </a:r>
            <a:r>
              <a:rPr lang="de-DE" dirty="0"/>
              <a:t> HIFU“</a:t>
            </a:r>
          </a:p>
          <a:p>
            <a:pPr>
              <a:defRPr/>
            </a:pPr>
            <a:endParaRPr lang="en-US" dirty="0"/>
          </a:p>
          <a:p>
            <a:pPr>
              <a:defRPr/>
            </a:pPr>
            <a:r>
              <a:rPr lang="en-US" u="sng" dirty="0" err="1">
                <a:solidFill>
                  <a:srgbClr val="FF0000"/>
                </a:solidFill>
              </a:rPr>
              <a:t>ExAblate</a:t>
            </a:r>
            <a:r>
              <a:rPr lang="en-US" u="sng" dirty="0">
                <a:solidFill>
                  <a:srgbClr val="FF0000"/>
                </a:solidFill>
              </a:rPr>
              <a:t> 2100P</a:t>
            </a:r>
          </a:p>
          <a:p>
            <a:pPr>
              <a:defRPr/>
            </a:pPr>
            <a:endParaRPr lang="en-US" sz="1050" u="sng" dirty="0">
              <a:solidFill>
                <a:srgbClr val="FF0000"/>
              </a:solidFill>
            </a:endParaRPr>
          </a:p>
          <a:p>
            <a:pPr>
              <a:buFont typeface="Arial" pitchFamily="34" charset="0"/>
              <a:buChar char="•"/>
              <a:defRPr/>
            </a:pPr>
            <a:r>
              <a:rPr lang="en-US" dirty="0"/>
              <a:t> MRI guided HIFU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US" dirty="0"/>
              <a:t> Real time temperature feedback</a:t>
            </a:r>
            <a:endParaRPr lang="de-DE" dirty="0"/>
          </a:p>
        </p:txBody>
      </p:sp>
      <p:pic>
        <p:nvPicPr>
          <p:cNvPr id="63493" name="Picture 6" descr="http://www.hifu.ca/images/about-ablatherm-hifu-bi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2463" y="1397000"/>
            <a:ext cx="1746250" cy="205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494" name="Picture 7" descr="http://www.edap-tms.com/uploads/images/produits/hifu/Ablatherm_device3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3075" y="3725863"/>
            <a:ext cx="3400425" cy="254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de-DE" b="1" smtClean="0"/>
              <a:t>Robotic Focal – HIFU </a:t>
            </a:r>
          </a:p>
        </p:txBody>
      </p:sp>
      <p:pic>
        <p:nvPicPr>
          <p:cNvPr id="5" name="Robot HIFU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47763"/>
            <a:ext cx="9144000" cy="5710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053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de-DE" sz="3200" b="1" smtClean="0"/>
              <a:t>Robotic Surgery Application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Font typeface="Arial" panose="020B0604020202020204" pitchFamily="34" charset="0"/>
              <a:buChar char="•"/>
              <a:defRPr/>
            </a:pPr>
            <a:r>
              <a:rPr lang="en-US" sz="3500" b="1" dirty="0" smtClean="0"/>
              <a:t>Urology</a:t>
            </a: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en-US" sz="3000" b="1" dirty="0" smtClean="0"/>
              <a:t>Gynecology</a:t>
            </a: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en-US" sz="3000" b="1" dirty="0" smtClean="0"/>
              <a:t>Gastrointestinal Surgery</a:t>
            </a: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en-US" dirty="0" smtClean="0"/>
              <a:t>Otolaryngology—Head &amp; Neck Surgery</a:t>
            </a: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en-US" dirty="0" smtClean="0"/>
              <a:t>Cardiothoracic Surgery</a:t>
            </a: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en-US" dirty="0" smtClean="0"/>
              <a:t>Cardiology and Electrophysiology</a:t>
            </a: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en-US" dirty="0" smtClean="0"/>
              <a:t>Neurosurgery</a:t>
            </a: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en-US" dirty="0" smtClean="0"/>
              <a:t>Orthopedic </a:t>
            </a: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en-US" dirty="0" smtClean="0"/>
              <a:t>Pediatrics</a:t>
            </a:r>
          </a:p>
          <a:p>
            <a:pPr>
              <a:defRPr/>
            </a:pPr>
            <a:endParaRPr lang="en-US" dirty="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268288" y="1417638"/>
            <a:ext cx="8418512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Pct val="85000"/>
              <a:buFont typeface="Wingdings 3" panose="05040102010807070707" pitchFamily="18" charset="2"/>
              <a:defRPr sz="2400">
                <a:solidFill>
                  <a:schemeClr val="tx1"/>
                </a:solidFill>
                <a:latin typeface="+mn-lt"/>
                <a:ea typeface="ＭＳ Ｐゴシック" panose="020B0600070205080204" pitchFamily="34" charset="-128"/>
                <a:cs typeface="ＭＳ Ｐゴシック"/>
              </a:defRPr>
            </a:lvl1pPr>
            <a:lvl2pPr marL="490538" indent="-195263" algn="l" rtl="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Arial" panose="020B0604020202020204" pitchFamily="34" charset="0"/>
              <a:buBlip>
                <a:blip r:embed="rId2"/>
              </a:buBlip>
              <a:defRPr sz="2000">
                <a:solidFill>
                  <a:schemeClr val="tx1"/>
                </a:solidFill>
                <a:latin typeface="+mn-lt"/>
                <a:ea typeface="ＭＳ Ｐゴシック" panose="020B0600070205080204" pitchFamily="34" charset="-128"/>
                <a:cs typeface="ＭＳ Ｐゴシック"/>
              </a:defRPr>
            </a:lvl2pPr>
            <a:lvl3pPr marL="854075" indent="-1841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70000"/>
              <a:buFont typeface="Wingdings" panose="05000000000000000000" pitchFamily="2" charset="2"/>
              <a:buBlip>
                <a:blip r:embed="rId3"/>
              </a:buBlip>
              <a:defRPr>
                <a:solidFill>
                  <a:schemeClr val="tx1"/>
                </a:solidFill>
                <a:latin typeface="+mn-lt"/>
                <a:ea typeface="ＭＳ Ｐゴシック" panose="020B0600070205080204" pitchFamily="34" charset="-128"/>
                <a:cs typeface="ＭＳ Ｐゴシック"/>
              </a:defRPr>
            </a:lvl3pPr>
            <a:lvl4pPr marL="1227138" indent="-193675" algn="l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bg2"/>
              </a:buClr>
              <a:buSzPct val="90000"/>
              <a:buChar char="-"/>
              <a:defRPr>
                <a:solidFill>
                  <a:schemeClr val="tx1"/>
                </a:solidFill>
                <a:latin typeface="+mn-lt"/>
                <a:ea typeface="ＭＳ Ｐゴシック" panose="020B0600070205080204" pitchFamily="34" charset="-128"/>
                <a:cs typeface="ＭＳ Ｐゴシック"/>
              </a:defRPr>
            </a:lvl4pPr>
            <a:lvl5pPr marL="1530350" indent="-98425" algn="l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bg2"/>
              </a:buClr>
              <a:buSzPct val="70000"/>
              <a:buFont typeface="Wingdings" panose="05000000000000000000" pitchFamily="2" charset="2"/>
              <a:buChar char="§"/>
              <a:defRPr sz="1200">
                <a:solidFill>
                  <a:schemeClr val="bg2"/>
                </a:solidFill>
                <a:latin typeface="+mn-lt"/>
                <a:ea typeface="ＭＳ Ｐゴシック" panose="020B0600070205080204" pitchFamily="34" charset="-128"/>
                <a:cs typeface="ＭＳ Ｐゴシック"/>
              </a:defRPr>
            </a:lvl5pPr>
            <a:lvl6pPr marL="1987550" indent="-98425" algn="l" rtl="0" eaLnBrk="1" fontAlgn="base" hangingPunct="1">
              <a:spcBef>
                <a:spcPct val="15000"/>
              </a:spcBef>
              <a:spcAft>
                <a:spcPct val="0"/>
              </a:spcAft>
              <a:buClr>
                <a:schemeClr val="bg2"/>
              </a:buClr>
              <a:buSzPct val="70000"/>
              <a:buFont typeface="Wingdings" charset="0"/>
              <a:buChar char="§"/>
              <a:defRPr sz="1200">
                <a:solidFill>
                  <a:schemeClr val="bg2"/>
                </a:solidFill>
                <a:latin typeface="+mn-lt"/>
                <a:ea typeface="+mn-ea"/>
              </a:defRPr>
            </a:lvl6pPr>
            <a:lvl7pPr marL="2444750" indent="-98425" algn="l" rtl="0" eaLnBrk="1" fontAlgn="base" hangingPunct="1">
              <a:spcBef>
                <a:spcPct val="15000"/>
              </a:spcBef>
              <a:spcAft>
                <a:spcPct val="0"/>
              </a:spcAft>
              <a:buClr>
                <a:schemeClr val="bg2"/>
              </a:buClr>
              <a:buSzPct val="70000"/>
              <a:buFont typeface="Wingdings" charset="0"/>
              <a:buChar char="§"/>
              <a:defRPr sz="1200">
                <a:solidFill>
                  <a:schemeClr val="bg2"/>
                </a:solidFill>
                <a:latin typeface="+mn-lt"/>
                <a:ea typeface="+mn-ea"/>
              </a:defRPr>
            </a:lvl7pPr>
            <a:lvl8pPr marL="2901950" indent="-98425" algn="l" rtl="0" eaLnBrk="1" fontAlgn="base" hangingPunct="1">
              <a:spcBef>
                <a:spcPct val="15000"/>
              </a:spcBef>
              <a:spcAft>
                <a:spcPct val="0"/>
              </a:spcAft>
              <a:buClr>
                <a:schemeClr val="bg2"/>
              </a:buClr>
              <a:buSzPct val="70000"/>
              <a:buFont typeface="Wingdings" charset="0"/>
              <a:buChar char="§"/>
              <a:defRPr sz="1200">
                <a:solidFill>
                  <a:schemeClr val="bg2"/>
                </a:solidFill>
                <a:latin typeface="+mn-lt"/>
                <a:ea typeface="+mn-ea"/>
              </a:defRPr>
            </a:lvl8pPr>
            <a:lvl9pPr marL="3359150" indent="-98425" algn="l" rtl="0" eaLnBrk="1" fontAlgn="base" hangingPunct="1">
              <a:spcBef>
                <a:spcPct val="15000"/>
              </a:spcBef>
              <a:spcAft>
                <a:spcPct val="0"/>
              </a:spcAft>
              <a:buClr>
                <a:schemeClr val="bg2"/>
              </a:buClr>
              <a:buSzPct val="70000"/>
              <a:buFont typeface="Wingdings" charset="0"/>
              <a:buChar char="§"/>
              <a:defRPr sz="1200">
                <a:solidFill>
                  <a:schemeClr val="bg2"/>
                </a:solidFill>
                <a:latin typeface="+mn-lt"/>
                <a:ea typeface="+mn-ea"/>
              </a:defRPr>
            </a:lvl9pPr>
          </a:lstStyle>
          <a:p>
            <a:pPr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b="1" kern="0" dirty="0" smtClean="0"/>
              <a:t>Robotic surgery:</a:t>
            </a:r>
          </a:p>
          <a:p>
            <a:pPr lvl="1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b="1" kern="0" dirty="0" smtClean="0"/>
              <a:t>POTENTIALLY improving clinical outcomes</a:t>
            </a:r>
          </a:p>
          <a:p>
            <a:pPr lvl="1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b="1" kern="0" dirty="0" smtClean="0"/>
              <a:t>BENEFITS justify the increased EXPENSE?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b="1" kern="0" dirty="0" smtClean="0"/>
              <a:t>Future? </a:t>
            </a:r>
          </a:p>
          <a:p>
            <a:pPr lvl="1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b="1" kern="0" dirty="0" smtClean="0"/>
              <a:t>All </a:t>
            </a:r>
            <a:r>
              <a:rPr lang="en-US" b="1" kern="0" dirty="0"/>
              <a:t>complex laparoscopic surgery will be done by </a:t>
            </a:r>
            <a:r>
              <a:rPr lang="en-US" b="1" kern="0" dirty="0" smtClean="0"/>
              <a:t>robots </a:t>
            </a:r>
          </a:p>
          <a:p>
            <a:pPr lvl="1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b="1" kern="0" dirty="0" smtClean="0"/>
              <a:t>All </a:t>
            </a:r>
            <a:r>
              <a:rPr lang="en-US" b="1" kern="0" dirty="0"/>
              <a:t>laparoscopic surgery will be done by robots </a:t>
            </a:r>
          </a:p>
          <a:p>
            <a:pPr lvl="1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b="1" kern="0" dirty="0" smtClean="0"/>
              <a:t>smaller </a:t>
            </a:r>
            <a:r>
              <a:rPr lang="en-US" b="1" kern="0" dirty="0"/>
              <a:t>robot, flexible laparoscope and </a:t>
            </a:r>
            <a:r>
              <a:rPr lang="en-US" b="1" kern="0" dirty="0" smtClean="0"/>
              <a:t>instruments</a:t>
            </a:r>
          </a:p>
          <a:p>
            <a:pPr lvl="1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b="1" kern="0" dirty="0" err="1" smtClean="0"/>
              <a:t>Partiall</a:t>
            </a:r>
            <a:r>
              <a:rPr lang="en-US" b="1" kern="0" dirty="0" smtClean="0"/>
              <a:t> autonomy?</a:t>
            </a:r>
          </a:p>
          <a:p>
            <a:pPr lvl="1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b="1" kern="0" dirty="0" err="1" smtClean="0"/>
              <a:t>Telesurgery</a:t>
            </a:r>
            <a:endParaRPr lang="en-US" b="1" kern="0" dirty="0" smtClean="0"/>
          </a:p>
          <a:p>
            <a:pPr lvl="1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endParaRPr lang="en-US" b="1" kern="0" dirty="0"/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endParaRPr lang="en-US" kern="0" dirty="0"/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90000" rIns="90000" bIns="46800">
            <a:normAutofit/>
          </a:bodyPr>
          <a:lstStyle>
            <a:lvl1pPr algn="l" rtl="0" eaLnBrk="0" fontAlgn="base" hangingPunct="0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+mj-lt"/>
                <a:ea typeface="ＭＳ Ｐゴシック" panose="020B0600070205080204" pitchFamily="34" charset="-128"/>
                <a:cs typeface="ＭＳ Ｐゴシック"/>
              </a:defRPr>
            </a:lvl1pPr>
            <a:lvl2pPr algn="l" rtl="0" eaLnBrk="0" fontAlgn="base" hangingPunct="0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ＭＳ Ｐゴシック" panose="020B0600070205080204" pitchFamily="34" charset="-128"/>
                <a:cs typeface="ＭＳ Ｐゴシック"/>
              </a:defRPr>
            </a:lvl2pPr>
            <a:lvl3pPr algn="l" rtl="0" eaLnBrk="0" fontAlgn="base" hangingPunct="0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ＭＳ Ｐゴシック" panose="020B0600070205080204" pitchFamily="34" charset="-128"/>
                <a:cs typeface="ＭＳ Ｐゴシック"/>
              </a:defRPr>
            </a:lvl3pPr>
            <a:lvl4pPr algn="l" rtl="0" eaLnBrk="0" fontAlgn="base" hangingPunct="0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ＭＳ Ｐゴシック" panose="020B0600070205080204" pitchFamily="34" charset="-128"/>
                <a:cs typeface="ＭＳ Ｐゴシック"/>
              </a:defRPr>
            </a:lvl4pPr>
            <a:lvl5pPr algn="l" rtl="0" eaLnBrk="0" fontAlgn="base" hangingPunct="0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ＭＳ Ｐゴシック" panose="020B0600070205080204" pitchFamily="34" charset="-128"/>
                <a:cs typeface="ＭＳ Ｐゴシック"/>
              </a:defRPr>
            </a:lvl5pPr>
            <a:lvl6pPr marL="457200" algn="l" rtl="0" eaLnBrk="1" fontAlgn="base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914400" algn="l" rtl="0" eaLnBrk="1" fontAlgn="base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371600" algn="l" rtl="0" eaLnBrk="1" fontAlgn="base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828800" algn="l" rtl="0" eaLnBrk="1" fontAlgn="base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>
              <a:defRPr/>
            </a:pPr>
            <a:r>
              <a:rPr lang="en-US" sz="3200" b="1" kern="0" dirty="0" smtClean="0"/>
              <a:t>Conclusions &amp; Future</a:t>
            </a:r>
            <a:endParaRPr lang="en-US" sz="3200" b="1" kern="0" dirty="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altLang="de-DE" b="1" smtClean="0"/>
              <a:t>THANK YOU !</a:t>
            </a:r>
          </a:p>
        </p:txBody>
      </p:sp>
      <p:pic>
        <p:nvPicPr>
          <p:cNvPr id="67587" name="Picture 5" descr="http://www.secretsofthefed.com/wp-content/uploads/2013/04/TERMINATOR-ROBOTS-TAKEOVER-DARP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213" y="1500188"/>
            <a:ext cx="2132012" cy="2544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588" name="Picture 7" descr="http://www.geeky-gadgets.com/wp-content/uploads/2011/09/Terminator-Hand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0988" y="1500188"/>
            <a:ext cx="3184525" cy="2544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589" name="Picture 9" descr="http://3.bp.blogspot.com/-azdnQJX8v3Q/UJfxdSanfHI/AAAAAAAAYvA/N4E4R7R32vQ/s1600/The-bionic-arm-thats-sophisticated-touch-type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213" y="4414838"/>
            <a:ext cx="2276475" cy="201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7590" name="Rechteck 1"/>
          <p:cNvSpPr>
            <a:spLocks noChangeArrowheads="1"/>
          </p:cNvSpPr>
          <p:nvPr/>
        </p:nvSpPr>
        <p:spPr bwMode="auto">
          <a:xfrm>
            <a:off x="3519488" y="352425"/>
            <a:ext cx="485100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de-DE" altLang="de-DE" b="1" dirty="0" smtClean="0"/>
              <a:t>Niklas.harland@med.uni-tuebingen.de</a:t>
            </a:r>
            <a:endParaRPr lang="en-US" altLang="de-DE" dirty="0"/>
          </a:p>
        </p:txBody>
      </p:sp>
      <p:pic>
        <p:nvPicPr>
          <p:cNvPr id="67591" name="Picture 7" descr="http://www.edap-tms.com/uploads/images/produits/hifu/Ablatherm_device3.jpg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0538" y="4098925"/>
            <a:ext cx="2794000" cy="250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592" name="Picture 2" descr="http://www.stllapband.com/files/Davinci-robot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6800" y="4583113"/>
            <a:ext cx="2773363" cy="201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593" name="Picture 11" descr="http://4.bp.blogspot.com/-xlM1aVeF880/UHeQauQ4mYI/AAAAAAAAApA/U-edKUP16ls/s1600/swords-bot-430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6800" y="1644650"/>
            <a:ext cx="2773363" cy="240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UKT">
  <a:themeElements>
    <a:clrScheme name="uktpowerpoint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FFB300"/>
      </a:accent1>
      <a:accent2>
        <a:srgbClr val="253494"/>
      </a:accent2>
      <a:accent3>
        <a:srgbClr val="FFFFFF"/>
      </a:accent3>
      <a:accent4>
        <a:srgbClr val="000000"/>
      </a:accent4>
      <a:accent5>
        <a:srgbClr val="FFD6AA"/>
      </a:accent5>
      <a:accent6>
        <a:srgbClr val="202E86"/>
      </a:accent6>
      <a:hlink>
        <a:srgbClr val="B3000D"/>
      </a:hlink>
      <a:folHlink>
        <a:srgbClr val="B3000D"/>
      </a:folHlink>
    </a:clrScheme>
    <a:fontScheme name="uktpowerpoint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=""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=""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="" xmlns:a14="http://schemas.microsoft.com/office/drawing/2010/main">
              <a:effectLst>
                <a:outerShdw blurRad="63500"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>
            <a:schemeClr val="tx1"/>
          </a:buClr>
          <a:buSzPct val="85000"/>
          <a:buFont typeface="Wingdings 3" charset="0"/>
          <a:buNone/>
          <a:tabLst/>
          <a:defRPr kumimoji="0" lang="de-DE" sz="20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=""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=""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="" xmlns:a14="http://schemas.microsoft.com/office/drawing/2010/main">
              <a:effectLst>
                <a:outerShdw blurRad="63500"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>
            <a:schemeClr val="tx1"/>
          </a:buClr>
          <a:buSzPct val="85000"/>
          <a:buFont typeface="Wingdings 3" charset="0"/>
          <a:buNone/>
          <a:tabLst/>
          <a:defRPr kumimoji="0" lang="de-DE" sz="20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charset="0"/>
          </a:defRPr>
        </a:defPPr>
      </a:lstStyle>
    </a:lnDef>
  </a:objectDefaults>
  <a:extraClrSchemeLst>
    <a:extraClrScheme>
      <a:clrScheme name="uktpowerpoin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ktpowerpoin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ktpowerpoin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ktpowerpoin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ktpowerpoin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ktpowerpoin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uktpowerpoin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uktpowerpoin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uktpowerpoin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uktpowerpoin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uktpowerpoin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uktpowerpoin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uktpowerpoint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B300"/>
        </a:accent1>
        <a:accent2>
          <a:srgbClr val="253494"/>
        </a:accent2>
        <a:accent3>
          <a:srgbClr val="FFFFFF"/>
        </a:accent3>
        <a:accent4>
          <a:srgbClr val="000000"/>
        </a:accent4>
        <a:accent5>
          <a:srgbClr val="FFD6AA"/>
        </a:accent5>
        <a:accent6>
          <a:srgbClr val="202E86"/>
        </a:accent6>
        <a:hlink>
          <a:srgbClr val="B3000D"/>
        </a:hlink>
        <a:folHlink>
          <a:srgbClr val="B3000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Kapitelmaster">
  <a:themeElements>
    <a:clrScheme name="Kapitelmaster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pitelmaster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=""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=""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="" xmlns:a14="http://schemas.microsoft.com/office/drawing/2010/main">
              <a:effectLst>
                <a:outerShdw blurRad="63500"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>
            <a:schemeClr val="tx1"/>
          </a:buClr>
          <a:buSzPct val="85000"/>
          <a:buFont typeface="Wingdings 3" charset="0"/>
          <a:buNone/>
          <a:tabLst/>
          <a:defRPr kumimoji="0" lang="de-DE" sz="20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=""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=""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="" xmlns:a14="http://schemas.microsoft.com/office/drawing/2010/main">
              <a:effectLst>
                <a:outerShdw blurRad="63500"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>
            <a:schemeClr val="tx1"/>
          </a:buClr>
          <a:buSzPct val="85000"/>
          <a:buFont typeface="Wingdings 3" charset="0"/>
          <a:buNone/>
          <a:tabLst/>
          <a:defRPr kumimoji="0" lang="de-DE" sz="20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charset="0"/>
          </a:defRPr>
        </a:defPPr>
      </a:lstStyle>
    </a:lnDef>
  </a:objectDefaults>
  <a:extraClrSchemeLst>
    <a:extraClrScheme>
      <a:clrScheme name="Kapitelmaster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apitelmaster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apitelmaster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apitelmaster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apitelmaster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apitelmaster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pitelmaster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pitelmaster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pitelmaster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pitelmaster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pitelmaster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pitelmaster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Benutzerdefiniertes Design">
  <a:themeElements>
    <a:clrScheme name="Benutzerdefiniertes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enutzerdefiniertes Design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=""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=""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="" xmlns:a14="http://schemas.microsoft.com/office/drawing/2010/main">
              <a:effectLst>
                <a:outerShdw blurRad="63500"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>
            <a:schemeClr val="tx1"/>
          </a:buClr>
          <a:buSzPct val="85000"/>
          <a:buFont typeface="Wingdings 3" charset="0"/>
          <a:buNone/>
          <a:tabLst/>
          <a:defRPr kumimoji="0" lang="de-DE" sz="20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=""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=""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="" xmlns:a14="http://schemas.microsoft.com/office/drawing/2010/main">
              <a:effectLst>
                <a:outerShdw blurRad="63500"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>
            <a:schemeClr val="tx1"/>
          </a:buClr>
          <a:buSzPct val="85000"/>
          <a:buFont typeface="Wingdings 3" charset="0"/>
          <a:buNone/>
          <a:tabLst/>
          <a:defRPr kumimoji="0" lang="de-DE" sz="20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charset="0"/>
          </a:defRPr>
        </a:defPPr>
      </a:lstStyle>
    </a:lnDef>
  </a:objectDefaults>
  <a:extraClrSchemeLst>
    <a:extraClrScheme>
      <a:clrScheme name="Benutzerdefiniertes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nutzerdefiniertes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nutzerdefiniertes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nutzerdefiniertes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nutzerdefiniertes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nutzerdefiniertes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nutzerdefiniertes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nutzerdefiniertes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nutzerdefiniertes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nutzerdefiniertes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nutzerdefiniertes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nutzerdefiniertes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UKT.potx</Template>
  <TotalTime>0</TotalTime>
  <Words>949</Words>
  <Application>Microsoft Office PowerPoint</Application>
  <PresentationFormat>Bildschirmpräsentation (4:3)</PresentationFormat>
  <Paragraphs>268</Paragraphs>
  <Slides>45</Slides>
  <Notes>3</Notes>
  <HiddenSlides>0</HiddenSlides>
  <MMClips>3</MMClips>
  <ScaleCrop>false</ScaleCrop>
  <HeadingPairs>
    <vt:vector size="6" baseType="variant">
      <vt:variant>
        <vt:lpstr>Verwendete Schriftarten</vt:lpstr>
      </vt:variant>
      <vt:variant>
        <vt:i4>7</vt:i4>
      </vt:variant>
      <vt:variant>
        <vt:lpstr>Design</vt:lpstr>
      </vt:variant>
      <vt:variant>
        <vt:i4>3</vt:i4>
      </vt:variant>
      <vt:variant>
        <vt:lpstr>Folientitel</vt:lpstr>
      </vt:variant>
      <vt:variant>
        <vt:i4>45</vt:i4>
      </vt:variant>
    </vt:vector>
  </HeadingPairs>
  <TitlesOfParts>
    <vt:vector size="55" baseType="lpstr">
      <vt:lpstr>Arial</vt:lpstr>
      <vt:lpstr>Wingdings</vt:lpstr>
      <vt:lpstr>Wingdings 3</vt:lpstr>
      <vt:lpstr>Book Antiqua</vt:lpstr>
      <vt:lpstr>Calibri</vt:lpstr>
      <vt:lpstr>MS PGothic</vt:lpstr>
      <vt:lpstr>MS PGothic</vt:lpstr>
      <vt:lpstr>UKT</vt:lpstr>
      <vt:lpstr>Kapitelmaster</vt:lpstr>
      <vt:lpstr>Benutzerdefiniertes Design</vt:lpstr>
      <vt:lpstr>Medical robot systems</vt:lpstr>
      <vt:lpstr>PowerPoint-Präsentation</vt:lpstr>
      <vt:lpstr>Objectives</vt:lpstr>
      <vt:lpstr>Robotic Surgery</vt:lpstr>
      <vt:lpstr>History – Robot </vt:lpstr>
      <vt:lpstr>Chronological Events </vt:lpstr>
      <vt:lpstr>Chronological Events </vt:lpstr>
      <vt:lpstr>History of Robotic Surgery</vt:lpstr>
      <vt:lpstr>History of Robotic Surgery</vt:lpstr>
      <vt:lpstr>“Targeted at the heart, but hit the prostate”</vt:lpstr>
      <vt:lpstr>“Targeted at the heart, but hit the prostate”</vt:lpstr>
      <vt:lpstr>“Targeted at the heart, but hit the prostate”</vt:lpstr>
      <vt:lpstr>Laparoscopy vs Robotics</vt:lpstr>
      <vt:lpstr>Laparoscopic Surgery</vt:lpstr>
      <vt:lpstr>Laparoscopic Surgery Advantages</vt:lpstr>
      <vt:lpstr>Laparoscopic Surgery Disadvantages   </vt:lpstr>
      <vt:lpstr>Decrease Dexterity</vt:lpstr>
      <vt:lpstr>Da Vinci Surgical System</vt:lpstr>
      <vt:lpstr>Da Vinci Surgical System </vt:lpstr>
      <vt:lpstr>Da Vinci Surgical System</vt:lpstr>
      <vt:lpstr>The daVinci Principle</vt:lpstr>
      <vt:lpstr>Instruments </vt:lpstr>
      <vt:lpstr>Instruments </vt:lpstr>
      <vt:lpstr>Instruments </vt:lpstr>
      <vt:lpstr>Short learning curve &amp; better results ?</vt:lpstr>
      <vt:lpstr>daVinci vs. laparoscopy</vt:lpstr>
      <vt:lpstr>Challenges of Laparoscopic Prostatectomy</vt:lpstr>
      <vt:lpstr>Disadvantages of daVinci Robot</vt:lpstr>
      <vt:lpstr>Robotic Disbelievers</vt:lpstr>
      <vt:lpstr>Robotic Disbelievers</vt:lpstr>
      <vt:lpstr>laparoscopic, robotic &amp; radical prostatectomy</vt:lpstr>
      <vt:lpstr>Margin Positivity</vt:lpstr>
      <vt:lpstr>Continence Data</vt:lpstr>
      <vt:lpstr>Potency Data</vt:lpstr>
      <vt:lpstr>The Future</vt:lpstr>
      <vt:lpstr>Prostate Cancer - Realiy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Robotic Focal – HIFU </vt:lpstr>
      <vt:lpstr>Robotic Surgery Application </vt:lpstr>
      <vt:lpstr>PowerPoint-Präsentation</vt:lpstr>
      <vt:lpstr>THANK YOU !</vt:lpstr>
    </vt:vector>
  </TitlesOfParts>
  <Company>UKT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Dies ist der Titel Ihres Vortrags Und hier können Sie ihn mit einem Untertitel ausführlich erklären</dc:title>
  <dc:creator>Niklas Harland</dc:creator>
  <cp:lastModifiedBy>Niklas Harland</cp:lastModifiedBy>
  <cp:revision>900</cp:revision>
  <dcterms:created xsi:type="dcterms:W3CDTF">2010-10-25T12:39:39Z</dcterms:created>
  <dcterms:modified xsi:type="dcterms:W3CDTF">2018-07-01T12:03:57Z</dcterms:modified>
</cp:coreProperties>
</file>