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7"/>
  </p:notesMasterIdLst>
  <p:sldIdLst>
    <p:sldId id="256" r:id="rId5"/>
    <p:sldId id="257" r:id="rId6"/>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Abschnitt ohne Titel" id="{9072871F-CCE1-4392-93DA-1914FA1F0C51}">
          <p14:sldIdLst>
            <p14:sldId id="256"/>
            <p14:sldId id="25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2DC750-81AC-474C-9CF1-EB0A616153F6}" v="47" dt="2023-02-11T17:07:02.214"/>
  </p1510:revLst>
</p1510:revInfo>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97" autoAdjust="0"/>
    <p:restoredTop sz="94049" autoAdjust="0"/>
  </p:normalViewPr>
  <p:slideViewPr>
    <p:cSldViewPr snapToGrid="0">
      <p:cViewPr>
        <p:scale>
          <a:sx n="128" d="100"/>
          <a:sy n="128" d="100"/>
        </p:scale>
        <p:origin x="620" y="-50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917FDE-8916-429D-B1DE-C12554764B81}" type="datetimeFigureOut">
              <a:rPr lang="de-DE" smtClean="0"/>
              <a:t>21.02.2023</a:t>
            </a:fld>
            <a:endParaRPr lang="de-DE"/>
          </a:p>
        </p:txBody>
      </p:sp>
      <p:sp>
        <p:nvSpPr>
          <p:cNvPr id="4" name="Folienbildplatzhalt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917F05-17C6-4756-AC5B-CA50D19FF302}" type="slidenum">
              <a:rPr lang="de-DE" smtClean="0"/>
              <a:t>‹Nr.›</a:t>
            </a:fld>
            <a:endParaRPr lang="de-DE"/>
          </a:p>
        </p:txBody>
      </p:sp>
    </p:spTree>
    <p:extLst>
      <p:ext uri="{BB962C8B-B14F-4D97-AF65-F5344CB8AC3E}">
        <p14:creationId xmlns:p14="http://schemas.microsoft.com/office/powerpoint/2010/main" val="23491163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sz="700" dirty="0"/>
          </a:p>
          <a:p>
            <a:endParaRPr lang="de-DE" sz="700" dirty="0"/>
          </a:p>
          <a:p>
            <a:endParaRPr lang="de-DE" sz="700" dirty="0"/>
          </a:p>
          <a:p>
            <a:pPr algn="l">
              <a:lnSpc>
                <a:spcPct val="100000"/>
              </a:lnSpc>
              <a:spcBef>
                <a:spcPts val="100"/>
              </a:spcBef>
            </a:pPr>
            <a:endParaRPr lang="en-US" sz="800" dirty="0"/>
          </a:p>
          <a:p>
            <a:endParaRPr lang="de-DE" dirty="0"/>
          </a:p>
        </p:txBody>
      </p:sp>
      <p:sp>
        <p:nvSpPr>
          <p:cNvPr id="4" name="Foliennummernplatzhalter 3"/>
          <p:cNvSpPr>
            <a:spLocks noGrp="1"/>
          </p:cNvSpPr>
          <p:nvPr>
            <p:ph type="sldNum" sz="quarter" idx="5"/>
          </p:nvPr>
        </p:nvSpPr>
        <p:spPr/>
        <p:txBody>
          <a:bodyPr/>
          <a:lstStyle/>
          <a:p>
            <a:fld id="{51917F05-17C6-4756-AC5B-CA50D19FF302}" type="slidenum">
              <a:rPr lang="de-DE" smtClean="0"/>
              <a:t>1</a:t>
            </a:fld>
            <a:endParaRPr lang="de-DE"/>
          </a:p>
        </p:txBody>
      </p:sp>
    </p:spTree>
    <p:extLst>
      <p:ext uri="{BB962C8B-B14F-4D97-AF65-F5344CB8AC3E}">
        <p14:creationId xmlns:p14="http://schemas.microsoft.com/office/powerpoint/2010/main" val="76620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de-DE"/>
              <a:t>Mastertitelformat bearbeiten</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21F7E5AC-6063-4DBB-A192-7053CDE9FEB2}" type="datetimeFigureOut">
              <a:rPr lang="de-DE" smtClean="0"/>
              <a:t>21.02.2023</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2334662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21F7E5AC-6063-4DBB-A192-7053CDE9FEB2}" type="datetimeFigureOut">
              <a:rPr lang="de-DE" smtClean="0"/>
              <a:t>21.02.2023</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4163837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de-DE"/>
              <a:t>Mastertitelformat bearbeiten</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21F7E5AC-6063-4DBB-A192-7053CDE9FEB2}" type="datetimeFigureOut">
              <a:rPr lang="de-DE" smtClean="0"/>
              <a:t>21.02.2023</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2283939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21F7E5AC-6063-4DBB-A192-7053CDE9FEB2}" type="datetimeFigureOut">
              <a:rPr lang="de-DE" smtClean="0"/>
              <a:t>21.02.2023</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3285080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de-DE"/>
              <a:t>Mastertitelformat bearbeiten</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Mastertextformat bearbeiten</a:t>
            </a:r>
          </a:p>
        </p:txBody>
      </p:sp>
      <p:sp>
        <p:nvSpPr>
          <p:cNvPr id="4" name="Content Placeholder 3"/>
          <p:cNvSpPr>
            <a:spLocks noGrp="1"/>
          </p:cNvSpPr>
          <p:nvPr>
            <p:ph sz="half" idx="2"/>
          </p:nvPr>
        </p:nvSpPr>
        <p:spPr>
          <a:xfrm>
            <a:off x="472381" y="3618442"/>
            <a:ext cx="2901255" cy="532218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Mastertextformat bearbeiten</a:t>
            </a:r>
          </a:p>
        </p:txBody>
      </p:sp>
      <p:sp>
        <p:nvSpPr>
          <p:cNvPr id="6" name="Content Placeholder 5"/>
          <p:cNvSpPr>
            <a:spLocks noGrp="1"/>
          </p:cNvSpPr>
          <p:nvPr>
            <p:ph sz="quarter" idx="4"/>
          </p:nvPr>
        </p:nvSpPr>
        <p:spPr>
          <a:xfrm>
            <a:off x="3471863" y="3618442"/>
            <a:ext cx="2915543" cy="532218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21F7E5AC-6063-4DBB-A192-7053CDE9FEB2}" type="datetimeFigureOut">
              <a:rPr lang="de-DE" smtClean="0"/>
              <a:t>21.02.2023</a:t>
            </a:fld>
            <a:endParaRPr lang="de-DE"/>
          </a:p>
        </p:txBody>
      </p:sp>
      <p:sp>
        <p:nvSpPr>
          <p:cNvPr id="8" name="Footer Placeholder 7"/>
          <p:cNvSpPr>
            <a:spLocks noGrp="1"/>
          </p:cNvSpPr>
          <p:nvPr>
            <p:ph type="ftr" sz="quarter" idx="11"/>
          </p:nvPr>
        </p:nvSpPr>
        <p:spPr/>
        <p:txBody>
          <a:bodyPr/>
          <a:lstStyle/>
          <a:p>
            <a:endParaRPr lang="de-DE"/>
          </a:p>
        </p:txBody>
      </p:sp>
      <p:sp>
        <p:nvSpPr>
          <p:cNvPr id="9" name="Slide Number Placeholder 8"/>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212321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21F7E5AC-6063-4DBB-A192-7053CDE9FEB2}" type="datetimeFigureOut">
              <a:rPr lang="de-DE" smtClean="0"/>
              <a:t>21.02.2023</a:t>
            </a:fld>
            <a:endParaRPr lang="de-DE"/>
          </a:p>
        </p:txBody>
      </p:sp>
      <p:sp>
        <p:nvSpPr>
          <p:cNvPr id="4" name="Footer Placeholder 3"/>
          <p:cNvSpPr>
            <a:spLocks noGrp="1"/>
          </p:cNvSpPr>
          <p:nvPr>
            <p:ph type="ftr" sz="quarter" idx="11"/>
          </p:nvPr>
        </p:nvSpPr>
        <p:spPr/>
        <p:txBody>
          <a:bodyPr/>
          <a:lstStyle/>
          <a:p>
            <a:endParaRPr lang="de-DE"/>
          </a:p>
        </p:txBody>
      </p:sp>
      <p:sp>
        <p:nvSpPr>
          <p:cNvPr id="5" name="Slide Number Placeholder 4"/>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1757076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F7E5AC-6063-4DBB-A192-7053CDE9FEB2}" type="datetimeFigureOut">
              <a:rPr lang="de-DE" smtClean="0"/>
              <a:t>21.02.2023</a:t>
            </a:fld>
            <a:endParaRPr lang="de-DE"/>
          </a:p>
        </p:txBody>
      </p:sp>
      <p:sp>
        <p:nvSpPr>
          <p:cNvPr id="3" name="Footer Placeholder 2"/>
          <p:cNvSpPr>
            <a:spLocks noGrp="1"/>
          </p:cNvSpPr>
          <p:nvPr>
            <p:ph type="ftr" sz="quarter" idx="11"/>
          </p:nvPr>
        </p:nvSpPr>
        <p:spPr/>
        <p:txBody>
          <a:bodyPr/>
          <a:lstStyle/>
          <a:p>
            <a:endParaRPr lang="de-DE"/>
          </a:p>
        </p:txBody>
      </p:sp>
      <p:sp>
        <p:nvSpPr>
          <p:cNvPr id="4" name="Slide Number Placeholder 3"/>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2160382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de-DE"/>
              <a:t>Mastertitelformat bearbeiten</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de-DE"/>
              <a:t>Mastertextformat bearbeiten</a:t>
            </a:r>
          </a:p>
        </p:txBody>
      </p:sp>
      <p:sp>
        <p:nvSpPr>
          <p:cNvPr id="5" name="Date Placeholder 4"/>
          <p:cNvSpPr>
            <a:spLocks noGrp="1"/>
          </p:cNvSpPr>
          <p:nvPr>
            <p:ph type="dt" sz="half" idx="10"/>
          </p:nvPr>
        </p:nvSpPr>
        <p:spPr/>
        <p:txBody>
          <a:bodyPr/>
          <a:lstStyle/>
          <a:p>
            <a:fld id="{21F7E5AC-6063-4DBB-A192-7053CDE9FEB2}" type="datetimeFigureOut">
              <a:rPr lang="de-DE" smtClean="0"/>
              <a:t>21.02.2023</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897356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de-DE"/>
              <a:t>Mastertitelformat bearbeiten</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de-DE"/>
              <a:t>Bild durch Klicken auf Symbol hinzufügen</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de-DE"/>
              <a:t>Mastertextformat bearbeiten</a:t>
            </a:r>
          </a:p>
        </p:txBody>
      </p:sp>
      <p:sp>
        <p:nvSpPr>
          <p:cNvPr id="5" name="Date Placeholder 4"/>
          <p:cNvSpPr>
            <a:spLocks noGrp="1"/>
          </p:cNvSpPr>
          <p:nvPr>
            <p:ph type="dt" sz="half" idx="10"/>
          </p:nvPr>
        </p:nvSpPr>
        <p:spPr/>
        <p:txBody>
          <a:bodyPr/>
          <a:lstStyle/>
          <a:p>
            <a:fld id="{21F7E5AC-6063-4DBB-A192-7053CDE9FEB2}" type="datetimeFigureOut">
              <a:rPr lang="de-DE" smtClean="0"/>
              <a:t>21.02.2023</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2513666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21F7E5AC-6063-4DBB-A192-7053CDE9FEB2}" type="datetimeFigureOut">
              <a:rPr lang="de-DE" smtClean="0"/>
              <a:t>21.02.2023</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980947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de-DE"/>
              <a:t>Mastertitelformat bearbeiten</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21F7E5AC-6063-4DBB-A192-7053CDE9FEB2}" type="datetimeFigureOut">
              <a:rPr lang="de-DE" smtClean="0"/>
              <a:t>21.02.2023</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1523BE7C-4294-4BA9-B81C-24D4EAC08AEC}" type="slidenum">
              <a:rPr lang="de-DE" smtClean="0"/>
              <a:t>‹Nr.›</a:t>
            </a:fld>
            <a:endParaRPr lang="de-DE"/>
          </a:p>
        </p:txBody>
      </p:sp>
    </p:spTree>
    <p:extLst>
      <p:ext uri="{BB962C8B-B14F-4D97-AF65-F5344CB8AC3E}">
        <p14:creationId xmlns:p14="http://schemas.microsoft.com/office/powerpoint/2010/main" val="1912238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de-DE"/>
              <a:t>Mastertitelformat bearbeiten</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21F7E5AC-6063-4DBB-A192-7053CDE9FEB2}" type="datetimeFigureOut">
              <a:rPr lang="de-DE" smtClean="0"/>
              <a:t>21.02.2023</a:t>
            </a:fld>
            <a:endParaRPr lang="de-DE"/>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de-DE"/>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1523BE7C-4294-4BA9-B81C-24D4EAC08AEC}" type="slidenum">
              <a:rPr lang="de-DE" smtClean="0"/>
              <a:t>‹Nr.›</a:t>
            </a:fld>
            <a:endParaRPr lang="de-DE"/>
          </a:p>
        </p:txBody>
      </p:sp>
    </p:spTree>
    <p:extLst>
      <p:ext uri="{BB962C8B-B14F-4D97-AF65-F5344CB8AC3E}">
        <p14:creationId xmlns:p14="http://schemas.microsoft.com/office/powerpoint/2010/main" val="279438709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feld 5">
            <a:extLst>
              <a:ext uri="{FF2B5EF4-FFF2-40B4-BE49-F238E27FC236}">
                <a16:creationId xmlns:a16="http://schemas.microsoft.com/office/drawing/2014/main" id="{B026B7A5-A8D3-B741-87BB-265BD50F4A76}"/>
              </a:ext>
            </a:extLst>
          </p:cNvPr>
          <p:cNvSpPr txBox="1"/>
          <p:nvPr/>
        </p:nvSpPr>
        <p:spPr>
          <a:xfrm>
            <a:off x="4782589" y="2191601"/>
            <a:ext cx="2075411" cy="400110"/>
          </a:xfrm>
          <a:prstGeom prst="rect">
            <a:avLst/>
          </a:prstGeom>
          <a:noFill/>
        </p:spPr>
        <p:txBody>
          <a:bodyPr wrap="square" rtlCol="0">
            <a:spAutoFit/>
          </a:bodyPr>
          <a:lstStyle/>
          <a:p>
            <a:r>
              <a:rPr lang="de-DE" sz="500" dirty="0"/>
              <a:t>Erfüllt das Element das Prädikat p? ?</a:t>
            </a:r>
          </a:p>
          <a:p>
            <a:r>
              <a:rPr lang="de-DE" sz="500" dirty="0"/>
              <a:t>Ja: füge Element zur Liste hinzu und checke restl. Elemente der Liste</a:t>
            </a:r>
          </a:p>
          <a:p>
            <a:r>
              <a:rPr lang="de-DE" sz="500" dirty="0"/>
              <a:t>Nein: checke nur restliche Liste, momentan erstes Element wird    </a:t>
            </a:r>
            <a:r>
              <a:rPr lang="de-DE" sz="500" dirty="0">
                <a:solidFill>
                  <a:schemeClr val="bg1"/>
                </a:solidFill>
              </a:rPr>
              <a:t>…………………</a:t>
            </a:r>
            <a:r>
              <a:rPr lang="de-DE" sz="500" dirty="0"/>
              <a:t>„verworfen“</a:t>
            </a:r>
          </a:p>
        </p:txBody>
      </p:sp>
      <p:sp>
        <p:nvSpPr>
          <p:cNvPr id="3" name="Untertitel 2">
            <a:extLst>
              <a:ext uri="{FF2B5EF4-FFF2-40B4-BE49-F238E27FC236}">
                <a16:creationId xmlns:a16="http://schemas.microsoft.com/office/drawing/2014/main" id="{B7003395-9848-AB98-02B2-BA51A01ED877}"/>
              </a:ext>
            </a:extLst>
          </p:cNvPr>
          <p:cNvSpPr>
            <a:spLocks noGrp="1"/>
          </p:cNvSpPr>
          <p:nvPr>
            <p:ph type="subTitle" idx="1"/>
          </p:nvPr>
        </p:nvSpPr>
        <p:spPr>
          <a:xfrm>
            <a:off x="0" y="89884"/>
            <a:ext cx="2407444" cy="2391656"/>
          </a:xfrm>
        </p:spPr>
        <p:txBody>
          <a:bodyPr>
            <a:noAutofit/>
          </a:bodyPr>
          <a:lstStyle/>
          <a:p>
            <a:pPr algn="l">
              <a:lnSpc>
                <a:spcPct val="100000"/>
              </a:lnSpc>
              <a:spcBef>
                <a:spcPts val="100"/>
              </a:spcBef>
            </a:pPr>
            <a:r>
              <a:rPr lang="de-DE" sz="600" dirty="0">
                <a:solidFill>
                  <a:schemeClr val="bg1">
                    <a:lumMod val="50000"/>
                  </a:schemeClr>
                </a:solidFill>
              </a:rPr>
              <a:t>; Repräsentiere Mengen (</a:t>
            </a:r>
            <a:r>
              <a:rPr lang="de-DE" sz="600" dirty="0" err="1">
                <a:solidFill>
                  <a:schemeClr val="bg1">
                    <a:lumMod val="50000"/>
                  </a:schemeClr>
                </a:solidFill>
              </a:rPr>
              <a:t>set-of</a:t>
            </a:r>
            <a:r>
              <a:rPr lang="de-DE" sz="600" dirty="0">
                <a:solidFill>
                  <a:schemeClr val="bg1">
                    <a:lumMod val="50000"/>
                  </a:schemeClr>
                </a:solidFill>
              </a:rPr>
              <a:t> ‹t›) von Elementen der Signatur ‹t›</a:t>
            </a:r>
          </a:p>
          <a:p>
            <a:pPr algn="l">
              <a:lnSpc>
                <a:spcPct val="100000"/>
              </a:lnSpc>
              <a:spcBef>
                <a:spcPts val="100"/>
              </a:spcBef>
            </a:pPr>
            <a:r>
              <a:rPr lang="de-DE" sz="600" dirty="0">
                <a:solidFill>
                  <a:schemeClr val="bg1">
                    <a:lumMod val="50000"/>
                  </a:schemeClr>
                </a:solidFill>
              </a:rPr>
              <a:t>; durch ihre charakteristische Funktion mit Signatur (‹t› -&gt; </a:t>
            </a:r>
            <a:r>
              <a:rPr lang="de-DE" sz="600" dirty="0" err="1">
                <a:solidFill>
                  <a:schemeClr val="bg1">
                    <a:lumMod val="50000"/>
                  </a:schemeClr>
                </a:solidFill>
              </a:rPr>
              <a:t>boolean</a:t>
            </a:r>
            <a:r>
              <a:rPr lang="de-DE" sz="600" dirty="0">
                <a:solidFill>
                  <a:schemeClr val="bg1">
                    <a:lumMod val="50000"/>
                  </a:schemeClr>
                </a:solidFill>
              </a:rPr>
              <a:t>):</a:t>
            </a:r>
          </a:p>
          <a:p>
            <a:pPr algn="l">
              <a:lnSpc>
                <a:spcPct val="100000"/>
              </a:lnSpc>
              <a:spcBef>
                <a:spcPts val="100"/>
              </a:spcBef>
            </a:pPr>
            <a:r>
              <a:rPr lang="de-DE" sz="600" dirty="0"/>
              <a:t>(</a:t>
            </a:r>
            <a:r>
              <a:rPr lang="de-DE" sz="600" dirty="0" err="1"/>
              <a:t>define</a:t>
            </a:r>
            <a:r>
              <a:rPr lang="de-DE" sz="600" dirty="0"/>
              <a:t> </a:t>
            </a:r>
            <a:r>
              <a:rPr lang="de-DE" sz="600" dirty="0" err="1"/>
              <a:t>set-of</a:t>
            </a:r>
            <a:endParaRPr lang="de-DE" sz="600" dirty="0"/>
          </a:p>
          <a:p>
            <a:pPr algn="l">
              <a:lnSpc>
                <a:spcPct val="100000"/>
              </a:lnSpc>
              <a:spcBef>
                <a:spcPts val="100"/>
              </a:spcBef>
            </a:pPr>
            <a:r>
              <a:rPr lang="de-DE" sz="600" dirty="0"/>
              <a:t>  (</a:t>
            </a:r>
            <a:r>
              <a:rPr lang="de-DE" sz="600" dirty="0" err="1"/>
              <a:t>lambda</a:t>
            </a:r>
            <a:r>
              <a:rPr lang="de-DE" sz="600" dirty="0"/>
              <a:t> (t)</a:t>
            </a:r>
          </a:p>
          <a:p>
            <a:pPr algn="l">
              <a:lnSpc>
                <a:spcPct val="100000"/>
              </a:lnSpc>
              <a:spcBef>
                <a:spcPts val="100"/>
              </a:spcBef>
            </a:pPr>
            <a:r>
              <a:rPr lang="de-DE" sz="600" dirty="0"/>
              <a:t>    (</a:t>
            </a:r>
            <a:r>
              <a:rPr lang="de-DE" sz="600" dirty="0" err="1"/>
              <a:t>signature</a:t>
            </a:r>
            <a:r>
              <a:rPr lang="de-DE" sz="600" dirty="0"/>
              <a:t> (t -&gt; </a:t>
            </a:r>
            <a:r>
              <a:rPr lang="de-DE" sz="600" dirty="0" err="1"/>
              <a:t>boolean</a:t>
            </a:r>
            <a:r>
              <a:rPr lang="de-DE" sz="600" dirty="0"/>
              <a:t>))))</a:t>
            </a:r>
          </a:p>
          <a:p>
            <a:pPr algn="l">
              <a:lnSpc>
                <a:spcPct val="100000"/>
              </a:lnSpc>
              <a:spcBef>
                <a:spcPts val="100"/>
              </a:spcBef>
            </a:pPr>
            <a:r>
              <a:rPr lang="de-DE" sz="600" dirty="0">
                <a:solidFill>
                  <a:schemeClr val="bg1">
                    <a:lumMod val="50000"/>
                  </a:schemeClr>
                </a:solidFill>
              </a:rPr>
              <a:t>; S ∪ T</a:t>
            </a:r>
          </a:p>
          <a:p>
            <a:pPr algn="l">
              <a:lnSpc>
                <a:spcPct val="100000"/>
              </a:lnSpc>
              <a:spcBef>
                <a:spcPts val="100"/>
              </a:spcBef>
            </a:pPr>
            <a:r>
              <a:rPr lang="de-DE" sz="600" dirty="0">
                <a:solidFill>
                  <a:schemeClr val="bg1">
                    <a:lumMod val="50000"/>
                  </a:schemeClr>
                </a:solidFill>
              </a:rPr>
              <a:t>; x ∊ S ∪ T ⇔ x ∊ S ∨ x ∊ T</a:t>
            </a:r>
          </a:p>
          <a:p>
            <a:pPr algn="l">
              <a:lnSpc>
                <a:spcPct val="100000"/>
              </a:lnSpc>
              <a:spcBef>
                <a:spcPts val="100"/>
              </a:spcBef>
            </a:pPr>
            <a:r>
              <a:rPr lang="de-DE" sz="600" dirty="0"/>
              <a:t>(: </a:t>
            </a:r>
            <a:r>
              <a:rPr lang="de-DE" sz="600" dirty="0" err="1"/>
              <a:t>set</a:t>
            </a:r>
            <a:r>
              <a:rPr lang="de-DE" sz="600" dirty="0"/>
              <a:t>-union ((</a:t>
            </a:r>
            <a:r>
              <a:rPr lang="de-DE" sz="600" dirty="0" err="1"/>
              <a:t>set-of</a:t>
            </a:r>
            <a:r>
              <a:rPr lang="de-DE" sz="600" dirty="0"/>
              <a:t> %a) (</a:t>
            </a:r>
            <a:r>
              <a:rPr lang="de-DE" sz="600" dirty="0" err="1"/>
              <a:t>set-of</a:t>
            </a:r>
            <a:r>
              <a:rPr lang="de-DE" sz="600" dirty="0"/>
              <a:t> %a) -&gt; (</a:t>
            </a:r>
            <a:r>
              <a:rPr lang="de-DE" sz="600" dirty="0" err="1"/>
              <a:t>set-of</a:t>
            </a:r>
            <a:r>
              <a:rPr lang="de-DE" sz="600" dirty="0"/>
              <a:t> %a)))</a:t>
            </a:r>
          </a:p>
          <a:p>
            <a:pPr algn="l">
              <a:lnSpc>
                <a:spcPct val="100000"/>
              </a:lnSpc>
              <a:spcBef>
                <a:spcPts val="100"/>
              </a:spcBef>
            </a:pPr>
            <a:r>
              <a:rPr lang="de-DE" sz="600" dirty="0"/>
              <a:t>(</a:t>
            </a:r>
            <a:r>
              <a:rPr lang="de-DE" sz="600" dirty="0" err="1"/>
              <a:t>define</a:t>
            </a:r>
            <a:r>
              <a:rPr lang="de-DE" sz="600" dirty="0"/>
              <a:t> </a:t>
            </a:r>
            <a:r>
              <a:rPr lang="de-DE" sz="600" dirty="0" err="1"/>
              <a:t>set</a:t>
            </a:r>
            <a:r>
              <a:rPr lang="de-DE" sz="600" dirty="0"/>
              <a:t>-union</a:t>
            </a:r>
          </a:p>
          <a:p>
            <a:pPr algn="l">
              <a:lnSpc>
                <a:spcPct val="100000"/>
              </a:lnSpc>
              <a:spcBef>
                <a:spcPts val="100"/>
              </a:spcBef>
            </a:pPr>
            <a:r>
              <a:rPr lang="de-DE" sz="600" dirty="0"/>
              <a:t>  (</a:t>
            </a:r>
            <a:r>
              <a:rPr lang="de-DE" sz="600" dirty="0" err="1"/>
              <a:t>lambda</a:t>
            </a:r>
            <a:r>
              <a:rPr lang="de-DE" sz="600" dirty="0"/>
              <a:t> (S T)</a:t>
            </a:r>
          </a:p>
          <a:p>
            <a:pPr algn="l">
              <a:lnSpc>
                <a:spcPct val="100000"/>
              </a:lnSpc>
              <a:spcBef>
                <a:spcPts val="100"/>
              </a:spcBef>
            </a:pPr>
            <a:r>
              <a:rPr lang="de-DE" sz="600" dirty="0"/>
              <a:t>    (</a:t>
            </a:r>
            <a:r>
              <a:rPr lang="de-DE" sz="600" dirty="0" err="1"/>
              <a:t>lambda</a:t>
            </a:r>
            <a:r>
              <a:rPr lang="de-DE" sz="600" dirty="0"/>
              <a:t> (x) (or (S x) (T x)))))</a:t>
            </a:r>
          </a:p>
          <a:p>
            <a:pPr algn="l">
              <a:lnSpc>
                <a:spcPct val="100000"/>
              </a:lnSpc>
              <a:spcBef>
                <a:spcPts val="100"/>
              </a:spcBef>
            </a:pPr>
            <a:r>
              <a:rPr lang="de-DE" sz="600" dirty="0">
                <a:solidFill>
                  <a:schemeClr val="bg1">
                    <a:lumMod val="50000"/>
                  </a:schemeClr>
                </a:solidFill>
              </a:rPr>
              <a:t>; S ∩ T</a:t>
            </a:r>
          </a:p>
          <a:p>
            <a:pPr algn="l">
              <a:lnSpc>
                <a:spcPct val="100000"/>
              </a:lnSpc>
              <a:spcBef>
                <a:spcPts val="100"/>
              </a:spcBef>
            </a:pPr>
            <a:r>
              <a:rPr lang="de-DE" sz="600" dirty="0">
                <a:solidFill>
                  <a:schemeClr val="bg1">
                    <a:lumMod val="50000"/>
                  </a:schemeClr>
                </a:solidFill>
              </a:rPr>
              <a:t>; x ∊ S ∩ T ⇔ x ∊ S ∧ x ∊ T</a:t>
            </a:r>
          </a:p>
          <a:p>
            <a:pPr algn="l">
              <a:lnSpc>
                <a:spcPct val="100000"/>
              </a:lnSpc>
              <a:spcBef>
                <a:spcPts val="100"/>
              </a:spcBef>
            </a:pPr>
            <a:r>
              <a:rPr lang="de-DE" sz="600" dirty="0"/>
              <a:t>(: </a:t>
            </a:r>
            <a:r>
              <a:rPr lang="de-DE" sz="600" dirty="0" err="1"/>
              <a:t>set-intersect</a:t>
            </a:r>
            <a:r>
              <a:rPr lang="de-DE" sz="600" dirty="0"/>
              <a:t> ((</a:t>
            </a:r>
            <a:r>
              <a:rPr lang="de-DE" sz="600" dirty="0" err="1"/>
              <a:t>set-of</a:t>
            </a:r>
            <a:r>
              <a:rPr lang="de-DE" sz="600" dirty="0"/>
              <a:t> %a) (</a:t>
            </a:r>
            <a:r>
              <a:rPr lang="de-DE" sz="600" dirty="0" err="1"/>
              <a:t>set-of</a:t>
            </a:r>
            <a:r>
              <a:rPr lang="de-DE" sz="600" dirty="0"/>
              <a:t> %a) -&gt; (</a:t>
            </a:r>
            <a:r>
              <a:rPr lang="de-DE" sz="600" dirty="0" err="1"/>
              <a:t>set-of</a:t>
            </a:r>
            <a:r>
              <a:rPr lang="de-DE" sz="600" dirty="0"/>
              <a:t> %a)))</a:t>
            </a:r>
          </a:p>
          <a:p>
            <a:pPr algn="l">
              <a:lnSpc>
                <a:spcPct val="100000"/>
              </a:lnSpc>
              <a:spcBef>
                <a:spcPts val="100"/>
              </a:spcBef>
            </a:pPr>
            <a:r>
              <a:rPr lang="de-DE" sz="600" dirty="0"/>
              <a:t>(</a:t>
            </a:r>
            <a:r>
              <a:rPr lang="de-DE" sz="600" dirty="0" err="1"/>
              <a:t>define</a:t>
            </a:r>
            <a:r>
              <a:rPr lang="de-DE" sz="600" dirty="0"/>
              <a:t> </a:t>
            </a:r>
            <a:r>
              <a:rPr lang="de-DE" sz="600" dirty="0" err="1"/>
              <a:t>set-intersect</a:t>
            </a:r>
            <a:endParaRPr lang="de-DE" sz="600" dirty="0"/>
          </a:p>
          <a:p>
            <a:pPr algn="l">
              <a:lnSpc>
                <a:spcPct val="100000"/>
              </a:lnSpc>
              <a:spcBef>
                <a:spcPts val="100"/>
              </a:spcBef>
            </a:pPr>
            <a:r>
              <a:rPr lang="de-DE" sz="600" dirty="0"/>
              <a:t>  (</a:t>
            </a:r>
            <a:r>
              <a:rPr lang="de-DE" sz="600" dirty="0" err="1"/>
              <a:t>lambda</a:t>
            </a:r>
            <a:r>
              <a:rPr lang="de-DE" sz="600" dirty="0"/>
              <a:t> (S T)</a:t>
            </a:r>
          </a:p>
          <a:p>
            <a:pPr algn="l">
              <a:lnSpc>
                <a:spcPct val="100000"/>
              </a:lnSpc>
              <a:spcBef>
                <a:spcPts val="100"/>
              </a:spcBef>
            </a:pPr>
            <a:r>
              <a:rPr lang="de-DE" sz="600" dirty="0"/>
              <a:t>    (</a:t>
            </a:r>
            <a:r>
              <a:rPr lang="de-DE" sz="600" dirty="0" err="1"/>
              <a:t>lambda</a:t>
            </a:r>
            <a:r>
              <a:rPr lang="de-DE" sz="600" dirty="0"/>
              <a:t> (x) (and (S x) (T x)))))</a:t>
            </a:r>
          </a:p>
          <a:p>
            <a:pPr algn="l">
              <a:lnSpc>
                <a:spcPct val="100000"/>
              </a:lnSpc>
              <a:spcBef>
                <a:spcPts val="100"/>
              </a:spcBef>
            </a:pPr>
            <a:r>
              <a:rPr lang="de-DE" sz="600" dirty="0">
                <a:solidFill>
                  <a:schemeClr val="bg1">
                    <a:lumMod val="50000"/>
                  </a:schemeClr>
                </a:solidFill>
              </a:rPr>
              <a:t>; S \ T</a:t>
            </a:r>
          </a:p>
          <a:p>
            <a:pPr algn="l">
              <a:lnSpc>
                <a:spcPct val="100000"/>
              </a:lnSpc>
              <a:spcBef>
                <a:spcPts val="100"/>
              </a:spcBef>
            </a:pPr>
            <a:r>
              <a:rPr lang="de-DE" sz="600" dirty="0">
                <a:solidFill>
                  <a:schemeClr val="bg1">
                    <a:lumMod val="50000"/>
                  </a:schemeClr>
                </a:solidFill>
              </a:rPr>
              <a:t>; x ∊ S \ T ⇔ x ∊ S ∧ x ∉ T</a:t>
            </a:r>
          </a:p>
          <a:p>
            <a:pPr algn="l">
              <a:lnSpc>
                <a:spcPct val="100000"/>
              </a:lnSpc>
              <a:spcBef>
                <a:spcPts val="100"/>
              </a:spcBef>
            </a:pPr>
            <a:r>
              <a:rPr lang="de-DE" sz="600" dirty="0"/>
              <a:t>(: </a:t>
            </a:r>
            <a:r>
              <a:rPr lang="de-DE" sz="600" dirty="0" err="1"/>
              <a:t>set-difference</a:t>
            </a:r>
            <a:r>
              <a:rPr lang="de-DE" sz="600" dirty="0"/>
              <a:t> ((</a:t>
            </a:r>
            <a:r>
              <a:rPr lang="de-DE" sz="600" dirty="0" err="1"/>
              <a:t>set-of</a:t>
            </a:r>
            <a:r>
              <a:rPr lang="de-DE" sz="600" dirty="0"/>
              <a:t> %a) (</a:t>
            </a:r>
            <a:r>
              <a:rPr lang="de-DE" sz="600" dirty="0" err="1"/>
              <a:t>set-of</a:t>
            </a:r>
            <a:r>
              <a:rPr lang="de-DE" sz="600" dirty="0"/>
              <a:t> %a) -&gt; (</a:t>
            </a:r>
            <a:r>
              <a:rPr lang="de-DE" sz="600" dirty="0" err="1"/>
              <a:t>set-of</a:t>
            </a:r>
            <a:r>
              <a:rPr lang="de-DE" sz="600" dirty="0"/>
              <a:t> %a)))</a:t>
            </a:r>
          </a:p>
          <a:p>
            <a:pPr algn="l">
              <a:lnSpc>
                <a:spcPct val="100000"/>
              </a:lnSpc>
              <a:spcBef>
                <a:spcPts val="100"/>
              </a:spcBef>
            </a:pPr>
            <a:r>
              <a:rPr lang="de-DE" sz="600" dirty="0"/>
              <a:t>(</a:t>
            </a:r>
            <a:r>
              <a:rPr lang="de-DE" sz="600" dirty="0" err="1"/>
              <a:t>define</a:t>
            </a:r>
            <a:r>
              <a:rPr lang="de-DE" sz="600" dirty="0"/>
              <a:t> </a:t>
            </a:r>
            <a:r>
              <a:rPr lang="de-DE" sz="600" dirty="0" err="1"/>
              <a:t>set-difference</a:t>
            </a:r>
            <a:endParaRPr lang="de-DE" sz="600" dirty="0"/>
          </a:p>
          <a:p>
            <a:pPr algn="l">
              <a:lnSpc>
                <a:spcPct val="100000"/>
              </a:lnSpc>
              <a:spcBef>
                <a:spcPts val="100"/>
              </a:spcBef>
            </a:pPr>
            <a:r>
              <a:rPr lang="de-DE" sz="600" dirty="0"/>
              <a:t>  (</a:t>
            </a:r>
            <a:r>
              <a:rPr lang="de-DE" sz="600" dirty="0" err="1"/>
              <a:t>lambda</a:t>
            </a:r>
            <a:r>
              <a:rPr lang="de-DE" sz="600" dirty="0"/>
              <a:t> (S T)</a:t>
            </a:r>
          </a:p>
          <a:p>
            <a:pPr algn="l">
              <a:lnSpc>
                <a:spcPct val="100000"/>
              </a:lnSpc>
              <a:spcBef>
                <a:spcPts val="100"/>
              </a:spcBef>
            </a:pPr>
            <a:r>
              <a:rPr lang="de-DE" sz="600" dirty="0"/>
              <a:t>    (</a:t>
            </a:r>
            <a:r>
              <a:rPr lang="de-DE" sz="600" dirty="0" err="1"/>
              <a:t>lambda</a:t>
            </a:r>
            <a:r>
              <a:rPr lang="de-DE" sz="600" dirty="0"/>
              <a:t> (x) (and (S x) (not (T x))))))</a:t>
            </a:r>
          </a:p>
          <a:p>
            <a:pPr algn="l">
              <a:lnSpc>
                <a:spcPct val="100000"/>
              </a:lnSpc>
              <a:spcBef>
                <a:spcPts val="100"/>
              </a:spcBef>
            </a:pPr>
            <a:r>
              <a:rPr lang="de-DE" sz="600" dirty="0">
                <a:solidFill>
                  <a:schemeClr val="bg1">
                    <a:lumMod val="50000"/>
                  </a:schemeClr>
                </a:solidFill>
              </a:rPr>
              <a:t>; Implementiert nun die duale Funktion </a:t>
            </a:r>
            <a:r>
              <a:rPr lang="de-DE" sz="600" dirty="0" err="1">
                <a:solidFill>
                  <a:schemeClr val="bg1">
                    <a:lumMod val="50000"/>
                  </a:schemeClr>
                </a:solidFill>
              </a:rPr>
              <a:t>unfoldr</a:t>
            </a:r>
            <a:r>
              <a:rPr lang="de-DE" sz="600" dirty="0">
                <a:solidFill>
                  <a:schemeClr val="bg1">
                    <a:lumMod val="50000"/>
                  </a:schemeClr>
                </a:solidFill>
              </a:rPr>
              <a:t>, die aus </a:t>
            </a:r>
          </a:p>
          <a:p>
            <a:pPr algn="l">
              <a:lnSpc>
                <a:spcPct val="100000"/>
              </a:lnSpc>
              <a:spcBef>
                <a:spcPts val="100"/>
              </a:spcBef>
            </a:pPr>
            <a:r>
              <a:rPr lang="de-DE" sz="600" dirty="0">
                <a:solidFill>
                  <a:schemeClr val="bg1">
                    <a:lumMod val="50000"/>
                  </a:schemeClr>
                </a:solidFill>
              </a:rPr>
              <a:t>; einem einzelnen gegebenen Startwert </a:t>
            </a:r>
          </a:p>
          <a:p>
            <a:pPr algn="l">
              <a:lnSpc>
                <a:spcPct val="100000"/>
              </a:lnSpc>
              <a:spcBef>
                <a:spcPts val="100"/>
              </a:spcBef>
            </a:pPr>
            <a:r>
              <a:rPr lang="de-DE" sz="600" dirty="0">
                <a:solidFill>
                  <a:schemeClr val="bg1">
                    <a:lumMod val="50000"/>
                  </a:schemeClr>
                </a:solidFill>
              </a:rPr>
              <a:t>; (</a:t>
            </a:r>
            <a:r>
              <a:rPr lang="de-DE" sz="600" dirty="0" err="1">
                <a:solidFill>
                  <a:schemeClr val="bg1">
                    <a:lumMod val="50000"/>
                  </a:schemeClr>
                </a:solidFill>
              </a:rPr>
              <a:t>seed</a:t>
            </a:r>
            <a:r>
              <a:rPr lang="de-DE" sz="600" dirty="0">
                <a:solidFill>
                  <a:schemeClr val="bg1">
                    <a:lumMod val="50000"/>
                  </a:schemeClr>
                </a:solidFill>
              </a:rPr>
              <a:t> </a:t>
            </a:r>
            <a:r>
              <a:rPr lang="de-DE" sz="600" dirty="0" err="1">
                <a:solidFill>
                  <a:schemeClr val="bg1">
                    <a:lumMod val="50000"/>
                  </a:schemeClr>
                </a:solidFill>
              </a:rPr>
              <a:t>value</a:t>
            </a:r>
            <a:r>
              <a:rPr lang="de-DE" sz="600" dirty="0">
                <a:solidFill>
                  <a:schemeClr val="bg1">
                    <a:lumMod val="50000"/>
                  </a:schemeClr>
                </a:solidFill>
              </a:rPr>
              <a:t>) x eine ganze Liste </a:t>
            </a:r>
            <a:r>
              <a:rPr lang="de-DE" sz="600" dirty="0" err="1">
                <a:solidFill>
                  <a:schemeClr val="bg1">
                    <a:lumMod val="50000"/>
                  </a:schemeClr>
                </a:solidFill>
              </a:rPr>
              <a:t>xs</a:t>
            </a:r>
            <a:r>
              <a:rPr lang="de-DE" sz="600" dirty="0">
                <a:solidFill>
                  <a:schemeClr val="bg1">
                    <a:lumMod val="50000"/>
                  </a:schemeClr>
                </a:solidFill>
              </a:rPr>
              <a:t> erzeugen kann</a:t>
            </a:r>
          </a:p>
          <a:p>
            <a:pPr algn="l">
              <a:lnSpc>
                <a:spcPct val="100000"/>
              </a:lnSpc>
              <a:spcBef>
                <a:spcPts val="100"/>
              </a:spcBef>
            </a:pPr>
            <a:r>
              <a:rPr lang="de-DE" sz="600" dirty="0"/>
              <a:t>(: </a:t>
            </a:r>
            <a:r>
              <a:rPr lang="de-DE" sz="600" dirty="0" err="1"/>
              <a:t>id</a:t>
            </a:r>
            <a:r>
              <a:rPr lang="de-DE" sz="600" dirty="0"/>
              <a:t> (%a -&gt; %a))</a:t>
            </a:r>
          </a:p>
          <a:p>
            <a:pPr algn="l">
              <a:lnSpc>
                <a:spcPct val="100000"/>
              </a:lnSpc>
              <a:spcBef>
                <a:spcPts val="100"/>
              </a:spcBef>
            </a:pPr>
            <a:r>
              <a:rPr lang="de-DE" sz="600" dirty="0"/>
              <a:t>(</a:t>
            </a:r>
            <a:r>
              <a:rPr lang="de-DE" sz="600" dirty="0" err="1"/>
              <a:t>define</a:t>
            </a:r>
            <a:r>
              <a:rPr lang="de-DE" sz="600" dirty="0"/>
              <a:t> </a:t>
            </a:r>
            <a:r>
              <a:rPr lang="de-DE" sz="600" dirty="0" err="1"/>
              <a:t>id</a:t>
            </a:r>
            <a:endParaRPr lang="de-DE" sz="600" dirty="0"/>
          </a:p>
          <a:p>
            <a:pPr algn="l">
              <a:lnSpc>
                <a:spcPct val="100000"/>
              </a:lnSpc>
              <a:spcBef>
                <a:spcPts val="100"/>
              </a:spcBef>
            </a:pPr>
            <a:r>
              <a:rPr lang="de-DE" sz="600" dirty="0"/>
              <a:t>  (</a:t>
            </a:r>
            <a:r>
              <a:rPr lang="de-DE" sz="600" dirty="0" err="1"/>
              <a:t>lambda</a:t>
            </a:r>
            <a:r>
              <a:rPr lang="de-DE" sz="600" dirty="0"/>
              <a:t> (x) x))</a:t>
            </a:r>
          </a:p>
          <a:p>
            <a:pPr algn="l">
              <a:lnSpc>
                <a:spcPct val="100000"/>
              </a:lnSpc>
              <a:spcBef>
                <a:spcPts val="100"/>
              </a:spcBef>
            </a:pPr>
            <a:r>
              <a:rPr lang="de-DE" sz="600" dirty="0">
                <a:solidFill>
                  <a:schemeClr val="bg1">
                    <a:lumMod val="50000"/>
                  </a:schemeClr>
                </a:solidFill>
              </a:rPr>
              <a:t>; </a:t>
            </a:r>
            <a:r>
              <a:rPr lang="de-DE" sz="600" dirty="0" err="1">
                <a:solidFill>
                  <a:schemeClr val="bg1">
                    <a:lumMod val="50000"/>
                  </a:schemeClr>
                </a:solidFill>
              </a:rPr>
              <a:t>unfoldr</a:t>
            </a:r>
            <a:r>
              <a:rPr lang="de-DE" sz="600" dirty="0">
                <a:solidFill>
                  <a:schemeClr val="bg1">
                    <a:lumMod val="50000"/>
                  </a:schemeClr>
                </a:solidFill>
              </a:rPr>
              <a:t> erzeugt aus einem einzelnen gegebenen Startwert </a:t>
            </a:r>
          </a:p>
          <a:p>
            <a:pPr algn="l">
              <a:lnSpc>
                <a:spcPct val="100000"/>
              </a:lnSpc>
              <a:spcBef>
                <a:spcPts val="100"/>
              </a:spcBef>
            </a:pPr>
            <a:r>
              <a:rPr lang="de-DE" sz="600" dirty="0">
                <a:solidFill>
                  <a:schemeClr val="bg1">
                    <a:lumMod val="50000"/>
                  </a:schemeClr>
                </a:solidFill>
              </a:rPr>
              <a:t>: (</a:t>
            </a:r>
            <a:r>
              <a:rPr lang="de-DE" sz="600" dirty="0" err="1">
                <a:solidFill>
                  <a:schemeClr val="bg1">
                    <a:lumMod val="50000"/>
                  </a:schemeClr>
                </a:solidFill>
              </a:rPr>
              <a:t>seed</a:t>
            </a:r>
            <a:r>
              <a:rPr lang="de-DE" sz="600" dirty="0">
                <a:solidFill>
                  <a:schemeClr val="bg1">
                    <a:lumMod val="50000"/>
                  </a:schemeClr>
                </a:solidFill>
              </a:rPr>
              <a:t> </a:t>
            </a:r>
            <a:r>
              <a:rPr lang="de-DE" sz="600" dirty="0" err="1">
                <a:solidFill>
                  <a:schemeClr val="bg1">
                    <a:lumMod val="50000"/>
                  </a:schemeClr>
                </a:solidFill>
              </a:rPr>
              <a:t>value</a:t>
            </a:r>
            <a:r>
              <a:rPr lang="de-DE" sz="600" dirty="0">
                <a:solidFill>
                  <a:schemeClr val="bg1">
                    <a:lumMod val="50000"/>
                  </a:schemeClr>
                </a:solidFill>
              </a:rPr>
              <a:t>) x eine ganze Liste </a:t>
            </a:r>
            <a:r>
              <a:rPr lang="de-DE" sz="600" dirty="0" err="1">
                <a:solidFill>
                  <a:schemeClr val="bg1">
                    <a:lumMod val="50000"/>
                  </a:schemeClr>
                </a:solidFill>
              </a:rPr>
              <a:t>xs</a:t>
            </a:r>
            <a:endParaRPr lang="de-DE" sz="600" dirty="0">
              <a:solidFill>
                <a:schemeClr val="bg1">
                  <a:lumMod val="50000"/>
                </a:schemeClr>
              </a:solidFill>
            </a:endParaRPr>
          </a:p>
          <a:p>
            <a:pPr algn="l">
              <a:lnSpc>
                <a:spcPct val="100000"/>
              </a:lnSpc>
              <a:spcBef>
                <a:spcPts val="100"/>
              </a:spcBef>
            </a:pPr>
            <a:r>
              <a:rPr lang="de-DE" sz="600" dirty="0"/>
              <a:t>(: </a:t>
            </a:r>
            <a:r>
              <a:rPr lang="de-DE" sz="600" dirty="0" err="1"/>
              <a:t>unfoldr</a:t>
            </a:r>
            <a:r>
              <a:rPr lang="de-DE" sz="600" dirty="0"/>
              <a:t> ((%b -&gt; </a:t>
            </a:r>
            <a:r>
              <a:rPr lang="de-DE" sz="600" dirty="0" err="1"/>
              <a:t>boolean</a:t>
            </a:r>
            <a:r>
              <a:rPr lang="de-DE" sz="600" dirty="0"/>
              <a:t>) (%b -&gt; %a) (%b -&gt; %b) %b -&gt; (list-</a:t>
            </a:r>
            <a:r>
              <a:rPr lang="de-DE" sz="600" dirty="0" err="1"/>
              <a:t>of</a:t>
            </a:r>
            <a:r>
              <a:rPr lang="de-DE" sz="600" dirty="0"/>
              <a:t> %a)))</a:t>
            </a:r>
          </a:p>
          <a:p>
            <a:pPr algn="l">
              <a:lnSpc>
                <a:spcPct val="100000"/>
              </a:lnSpc>
              <a:spcBef>
                <a:spcPts val="100"/>
              </a:spcBef>
            </a:pPr>
            <a:r>
              <a:rPr lang="de-DE" sz="600" dirty="0"/>
              <a:t>(</a:t>
            </a:r>
            <a:r>
              <a:rPr lang="de-DE" sz="600" dirty="0" err="1"/>
              <a:t>define</a:t>
            </a:r>
            <a:r>
              <a:rPr lang="de-DE" sz="600" dirty="0"/>
              <a:t> </a:t>
            </a:r>
            <a:r>
              <a:rPr lang="de-DE" sz="600" dirty="0" err="1"/>
              <a:t>unfoldr</a:t>
            </a:r>
            <a:endParaRPr lang="de-DE" sz="600" dirty="0"/>
          </a:p>
          <a:p>
            <a:pPr algn="l">
              <a:lnSpc>
                <a:spcPct val="100000"/>
              </a:lnSpc>
              <a:spcBef>
                <a:spcPts val="100"/>
              </a:spcBef>
            </a:pPr>
            <a:r>
              <a:rPr lang="de-DE" sz="600" dirty="0"/>
              <a:t>  (</a:t>
            </a:r>
            <a:r>
              <a:rPr lang="de-DE" sz="600" dirty="0" err="1"/>
              <a:t>lambda</a:t>
            </a:r>
            <a:r>
              <a:rPr lang="de-DE" sz="600" dirty="0"/>
              <a:t> (p f g x)</a:t>
            </a:r>
          </a:p>
          <a:p>
            <a:pPr algn="l">
              <a:lnSpc>
                <a:spcPct val="100000"/>
              </a:lnSpc>
              <a:spcBef>
                <a:spcPts val="100"/>
              </a:spcBef>
            </a:pPr>
            <a:r>
              <a:rPr lang="de-DE" sz="600" dirty="0"/>
              <a:t>    (</a:t>
            </a:r>
            <a:r>
              <a:rPr lang="de-DE" sz="600" dirty="0" err="1"/>
              <a:t>if</a:t>
            </a:r>
            <a:r>
              <a:rPr lang="de-DE" sz="600" dirty="0"/>
              <a:t> (p x)</a:t>
            </a:r>
          </a:p>
          <a:p>
            <a:pPr algn="l">
              <a:lnSpc>
                <a:spcPct val="100000"/>
              </a:lnSpc>
              <a:spcBef>
                <a:spcPts val="100"/>
              </a:spcBef>
            </a:pPr>
            <a:r>
              <a:rPr lang="de-DE" sz="600" dirty="0"/>
              <a:t>        </a:t>
            </a:r>
            <a:r>
              <a:rPr lang="de-DE" sz="600" dirty="0" err="1"/>
              <a:t>empty</a:t>
            </a:r>
            <a:endParaRPr lang="de-DE" sz="600" dirty="0"/>
          </a:p>
          <a:p>
            <a:pPr algn="l">
              <a:lnSpc>
                <a:spcPct val="100000"/>
              </a:lnSpc>
              <a:spcBef>
                <a:spcPts val="100"/>
              </a:spcBef>
            </a:pPr>
            <a:r>
              <a:rPr lang="de-DE" sz="600" dirty="0"/>
              <a:t>        (</a:t>
            </a:r>
            <a:r>
              <a:rPr lang="de-DE" sz="600" dirty="0" err="1"/>
              <a:t>cons</a:t>
            </a:r>
            <a:r>
              <a:rPr lang="de-DE" sz="600" dirty="0"/>
              <a:t> (f x) (</a:t>
            </a:r>
            <a:r>
              <a:rPr lang="de-DE" sz="600" dirty="0" err="1"/>
              <a:t>unfoldr</a:t>
            </a:r>
            <a:r>
              <a:rPr lang="de-DE" sz="600" dirty="0"/>
              <a:t> p f g (g x))))))</a:t>
            </a:r>
          </a:p>
          <a:p>
            <a:pPr algn="l">
              <a:lnSpc>
                <a:spcPct val="100000"/>
              </a:lnSpc>
              <a:spcBef>
                <a:spcPts val="100"/>
              </a:spcBef>
            </a:pPr>
            <a:r>
              <a:rPr lang="de-DE" sz="600" dirty="0">
                <a:solidFill>
                  <a:schemeClr val="bg1">
                    <a:lumMod val="50000"/>
                  </a:schemeClr>
                </a:solidFill>
              </a:rPr>
              <a:t>; Baut die Funktion (</a:t>
            </a:r>
            <a:r>
              <a:rPr lang="de-DE" sz="600" dirty="0" err="1">
                <a:solidFill>
                  <a:schemeClr val="bg1">
                    <a:lumMod val="50000"/>
                  </a:schemeClr>
                </a:solidFill>
              </a:rPr>
              <a:t>indexed-foldr</a:t>
            </a:r>
            <a:r>
              <a:rPr lang="de-DE" sz="600" dirty="0">
                <a:solidFill>
                  <a:schemeClr val="bg1">
                    <a:lumMod val="50000"/>
                  </a:schemeClr>
                </a:solidFill>
              </a:rPr>
              <a:t> z c </a:t>
            </a:r>
            <a:r>
              <a:rPr lang="de-DE" sz="600" dirty="0" err="1">
                <a:solidFill>
                  <a:schemeClr val="bg1">
                    <a:lumMod val="50000"/>
                  </a:schemeClr>
                </a:solidFill>
              </a:rPr>
              <a:t>xs</a:t>
            </a:r>
            <a:r>
              <a:rPr lang="de-DE" sz="600" dirty="0">
                <a:solidFill>
                  <a:schemeClr val="bg1">
                    <a:lumMod val="50000"/>
                  </a:schemeClr>
                </a:solidFill>
              </a:rPr>
              <a:t>), in der die Funktion c nicht nur ; das aktuell zu verarbeitende Listenelement x und das Ergebnis der       ; Faltung auf der Restliste als Parameter bekommt, sondern auch die </a:t>
            </a:r>
          </a:p>
          <a:p>
            <a:pPr algn="l">
              <a:lnSpc>
                <a:spcPct val="100000"/>
              </a:lnSpc>
              <a:spcBef>
                <a:spcPts val="100"/>
              </a:spcBef>
            </a:pPr>
            <a:r>
              <a:rPr lang="de-DE" sz="600" dirty="0">
                <a:solidFill>
                  <a:schemeClr val="bg1">
                    <a:lumMod val="50000"/>
                  </a:schemeClr>
                </a:solidFill>
              </a:rPr>
              <a:t>; Position i von x in der Liste (i = 0,1,2,…).</a:t>
            </a:r>
          </a:p>
          <a:p>
            <a:pPr algn="l">
              <a:lnSpc>
                <a:spcPct val="100000"/>
              </a:lnSpc>
              <a:spcBef>
                <a:spcPts val="100"/>
              </a:spcBef>
            </a:pPr>
            <a:r>
              <a:rPr lang="de-DE" sz="600" dirty="0"/>
              <a:t>(: </a:t>
            </a:r>
            <a:r>
              <a:rPr lang="de-DE" sz="600" dirty="0" err="1"/>
              <a:t>indexed-foldr</a:t>
            </a:r>
            <a:r>
              <a:rPr lang="de-DE" sz="600" dirty="0"/>
              <a:t> (%b (</a:t>
            </a:r>
            <a:r>
              <a:rPr lang="de-DE" sz="600" dirty="0" err="1"/>
              <a:t>natural</a:t>
            </a:r>
            <a:r>
              <a:rPr lang="de-DE" sz="600" dirty="0"/>
              <a:t> %a %b -&gt; %b) (list-</a:t>
            </a:r>
            <a:r>
              <a:rPr lang="de-DE" sz="600" dirty="0" err="1"/>
              <a:t>of</a:t>
            </a:r>
            <a:r>
              <a:rPr lang="de-DE" sz="600" dirty="0"/>
              <a:t> %a) -&gt; %b))</a:t>
            </a:r>
          </a:p>
          <a:p>
            <a:pPr algn="l">
              <a:lnSpc>
                <a:spcPct val="100000"/>
              </a:lnSpc>
              <a:spcBef>
                <a:spcPts val="100"/>
              </a:spcBef>
            </a:pPr>
            <a:r>
              <a:rPr lang="de-DE" sz="600" dirty="0"/>
              <a:t>(</a:t>
            </a:r>
            <a:r>
              <a:rPr lang="de-DE" sz="600" dirty="0" err="1"/>
              <a:t>define</a:t>
            </a:r>
            <a:r>
              <a:rPr lang="de-DE" sz="600" dirty="0"/>
              <a:t> </a:t>
            </a:r>
            <a:r>
              <a:rPr lang="de-DE" sz="600" dirty="0" err="1"/>
              <a:t>indexed-foldr</a:t>
            </a:r>
            <a:endParaRPr lang="de-DE" sz="600" dirty="0"/>
          </a:p>
          <a:p>
            <a:pPr algn="l">
              <a:lnSpc>
                <a:spcPct val="100000"/>
              </a:lnSpc>
              <a:spcBef>
                <a:spcPts val="100"/>
              </a:spcBef>
            </a:pPr>
            <a:r>
              <a:rPr lang="de-DE" sz="600" dirty="0"/>
              <a:t>  (</a:t>
            </a:r>
            <a:r>
              <a:rPr lang="de-DE" sz="600" dirty="0" err="1"/>
              <a:t>lambda</a:t>
            </a:r>
            <a:r>
              <a:rPr lang="de-DE" sz="600" dirty="0"/>
              <a:t> (z c </a:t>
            </a:r>
            <a:r>
              <a:rPr lang="de-DE" sz="600" dirty="0" err="1"/>
              <a:t>xs</a:t>
            </a:r>
            <a:r>
              <a:rPr lang="de-DE" sz="600" dirty="0"/>
              <a:t>)</a:t>
            </a:r>
          </a:p>
          <a:p>
            <a:pPr algn="l">
              <a:lnSpc>
                <a:spcPct val="100000"/>
              </a:lnSpc>
              <a:spcBef>
                <a:spcPts val="100"/>
              </a:spcBef>
            </a:pPr>
            <a:r>
              <a:rPr lang="de-DE" sz="600" dirty="0"/>
              <a:t>    (</a:t>
            </a:r>
            <a:r>
              <a:rPr lang="de-DE" sz="600" dirty="0" err="1"/>
              <a:t>letrec</a:t>
            </a:r>
            <a:r>
              <a:rPr lang="de-DE" sz="600" dirty="0"/>
              <a:t> ((</a:t>
            </a:r>
            <a:r>
              <a:rPr lang="de-DE" sz="600" dirty="0" err="1"/>
              <a:t>indexed-foldr-worker</a:t>
            </a:r>
            <a:endParaRPr lang="de-DE" sz="600" dirty="0"/>
          </a:p>
          <a:p>
            <a:pPr algn="l">
              <a:lnSpc>
                <a:spcPct val="100000"/>
              </a:lnSpc>
              <a:spcBef>
                <a:spcPts val="100"/>
              </a:spcBef>
            </a:pPr>
            <a:r>
              <a:rPr lang="de-DE" sz="600" dirty="0"/>
              <a:t>              (</a:t>
            </a:r>
            <a:r>
              <a:rPr lang="de-DE" sz="600" dirty="0" err="1"/>
              <a:t>lambda</a:t>
            </a:r>
            <a:r>
              <a:rPr lang="de-DE" sz="600" dirty="0"/>
              <a:t> (i z c </a:t>
            </a:r>
            <a:r>
              <a:rPr lang="de-DE" sz="600" dirty="0" err="1"/>
              <a:t>xs</a:t>
            </a:r>
            <a:r>
              <a:rPr lang="de-DE" sz="600" dirty="0"/>
              <a:t>)</a:t>
            </a:r>
          </a:p>
          <a:p>
            <a:pPr algn="l">
              <a:lnSpc>
                <a:spcPct val="100000"/>
              </a:lnSpc>
              <a:spcBef>
                <a:spcPts val="100"/>
              </a:spcBef>
            </a:pPr>
            <a:r>
              <a:rPr lang="de-DE" sz="600" dirty="0"/>
              <a:t>                (match </a:t>
            </a:r>
            <a:r>
              <a:rPr lang="de-DE" sz="600" dirty="0" err="1"/>
              <a:t>xs</a:t>
            </a:r>
            <a:endParaRPr lang="de-DE" sz="600" dirty="0"/>
          </a:p>
          <a:p>
            <a:pPr algn="l">
              <a:lnSpc>
                <a:spcPct val="100000"/>
              </a:lnSpc>
              <a:spcBef>
                <a:spcPts val="100"/>
              </a:spcBef>
            </a:pPr>
            <a:r>
              <a:rPr lang="de-DE" sz="600" dirty="0"/>
              <a:t>                  (</a:t>
            </a:r>
            <a:r>
              <a:rPr lang="de-DE" sz="600" dirty="0" err="1"/>
              <a:t>empty</a:t>
            </a:r>
            <a:r>
              <a:rPr lang="de-DE" sz="600" dirty="0"/>
              <a:t>        z)</a:t>
            </a:r>
          </a:p>
          <a:p>
            <a:pPr algn="l">
              <a:lnSpc>
                <a:spcPct val="100000"/>
              </a:lnSpc>
              <a:spcBef>
                <a:spcPts val="100"/>
              </a:spcBef>
            </a:pPr>
            <a:r>
              <a:rPr lang="de-DE" sz="600" dirty="0"/>
              <a:t>                  ((</a:t>
            </a:r>
            <a:r>
              <a:rPr lang="de-DE" sz="600" dirty="0" err="1"/>
              <a:t>cons</a:t>
            </a:r>
            <a:r>
              <a:rPr lang="de-DE" sz="600" dirty="0"/>
              <a:t> y </a:t>
            </a:r>
            <a:r>
              <a:rPr lang="de-DE" sz="600" dirty="0" err="1"/>
              <a:t>ys</a:t>
            </a:r>
            <a:r>
              <a:rPr lang="de-DE" sz="600" dirty="0"/>
              <a:t>) (c i y (</a:t>
            </a:r>
            <a:r>
              <a:rPr lang="de-DE" sz="600" dirty="0" err="1"/>
              <a:t>indexed-foldr-worker</a:t>
            </a:r>
            <a:r>
              <a:rPr lang="de-DE" sz="600" dirty="0"/>
              <a:t> (+ i 1) z c </a:t>
            </a:r>
            <a:r>
              <a:rPr lang="de-DE" sz="600" dirty="0" err="1"/>
              <a:t>ys</a:t>
            </a:r>
            <a:r>
              <a:rPr lang="de-DE" sz="600" dirty="0"/>
              <a:t>)))))))</a:t>
            </a:r>
          </a:p>
          <a:p>
            <a:pPr algn="l">
              <a:lnSpc>
                <a:spcPct val="100000"/>
              </a:lnSpc>
              <a:spcBef>
                <a:spcPts val="100"/>
              </a:spcBef>
            </a:pPr>
            <a:r>
              <a:rPr lang="de-DE" sz="600" dirty="0"/>
              <a:t>      (</a:t>
            </a:r>
            <a:r>
              <a:rPr lang="de-DE" sz="600" dirty="0" err="1"/>
              <a:t>indexed-foldr-worker</a:t>
            </a:r>
            <a:r>
              <a:rPr lang="de-DE" sz="600" dirty="0"/>
              <a:t> 0 z c </a:t>
            </a:r>
            <a:r>
              <a:rPr lang="de-DE" sz="600" dirty="0" err="1"/>
              <a:t>xs</a:t>
            </a:r>
            <a:r>
              <a:rPr lang="de-DE" sz="600" dirty="0"/>
              <a:t>))))</a:t>
            </a:r>
          </a:p>
          <a:p>
            <a:pPr algn="l">
              <a:lnSpc>
                <a:spcPct val="100000"/>
              </a:lnSpc>
              <a:spcBef>
                <a:spcPts val="100"/>
              </a:spcBef>
            </a:pPr>
            <a:r>
              <a:rPr lang="de-DE" sz="600" dirty="0"/>
              <a:t>(: </a:t>
            </a:r>
            <a:r>
              <a:rPr lang="de-DE" sz="600" dirty="0" err="1"/>
              <a:t>indexed-foldr</a:t>
            </a:r>
            <a:r>
              <a:rPr lang="de-DE" sz="600" dirty="0"/>
              <a:t> (%b (</a:t>
            </a:r>
            <a:r>
              <a:rPr lang="de-DE" sz="600" dirty="0" err="1"/>
              <a:t>natural</a:t>
            </a:r>
            <a:r>
              <a:rPr lang="de-DE" sz="600" dirty="0"/>
              <a:t> %a %b -&gt; %b) (list-</a:t>
            </a:r>
            <a:r>
              <a:rPr lang="de-DE" sz="600" dirty="0" err="1"/>
              <a:t>of</a:t>
            </a:r>
            <a:r>
              <a:rPr lang="de-DE" sz="600" dirty="0"/>
              <a:t> %a) -&gt; %b))</a:t>
            </a:r>
          </a:p>
          <a:p>
            <a:pPr algn="l">
              <a:lnSpc>
                <a:spcPct val="100000"/>
              </a:lnSpc>
              <a:spcBef>
                <a:spcPts val="100"/>
              </a:spcBef>
            </a:pPr>
            <a:r>
              <a:rPr lang="de-DE" sz="600" dirty="0"/>
              <a:t>(</a:t>
            </a:r>
            <a:r>
              <a:rPr lang="de-DE" sz="600" dirty="0" err="1"/>
              <a:t>define</a:t>
            </a:r>
            <a:r>
              <a:rPr lang="de-DE" sz="600" dirty="0"/>
              <a:t> </a:t>
            </a:r>
            <a:r>
              <a:rPr lang="de-DE" sz="600" dirty="0" err="1"/>
              <a:t>indexed-foldr</a:t>
            </a:r>
            <a:r>
              <a:rPr lang="de-DE" sz="600" dirty="0"/>
              <a:t>*</a:t>
            </a:r>
          </a:p>
          <a:p>
            <a:pPr algn="l">
              <a:lnSpc>
                <a:spcPct val="100000"/>
              </a:lnSpc>
              <a:spcBef>
                <a:spcPts val="100"/>
              </a:spcBef>
            </a:pPr>
            <a:r>
              <a:rPr lang="de-DE" sz="600" dirty="0"/>
              <a:t>  (</a:t>
            </a:r>
            <a:r>
              <a:rPr lang="de-DE" sz="600" dirty="0" err="1"/>
              <a:t>lambda</a:t>
            </a:r>
            <a:r>
              <a:rPr lang="de-DE" sz="600" dirty="0"/>
              <a:t> (z c </a:t>
            </a:r>
            <a:r>
              <a:rPr lang="de-DE" sz="600" dirty="0" err="1"/>
              <a:t>xs</a:t>
            </a:r>
            <a:r>
              <a:rPr lang="de-DE" sz="600" dirty="0"/>
              <a:t>)</a:t>
            </a:r>
          </a:p>
          <a:p>
            <a:pPr algn="l">
              <a:lnSpc>
                <a:spcPct val="100000"/>
              </a:lnSpc>
              <a:spcBef>
                <a:spcPts val="100"/>
              </a:spcBef>
            </a:pPr>
            <a:r>
              <a:rPr lang="de-DE" sz="600" dirty="0"/>
              <a:t>    ((</a:t>
            </a:r>
            <a:r>
              <a:rPr lang="de-DE" sz="600" dirty="0" err="1"/>
              <a:t>fold</a:t>
            </a:r>
            <a:r>
              <a:rPr lang="de-DE" sz="600" dirty="0"/>
              <a:t> (</a:t>
            </a:r>
            <a:r>
              <a:rPr lang="de-DE" sz="600" dirty="0" err="1"/>
              <a:t>lambda</a:t>
            </a:r>
            <a:r>
              <a:rPr lang="de-DE" sz="600" dirty="0"/>
              <a:t> (i) z)</a:t>
            </a:r>
          </a:p>
          <a:p>
            <a:pPr algn="l">
              <a:lnSpc>
                <a:spcPct val="100000"/>
              </a:lnSpc>
              <a:spcBef>
                <a:spcPts val="100"/>
              </a:spcBef>
            </a:pPr>
            <a:r>
              <a:rPr lang="de-DE" sz="600" dirty="0"/>
              <a:t>           (</a:t>
            </a:r>
            <a:r>
              <a:rPr lang="de-DE" sz="600" dirty="0" err="1"/>
              <a:t>lambda</a:t>
            </a:r>
            <a:r>
              <a:rPr lang="de-DE" sz="600" dirty="0"/>
              <a:t> (x </a:t>
            </a:r>
            <a:r>
              <a:rPr lang="de-DE" sz="600" dirty="0" err="1"/>
              <a:t>fz</a:t>
            </a:r>
            <a:r>
              <a:rPr lang="de-DE" sz="600" dirty="0"/>
              <a:t>) (</a:t>
            </a:r>
            <a:r>
              <a:rPr lang="de-DE" sz="600" dirty="0" err="1"/>
              <a:t>lambda</a:t>
            </a:r>
            <a:r>
              <a:rPr lang="de-DE" sz="600" dirty="0"/>
              <a:t> (i)</a:t>
            </a:r>
          </a:p>
          <a:p>
            <a:pPr algn="l">
              <a:lnSpc>
                <a:spcPct val="100000"/>
              </a:lnSpc>
              <a:spcBef>
                <a:spcPts val="100"/>
              </a:spcBef>
            </a:pPr>
            <a:r>
              <a:rPr lang="de-DE" sz="600" dirty="0"/>
              <a:t>                            (c i x (</a:t>
            </a:r>
            <a:r>
              <a:rPr lang="de-DE" sz="600" dirty="0" err="1"/>
              <a:t>fz</a:t>
            </a:r>
            <a:r>
              <a:rPr lang="de-DE" sz="600" dirty="0"/>
              <a:t> (+ i 1)))))</a:t>
            </a:r>
          </a:p>
          <a:p>
            <a:pPr algn="l">
              <a:lnSpc>
                <a:spcPct val="100000"/>
              </a:lnSpc>
              <a:spcBef>
                <a:spcPts val="100"/>
              </a:spcBef>
            </a:pPr>
            <a:r>
              <a:rPr lang="de-DE" sz="600" dirty="0"/>
              <a:t>           </a:t>
            </a:r>
            <a:r>
              <a:rPr lang="de-DE" sz="600" dirty="0" err="1"/>
              <a:t>xs</a:t>
            </a:r>
            <a:r>
              <a:rPr lang="de-DE" sz="600" dirty="0"/>
              <a:t>) 0)))</a:t>
            </a:r>
          </a:p>
          <a:p>
            <a:pPr algn="l">
              <a:lnSpc>
                <a:spcPct val="100000"/>
              </a:lnSpc>
              <a:spcBef>
                <a:spcPts val="100"/>
              </a:spcBef>
            </a:pPr>
            <a:r>
              <a:rPr lang="de-DE" sz="600" dirty="0">
                <a:solidFill>
                  <a:schemeClr val="bg1">
                    <a:lumMod val="50000"/>
                  </a:schemeClr>
                </a:solidFill>
              </a:rPr>
              <a:t>; letztes Element einer Liste aufrufen</a:t>
            </a:r>
          </a:p>
          <a:p>
            <a:pPr algn="l">
              <a:lnSpc>
                <a:spcPct val="100000"/>
              </a:lnSpc>
              <a:spcBef>
                <a:spcPts val="100"/>
              </a:spcBef>
            </a:pPr>
            <a:r>
              <a:rPr lang="de-DE" sz="600" dirty="0"/>
              <a:t>(: last ((list-</a:t>
            </a:r>
            <a:r>
              <a:rPr lang="de-DE" sz="600" dirty="0" err="1"/>
              <a:t>of</a:t>
            </a:r>
            <a:r>
              <a:rPr lang="de-DE" sz="600" dirty="0"/>
              <a:t> %a) -&gt; %a))</a:t>
            </a:r>
          </a:p>
          <a:p>
            <a:pPr algn="l">
              <a:lnSpc>
                <a:spcPct val="100000"/>
              </a:lnSpc>
              <a:spcBef>
                <a:spcPts val="100"/>
              </a:spcBef>
            </a:pPr>
            <a:r>
              <a:rPr lang="en-US" sz="600" dirty="0"/>
              <a:t>(define last</a:t>
            </a:r>
          </a:p>
          <a:p>
            <a:pPr algn="l">
              <a:lnSpc>
                <a:spcPct val="100000"/>
              </a:lnSpc>
              <a:spcBef>
                <a:spcPts val="100"/>
              </a:spcBef>
            </a:pPr>
            <a:r>
              <a:rPr lang="en-US" sz="600" dirty="0"/>
              <a:t>  (lambda (</a:t>
            </a:r>
            <a:r>
              <a:rPr lang="en-US" sz="600" dirty="0" err="1"/>
              <a:t>lst</a:t>
            </a:r>
            <a:r>
              <a:rPr lang="en-US" sz="600" dirty="0"/>
              <a:t>)</a:t>
            </a:r>
          </a:p>
          <a:p>
            <a:pPr algn="l">
              <a:lnSpc>
                <a:spcPct val="100000"/>
              </a:lnSpc>
              <a:spcBef>
                <a:spcPts val="100"/>
              </a:spcBef>
            </a:pPr>
            <a:r>
              <a:rPr lang="en-US" sz="600" dirty="0"/>
              <a:t>    (match </a:t>
            </a:r>
            <a:r>
              <a:rPr lang="en-US" sz="600" dirty="0" err="1"/>
              <a:t>lst</a:t>
            </a:r>
            <a:endParaRPr lang="en-US" sz="600" dirty="0"/>
          </a:p>
          <a:p>
            <a:pPr algn="l">
              <a:lnSpc>
                <a:spcPct val="100000"/>
              </a:lnSpc>
              <a:spcBef>
                <a:spcPts val="100"/>
              </a:spcBef>
            </a:pPr>
            <a:r>
              <a:rPr lang="en-US" sz="600" dirty="0"/>
              <a:t>      (empty empty)</a:t>
            </a:r>
          </a:p>
          <a:p>
            <a:pPr algn="l">
              <a:lnSpc>
                <a:spcPct val="100000"/>
              </a:lnSpc>
              <a:spcBef>
                <a:spcPts val="100"/>
              </a:spcBef>
            </a:pPr>
            <a:r>
              <a:rPr lang="en-US" sz="600" dirty="0"/>
              <a:t>      ((cons x empty) x)</a:t>
            </a:r>
          </a:p>
          <a:p>
            <a:pPr algn="l">
              <a:lnSpc>
                <a:spcPct val="100000"/>
              </a:lnSpc>
              <a:spcBef>
                <a:spcPts val="100"/>
              </a:spcBef>
            </a:pPr>
            <a:r>
              <a:rPr lang="en-US" sz="600" dirty="0"/>
              <a:t>      ((cons x </a:t>
            </a:r>
            <a:r>
              <a:rPr lang="en-US" sz="600" dirty="0" err="1"/>
              <a:t>xs</a:t>
            </a:r>
            <a:r>
              <a:rPr lang="en-US" sz="600" dirty="0"/>
              <a:t>) (last (rest </a:t>
            </a:r>
            <a:r>
              <a:rPr lang="en-US" sz="600" dirty="0" err="1"/>
              <a:t>lst</a:t>
            </a:r>
            <a:r>
              <a:rPr lang="en-US" sz="600" dirty="0"/>
              <a:t>))))))</a:t>
            </a:r>
          </a:p>
          <a:p>
            <a:pPr algn="l">
              <a:lnSpc>
                <a:spcPct val="100000"/>
              </a:lnSpc>
              <a:spcBef>
                <a:spcPts val="100"/>
              </a:spcBef>
            </a:pPr>
            <a:r>
              <a:rPr lang="de-DE" sz="600" dirty="0">
                <a:solidFill>
                  <a:schemeClr val="bg1">
                    <a:lumMod val="50000"/>
                  </a:schemeClr>
                </a:solidFill>
              </a:rPr>
              <a:t>; letztes Element einer Liste entfernen</a:t>
            </a:r>
            <a:endParaRPr lang="en-US" sz="600" dirty="0">
              <a:solidFill>
                <a:schemeClr val="bg1">
                  <a:lumMod val="50000"/>
                </a:schemeClr>
              </a:solidFill>
            </a:endParaRPr>
          </a:p>
          <a:p>
            <a:pPr algn="l">
              <a:lnSpc>
                <a:spcPct val="100000"/>
              </a:lnSpc>
              <a:spcBef>
                <a:spcPts val="100"/>
              </a:spcBef>
            </a:pPr>
            <a:r>
              <a:rPr lang="en-US" sz="600" dirty="0"/>
              <a:t>(: rem-last ((list-of %a) -&gt; (list-of %a)))</a:t>
            </a:r>
          </a:p>
          <a:p>
            <a:pPr algn="l">
              <a:lnSpc>
                <a:spcPct val="100000"/>
              </a:lnSpc>
              <a:spcBef>
                <a:spcPts val="100"/>
              </a:spcBef>
            </a:pPr>
            <a:r>
              <a:rPr lang="en-US" sz="600" dirty="0"/>
              <a:t>(define rem-last</a:t>
            </a:r>
          </a:p>
          <a:p>
            <a:pPr algn="l">
              <a:lnSpc>
                <a:spcPct val="100000"/>
              </a:lnSpc>
              <a:spcBef>
                <a:spcPts val="100"/>
              </a:spcBef>
            </a:pPr>
            <a:r>
              <a:rPr lang="en-US" sz="600" dirty="0"/>
              <a:t>  (lambda (</a:t>
            </a:r>
            <a:r>
              <a:rPr lang="en-US" sz="600" dirty="0" err="1"/>
              <a:t>lst</a:t>
            </a:r>
            <a:r>
              <a:rPr lang="en-US" sz="600" dirty="0"/>
              <a:t>)</a:t>
            </a:r>
          </a:p>
          <a:p>
            <a:pPr algn="l">
              <a:lnSpc>
                <a:spcPct val="100000"/>
              </a:lnSpc>
              <a:spcBef>
                <a:spcPts val="100"/>
              </a:spcBef>
            </a:pPr>
            <a:r>
              <a:rPr lang="en-US" sz="600" dirty="0"/>
              <a:t>    (match </a:t>
            </a:r>
            <a:r>
              <a:rPr lang="en-US" sz="600" dirty="0" err="1"/>
              <a:t>lst</a:t>
            </a:r>
            <a:endParaRPr lang="en-US" sz="600" dirty="0"/>
          </a:p>
          <a:p>
            <a:pPr algn="l">
              <a:lnSpc>
                <a:spcPct val="100000"/>
              </a:lnSpc>
              <a:spcBef>
                <a:spcPts val="100"/>
              </a:spcBef>
            </a:pPr>
            <a:r>
              <a:rPr lang="en-US" sz="600" dirty="0"/>
              <a:t>      (empty empty)</a:t>
            </a:r>
          </a:p>
          <a:p>
            <a:pPr algn="l">
              <a:lnSpc>
                <a:spcPct val="100000"/>
              </a:lnSpc>
              <a:spcBef>
                <a:spcPts val="100"/>
              </a:spcBef>
            </a:pPr>
            <a:r>
              <a:rPr lang="en-US" sz="600" dirty="0"/>
              <a:t>      ((cons x empty) empty)</a:t>
            </a:r>
          </a:p>
          <a:p>
            <a:pPr algn="l">
              <a:lnSpc>
                <a:spcPct val="100000"/>
              </a:lnSpc>
              <a:spcBef>
                <a:spcPts val="100"/>
              </a:spcBef>
            </a:pPr>
            <a:r>
              <a:rPr lang="en-US" sz="600" dirty="0"/>
              <a:t>      ((cons x </a:t>
            </a:r>
            <a:r>
              <a:rPr lang="en-US" sz="600" dirty="0" err="1"/>
              <a:t>xs</a:t>
            </a:r>
            <a:r>
              <a:rPr lang="en-US" sz="600" dirty="0"/>
              <a:t>) (cons (first </a:t>
            </a:r>
            <a:r>
              <a:rPr lang="en-US" sz="600" dirty="0" err="1"/>
              <a:t>lst</a:t>
            </a:r>
            <a:r>
              <a:rPr lang="en-US" sz="600" dirty="0"/>
              <a:t>) (rem-last (rest </a:t>
            </a:r>
            <a:r>
              <a:rPr lang="en-US" sz="600" dirty="0" err="1"/>
              <a:t>lst</a:t>
            </a:r>
            <a:r>
              <a:rPr lang="en-US" sz="600" dirty="0"/>
              <a:t>)))))))</a:t>
            </a:r>
          </a:p>
          <a:p>
            <a:pPr algn="l">
              <a:lnSpc>
                <a:spcPct val="100000"/>
              </a:lnSpc>
              <a:spcBef>
                <a:spcPts val="100"/>
              </a:spcBef>
            </a:pPr>
            <a:r>
              <a:rPr lang="de-DE" sz="600" dirty="0">
                <a:solidFill>
                  <a:schemeClr val="bg1">
                    <a:lumMod val="50000"/>
                  </a:schemeClr>
                </a:solidFill>
              </a:rPr>
              <a:t>; gegebenes Element an der richtigen Position in der Liste einfügen</a:t>
            </a:r>
          </a:p>
          <a:p>
            <a:pPr algn="l">
              <a:lnSpc>
                <a:spcPct val="100000"/>
              </a:lnSpc>
              <a:spcBef>
                <a:spcPts val="100"/>
              </a:spcBef>
            </a:pPr>
            <a:r>
              <a:rPr lang="en-US" sz="600" dirty="0"/>
              <a:t>(: insert-sorted (real (list-of real) -&gt; (list-of real)))</a:t>
            </a:r>
            <a:endParaRPr lang="de-DE" sz="600" dirty="0"/>
          </a:p>
          <a:p>
            <a:pPr algn="l">
              <a:lnSpc>
                <a:spcPct val="100000"/>
              </a:lnSpc>
              <a:spcBef>
                <a:spcPts val="100"/>
              </a:spcBef>
            </a:pPr>
            <a:r>
              <a:rPr lang="en-US" sz="600" dirty="0"/>
              <a:t>(define insert-sorted</a:t>
            </a:r>
          </a:p>
          <a:p>
            <a:pPr algn="l">
              <a:lnSpc>
                <a:spcPct val="100000"/>
              </a:lnSpc>
              <a:spcBef>
                <a:spcPts val="100"/>
              </a:spcBef>
            </a:pPr>
            <a:r>
              <a:rPr lang="en-US" sz="600" dirty="0"/>
              <a:t>  (lambda (x </a:t>
            </a:r>
            <a:r>
              <a:rPr lang="en-US" sz="600" dirty="0" err="1"/>
              <a:t>lst</a:t>
            </a:r>
            <a:r>
              <a:rPr lang="en-US" sz="600" dirty="0"/>
              <a:t>)</a:t>
            </a:r>
          </a:p>
          <a:p>
            <a:pPr algn="l">
              <a:lnSpc>
                <a:spcPct val="100000"/>
              </a:lnSpc>
              <a:spcBef>
                <a:spcPts val="100"/>
              </a:spcBef>
            </a:pPr>
            <a:r>
              <a:rPr lang="en-US" sz="600" dirty="0"/>
              <a:t>  (match </a:t>
            </a:r>
            <a:r>
              <a:rPr lang="en-US" sz="600" dirty="0" err="1"/>
              <a:t>lst</a:t>
            </a:r>
            <a:endParaRPr lang="en-US" sz="600" dirty="0"/>
          </a:p>
          <a:p>
            <a:pPr algn="l">
              <a:lnSpc>
                <a:spcPct val="100000"/>
              </a:lnSpc>
              <a:spcBef>
                <a:spcPts val="100"/>
              </a:spcBef>
            </a:pPr>
            <a:r>
              <a:rPr lang="en-US" sz="600" dirty="0"/>
              <a:t>    (empty (list x))</a:t>
            </a:r>
          </a:p>
          <a:p>
            <a:pPr algn="l">
              <a:lnSpc>
                <a:spcPct val="100000"/>
              </a:lnSpc>
              <a:spcBef>
                <a:spcPts val="100"/>
              </a:spcBef>
            </a:pPr>
            <a:r>
              <a:rPr lang="en-US" sz="600" dirty="0"/>
              <a:t>    ((cons x </a:t>
            </a:r>
            <a:r>
              <a:rPr lang="en-US" sz="600" dirty="0" err="1"/>
              <a:t>xs</a:t>
            </a:r>
            <a:r>
              <a:rPr lang="en-US" sz="600" dirty="0"/>
              <a:t>)</a:t>
            </a:r>
          </a:p>
          <a:p>
            <a:pPr algn="l">
              <a:lnSpc>
                <a:spcPct val="100000"/>
              </a:lnSpc>
              <a:spcBef>
                <a:spcPts val="100"/>
              </a:spcBef>
            </a:pPr>
            <a:r>
              <a:rPr lang="en-US" sz="600" dirty="0"/>
              <a:t>     (if (&lt; x </a:t>
            </a:r>
            <a:r>
              <a:rPr lang="en-US" sz="600" dirty="0" err="1"/>
              <a:t>xs</a:t>
            </a:r>
            <a:r>
              <a:rPr lang="en-US" sz="600" dirty="0"/>
              <a:t>)</a:t>
            </a:r>
          </a:p>
          <a:p>
            <a:pPr algn="l">
              <a:lnSpc>
                <a:spcPct val="100000"/>
              </a:lnSpc>
              <a:spcBef>
                <a:spcPts val="100"/>
              </a:spcBef>
            </a:pPr>
            <a:r>
              <a:rPr lang="en-US" sz="600" dirty="0"/>
              <a:t>         (cons x </a:t>
            </a:r>
            <a:r>
              <a:rPr lang="en-US" sz="600" dirty="0" err="1"/>
              <a:t>lst</a:t>
            </a:r>
            <a:r>
              <a:rPr lang="en-US" sz="600" dirty="0"/>
              <a:t>)</a:t>
            </a:r>
          </a:p>
          <a:p>
            <a:pPr algn="l">
              <a:lnSpc>
                <a:spcPct val="100000"/>
              </a:lnSpc>
              <a:spcBef>
                <a:spcPts val="100"/>
              </a:spcBef>
            </a:pPr>
            <a:r>
              <a:rPr lang="en-US" sz="600" dirty="0"/>
              <a:t>         (cons </a:t>
            </a:r>
            <a:r>
              <a:rPr lang="en-US" sz="600" dirty="0" err="1"/>
              <a:t>xs</a:t>
            </a:r>
            <a:r>
              <a:rPr lang="en-US" sz="600" dirty="0"/>
              <a:t> (insert-sorted x </a:t>
            </a:r>
            <a:r>
              <a:rPr lang="en-US" sz="600" dirty="0" err="1"/>
              <a:t>xs</a:t>
            </a:r>
            <a:r>
              <a:rPr lang="en-US" sz="600" dirty="0"/>
              <a:t>)))))))</a:t>
            </a:r>
            <a:r>
              <a:rPr lang="de-DE" sz="600" dirty="0"/>
              <a:t> </a:t>
            </a:r>
          </a:p>
          <a:p>
            <a:pPr algn="l">
              <a:lnSpc>
                <a:spcPct val="100000"/>
              </a:lnSpc>
              <a:spcBef>
                <a:spcPts val="100"/>
              </a:spcBef>
            </a:pPr>
            <a:r>
              <a:rPr lang="de-DE" sz="600" dirty="0">
                <a:solidFill>
                  <a:schemeClr val="bg1">
                    <a:lumMod val="50000"/>
                  </a:schemeClr>
                </a:solidFill>
              </a:rPr>
              <a:t>; Liste in aufsteigender Reihenfolge sortieren</a:t>
            </a:r>
          </a:p>
          <a:p>
            <a:pPr algn="l">
              <a:lnSpc>
                <a:spcPct val="100000"/>
              </a:lnSpc>
              <a:spcBef>
                <a:spcPts val="100"/>
              </a:spcBef>
            </a:pPr>
            <a:r>
              <a:rPr lang="de-DE" sz="600" dirty="0"/>
              <a:t>(: </a:t>
            </a:r>
            <a:r>
              <a:rPr lang="de-DE" sz="600" dirty="0" err="1"/>
              <a:t>sort</a:t>
            </a:r>
            <a:r>
              <a:rPr lang="de-DE" sz="600" dirty="0"/>
              <a:t>-list ((list-of real) -&gt; (list-of real)))</a:t>
            </a:r>
          </a:p>
          <a:p>
            <a:pPr algn="l">
              <a:lnSpc>
                <a:spcPct val="100000"/>
              </a:lnSpc>
              <a:spcBef>
                <a:spcPts val="100"/>
              </a:spcBef>
            </a:pPr>
            <a:r>
              <a:rPr lang="de-DE" sz="600" dirty="0"/>
              <a:t>(</a:t>
            </a:r>
            <a:r>
              <a:rPr lang="de-DE" sz="600" dirty="0" err="1"/>
              <a:t>define</a:t>
            </a:r>
            <a:r>
              <a:rPr lang="de-DE" sz="600" dirty="0"/>
              <a:t> </a:t>
            </a:r>
            <a:r>
              <a:rPr lang="de-DE" sz="600" dirty="0" err="1"/>
              <a:t>sort</a:t>
            </a:r>
            <a:r>
              <a:rPr lang="de-DE" sz="600" dirty="0"/>
              <a:t>-list</a:t>
            </a:r>
          </a:p>
          <a:p>
            <a:pPr algn="l">
              <a:lnSpc>
                <a:spcPct val="100000"/>
              </a:lnSpc>
              <a:spcBef>
                <a:spcPts val="100"/>
              </a:spcBef>
            </a:pPr>
            <a:r>
              <a:rPr lang="de-DE" sz="600" dirty="0"/>
              <a:t>  (</a:t>
            </a:r>
            <a:r>
              <a:rPr lang="de-DE" sz="600" dirty="0" err="1"/>
              <a:t>lambda</a:t>
            </a:r>
            <a:r>
              <a:rPr lang="de-DE" sz="600" dirty="0"/>
              <a:t> (</a:t>
            </a:r>
            <a:r>
              <a:rPr lang="de-DE" sz="600" dirty="0" err="1"/>
              <a:t>lst</a:t>
            </a:r>
            <a:r>
              <a:rPr lang="de-DE" sz="600" dirty="0"/>
              <a:t>)</a:t>
            </a:r>
          </a:p>
          <a:p>
            <a:pPr algn="l">
              <a:lnSpc>
                <a:spcPct val="100000"/>
              </a:lnSpc>
              <a:spcBef>
                <a:spcPts val="100"/>
              </a:spcBef>
            </a:pPr>
            <a:r>
              <a:rPr lang="de-DE" sz="600" dirty="0"/>
              <a:t>  (match </a:t>
            </a:r>
            <a:r>
              <a:rPr lang="de-DE" sz="600" dirty="0" err="1"/>
              <a:t>lst</a:t>
            </a:r>
            <a:endParaRPr lang="de-DE" sz="600" dirty="0"/>
          </a:p>
          <a:p>
            <a:pPr algn="l">
              <a:lnSpc>
                <a:spcPct val="100000"/>
              </a:lnSpc>
              <a:spcBef>
                <a:spcPts val="100"/>
              </a:spcBef>
            </a:pPr>
            <a:r>
              <a:rPr lang="de-DE" sz="600" dirty="0"/>
              <a:t>    (</a:t>
            </a:r>
            <a:r>
              <a:rPr lang="de-DE" sz="600" dirty="0" err="1"/>
              <a:t>empty</a:t>
            </a:r>
            <a:r>
              <a:rPr lang="de-DE" sz="600" dirty="0"/>
              <a:t> </a:t>
            </a:r>
            <a:r>
              <a:rPr lang="de-DE" sz="600" dirty="0" err="1"/>
              <a:t>empty</a:t>
            </a:r>
            <a:r>
              <a:rPr lang="de-DE" sz="600" dirty="0"/>
              <a:t>)</a:t>
            </a:r>
          </a:p>
          <a:p>
            <a:pPr algn="l">
              <a:lnSpc>
                <a:spcPct val="100000"/>
              </a:lnSpc>
              <a:spcBef>
                <a:spcPts val="100"/>
              </a:spcBef>
            </a:pPr>
            <a:r>
              <a:rPr lang="de-DE" sz="600" dirty="0"/>
              <a:t>    ((</a:t>
            </a:r>
            <a:r>
              <a:rPr lang="de-DE" sz="600" dirty="0" err="1"/>
              <a:t>cons</a:t>
            </a:r>
            <a:r>
              <a:rPr lang="de-DE" sz="600" dirty="0"/>
              <a:t> x </a:t>
            </a:r>
            <a:r>
              <a:rPr lang="de-DE" sz="600" dirty="0" err="1"/>
              <a:t>xs</a:t>
            </a:r>
            <a:r>
              <a:rPr lang="de-DE" sz="600" dirty="0"/>
              <a:t>) (</a:t>
            </a:r>
            <a:r>
              <a:rPr lang="de-DE" sz="600" dirty="0" err="1"/>
              <a:t>insert-sorted</a:t>
            </a:r>
            <a:r>
              <a:rPr lang="de-DE" sz="600" dirty="0"/>
              <a:t> x (</a:t>
            </a:r>
            <a:r>
              <a:rPr lang="de-DE" sz="600" dirty="0" err="1"/>
              <a:t>sort</a:t>
            </a:r>
            <a:r>
              <a:rPr lang="de-DE" sz="600" dirty="0"/>
              <a:t>-list </a:t>
            </a:r>
            <a:r>
              <a:rPr lang="de-DE" sz="600" dirty="0" err="1"/>
              <a:t>xs</a:t>
            </a:r>
            <a:r>
              <a:rPr lang="de-DE" sz="600" dirty="0"/>
              <a:t>))))))</a:t>
            </a:r>
          </a:p>
          <a:p>
            <a:pPr algn="l">
              <a:lnSpc>
                <a:spcPct val="100000"/>
              </a:lnSpc>
              <a:spcBef>
                <a:spcPts val="100"/>
              </a:spcBef>
            </a:pPr>
            <a:endParaRPr lang="de-DE" sz="600" dirty="0"/>
          </a:p>
          <a:p>
            <a:pPr algn="l">
              <a:lnSpc>
                <a:spcPct val="100000"/>
              </a:lnSpc>
              <a:spcBef>
                <a:spcPts val="200"/>
              </a:spcBef>
            </a:pPr>
            <a:endParaRPr lang="de-DE" sz="600" dirty="0"/>
          </a:p>
        </p:txBody>
      </p:sp>
      <p:sp>
        <p:nvSpPr>
          <p:cNvPr id="11" name="Textfeld 10">
            <a:extLst>
              <a:ext uri="{FF2B5EF4-FFF2-40B4-BE49-F238E27FC236}">
                <a16:creationId xmlns:a16="http://schemas.microsoft.com/office/drawing/2014/main" id="{CA21660A-8B63-6A95-F0BD-F689284882C1}"/>
              </a:ext>
            </a:extLst>
          </p:cNvPr>
          <p:cNvSpPr txBox="1"/>
          <p:nvPr/>
        </p:nvSpPr>
        <p:spPr>
          <a:xfrm>
            <a:off x="2208640" y="78377"/>
            <a:ext cx="2545220" cy="9971961"/>
          </a:xfrm>
          <a:prstGeom prst="rect">
            <a:avLst/>
          </a:prstGeom>
          <a:noFill/>
          <a:ln>
            <a:noFill/>
          </a:ln>
        </p:spPr>
        <p:txBody>
          <a:bodyPr wrap="square" rtlCol="0">
            <a:spAutoFit/>
          </a:bodyPr>
          <a:lstStyle/>
          <a:p>
            <a:r>
              <a:rPr lang="de-DE" sz="600" dirty="0">
                <a:solidFill>
                  <a:schemeClr val="bg1">
                    <a:lumMod val="50000"/>
                  </a:schemeClr>
                </a:solidFill>
              </a:rPr>
              <a:t>; Summenfunktion einer Liste</a:t>
            </a:r>
          </a:p>
          <a:p>
            <a:r>
              <a:rPr lang="de-DE" sz="600" dirty="0"/>
              <a:t>(: </a:t>
            </a:r>
            <a:r>
              <a:rPr lang="de-DE" sz="600" dirty="0" err="1"/>
              <a:t>sum</a:t>
            </a:r>
            <a:r>
              <a:rPr lang="de-DE" sz="600" dirty="0"/>
              <a:t> ((list-</a:t>
            </a:r>
            <a:r>
              <a:rPr lang="de-DE" sz="600" dirty="0" err="1"/>
              <a:t>of</a:t>
            </a:r>
            <a:r>
              <a:rPr lang="de-DE" sz="600" dirty="0"/>
              <a:t> </a:t>
            </a:r>
            <a:r>
              <a:rPr lang="de-DE" sz="600" dirty="0" err="1"/>
              <a:t>number</a:t>
            </a:r>
            <a:r>
              <a:rPr lang="de-DE" sz="600" dirty="0"/>
              <a:t>) -&gt; </a:t>
            </a:r>
            <a:r>
              <a:rPr lang="de-DE" sz="600" dirty="0" err="1"/>
              <a:t>number</a:t>
            </a:r>
            <a:r>
              <a:rPr lang="de-DE" sz="600" dirty="0"/>
              <a:t>))</a:t>
            </a:r>
          </a:p>
          <a:p>
            <a:r>
              <a:rPr lang="de-DE" sz="600" dirty="0"/>
              <a:t>(</a:t>
            </a:r>
            <a:r>
              <a:rPr lang="de-DE" sz="600" dirty="0" err="1"/>
              <a:t>define</a:t>
            </a:r>
            <a:r>
              <a:rPr lang="de-DE" sz="600" dirty="0"/>
              <a:t> </a:t>
            </a:r>
            <a:r>
              <a:rPr lang="de-DE" sz="600" dirty="0" err="1"/>
              <a:t>sum</a:t>
            </a:r>
            <a:endParaRPr lang="de-DE" sz="600" dirty="0"/>
          </a:p>
          <a:p>
            <a:r>
              <a:rPr lang="de-DE" sz="600" dirty="0"/>
              <a:t>  (</a:t>
            </a:r>
            <a:r>
              <a:rPr lang="de-DE" sz="600" dirty="0" err="1"/>
              <a:t>lambda</a:t>
            </a:r>
            <a:r>
              <a:rPr lang="de-DE" sz="600" dirty="0"/>
              <a:t> (</a:t>
            </a:r>
            <a:r>
              <a:rPr lang="de-DE" sz="600" dirty="0" err="1"/>
              <a:t>xs</a:t>
            </a:r>
            <a:r>
              <a:rPr lang="de-DE" sz="600" dirty="0"/>
              <a:t>)</a:t>
            </a:r>
          </a:p>
          <a:p>
            <a:r>
              <a:rPr lang="de-DE" sz="600" dirty="0"/>
              <a:t>    (match </a:t>
            </a:r>
            <a:r>
              <a:rPr lang="de-DE" sz="600" dirty="0" err="1"/>
              <a:t>xs</a:t>
            </a:r>
            <a:endParaRPr lang="de-DE" sz="600" dirty="0"/>
          </a:p>
          <a:p>
            <a:r>
              <a:rPr lang="de-DE" sz="600" dirty="0"/>
              <a:t>      (</a:t>
            </a:r>
            <a:r>
              <a:rPr lang="de-DE" sz="600" dirty="0" err="1"/>
              <a:t>empty</a:t>
            </a:r>
            <a:r>
              <a:rPr lang="de-DE" sz="600" dirty="0"/>
              <a:t> 0)</a:t>
            </a:r>
          </a:p>
          <a:p>
            <a:r>
              <a:rPr lang="de-DE" sz="600" dirty="0"/>
              <a:t>      ((</a:t>
            </a:r>
            <a:r>
              <a:rPr lang="de-DE" sz="600" dirty="0" err="1"/>
              <a:t>cons</a:t>
            </a:r>
            <a:r>
              <a:rPr lang="de-DE" sz="600" dirty="0"/>
              <a:t> y </a:t>
            </a:r>
            <a:r>
              <a:rPr lang="de-DE" sz="600" dirty="0" err="1"/>
              <a:t>ys</a:t>
            </a:r>
            <a:r>
              <a:rPr lang="de-DE" sz="600" dirty="0"/>
              <a:t>)</a:t>
            </a:r>
          </a:p>
          <a:p>
            <a:r>
              <a:rPr lang="de-DE" sz="600" dirty="0"/>
              <a:t>       (+ y (</a:t>
            </a:r>
            <a:r>
              <a:rPr lang="de-DE" sz="600" dirty="0" err="1"/>
              <a:t>sum</a:t>
            </a:r>
            <a:r>
              <a:rPr lang="de-DE" sz="600" dirty="0"/>
              <a:t> </a:t>
            </a:r>
            <a:r>
              <a:rPr lang="de-DE" sz="600" dirty="0" err="1"/>
              <a:t>ys</a:t>
            </a:r>
            <a:r>
              <a:rPr lang="de-DE" sz="600" dirty="0"/>
              <a:t>)))))) </a:t>
            </a:r>
          </a:p>
          <a:p>
            <a:r>
              <a:rPr lang="de-DE" sz="600" dirty="0">
                <a:solidFill>
                  <a:schemeClr val="bg1">
                    <a:lumMod val="50000"/>
                  </a:schemeClr>
                </a:solidFill>
              </a:rPr>
              <a:t>; Funktion in der jedes Listenelement mit einer gegebenen</a:t>
            </a:r>
          </a:p>
          <a:p>
            <a:r>
              <a:rPr lang="de-DE" sz="600" dirty="0">
                <a:solidFill>
                  <a:schemeClr val="bg1">
                    <a:lumMod val="50000"/>
                  </a:schemeClr>
                </a:solidFill>
              </a:rPr>
              <a:t> ; Zahl x1 multipliziert wird</a:t>
            </a:r>
          </a:p>
          <a:p>
            <a:r>
              <a:rPr lang="en-US" sz="600" dirty="0"/>
              <a:t>(: </a:t>
            </a:r>
            <a:r>
              <a:rPr lang="en-US" sz="600" dirty="0" err="1"/>
              <a:t>mult</a:t>
            </a:r>
            <a:r>
              <a:rPr lang="en-US" sz="600" dirty="0"/>
              <a:t> (number (list-of number) -&gt; (list-of number)))</a:t>
            </a:r>
            <a:endParaRPr lang="de-DE" sz="600" dirty="0"/>
          </a:p>
          <a:p>
            <a:r>
              <a:rPr lang="de-DE" sz="600" dirty="0"/>
              <a:t>(</a:t>
            </a:r>
            <a:r>
              <a:rPr lang="de-DE" sz="600" dirty="0" err="1"/>
              <a:t>define</a:t>
            </a:r>
            <a:r>
              <a:rPr lang="de-DE" sz="600" dirty="0"/>
              <a:t> </a:t>
            </a:r>
            <a:r>
              <a:rPr lang="de-DE" sz="600" dirty="0" err="1"/>
              <a:t>mult</a:t>
            </a:r>
            <a:endParaRPr lang="de-DE" sz="600" dirty="0"/>
          </a:p>
          <a:p>
            <a:r>
              <a:rPr lang="de-DE" sz="600" dirty="0"/>
              <a:t>  (</a:t>
            </a:r>
            <a:r>
              <a:rPr lang="de-DE" sz="600" dirty="0" err="1"/>
              <a:t>lambda</a:t>
            </a:r>
            <a:r>
              <a:rPr lang="de-DE" sz="600" dirty="0"/>
              <a:t> (x1 </a:t>
            </a:r>
            <a:r>
              <a:rPr lang="de-DE" sz="600" dirty="0" err="1"/>
              <a:t>xs</a:t>
            </a:r>
            <a:r>
              <a:rPr lang="de-DE" sz="600" dirty="0"/>
              <a:t>)</a:t>
            </a:r>
          </a:p>
          <a:p>
            <a:r>
              <a:rPr lang="de-DE" sz="600" dirty="0"/>
              <a:t>    (match </a:t>
            </a:r>
            <a:r>
              <a:rPr lang="de-DE" sz="600" dirty="0" err="1"/>
              <a:t>xs</a:t>
            </a:r>
            <a:endParaRPr lang="de-DE" sz="600" dirty="0"/>
          </a:p>
          <a:p>
            <a:r>
              <a:rPr lang="de-DE" sz="600" dirty="0"/>
              <a:t>      (</a:t>
            </a:r>
            <a:r>
              <a:rPr lang="de-DE" sz="600" dirty="0" err="1"/>
              <a:t>empty</a:t>
            </a:r>
            <a:r>
              <a:rPr lang="de-DE" sz="600" dirty="0"/>
              <a:t> </a:t>
            </a:r>
            <a:r>
              <a:rPr lang="de-DE" sz="600" dirty="0" err="1"/>
              <a:t>empty</a:t>
            </a:r>
            <a:r>
              <a:rPr lang="de-DE" sz="600" dirty="0"/>
              <a:t>)</a:t>
            </a:r>
          </a:p>
          <a:p>
            <a:r>
              <a:rPr lang="de-DE" sz="600" dirty="0"/>
              <a:t>      ((</a:t>
            </a:r>
            <a:r>
              <a:rPr lang="de-DE" sz="600" dirty="0" err="1"/>
              <a:t>cons</a:t>
            </a:r>
            <a:r>
              <a:rPr lang="de-DE" sz="600" dirty="0"/>
              <a:t> y </a:t>
            </a:r>
            <a:r>
              <a:rPr lang="de-DE" sz="600" dirty="0" err="1"/>
              <a:t>ys</a:t>
            </a:r>
            <a:r>
              <a:rPr lang="de-DE" sz="600" dirty="0"/>
              <a:t>)</a:t>
            </a:r>
          </a:p>
          <a:p>
            <a:r>
              <a:rPr lang="de-DE" sz="600" dirty="0"/>
              <a:t>       (</a:t>
            </a:r>
            <a:r>
              <a:rPr lang="de-DE" sz="600" dirty="0" err="1"/>
              <a:t>cons</a:t>
            </a:r>
            <a:r>
              <a:rPr lang="de-DE" sz="600" dirty="0"/>
              <a:t> (* x1 y)</a:t>
            </a:r>
          </a:p>
          <a:p>
            <a:r>
              <a:rPr lang="de-DE" sz="600" dirty="0"/>
              <a:t>             (</a:t>
            </a:r>
            <a:r>
              <a:rPr lang="de-DE" sz="600" dirty="0" err="1"/>
              <a:t>mult</a:t>
            </a:r>
            <a:r>
              <a:rPr lang="de-DE" sz="600" dirty="0"/>
              <a:t> x1 </a:t>
            </a:r>
            <a:r>
              <a:rPr lang="de-DE" sz="600" dirty="0" err="1"/>
              <a:t>ys</a:t>
            </a:r>
            <a:r>
              <a:rPr lang="de-DE" sz="600" dirty="0"/>
              <a:t>))))))</a:t>
            </a:r>
          </a:p>
          <a:p>
            <a:r>
              <a:rPr lang="de-DE" sz="600" dirty="0">
                <a:solidFill>
                  <a:schemeClr val="bg1">
                    <a:lumMod val="50000"/>
                  </a:schemeClr>
                </a:solidFill>
              </a:rPr>
              <a:t>; Funktion die, die ersten n Elemente von einer Listeignoriert </a:t>
            </a:r>
          </a:p>
          <a:p>
            <a:r>
              <a:rPr lang="de-DE" sz="600" dirty="0">
                <a:solidFill>
                  <a:schemeClr val="bg1">
                    <a:lumMod val="50000"/>
                  </a:schemeClr>
                </a:solidFill>
              </a:rPr>
              <a:t>; und eine Liste </a:t>
            </a:r>
            <a:r>
              <a:rPr lang="de-DE" sz="600" dirty="0" err="1">
                <a:solidFill>
                  <a:schemeClr val="bg1">
                    <a:lumMod val="50000"/>
                  </a:schemeClr>
                </a:solidFill>
              </a:rPr>
              <a:t>xs</a:t>
            </a:r>
            <a:r>
              <a:rPr lang="de-DE" sz="600" dirty="0">
                <a:solidFill>
                  <a:schemeClr val="bg1">
                    <a:lumMod val="50000"/>
                  </a:schemeClr>
                </a:solidFill>
              </a:rPr>
              <a:t> ohne n Elemente ausgibt</a:t>
            </a:r>
          </a:p>
          <a:p>
            <a:r>
              <a:rPr lang="en-US" sz="600" dirty="0"/>
              <a:t>(: drop (natural (list-of %a) -&gt; (list-of %a)))</a:t>
            </a:r>
            <a:endParaRPr lang="de-DE" sz="600" dirty="0"/>
          </a:p>
          <a:p>
            <a:r>
              <a:rPr lang="de-DE" sz="600" dirty="0"/>
              <a:t>(</a:t>
            </a:r>
            <a:r>
              <a:rPr lang="de-DE" sz="600" dirty="0" err="1"/>
              <a:t>define</a:t>
            </a:r>
            <a:r>
              <a:rPr lang="de-DE" sz="600" dirty="0"/>
              <a:t> </a:t>
            </a:r>
            <a:r>
              <a:rPr lang="de-DE" sz="600" dirty="0" err="1"/>
              <a:t>drop</a:t>
            </a:r>
            <a:endParaRPr lang="de-DE" sz="600" dirty="0"/>
          </a:p>
          <a:p>
            <a:r>
              <a:rPr lang="de-DE" sz="600" dirty="0"/>
              <a:t>  (</a:t>
            </a:r>
            <a:r>
              <a:rPr lang="de-DE" sz="600" dirty="0" err="1"/>
              <a:t>lambda</a:t>
            </a:r>
            <a:r>
              <a:rPr lang="de-DE" sz="600" dirty="0"/>
              <a:t> (n </a:t>
            </a:r>
            <a:r>
              <a:rPr lang="de-DE" sz="600" dirty="0" err="1"/>
              <a:t>xs</a:t>
            </a:r>
            <a:r>
              <a:rPr lang="de-DE" sz="600" dirty="0"/>
              <a:t>)</a:t>
            </a:r>
          </a:p>
          <a:p>
            <a:r>
              <a:rPr lang="de-DE" sz="600" dirty="0"/>
              <a:t>    (match </a:t>
            </a:r>
            <a:r>
              <a:rPr lang="de-DE" sz="600" dirty="0" err="1"/>
              <a:t>xs</a:t>
            </a:r>
            <a:endParaRPr lang="de-DE" sz="600" dirty="0"/>
          </a:p>
          <a:p>
            <a:r>
              <a:rPr lang="de-DE" sz="600" dirty="0"/>
              <a:t>      (</a:t>
            </a:r>
            <a:r>
              <a:rPr lang="de-DE" sz="600" dirty="0" err="1"/>
              <a:t>empty</a:t>
            </a:r>
            <a:r>
              <a:rPr lang="de-DE" sz="600" dirty="0"/>
              <a:t> </a:t>
            </a:r>
            <a:r>
              <a:rPr lang="de-DE" sz="600" dirty="0" err="1"/>
              <a:t>empty</a:t>
            </a:r>
            <a:r>
              <a:rPr lang="de-DE" sz="600" dirty="0"/>
              <a:t>)</a:t>
            </a:r>
          </a:p>
          <a:p>
            <a:r>
              <a:rPr lang="de-DE" sz="600" dirty="0"/>
              <a:t>      ((</a:t>
            </a:r>
            <a:r>
              <a:rPr lang="de-DE" sz="600" dirty="0" err="1"/>
              <a:t>cons</a:t>
            </a:r>
            <a:r>
              <a:rPr lang="de-DE" sz="600" dirty="0"/>
              <a:t> y </a:t>
            </a:r>
            <a:r>
              <a:rPr lang="de-DE" sz="600" dirty="0" err="1"/>
              <a:t>ys</a:t>
            </a:r>
            <a:r>
              <a:rPr lang="de-DE" sz="600" dirty="0"/>
              <a:t>)</a:t>
            </a:r>
          </a:p>
          <a:p>
            <a:r>
              <a:rPr lang="de-DE" sz="600" dirty="0"/>
              <a:t>       (</a:t>
            </a:r>
            <a:r>
              <a:rPr lang="de-DE" sz="600" dirty="0" err="1"/>
              <a:t>cond</a:t>
            </a:r>
            <a:r>
              <a:rPr lang="de-DE" sz="600" dirty="0"/>
              <a:t> ((= n 0) (</a:t>
            </a:r>
            <a:r>
              <a:rPr lang="de-DE" sz="600" dirty="0" err="1"/>
              <a:t>cons</a:t>
            </a:r>
            <a:r>
              <a:rPr lang="de-DE" sz="600" dirty="0"/>
              <a:t> y </a:t>
            </a:r>
            <a:r>
              <a:rPr lang="de-DE" sz="600" dirty="0" err="1"/>
              <a:t>ys</a:t>
            </a:r>
            <a:r>
              <a:rPr lang="de-DE" sz="600" dirty="0"/>
              <a:t>))</a:t>
            </a:r>
          </a:p>
          <a:p>
            <a:r>
              <a:rPr lang="de-DE" sz="600" dirty="0"/>
              <a:t>             ((= n 1) </a:t>
            </a:r>
            <a:r>
              <a:rPr lang="de-DE" sz="600" dirty="0" err="1"/>
              <a:t>ys</a:t>
            </a:r>
            <a:r>
              <a:rPr lang="de-DE" sz="600" dirty="0"/>
              <a:t>)</a:t>
            </a:r>
          </a:p>
          <a:p>
            <a:r>
              <a:rPr lang="de-DE" sz="600" dirty="0"/>
              <a:t>             (</a:t>
            </a:r>
            <a:r>
              <a:rPr lang="de-DE" sz="600" dirty="0" err="1"/>
              <a:t>else</a:t>
            </a:r>
            <a:r>
              <a:rPr lang="de-DE" sz="600" dirty="0"/>
              <a:t> (</a:t>
            </a:r>
            <a:r>
              <a:rPr lang="de-DE" sz="600" dirty="0" err="1"/>
              <a:t>drop</a:t>
            </a:r>
            <a:r>
              <a:rPr lang="de-DE" sz="600" dirty="0"/>
              <a:t> (- n 1) </a:t>
            </a:r>
            <a:r>
              <a:rPr lang="de-DE" sz="600" dirty="0" err="1"/>
              <a:t>ys</a:t>
            </a:r>
            <a:r>
              <a:rPr lang="de-DE" sz="600" dirty="0"/>
              <a:t>)))))))</a:t>
            </a:r>
          </a:p>
          <a:p>
            <a:r>
              <a:rPr lang="de-DE" sz="600" dirty="0">
                <a:solidFill>
                  <a:schemeClr val="bg1">
                    <a:lumMod val="50000"/>
                  </a:schemeClr>
                </a:solidFill>
              </a:rPr>
              <a:t>; Funktion, welche Listenpositionen um n überspringt</a:t>
            </a:r>
          </a:p>
          <a:p>
            <a:r>
              <a:rPr lang="en-US" sz="600" dirty="0"/>
              <a:t>(: every-nth (natural (list-of %a) -&gt; (list-of %a)))</a:t>
            </a:r>
            <a:endParaRPr lang="de-DE" sz="600" dirty="0"/>
          </a:p>
          <a:p>
            <a:r>
              <a:rPr lang="de-DE" sz="600" dirty="0"/>
              <a:t>(</a:t>
            </a:r>
            <a:r>
              <a:rPr lang="de-DE" sz="600" dirty="0" err="1"/>
              <a:t>define</a:t>
            </a:r>
            <a:r>
              <a:rPr lang="de-DE" sz="600" dirty="0"/>
              <a:t> </a:t>
            </a:r>
            <a:r>
              <a:rPr lang="de-DE" sz="600" dirty="0" err="1"/>
              <a:t>every-nth</a:t>
            </a:r>
            <a:endParaRPr lang="de-DE" sz="600" dirty="0"/>
          </a:p>
          <a:p>
            <a:r>
              <a:rPr lang="de-DE" sz="600" dirty="0"/>
              <a:t>  (</a:t>
            </a:r>
            <a:r>
              <a:rPr lang="de-DE" sz="600" dirty="0" err="1"/>
              <a:t>lambda</a:t>
            </a:r>
            <a:r>
              <a:rPr lang="de-DE" sz="600" dirty="0"/>
              <a:t> (n </a:t>
            </a:r>
            <a:r>
              <a:rPr lang="de-DE" sz="600" dirty="0" err="1"/>
              <a:t>xs</a:t>
            </a:r>
            <a:r>
              <a:rPr lang="de-DE" sz="600" dirty="0"/>
              <a:t>)</a:t>
            </a:r>
          </a:p>
          <a:p>
            <a:r>
              <a:rPr lang="de-DE" sz="600" dirty="0"/>
              <a:t>    (match </a:t>
            </a:r>
            <a:r>
              <a:rPr lang="de-DE" sz="600" dirty="0" err="1"/>
              <a:t>xs</a:t>
            </a:r>
            <a:endParaRPr lang="de-DE" sz="600" dirty="0"/>
          </a:p>
          <a:p>
            <a:r>
              <a:rPr lang="de-DE" sz="600" dirty="0"/>
              <a:t>      (</a:t>
            </a:r>
            <a:r>
              <a:rPr lang="de-DE" sz="600" dirty="0" err="1"/>
              <a:t>empty</a:t>
            </a:r>
            <a:r>
              <a:rPr lang="de-DE" sz="600" dirty="0"/>
              <a:t> </a:t>
            </a:r>
            <a:r>
              <a:rPr lang="de-DE" sz="600" dirty="0" err="1"/>
              <a:t>empty</a:t>
            </a:r>
            <a:r>
              <a:rPr lang="de-DE" sz="600" dirty="0"/>
              <a:t>)</a:t>
            </a:r>
          </a:p>
          <a:p>
            <a:r>
              <a:rPr lang="de-DE" sz="600" dirty="0"/>
              <a:t>      ((</a:t>
            </a:r>
            <a:r>
              <a:rPr lang="de-DE" sz="600" dirty="0" err="1"/>
              <a:t>cons</a:t>
            </a:r>
            <a:r>
              <a:rPr lang="de-DE" sz="600" dirty="0"/>
              <a:t> y </a:t>
            </a:r>
            <a:r>
              <a:rPr lang="de-DE" sz="600" dirty="0" err="1"/>
              <a:t>empty</a:t>
            </a:r>
            <a:r>
              <a:rPr lang="de-DE" sz="600" dirty="0"/>
              <a:t>) (</a:t>
            </a:r>
            <a:r>
              <a:rPr lang="de-DE" sz="600" dirty="0" err="1"/>
              <a:t>cons</a:t>
            </a:r>
            <a:r>
              <a:rPr lang="de-DE" sz="600" dirty="0"/>
              <a:t> y </a:t>
            </a:r>
            <a:r>
              <a:rPr lang="de-DE" sz="600" dirty="0" err="1"/>
              <a:t>empty</a:t>
            </a:r>
            <a:r>
              <a:rPr lang="de-DE" sz="600" dirty="0"/>
              <a:t>))</a:t>
            </a:r>
          </a:p>
          <a:p>
            <a:r>
              <a:rPr lang="de-DE" sz="600" dirty="0"/>
              <a:t>      ((</a:t>
            </a:r>
            <a:r>
              <a:rPr lang="de-DE" sz="600" dirty="0" err="1"/>
              <a:t>cons</a:t>
            </a:r>
            <a:r>
              <a:rPr lang="de-DE" sz="600" dirty="0"/>
              <a:t> y </a:t>
            </a:r>
            <a:r>
              <a:rPr lang="de-DE" sz="600" dirty="0" err="1"/>
              <a:t>ys</a:t>
            </a:r>
            <a:r>
              <a:rPr lang="de-DE" sz="600" dirty="0"/>
              <a:t>)</a:t>
            </a:r>
          </a:p>
          <a:p>
            <a:r>
              <a:rPr lang="de-DE" sz="600" dirty="0"/>
              <a:t>       (</a:t>
            </a:r>
            <a:r>
              <a:rPr lang="de-DE" sz="600" dirty="0" err="1"/>
              <a:t>cons</a:t>
            </a:r>
            <a:r>
              <a:rPr lang="de-DE" sz="600" dirty="0"/>
              <a:t> y (</a:t>
            </a:r>
            <a:r>
              <a:rPr lang="de-DE" sz="600" dirty="0" err="1"/>
              <a:t>every-nth</a:t>
            </a:r>
            <a:r>
              <a:rPr lang="de-DE" sz="600" dirty="0"/>
              <a:t> n (</a:t>
            </a:r>
            <a:r>
              <a:rPr lang="de-DE" sz="600" dirty="0" err="1"/>
              <a:t>drop</a:t>
            </a:r>
            <a:r>
              <a:rPr lang="de-DE" sz="600" dirty="0"/>
              <a:t> (- n 1) </a:t>
            </a:r>
            <a:r>
              <a:rPr lang="de-DE" sz="600" dirty="0" err="1"/>
              <a:t>ys</a:t>
            </a:r>
            <a:r>
              <a:rPr lang="de-DE" sz="600" dirty="0"/>
              <a:t>)))))))</a:t>
            </a:r>
          </a:p>
          <a:p>
            <a:r>
              <a:rPr lang="de-DE" sz="600" dirty="0"/>
              <a:t>; Greift auf </a:t>
            </a:r>
            <a:r>
              <a:rPr lang="de-DE" sz="600" dirty="0" err="1"/>
              <a:t>ntes</a:t>
            </a:r>
            <a:r>
              <a:rPr lang="de-DE" sz="600" dirty="0"/>
              <a:t> Listenelement zu</a:t>
            </a:r>
          </a:p>
          <a:p>
            <a:r>
              <a:rPr lang="de-DE" sz="600" dirty="0"/>
              <a:t>(: </a:t>
            </a:r>
            <a:r>
              <a:rPr lang="de-DE" sz="600" dirty="0" err="1"/>
              <a:t>nth</a:t>
            </a:r>
            <a:r>
              <a:rPr lang="de-DE" sz="600" dirty="0"/>
              <a:t> ((</a:t>
            </a:r>
            <a:r>
              <a:rPr lang="de-DE" sz="600" dirty="0" err="1"/>
              <a:t>combined</a:t>
            </a:r>
            <a:r>
              <a:rPr lang="de-DE" sz="600" dirty="0"/>
              <a:t> </a:t>
            </a:r>
            <a:r>
              <a:rPr lang="de-DE" sz="600" dirty="0" err="1"/>
              <a:t>natural</a:t>
            </a:r>
            <a:r>
              <a:rPr lang="de-DE" sz="600" dirty="0"/>
              <a:t> (</a:t>
            </a:r>
            <a:r>
              <a:rPr lang="de-DE" sz="600" dirty="0" err="1"/>
              <a:t>predicate</a:t>
            </a:r>
            <a:r>
              <a:rPr lang="de-DE" sz="600" dirty="0"/>
              <a:t> positive?)) (</a:t>
            </a:r>
            <a:r>
              <a:rPr lang="de-DE" sz="600" dirty="0" err="1"/>
              <a:t>list</a:t>
            </a:r>
            <a:r>
              <a:rPr lang="de-DE" sz="600" dirty="0"/>
              <a:t> </a:t>
            </a:r>
            <a:r>
              <a:rPr lang="de-DE" sz="600" dirty="0" err="1"/>
              <a:t>of%a</a:t>
            </a:r>
            <a:r>
              <a:rPr lang="de-DE" sz="600" dirty="0"/>
              <a:t>) </a:t>
            </a:r>
          </a:p>
          <a:p>
            <a:r>
              <a:rPr lang="de-DE" sz="600" dirty="0"/>
              <a:t>                                                                                           -&gt; %a))</a:t>
            </a:r>
          </a:p>
          <a:p>
            <a:r>
              <a:rPr lang="de-DE" sz="600" dirty="0"/>
              <a:t>(</a:t>
            </a:r>
            <a:r>
              <a:rPr lang="de-DE" sz="600" dirty="0" err="1"/>
              <a:t>define</a:t>
            </a:r>
            <a:r>
              <a:rPr lang="de-DE" sz="600" dirty="0"/>
              <a:t> </a:t>
            </a:r>
            <a:r>
              <a:rPr lang="de-DE" sz="600" dirty="0" err="1"/>
              <a:t>nth</a:t>
            </a:r>
            <a:endParaRPr lang="de-DE" sz="600" dirty="0"/>
          </a:p>
          <a:p>
            <a:r>
              <a:rPr lang="de-DE" sz="600" dirty="0"/>
              <a:t>  (</a:t>
            </a:r>
            <a:r>
              <a:rPr lang="de-DE" sz="600" dirty="0" err="1"/>
              <a:t>lambda</a:t>
            </a:r>
            <a:r>
              <a:rPr lang="de-DE" sz="600" dirty="0"/>
              <a:t> (n </a:t>
            </a:r>
            <a:r>
              <a:rPr lang="de-DE" sz="600" dirty="0" err="1"/>
              <a:t>xs</a:t>
            </a:r>
            <a:r>
              <a:rPr lang="de-DE" sz="600" dirty="0"/>
              <a:t>)</a:t>
            </a:r>
          </a:p>
          <a:p>
            <a:r>
              <a:rPr lang="de-DE" sz="600" dirty="0"/>
              <a:t>     ((</a:t>
            </a:r>
            <a:r>
              <a:rPr lang="de-DE" sz="600" dirty="0" err="1"/>
              <a:t>compose</a:t>
            </a:r>
            <a:r>
              <a:rPr lang="de-DE" sz="600" dirty="0"/>
              <a:t> </a:t>
            </a:r>
            <a:r>
              <a:rPr lang="de-DE" sz="600" dirty="0" err="1"/>
              <a:t>first</a:t>
            </a:r>
            <a:r>
              <a:rPr lang="de-DE" sz="600" dirty="0"/>
              <a:t> (</a:t>
            </a:r>
            <a:r>
              <a:rPr lang="de-DE" sz="600" dirty="0" err="1"/>
              <a:t>repeat</a:t>
            </a:r>
            <a:r>
              <a:rPr lang="de-DE" sz="600" dirty="0"/>
              <a:t> (- n 1) </a:t>
            </a:r>
            <a:r>
              <a:rPr lang="de-DE" sz="600" dirty="0" err="1"/>
              <a:t>rest</a:t>
            </a:r>
            <a:r>
              <a:rPr lang="de-DE" sz="600" dirty="0"/>
              <a:t>)) </a:t>
            </a:r>
            <a:r>
              <a:rPr lang="de-DE" sz="600" dirty="0" err="1"/>
              <a:t>xs</a:t>
            </a:r>
            <a:r>
              <a:rPr lang="de-DE" sz="600" dirty="0"/>
              <a:t>)))</a:t>
            </a:r>
          </a:p>
          <a:p>
            <a:r>
              <a:rPr lang="de-DE" sz="600" dirty="0">
                <a:solidFill>
                  <a:schemeClr val="bg1">
                    <a:lumMod val="50000"/>
                  </a:schemeClr>
                </a:solidFill>
              </a:rPr>
              <a:t>; Funktion zur Testung von genau 13 Elementen</a:t>
            </a:r>
          </a:p>
          <a:p>
            <a:r>
              <a:rPr lang="de-DE" sz="600" dirty="0"/>
              <a:t>(: exact-13-pred ((list-</a:t>
            </a:r>
            <a:r>
              <a:rPr lang="de-DE" sz="600" dirty="0" err="1"/>
              <a:t>of</a:t>
            </a:r>
            <a:r>
              <a:rPr lang="de-DE" sz="600" dirty="0"/>
              <a:t> %a) -&gt; </a:t>
            </a:r>
            <a:r>
              <a:rPr lang="de-DE" sz="600" dirty="0" err="1"/>
              <a:t>boolean</a:t>
            </a:r>
            <a:r>
              <a:rPr lang="de-DE" sz="600" dirty="0"/>
              <a:t>))</a:t>
            </a:r>
          </a:p>
          <a:p>
            <a:r>
              <a:rPr lang="en-US" sz="600" dirty="0"/>
              <a:t>(define exact-13-pred</a:t>
            </a:r>
          </a:p>
          <a:p>
            <a:r>
              <a:rPr lang="en-US" sz="600" dirty="0"/>
              <a:t>  (lambda (</a:t>
            </a:r>
            <a:r>
              <a:rPr lang="en-US" sz="600" dirty="0" err="1"/>
              <a:t>xs</a:t>
            </a:r>
            <a:r>
              <a:rPr lang="en-US" sz="600" dirty="0"/>
              <a:t>)</a:t>
            </a:r>
          </a:p>
          <a:p>
            <a:r>
              <a:rPr lang="en-US" sz="600" dirty="0"/>
              <a:t>    (= (list-length </a:t>
            </a:r>
            <a:r>
              <a:rPr lang="en-US" sz="600" dirty="0" err="1"/>
              <a:t>xs</a:t>
            </a:r>
            <a:r>
              <a:rPr lang="en-US" sz="600" dirty="0"/>
              <a:t>) 13)))</a:t>
            </a:r>
          </a:p>
          <a:p>
            <a:r>
              <a:rPr lang="de-DE" sz="600" dirty="0">
                <a:solidFill>
                  <a:schemeClr val="bg1">
                    <a:lumMod val="50000"/>
                  </a:schemeClr>
                </a:solidFill>
              </a:rPr>
              <a:t>; Funktion zur Testung ob Elemente von Signatur t</a:t>
            </a:r>
            <a:endParaRPr lang="en-US" sz="600" dirty="0">
              <a:solidFill>
                <a:schemeClr val="bg1">
                  <a:lumMod val="50000"/>
                </a:schemeClr>
              </a:solidFill>
            </a:endParaRPr>
          </a:p>
          <a:p>
            <a:r>
              <a:rPr lang="en-US" sz="600" dirty="0"/>
              <a:t>(: element-of-t-pred (real -&gt; </a:t>
            </a:r>
            <a:r>
              <a:rPr lang="en-US" sz="600" dirty="0" err="1"/>
              <a:t>boolean</a:t>
            </a:r>
            <a:r>
              <a:rPr lang="en-US" sz="600" dirty="0"/>
              <a:t>))</a:t>
            </a:r>
          </a:p>
          <a:p>
            <a:r>
              <a:rPr lang="en-US" sz="600" dirty="0"/>
              <a:t>(define element-of-t-pred</a:t>
            </a:r>
          </a:p>
          <a:p>
            <a:r>
              <a:rPr lang="en-US" sz="600" dirty="0"/>
              <a:t>  (lambda (x)</a:t>
            </a:r>
          </a:p>
          <a:p>
            <a:r>
              <a:rPr lang="en-US" sz="600" dirty="0"/>
              <a:t>    (= x t)))</a:t>
            </a:r>
          </a:p>
          <a:p>
            <a:r>
              <a:rPr lang="en-US" sz="600" dirty="0">
                <a:solidFill>
                  <a:schemeClr val="bg1">
                    <a:lumMod val="50000"/>
                  </a:schemeClr>
                </a:solidFill>
              </a:rPr>
              <a:t>; </a:t>
            </a:r>
            <a:r>
              <a:rPr lang="en-US" sz="600" dirty="0" err="1">
                <a:solidFill>
                  <a:schemeClr val="bg1">
                    <a:lumMod val="50000"/>
                  </a:schemeClr>
                </a:solidFill>
              </a:rPr>
              <a:t>Zahl</a:t>
            </a:r>
            <a:r>
              <a:rPr lang="en-US" sz="600" dirty="0">
                <a:solidFill>
                  <a:schemeClr val="bg1">
                    <a:lumMod val="50000"/>
                  </a:schemeClr>
                </a:solidFill>
              </a:rPr>
              <a:t> Element von </a:t>
            </a:r>
            <a:r>
              <a:rPr lang="en-US" sz="600" dirty="0" err="1">
                <a:solidFill>
                  <a:schemeClr val="bg1">
                    <a:lumMod val="50000"/>
                  </a:schemeClr>
                </a:solidFill>
              </a:rPr>
              <a:t>gegebener</a:t>
            </a:r>
            <a:r>
              <a:rPr lang="en-US" sz="600" dirty="0">
                <a:solidFill>
                  <a:schemeClr val="bg1">
                    <a:lumMod val="50000"/>
                  </a:schemeClr>
                </a:solidFill>
              </a:rPr>
              <a:t> List von </a:t>
            </a:r>
            <a:r>
              <a:rPr lang="en-US" sz="600" dirty="0" err="1">
                <a:solidFill>
                  <a:schemeClr val="bg1">
                    <a:lumMod val="50000"/>
                  </a:schemeClr>
                </a:solidFill>
              </a:rPr>
              <a:t>Zahlen</a:t>
            </a:r>
            <a:endParaRPr lang="en-US" sz="600" dirty="0">
              <a:solidFill>
                <a:schemeClr val="bg1">
                  <a:lumMod val="50000"/>
                </a:schemeClr>
              </a:solidFill>
            </a:endParaRPr>
          </a:p>
          <a:p>
            <a:r>
              <a:rPr lang="en-US" sz="600" dirty="0"/>
              <a:t>(: </a:t>
            </a:r>
            <a:r>
              <a:rPr lang="en-US" sz="600" dirty="0" err="1"/>
              <a:t>elem</a:t>
            </a:r>
            <a:r>
              <a:rPr lang="en-US" sz="600" dirty="0"/>
              <a:t>? (number (list-of number) -&gt; </a:t>
            </a:r>
            <a:r>
              <a:rPr lang="en-US" sz="600" dirty="0" err="1"/>
              <a:t>boolean</a:t>
            </a:r>
            <a:r>
              <a:rPr lang="en-US" sz="600" dirty="0"/>
              <a:t>))</a:t>
            </a:r>
          </a:p>
          <a:p>
            <a:r>
              <a:rPr lang="de-DE" sz="600" dirty="0"/>
              <a:t>(</a:t>
            </a:r>
            <a:r>
              <a:rPr lang="de-DE" sz="600" dirty="0" err="1"/>
              <a:t>define</a:t>
            </a:r>
            <a:r>
              <a:rPr lang="de-DE" sz="600" dirty="0"/>
              <a:t> </a:t>
            </a:r>
            <a:r>
              <a:rPr lang="de-DE" sz="600" dirty="0" err="1"/>
              <a:t>elem</a:t>
            </a:r>
            <a:r>
              <a:rPr lang="de-DE" sz="600" dirty="0"/>
              <a:t>?</a:t>
            </a:r>
          </a:p>
          <a:p>
            <a:r>
              <a:rPr lang="de-DE" sz="600" dirty="0"/>
              <a:t>  (</a:t>
            </a:r>
            <a:r>
              <a:rPr lang="de-DE" sz="600" dirty="0" err="1"/>
              <a:t>lambda</a:t>
            </a:r>
            <a:r>
              <a:rPr lang="de-DE" sz="600" dirty="0"/>
              <a:t> (zahl </a:t>
            </a:r>
            <a:r>
              <a:rPr lang="de-DE" sz="600" dirty="0" err="1"/>
              <a:t>lst</a:t>
            </a:r>
            <a:r>
              <a:rPr lang="de-DE" sz="600" dirty="0"/>
              <a:t>)</a:t>
            </a:r>
          </a:p>
          <a:p>
            <a:r>
              <a:rPr lang="de-DE" sz="600" dirty="0"/>
              <a:t>    (match </a:t>
            </a:r>
            <a:r>
              <a:rPr lang="de-DE" sz="600" dirty="0" err="1"/>
              <a:t>lst</a:t>
            </a:r>
            <a:endParaRPr lang="de-DE" sz="600" dirty="0"/>
          </a:p>
          <a:p>
            <a:r>
              <a:rPr lang="de-DE" sz="600" dirty="0"/>
              <a:t>      (</a:t>
            </a:r>
            <a:r>
              <a:rPr lang="de-DE" sz="600" dirty="0" err="1"/>
              <a:t>empty</a:t>
            </a:r>
            <a:r>
              <a:rPr lang="de-DE" sz="600" dirty="0"/>
              <a:t>      #f)</a:t>
            </a:r>
          </a:p>
          <a:p>
            <a:r>
              <a:rPr lang="de-DE" sz="600" dirty="0"/>
              <a:t>      ((</a:t>
            </a:r>
            <a:r>
              <a:rPr lang="de-DE" sz="600" dirty="0" err="1"/>
              <a:t>cons</a:t>
            </a:r>
            <a:r>
              <a:rPr lang="de-DE" sz="600" dirty="0"/>
              <a:t> x </a:t>
            </a:r>
            <a:r>
              <a:rPr lang="de-DE" sz="600" dirty="0" err="1"/>
              <a:t>xs</a:t>
            </a:r>
            <a:r>
              <a:rPr lang="de-DE" sz="600" dirty="0"/>
              <a:t>) (</a:t>
            </a:r>
            <a:r>
              <a:rPr lang="de-DE" sz="600" dirty="0" err="1"/>
              <a:t>if</a:t>
            </a:r>
            <a:r>
              <a:rPr lang="de-DE" sz="600" dirty="0"/>
              <a:t> (= zahl x)</a:t>
            </a:r>
          </a:p>
          <a:p>
            <a:r>
              <a:rPr lang="de-DE" sz="600" dirty="0"/>
              <a:t>                      #t</a:t>
            </a:r>
          </a:p>
          <a:p>
            <a:r>
              <a:rPr lang="de-DE" sz="600" dirty="0"/>
              <a:t>                      (</a:t>
            </a:r>
            <a:r>
              <a:rPr lang="de-DE" sz="600" dirty="0" err="1"/>
              <a:t>elem</a:t>
            </a:r>
            <a:r>
              <a:rPr lang="de-DE" sz="600" dirty="0"/>
              <a:t>? zahl </a:t>
            </a:r>
            <a:r>
              <a:rPr lang="de-DE" sz="600" dirty="0" err="1"/>
              <a:t>xs</a:t>
            </a:r>
            <a:r>
              <a:rPr lang="de-DE" sz="600" dirty="0"/>
              <a:t>))))))</a:t>
            </a:r>
          </a:p>
          <a:p>
            <a:r>
              <a:rPr lang="de-DE" sz="600" dirty="0">
                <a:solidFill>
                  <a:schemeClr val="bg1">
                    <a:lumMod val="50000"/>
                  </a:schemeClr>
                </a:solidFill>
              </a:rPr>
              <a:t>; Größtes Element einer Liste</a:t>
            </a:r>
          </a:p>
          <a:p>
            <a:r>
              <a:rPr lang="de-DE" sz="600" dirty="0"/>
              <a:t>(: list-max ((list-</a:t>
            </a:r>
            <a:r>
              <a:rPr lang="de-DE" sz="600" dirty="0" err="1"/>
              <a:t>of</a:t>
            </a:r>
            <a:r>
              <a:rPr lang="de-DE" sz="600" dirty="0"/>
              <a:t> </a:t>
            </a:r>
            <a:r>
              <a:rPr lang="de-DE" sz="600" dirty="0" err="1"/>
              <a:t>natural</a:t>
            </a:r>
            <a:r>
              <a:rPr lang="de-DE" sz="600" dirty="0"/>
              <a:t>) -&gt; </a:t>
            </a:r>
            <a:r>
              <a:rPr lang="de-DE" sz="600" dirty="0" err="1"/>
              <a:t>natural</a:t>
            </a:r>
            <a:r>
              <a:rPr lang="de-DE" sz="600" dirty="0"/>
              <a:t>))</a:t>
            </a:r>
          </a:p>
          <a:p>
            <a:r>
              <a:rPr lang="de-DE" sz="600" dirty="0"/>
              <a:t>(</a:t>
            </a:r>
            <a:r>
              <a:rPr lang="de-DE" sz="600" dirty="0" err="1"/>
              <a:t>define</a:t>
            </a:r>
            <a:r>
              <a:rPr lang="de-DE" sz="600" dirty="0"/>
              <a:t> list-max</a:t>
            </a:r>
          </a:p>
          <a:p>
            <a:r>
              <a:rPr lang="de-DE" sz="600" dirty="0"/>
              <a:t>  (</a:t>
            </a:r>
            <a:r>
              <a:rPr lang="de-DE" sz="600" dirty="0" err="1"/>
              <a:t>lambda</a:t>
            </a:r>
            <a:r>
              <a:rPr lang="de-DE" sz="600" dirty="0"/>
              <a:t> (</a:t>
            </a:r>
            <a:r>
              <a:rPr lang="de-DE" sz="600" dirty="0" err="1"/>
              <a:t>lst</a:t>
            </a:r>
            <a:r>
              <a:rPr lang="de-DE" sz="600" dirty="0"/>
              <a:t>)</a:t>
            </a:r>
          </a:p>
          <a:p>
            <a:r>
              <a:rPr lang="de-DE" sz="600" dirty="0"/>
              <a:t>    (match </a:t>
            </a:r>
            <a:r>
              <a:rPr lang="de-DE" sz="600" dirty="0" err="1"/>
              <a:t>lst</a:t>
            </a:r>
            <a:endParaRPr lang="de-DE" sz="600" dirty="0"/>
          </a:p>
          <a:p>
            <a:r>
              <a:rPr lang="de-DE" sz="600" dirty="0"/>
              <a:t>      (</a:t>
            </a:r>
            <a:r>
              <a:rPr lang="de-DE" sz="600" dirty="0" err="1"/>
              <a:t>empty</a:t>
            </a:r>
            <a:r>
              <a:rPr lang="de-DE" sz="600" dirty="0"/>
              <a:t> (</a:t>
            </a:r>
            <a:r>
              <a:rPr lang="de-DE" sz="600" dirty="0" err="1"/>
              <a:t>violation</a:t>
            </a:r>
            <a:r>
              <a:rPr lang="de-DE" sz="600" dirty="0"/>
              <a:t> "Liste ist leer"))</a:t>
            </a:r>
          </a:p>
          <a:p>
            <a:r>
              <a:rPr lang="de-DE" sz="600" dirty="0"/>
              <a:t>      ((</a:t>
            </a:r>
            <a:r>
              <a:rPr lang="de-DE" sz="600" dirty="0" err="1"/>
              <a:t>cons</a:t>
            </a:r>
            <a:r>
              <a:rPr lang="de-DE" sz="600" dirty="0"/>
              <a:t> x </a:t>
            </a:r>
            <a:r>
              <a:rPr lang="de-DE" sz="600" dirty="0" err="1"/>
              <a:t>empty</a:t>
            </a:r>
            <a:r>
              <a:rPr lang="de-DE" sz="600" dirty="0"/>
              <a:t>) x)</a:t>
            </a:r>
          </a:p>
          <a:p>
            <a:r>
              <a:rPr lang="de-DE" sz="600" dirty="0"/>
              <a:t>      ((</a:t>
            </a:r>
            <a:r>
              <a:rPr lang="de-DE" sz="600" dirty="0" err="1"/>
              <a:t>cons</a:t>
            </a:r>
            <a:r>
              <a:rPr lang="de-DE" sz="600" dirty="0"/>
              <a:t> x </a:t>
            </a:r>
            <a:r>
              <a:rPr lang="de-DE" sz="600" dirty="0" err="1"/>
              <a:t>xs</a:t>
            </a:r>
            <a:r>
              <a:rPr lang="de-DE" sz="600" dirty="0"/>
              <a:t>)     (max x (list-max </a:t>
            </a:r>
            <a:r>
              <a:rPr lang="de-DE" sz="600" dirty="0" err="1"/>
              <a:t>xs</a:t>
            </a:r>
            <a:r>
              <a:rPr lang="de-DE" sz="600" dirty="0"/>
              <a:t>))))))</a:t>
            </a:r>
          </a:p>
          <a:p>
            <a:r>
              <a:rPr lang="de-DE" sz="600" dirty="0">
                <a:solidFill>
                  <a:schemeClr val="bg1">
                    <a:lumMod val="50000"/>
                  </a:schemeClr>
                </a:solidFill>
              </a:rPr>
              <a:t>; Element beliebiger Signatur als eigene Liste an </a:t>
            </a:r>
          </a:p>
          <a:p>
            <a:r>
              <a:rPr lang="de-DE" sz="600" dirty="0">
                <a:solidFill>
                  <a:schemeClr val="bg1">
                    <a:lumMod val="50000"/>
                  </a:schemeClr>
                </a:solidFill>
              </a:rPr>
              <a:t>; gegebene Liste anhängen</a:t>
            </a:r>
          </a:p>
          <a:p>
            <a:r>
              <a:rPr lang="en-US" sz="600" dirty="0"/>
              <a:t>(: </a:t>
            </a:r>
            <a:r>
              <a:rPr lang="en-US" sz="600" dirty="0" err="1"/>
              <a:t>snoc</a:t>
            </a:r>
            <a:r>
              <a:rPr lang="en-US" sz="600" dirty="0"/>
              <a:t> ((list-of %a) %a -&gt; (list-of %a)))</a:t>
            </a:r>
            <a:endParaRPr lang="de-DE" sz="600" dirty="0"/>
          </a:p>
          <a:p>
            <a:r>
              <a:rPr lang="de-DE" sz="600" dirty="0"/>
              <a:t>(</a:t>
            </a:r>
            <a:r>
              <a:rPr lang="de-DE" sz="600" dirty="0" err="1"/>
              <a:t>define</a:t>
            </a:r>
            <a:r>
              <a:rPr lang="de-DE" sz="600" dirty="0"/>
              <a:t> </a:t>
            </a:r>
            <a:r>
              <a:rPr lang="de-DE" sz="600" dirty="0" err="1"/>
              <a:t>snoc</a:t>
            </a:r>
            <a:endParaRPr lang="de-DE" sz="600" dirty="0"/>
          </a:p>
          <a:p>
            <a:r>
              <a:rPr lang="de-DE" sz="600" dirty="0"/>
              <a:t>  (</a:t>
            </a:r>
            <a:r>
              <a:rPr lang="de-DE" sz="600" dirty="0" err="1"/>
              <a:t>lambda</a:t>
            </a:r>
            <a:r>
              <a:rPr lang="de-DE" sz="600" dirty="0"/>
              <a:t> (liste </a:t>
            </a:r>
            <a:r>
              <a:rPr lang="de-DE" sz="600" dirty="0" err="1"/>
              <a:t>element</a:t>
            </a:r>
            <a:r>
              <a:rPr lang="de-DE" sz="600" dirty="0"/>
              <a:t>)</a:t>
            </a:r>
          </a:p>
          <a:p>
            <a:r>
              <a:rPr lang="de-DE" sz="600" dirty="0"/>
              <a:t>    (match liste</a:t>
            </a:r>
          </a:p>
          <a:p>
            <a:r>
              <a:rPr lang="de-DE" sz="600" dirty="0"/>
              <a:t>      (</a:t>
            </a:r>
            <a:r>
              <a:rPr lang="de-DE" sz="600" dirty="0" err="1"/>
              <a:t>empty</a:t>
            </a:r>
            <a:r>
              <a:rPr lang="de-DE" sz="600" dirty="0"/>
              <a:t>      (</a:t>
            </a:r>
            <a:r>
              <a:rPr lang="de-DE" sz="600" dirty="0" err="1"/>
              <a:t>cons</a:t>
            </a:r>
            <a:r>
              <a:rPr lang="de-DE" sz="600" dirty="0"/>
              <a:t> </a:t>
            </a:r>
            <a:r>
              <a:rPr lang="de-DE" sz="600" dirty="0" err="1"/>
              <a:t>element</a:t>
            </a:r>
            <a:r>
              <a:rPr lang="de-DE" sz="600" dirty="0"/>
              <a:t> </a:t>
            </a:r>
            <a:r>
              <a:rPr lang="de-DE" sz="600" dirty="0" err="1"/>
              <a:t>empty</a:t>
            </a:r>
            <a:r>
              <a:rPr lang="de-DE" sz="600" dirty="0"/>
              <a:t>))</a:t>
            </a:r>
          </a:p>
          <a:p>
            <a:r>
              <a:rPr lang="de-DE" sz="600" dirty="0"/>
              <a:t>      ((</a:t>
            </a:r>
            <a:r>
              <a:rPr lang="de-DE" sz="600" dirty="0" err="1"/>
              <a:t>cons</a:t>
            </a:r>
            <a:r>
              <a:rPr lang="de-DE" sz="600" dirty="0"/>
              <a:t> a b) (</a:t>
            </a:r>
            <a:r>
              <a:rPr lang="de-DE" sz="600" dirty="0" err="1"/>
              <a:t>cons</a:t>
            </a:r>
            <a:r>
              <a:rPr lang="de-DE" sz="600" dirty="0"/>
              <a:t> a (</a:t>
            </a:r>
            <a:r>
              <a:rPr lang="de-DE" sz="600" dirty="0" err="1"/>
              <a:t>snoc</a:t>
            </a:r>
            <a:r>
              <a:rPr lang="de-DE" sz="600" dirty="0"/>
              <a:t> b </a:t>
            </a:r>
            <a:r>
              <a:rPr lang="de-DE" sz="600" dirty="0" err="1"/>
              <a:t>element</a:t>
            </a:r>
            <a:r>
              <a:rPr lang="de-DE" sz="600" dirty="0"/>
              <a:t>))))))</a:t>
            </a:r>
          </a:p>
          <a:p>
            <a:r>
              <a:rPr lang="de-DE" sz="600" dirty="0">
                <a:solidFill>
                  <a:schemeClr val="bg1">
                    <a:lumMod val="50000"/>
                  </a:schemeClr>
                </a:solidFill>
              </a:rPr>
              <a:t>;  Elemente einer Liste in der Reihenfolge umdrehen</a:t>
            </a:r>
          </a:p>
          <a:p>
            <a:r>
              <a:rPr lang="en-US" sz="600" dirty="0"/>
              <a:t>(: reverse ((list-of %a) -&gt; (list-of %a)))</a:t>
            </a:r>
            <a:endParaRPr lang="de-DE" sz="600" dirty="0"/>
          </a:p>
          <a:p>
            <a:r>
              <a:rPr lang="en-US" sz="600" dirty="0"/>
              <a:t>(define reverse</a:t>
            </a:r>
          </a:p>
          <a:p>
            <a:r>
              <a:rPr lang="en-US" sz="600" dirty="0"/>
              <a:t>  (lambda (</a:t>
            </a:r>
            <a:r>
              <a:rPr lang="en-US" sz="600" dirty="0" err="1"/>
              <a:t>lst</a:t>
            </a:r>
            <a:r>
              <a:rPr lang="en-US" sz="600" dirty="0"/>
              <a:t>)</a:t>
            </a:r>
          </a:p>
          <a:p>
            <a:r>
              <a:rPr lang="en-US" sz="600" dirty="0"/>
              <a:t>    (match </a:t>
            </a:r>
            <a:r>
              <a:rPr lang="en-US" sz="600" dirty="0" err="1"/>
              <a:t>lst</a:t>
            </a:r>
            <a:endParaRPr lang="en-US" sz="600" dirty="0"/>
          </a:p>
          <a:p>
            <a:r>
              <a:rPr lang="en-US" sz="600" dirty="0"/>
              <a:t>      (empty empty)</a:t>
            </a:r>
          </a:p>
          <a:p>
            <a:r>
              <a:rPr lang="en-US" sz="600" dirty="0"/>
              <a:t>      ((cons x empty)      (cons x empty))</a:t>
            </a:r>
          </a:p>
          <a:p>
            <a:r>
              <a:rPr lang="en-US" sz="600" dirty="0"/>
              <a:t>      ((cons x (cons </a:t>
            </a:r>
            <a:r>
              <a:rPr lang="en-US" sz="600" dirty="0" err="1"/>
              <a:t>xs</a:t>
            </a:r>
            <a:r>
              <a:rPr lang="en-US" sz="600" dirty="0"/>
              <a:t> </a:t>
            </a:r>
            <a:r>
              <a:rPr lang="en-US" sz="600" dirty="0" err="1"/>
              <a:t>xss</a:t>
            </a:r>
            <a:r>
              <a:rPr lang="en-US" sz="600" dirty="0"/>
              <a:t>)) (if (empty? </a:t>
            </a:r>
            <a:r>
              <a:rPr lang="en-US" sz="600" dirty="0" err="1"/>
              <a:t>xss</a:t>
            </a:r>
            <a:r>
              <a:rPr lang="en-US" sz="600" dirty="0"/>
              <a:t>)</a:t>
            </a:r>
          </a:p>
          <a:p>
            <a:r>
              <a:rPr lang="en-US" sz="600" dirty="0"/>
              <a:t>                               (</a:t>
            </a:r>
            <a:r>
              <a:rPr lang="en-US" sz="600" dirty="0" err="1"/>
              <a:t>snoc</a:t>
            </a:r>
            <a:r>
              <a:rPr lang="en-US" sz="600" dirty="0"/>
              <a:t> (cons </a:t>
            </a:r>
            <a:r>
              <a:rPr lang="en-US" sz="600" dirty="0" err="1"/>
              <a:t>xs</a:t>
            </a:r>
            <a:r>
              <a:rPr lang="en-US" sz="600" dirty="0"/>
              <a:t> </a:t>
            </a:r>
            <a:r>
              <a:rPr lang="en-US" sz="600" dirty="0" err="1"/>
              <a:t>xss</a:t>
            </a:r>
            <a:r>
              <a:rPr lang="en-US" sz="600" dirty="0"/>
              <a:t>) x)</a:t>
            </a:r>
          </a:p>
          <a:p>
            <a:r>
              <a:rPr lang="en-US" sz="600" dirty="0"/>
              <a:t>                               (</a:t>
            </a:r>
            <a:r>
              <a:rPr lang="en-US" sz="600" dirty="0" err="1"/>
              <a:t>snoc</a:t>
            </a:r>
            <a:r>
              <a:rPr lang="en-US" sz="600" dirty="0"/>
              <a:t> (reverse (cons </a:t>
            </a:r>
            <a:r>
              <a:rPr lang="en-US" sz="600" dirty="0" err="1"/>
              <a:t>xs</a:t>
            </a:r>
            <a:r>
              <a:rPr lang="en-US" sz="600" dirty="0"/>
              <a:t> </a:t>
            </a:r>
            <a:r>
              <a:rPr lang="en-US" sz="600" dirty="0" err="1"/>
              <a:t>xss</a:t>
            </a:r>
            <a:r>
              <a:rPr lang="en-US" sz="600" dirty="0"/>
              <a:t>)) x))))))</a:t>
            </a:r>
          </a:p>
          <a:p>
            <a:r>
              <a:rPr lang="de-DE" sz="600" dirty="0">
                <a:solidFill>
                  <a:schemeClr val="bg1">
                    <a:lumMod val="50000"/>
                  </a:schemeClr>
                </a:solidFill>
              </a:rPr>
              <a:t>; Letztes Element einer Liste wird weggelassen</a:t>
            </a:r>
          </a:p>
          <a:p>
            <a:r>
              <a:rPr lang="en-US" sz="600" dirty="0"/>
              <a:t>(: </a:t>
            </a:r>
            <a:r>
              <a:rPr lang="en-US" sz="600" dirty="0" err="1"/>
              <a:t>init</a:t>
            </a:r>
            <a:r>
              <a:rPr lang="en-US" sz="600" dirty="0"/>
              <a:t> ((list-of %a) -&gt; (list-of %a)))</a:t>
            </a:r>
            <a:endParaRPr lang="de-DE" sz="600" dirty="0"/>
          </a:p>
          <a:p>
            <a:r>
              <a:rPr lang="de-DE" sz="600" dirty="0"/>
              <a:t>(</a:t>
            </a:r>
            <a:r>
              <a:rPr lang="de-DE" sz="600" dirty="0" err="1"/>
              <a:t>define</a:t>
            </a:r>
            <a:r>
              <a:rPr lang="de-DE" sz="600" dirty="0"/>
              <a:t> </a:t>
            </a:r>
            <a:r>
              <a:rPr lang="de-DE" sz="600" dirty="0" err="1"/>
              <a:t>init</a:t>
            </a:r>
            <a:endParaRPr lang="de-DE" sz="600" dirty="0"/>
          </a:p>
          <a:p>
            <a:r>
              <a:rPr lang="de-DE" sz="600" dirty="0"/>
              <a:t>  (</a:t>
            </a:r>
            <a:r>
              <a:rPr lang="de-DE" sz="600" dirty="0" err="1"/>
              <a:t>lambda</a:t>
            </a:r>
            <a:r>
              <a:rPr lang="de-DE" sz="600" dirty="0"/>
              <a:t> (</a:t>
            </a:r>
            <a:r>
              <a:rPr lang="de-DE" sz="600" dirty="0" err="1"/>
              <a:t>lst</a:t>
            </a:r>
            <a:r>
              <a:rPr lang="de-DE" sz="600" dirty="0"/>
              <a:t>)</a:t>
            </a:r>
          </a:p>
          <a:p>
            <a:r>
              <a:rPr lang="de-DE" sz="600" dirty="0"/>
              <a:t>    (match </a:t>
            </a:r>
            <a:r>
              <a:rPr lang="de-DE" sz="600" dirty="0" err="1"/>
              <a:t>lst</a:t>
            </a:r>
            <a:endParaRPr lang="de-DE" sz="600" dirty="0"/>
          </a:p>
          <a:p>
            <a:r>
              <a:rPr lang="de-DE" sz="600" dirty="0"/>
              <a:t>      (</a:t>
            </a:r>
            <a:r>
              <a:rPr lang="de-DE" sz="600" dirty="0" err="1"/>
              <a:t>empty</a:t>
            </a:r>
            <a:r>
              <a:rPr lang="de-DE" sz="600" dirty="0"/>
              <a:t> (</a:t>
            </a:r>
            <a:r>
              <a:rPr lang="de-DE" sz="600" dirty="0" err="1"/>
              <a:t>violation</a:t>
            </a:r>
            <a:r>
              <a:rPr lang="de-DE" sz="600" dirty="0"/>
              <a:t> "Liste ist leer"))</a:t>
            </a:r>
          </a:p>
          <a:p>
            <a:r>
              <a:rPr lang="de-DE" sz="600" dirty="0"/>
              <a:t>      ((</a:t>
            </a:r>
            <a:r>
              <a:rPr lang="de-DE" sz="600" dirty="0" err="1"/>
              <a:t>cons</a:t>
            </a:r>
            <a:r>
              <a:rPr lang="de-DE" sz="600" dirty="0"/>
              <a:t> x </a:t>
            </a:r>
            <a:r>
              <a:rPr lang="de-DE" sz="600" dirty="0" err="1"/>
              <a:t>empty</a:t>
            </a:r>
            <a:r>
              <a:rPr lang="de-DE" sz="600" dirty="0"/>
              <a:t>)      </a:t>
            </a:r>
            <a:r>
              <a:rPr lang="de-DE" sz="600" dirty="0" err="1"/>
              <a:t>empty</a:t>
            </a:r>
            <a:r>
              <a:rPr lang="de-DE" sz="600" dirty="0"/>
              <a:t>)</a:t>
            </a:r>
          </a:p>
          <a:p>
            <a:r>
              <a:rPr lang="de-DE" sz="600" dirty="0"/>
              <a:t>      ((</a:t>
            </a:r>
            <a:r>
              <a:rPr lang="de-DE" sz="600" dirty="0" err="1"/>
              <a:t>cons</a:t>
            </a:r>
            <a:r>
              <a:rPr lang="de-DE" sz="600" dirty="0"/>
              <a:t> x (</a:t>
            </a:r>
            <a:r>
              <a:rPr lang="de-DE" sz="600" dirty="0" err="1"/>
              <a:t>cons</a:t>
            </a:r>
            <a:r>
              <a:rPr lang="de-DE" sz="600" dirty="0"/>
              <a:t> </a:t>
            </a:r>
            <a:r>
              <a:rPr lang="de-DE" sz="600" dirty="0" err="1"/>
              <a:t>xs</a:t>
            </a:r>
            <a:r>
              <a:rPr lang="de-DE" sz="600" dirty="0"/>
              <a:t> </a:t>
            </a:r>
            <a:r>
              <a:rPr lang="de-DE" sz="600" dirty="0" err="1"/>
              <a:t>xss</a:t>
            </a:r>
            <a:r>
              <a:rPr lang="de-DE" sz="600" dirty="0"/>
              <a:t>)) (</a:t>
            </a:r>
            <a:r>
              <a:rPr lang="de-DE" sz="600" dirty="0" err="1"/>
              <a:t>cons</a:t>
            </a:r>
            <a:r>
              <a:rPr lang="de-DE" sz="600" dirty="0"/>
              <a:t> x (</a:t>
            </a:r>
            <a:r>
              <a:rPr lang="de-DE" sz="600" dirty="0" err="1"/>
              <a:t>init</a:t>
            </a:r>
            <a:r>
              <a:rPr lang="de-DE" sz="600" dirty="0"/>
              <a:t> (</a:t>
            </a:r>
            <a:r>
              <a:rPr lang="de-DE" sz="600" dirty="0" err="1"/>
              <a:t>cons</a:t>
            </a:r>
            <a:r>
              <a:rPr lang="de-DE" sz="600" dirty="0"/>
              <a:t> </a:t>
            </a:r>
            <a:r>
              <a:rPr lang="de-DE" sz="600" dirty="0" err="1"/>
              <a:t>xs</a:t>
            </a:r>
            <a:r>
              <a:rPr lang="de-DE" sz="600" dirty="0"/>
              <a:t> </a:t>
            </a:r>
            <a:r>
              <a:rPr lang="de-DE" sz="600" dirty="0" err="1"/>
              <a:t>xss</a:t>
            </a:r>
            <a:r>
              <a:rPr lang="de-DE" sz="600" dirty="0"/>
              <a:t>)))))))</a:t>
            </a:r>
          </a:p>
          <a:p>
            <a:r>
              <a:rPr lang="de-DE" sz="600" dirty="0">
                <a:solidFill>
                  <a:schemeClr val="bg1">
                    <a:lumMod val="50000"/>
                  </a:schemeClr>
                </a:solidFill>
              </a:rPr>
              <a:t>; Sind alle Werte in der Liste gleich?</a:t>
            </a:r>
          </a:p>
          <a:p>
            <a:r>
              <a:rPr lang="de-DE" sz="600" dirty="0"/>
              <a:t>(: all-</a:t>
            </a:r>
            <a:r>
              <a:rPr lang="de-DE" sz="600" dirty="0" err="1"/>
              <a:t>equal</a:t>
            </a:r>
            <a:r>
              <a:rPr lang="de-DE" sz="600" dirty="0"/>
              <a:t>? ((list-</a:t>
            </a:r>
            <a:r>
              <a:rPr lang="de-DE" sz="600" dirty="0" err="1"/>
              <a:t>of</a:t>
            </a:r>
            <a:r>
              <a:rPr lang="de-DE" sz="600" dirty="0"/>
              <a:t> </a:t>
            </a:r>
            <a:r>
              <a:rPr lang="de-DE" sz="600" dirty="0" err="1"/>
              <a:t>number</a:t>
            </a:r>
            <a:r>
              <a:rPr lang="de-DE" sz="600" dirty="0"/>
              <a:t>) -&gt; </a:t>
            </a:r>
            <a:r>
              <a:rPr lang="de-DE" sz="600" dirty="0" err="1"/>
              <a:t>boolean</a:t>
            </a:r>
            <a:r>
              <a:rPr lang="de-DE" sz="600" dirty="0"/>
              <a:t>))</a:t>
            </a:r>
          </a:p>
          <a:p>
            <a:r>
              <a:rPr lang="en-US" sz="600" dirty="0"/>
              <a:t>(define all-equal?</a:t>
            </a:r>
          </a:p>
          <a:p>
            <a:r>
              <a:rPr lang="en-US" sz="600" dirty="0"/>
              <a:t>  (lambda (</a:t>
            </a:r>
            <a:r>
              <a:rPr lang="en-US" sz="600" dirty="0" err="1"/>
              <a:t>lst</a:t>
            </a:r>
            <a:r>
              <a:rPr lang="en-US" sz="600" dirty="0"/>
              <a:t>)</a:t>
            </a:r>
          </a:p>
          <a:p>
            <a:r>
              <a:rPr lang="en-US" sz="600" dirty="0"/>
              <a:t>    (match </a:t>
            </a:r>
            <a:r>
              <a:rPr lang="en-US" sz="600" dirty="0" err="1"/>
              <a:t>lst</a:t>
            </a:r>
            <a:endParaRPr lang="en-US" sz="600" dirty="0"/>
          </a:p>
          <a:p>
            <a:r>
              <a:rPr lang="en-US" sz="600" dirty="0"/>
              <a:t>      (empty #t)</a:t>
            </a:r>
          </a:p>
          <a:p>
            <a:r>
              <a:rPr lang="en-US" sz="600" dirty="0"/>
              <a:t>      ((cons x empty) #t)</a:t>
            </a:r>
          </a:p>
          <a:p>
            <a:r>
              <a:rPr lang="en-US" sz="600" dirty="0"/>
              <a:t>      ((cons x </a:t>
            </a:r>
            <a:r>
              <a:rPr lang="en-US" sz="600" dirty="0" err="1"/>
              <a:t>xs</a:t>
            </a:r>
            <a:r>
              <a:rPr lang="en-US" sz="600" dirty="0"/>
              <a:t>)     (if (= x (first </a:t>
            </a:r>
            <a:r>
              <a:rPr lang="en-US" sz="600" dirty="0" err="1"/>
              <a:t>xs</a:t>
            </a:r>
            <a:r>
              <a:rPr lang="en-US" sz="600" dirty="0"/>
              <a:t>))</a:t>
            </a:r>
          </a:p>
          <a:p>
            <a:r>
              <a:rPr lang="en-US" sz="600" dirty="0"/>
              <a:t>                        	  (all-equal? </a:t>
            </a:r>
            <a:r>
              <a:rPr lang="en-US" sz="600" dirty="0" err="1"/>
              <a:t>xs</a:t>
            </a:r>
            <a:r>
              <a:rPr lang="en-US" sz="600" dirty="0"/>
              <a:t>) #f)))))</a:t>
            </a:r>
          </a:p>
        </p:txBody>
      </p:sp>
      <p:sp>
        <p:nvSpPr>
          <p:cNvPr id="12" name="Textfeld 11">
            <a:extLst>
              <a:ext uri="{FF2B5EF4-FFF2-40B4-BE49-F238E27FC236}">
                <a16:creationId xmlns:a16="http://schemas.microsoft.com/office/drawing/2014/main" id="{757DFD1A-65DA-9E8C-3A7D-267A94492C25}"/>
              </a:ext>
            </a:extLst>
          </p:cNvPr>
          <p:cNvSpPr txBox="1"/>
          <p:nvPr/>
        </p:nvSpPr>
        <p:spPr>
          <a:xfrm>
            <a:off x="4019505" y="78377"/>
            <a:ext cx="2689071" cy="10248960"/>
          </a:xfrm>
          <a:prstGeom prst="rect">
            <a:avLst/>
          </a:prstGeom>
          <a:noFill/>
        </p:spPr>
        <p:txBody>
          <a:bodyPr wrap="square" rtlCol="0">
            <a:spAutoFit/>
          </a:bodyPr>
          <a:lstStyle/>
          <a:p>
            <a:r>
              <a:rPr lang="de-DE" sz="600" dirty="0">
                <a:solidFill>
                  <a:schemeClr val="bg1">
                    <a:lumMod val="50000"/>
                  </a:schemeClr>
                </a:solidFill>
              </a:rPr>
              <a:t>; Überprüft ob eine Zahl in einer Liste von Zahlen enthalten ist</a:t>
            </a:r>
          </a:p>
          <a:p>
            <a:r>
              <a:rPr lang="de-DE" sz="600" dirty="0"/>
              <a:t>(: </a:t>
            </a:r>
            <a:r>
              <a:rPr lang="de-DE" sz="600" dirty="0" err="1"/>
              <a:t>elem</a:t>
            </a:r>
            <a:r>
              <a:rPr lang="de-DE" sz="600" dirty="0"/>
              <a:t>? (</a:t>
            </a:r>
            <a:r>
              <a:rPr lang="de-DE" sz="600" dirty="0" err="1"/>
              <a:t>number</a:t>
            </a:r>
            <a:r>
              <a:rPr lang="de-DE" sz="600" dirty="0"/>
              <a:t> (list-of </a:t>
            </a:r>
            <a:r>
              <a:rPr lang="de-DE" sz="600" dirty="0" err="1"/>
              <a:t>number</a:t>
            </a:r>
            <a:r>
              <a:rPr lang="de-DE" sz="600" dirty="0"/>
              <a:t>) -&gt; </a:t>
            </a:r>
            <a:r>
              <a:rPr lang="de-DE" sz="600" dirty="0" err="1"/>
              <a:t>boolean</a:t>
            </a:r>
            <a:r>
              <a:rPr lang="de-DE" sz="600" dirty="0"/>
              <a:t>))</a:t>
            </a:r>
          </a:p>
          <a:p>
            <a:r>
              <a:rPr lang="de-DE" sz="600" dirty="0"/>
              <a:t>(</a:t>
            </a:r>
            <a:r>
              <a:rPr lang="de-DE" sz="600" dirty="0" err="1"/>
              <a:t>define</a:t>
            </a:r>
            <a:r>
              <a:rPr lang="de-DE" sz="600" dirty="0"/>
              <a:t> </a:t>
            </a:r>
            <a:r>
              <a:rPr lang="de-DE" sz="600" dirty="0" err="1"/>
              <a:t>elem</a:t>
            </a:r>
            <a:r>
              <a:rPr lang="de-DE" sz="600" dirty="0"/>
              <a:t>?</a:t>
            </a:r>
          </a:p>
          <a:p>
            <a:r>
              <a:rPr lang="de-DE" sz="600" dirty="0"/>
              <a:t>  (</a:t>
            </a:r>
            <a:r>
              <a:rPr lang="de-DE" sz="600" dirty="0" err="1"/>
              <a:t>lambda</a:t>
            </a:r>
            <a:r>
              <a:rPr lang="de-DE" sz="600" dirty="0"/>
              <a:t> (</a:t>
            </a:r>
            <a:r>
              <a:rPr lang="de-DE" sz="600" dirty="0" err="1"/>
              <a:t>element</a:t>
            </a:r>
            <a:r>
              <a:rPr lang="de-DE" sz="600" dirty="0"/>
              <a:t> </a:t>
            </a:r>
            <a:r>
              <a:rPr lang="de-DE" sz="600" dirty="0" err="1"/>
              <a:t>xs</a:t>
            </a:r>
            <a:r>
              <a:rPr lang="de-DE" sz="600" dirty="0"/>
              <a:t>)</a:t>
            </a:r>
          </a:p>
          <a:p>
            <a:r>
              <a:rPr lang="de-DE" sz="600" dirty="0"/>
              <a:t>    (match </a:t>
            </a:r>
            <a:r>
              <a:rPr lang="de-DE" sz="600" dirty="0" err="1"/>
              <a:t>xs</a:t>
            </a:r>
            <a:endParaRPr lang="de-DE" sz="600" dirty="0"/>
          </a:p>
          <a:p>
            <a:r>
              <a:rPr lang="de-DE" sz="600" dirty="0"/>
              <a:t>      (</a:t>
            </a:r>
            <a:r>
              <a:rPr lang="de-DE" sz="600" dirty="0" err="1"/>
              <a:t>empty</a:t>
            </a:r>
            <a:r>
              <a:rPr lang="de-DE" sz="600" dirty="0"/>
              <a:t> #f)</a:t>
            </a:r>
          </a:p>
          <a:p>
            <a:r>
              <a:rPr lang="de-DE" sz="600" dirty="0"/>
              <a:t>      ((</a:t>
            </a:r>
            <a:r>
              <a:rPr lang="de-DE" sz="600" dirty="0" err="1"/>
              <a:t>cons</a:t>
            </a:r>
            <a:r>
              <a:rPr lang="de-DE" sz="600" dirty="0"/>
              <a:t> y </a:t>
            </a:r>
            <a:r>
              <a:rPr lang="de-DE" sz="600" dirty="0" err="1"/>
              <a:t>ys</a:t>
            </a:r>
            <a:r>
              <a:rPr lang="de-DE" sz="600" dirty="0"/>
              <a:t>)</a:t>
            </a:r>
          </a:p>
          <a:p>
            <a:r>
              <a:rPr lang="de-DE" sz="600" dirty="0"/>
              <a:t>       (</a:t>
            </a:r>
            <a:r>
              <a:rPr lang="de-DE" sz="600" dirty="0" err="1"/>
              <a:t>if</a:t>
            </a:r>
            <a:r>
              <a:rPr lang="de-DE" sz="600" dirty="0"/>
              <a:t> (= y </a:t>
            </a:r>
            <a:r>
              <a:rPr lang="de-DE" sz="600" dirty="0" err="1"/>
              <a:t>element</a:t>
            </a:r>
            <a:r>
              <a:rPr lang="de-DE" sz="600" dirty="0"/>
              <a:t>) #t (</a:t>
            </a:r>
            <a:r>
              <a:rPr lang="de-DE" sz="600" dirty="0" err="1"/>
              <a:t>elem</a:t>
            </a:r>
            <a:r>
              <a:rPr lang="de-DE" sz="600" dirty="0"/>
              <a:t>? </a:t>
            </a:r>
            <a:r>
              <a:rPr lang="de-DE" sz="600" dirty="0" err="1"/>
              <a:t>element</a:t>
            </a:r>
            <a:r>
              <a:rPr lang="de-DE" sz="600" dirty="0"/>
              <a:t> </a:t>
            </a:r>
            <a:r>
              <a:rPr lang="de-DE" sz="600" dirty="0" err="1"/>
              <a:t>ys</a:t>
            </a:r>
            <a:r>
              <a:rPr lang="de-DE" sz="600" dirty="0"/>
              <a:t>))))))</a:t>
            </a:r>
            <a:endParaRPr lang="de-DE" sz="600" dirty="0">
              <a:solidFill>
                <a:schemeClr val="bg1">
                  <a:lumMod val="50000"/>
                </a:schemeClr>
              </a:solidFill>
            </a:endParaRPr>
          </a:p>
          <a:p>
            <a:r>
              <a:rPr lang="de-DE" sz="600" dirty="0">
                <a:solidFill>
                  <a:schemeClr val="bg1">
                    <a:lumMod val="50000"/>
                  </a:schemeClr>
                </a:solidFill>
              </a:rPr>
              <a:t>; Reverse mithilfe von </a:t>
            </a:r>
            <a:r>
              <a:rPr lang="de-DE" sz="600" dirty="0" err="1">
                <a:solidFill>
                  <a:schemeClr val="bg1">
                    <a:lumMod val="50000"/>
                  </a:schemeClr>
                </a:solidFill>
              </a:rPr>
              <a:t>foldl</a:t>
            </a:r>
            <a:endParaRPr lang="de-DE" sz="600" dirty="0">
              <a:solidFill>
                <a:schemeClr val="bg1">
                  <a:lumMod val="50000"/>
                </a:schemeClr>
              </a:solidFill>
            </a:endParaRPr>
          </a:p>
          <a:p>
            <a:r>
              <a:rPr lang="en-US" sz="600" dirty="0"/>
              <a:t>(: my-reverse ((list-of %a) -&gt; (list-of %a)))</a:t>
            </a:r>
            <a:endParaRPr lang="de-DE" sz="600" dirty="0"/>
          </a:p>
          <a:p>
            <a:r>
              <a:rPr lang="es-ES" sz="600" dirty="0"/>
              <a:t>(define my-reverse</a:t>
            </a:r>
          </a:p>
          <a:p>
            <a:r>
              <a:rPr lang="es-ES" sz="600" dirty="0"/>
              <a:t>  (lambda (xs)</a:t>
            </a:r>
          </a:p>
          <a:p>
            <a:r>
              <a:rPr lang="es-ES" sz="600" dirty="0"/>
              <a:t>    (foldl empty (lambda (y ys) (cons ys y)) xs)))</a:t>
            </a:r>
          </a:p>
          <a:p>
            <a:r>
              <a:rPr lang="de-DE" sz="600" dirty="0">
                <a:solidFill>
                  <a:schemeClr val="bg1">
                    <a:lumMod val="50000"/>
                  </a:schemeClr>
                </a:solidFill>
              </a:rPr>
              <a:t>; Berücksichtigung der Schaltjahre</a:t>
            </a:r>
            <a:endParaRPr lang="es-ES" sz="600" dirty="0">
              <a:solidFill>
                <a:schemeClr val="bg1">
                  <a:lumMod val="50000"/>
                </a:schemeClr>
              </a:solidFill>
            </a:endParaRPr>
          </a:p>
          <a:p>
            <a:r>
              <a:rPr lang="de-DE" sz="600" dirty="0"/>
              <a:t>(</a:t>
            </a:r>
            <a:r>
              <a:rPr lang="de-DE" sz="600" dirty="0" err="1"/>
              <a:t>define</a:t>
            </a:r>
            <a:r>
              <a:rPr lang="de-DE" sz="600" dirty="0"/>
              <a:t> </a:t>
            </a:r>
            <a:r>
              <a:rPr lang="de-DE" sz="600" dirty="0" err="1"/>
              <a:t>leap-year</a:t>
            </a:r>
            <a:r>
              <a:rPr lang="de-DE" sz="600" dirty="0"/>
              <a:t>?</a:t>
            </a:r>
          </a:p>
          <a:p>
            <a:r>
              <a:rPr lang="de-DE" sz="600" dirty="0"/>
              <a:t>  (</a:t>
            </a:r>
            <a:r>
              <a:rPr lang="de-DE" sz="600" dirty="0" err="1"/>
              <a:t>lambda</a:t>
            </a:r>
            <a:r>
              <a:rPr lang="de-DE" sz="600" dirty="0"/>
              <a:t> (</a:t>
            </a:r>
            <a:r>
              <a:rPr lang="de-DE" sz="600" dirty="0" err="1"/>
              <a:t>calendar</a:t>
            </a:r>
            <a:r>
              <a:rPr lang="de-DE" sz="600" dirty="0"/>
              <a:t>-date)</a:t>
            </a:r>
          </a:p>
          <a:p>
            <a:r>
              <a:rPr lang="de-DE" sz="600" dirty="0"/>
              <a:t>    (</a:t>
            </a:r>
            <a:r>
              <a:rPr lang="de-DE" sz="600" dirty="0" err="1"/>
              <a:t>cond</a:t>
            </a:r>
            <a:r>
              <a:rPr lang="de-DE" sz="600" dirty="0"/>
              <a:t> ((= 0 (</a:t>
            </a:r>
            <a:r>
              <a:rPr lang="de-DE" sz="600" dirty="0" err="1"/>
              <a:t>modulo</a:t>
            </a:r>
            <a:r>
              <a:rPr lang="de-DE" sz="600" dirty="0"/>
              <a:t> (</a:t>
            </a:r>
            <a:r>
              <a:rPr lang="de-DE" sz="600" dirty="0" err="1"/>
              <a:t>calendar</a:t>
            </a:r>
            <a:r>
              <a:rPr lang="de-DE" sz="600" dirty="0"/>
              <a:t>-date-</a:t>
            </a:r>
            <a:r>
              <a:rPr lang="de-DE" sz="600" dirty="0" err="1"/>
              <a:t>year</a:t>
            </a:r>
            <a:r>
              <a:rPr lang="de-DE" sz="600" dirty="0"/>
              <a:t> </a:t>
            </a:r>
            <a:r>
              <a:rPr lang="de-DE" sz="600" dirty="0" err="1"/>
              <a:t>calendar</a:t>
            </a:r>
            <a:r>
              <a:rPr lang="de-DE" sz="600" dirty="0"/>
              <a:t>-date) 400)) #t)</a:t>
            </a:r>
          </a:p>
          <a:p>
            <a:r>
              <a:rPr lang="de-DE" sz="600" dirty="0"/>
              <a:t>          ((= 0 (</a:t>
            </a:r>
            <a:r>
              <a:rPr lang="de-DE" sz="600" dirty="0" err="1"/>
              <a:t>modulo</a:t>
            </a:r>
            <a:r>
              <a:rPr lang="de-DE" sz="600" dirty="0"/>
              <a:t> (</a:t>
            </a:r>
            <a:r>
              <a:rPr lang="de-DE" sz="600" dirty="0" err="1"/>
              <a:t>calendar</a:t>
            </a:r>
            <a:r>
              <a:rPr lang="de-DE" sz="600" dirty="0"/>
              <a:t>-date-</a:t>
            </a:r>
            <a:r>
              <a:rPr lang="de-DE" sz="600" dirty="0" err="1"/>
              <a:t>year</a:t>
            </a:r>
            <a:r>
              <a:rPr lang="de-DE" sz="600" dirty="0"/>
              <a:t> </a:t>
            </a:r>
            <a:r>
              <a:rPr lang="de-DE" sz="600" dirty="0" err="1"/>
              <a:t>calendar</a:t>
            </a:r>
            <a:r>
              <a:rPr lang="de-DE" sz="600" dirty="0"/>
              <a:t>-date) 100)) #f)</a:t>
            </a:r>
          </a:p>
          <a:p>
            <a:r>
              <a:rPr lang="de-DE" sz="600" dirty="0"/>
              <a:t>          ((= 0 (</a:t>
            </a:r>
            <a:r>
              <a:rPr lang="de-DE" sz="600" dirty="0" err="1"/>
              <a:t>modulo</a:t>
            </a:r>
            <a:r>
              <a:rPr lang="de-DE" sz="600" dirty="0"/>
              <a:t> (</a:t>
            </a:r>
            <a:r>
              <a:rPr lang="de-DE" sz="600" dirty="0" err="1"/>
              <a:t>calendar</a:t>
            </a:r>
            <a:r>
              <a:rPr lang="de-DE" sz="600" dirty="0"/>
              <a:t>-date-</a:t>
            </a:r>
            <a:r>
              <a:rPr lang="de-DE" sz="600" dirty="0" err="1"/>
              <a:t>year</a:t>
            </a:r>
            <a:r>
              <a:rPr lang="de-DE" sz="600" dirty="0"/>
              <a:t> </a:t>
            </a:r>
            <a:r>
              <a:rPr lang="de-DE" sz="600" dirty="0" err="1"/>
              <a:t>calendar</a:t>
            </a:r>
            <a:r>
              <a:rPr lang="de-DE" sz="600" dirty="0"/>
              <a:t>-date) 4))   #t)</a:t>
            </a:r>
          </a:p>
          <a:p>
            <a:r>
              <a:rPr lang="de-DE" sz="600" dirty="0"/>
              <a:t>          (</a:t>
            </a:r>
            <a:r>
              <a:rPr lang="de-DE" sz="600" dirty="0" err="1"/>
              <a:t>else</a:t>
            </a:r>
            <a:r>
              <a:rPr lang="de-DE" sz="600" dirty="0"/>
              <a:t> #f))))</a:t>
            </a:r>
          </a:p>
          <a:p>
            <a:r>
              <a:rPr lang="de-DE" sz="600" dirty="0">
                <a:solidFill>
                  <a:schemeClr val="bg1">
                    <a:lumMod val="50000"/>
                  </a:schemeClr>
                </a:solidFill>
              </a:rPr>
              <a:t>; </a:t>
            </a:r>
            <a:r>
              <a:rPr lang="de-DE" sz="600" dirty="0" err="1">
                <a:solidFill>
                  <a:schemeClr val="bg1">
                    <a:lumMod val="50000"/>
                  </a:schemeClr>
                </a:solidFill>
              </a:rPr>
              <a:t>filter</a:t>
            </a:r>
            <a:r>
              <a:rPr lang="de-DE" sz="600" dirty="0">
                <a:solidFill>
                  <a:schemeClr val="bg1">
                    <a:lumMod val="50000"/>
                  </a:schemeClr>
                </a:solidFill>
              </a:rPr>
              <a:t> abstrahiert von einem konkreten Filterprädikat und akzeptiert Funktion p? als Parameter</a:t>
            </a:r>
          </a:p>
          <a:p>
            <a:r>
              <a:rPr lang="de-DE" sz="600" dirty="0"/>
              <a:t>(: </a:t>
            </a:r>
            <a:r>
              <a:rPr lang="de-DE" sz="600" dirty="0" err="1"/>
              <a:t>filter</a:t>
            </a:r>
            <a:r>
              <a:rPr lang="de-DE" sz="600" dirty="0"/>
              <a:t> ((%a -&gt; </a:t>
            </a:r>
            <a:r>
              <a:rPr lang="de-DE" sz="600" dirty="0" err="1"/>
              <a:t>boolean</a:t>
            </a:r>
            <a:r>
              <a:rPr lang="de-DE" sz="600" dirty="0"/>
              <a:t>) (list-</a:t>
            </a:r>
            <a:r>
              <a:rPr lang="de-DE" sz="600" dirty="0" err="1"/>
              <a:t>of</a:t>
            </a:r>
            <a:r>
              <a:rPr lang="de-DE" sz="600" dirty="0"/>
              <a:t> %a)))</a:t>
            </a:r>
          </a:p>
          <a:p>
            <a:r>
              <a:rPr lang="de-DE" sz="600" dirty="0"/>
              <a:t>(</a:t>
            </a:r>
            <a:r>
              <a:rPr lang="de-DE" sz="600" dirty="0" err="1"/>
              <a:t>define</a:t>
            </a:r>
            <a:r>
              <a:rPr lang="de-DE" sz="600" dirty="0"/>
              <a:t> </a:t>
            </a:r>
            <a:r>
              <a:rPr lang="de-DE" sz="600" dirty="0" err="1"/>
              <a:t>filter</a:t>
            </a:r>
            <a:endParaRPr lang="de-DE" sz="600" dirty="0"/>
          </a:p>
          <a:p>
            <a:r>
              <a:rPr lang="de-DE" sz="600" dirty="0"/>
              <a:t>   (</a:t>
            </a:r>
            <a:r>
              <a:rPr lang="de-DE" sz="600" dirty="0" err="1"/>
              <a:t>lambda</a:t>
            </a:r>
            <a:r>
              <a:rPr lang="de-DE" sz="600" dirty="0"/>
              <a:t> (p? </a:t>
            </a:r>
            <a:r>
              <a:rPr lang="de-DE" sz="600" dirty="0" err="1"/>
              <a:t>xs</a:t>
            </a:r>
            <a:r>
              <a:rPr lang="de-DE" sz="600" dirty="0"/>
              <a:t>)</a:t>
            </a:r>
          </a:p>
          <a:p>
            <a:r>
              <a:rPr lang="de-DE" sz="600" dirty="0"/>
              <a:t>       (match </a:t>
            </a:r>
            <a:r>
              <a:rPr lang="de-DE" sz="600" dirty="0" err="1"/>
              <a:t>xs</a:t>
            </a:r>
            <a:endParaRPr lang="de-DE" sz="600" dirty="0"/>
          </a:p>
          <a:p>
            <a:r>
              <a:rPr lang="de-DE" sz="600" dirty="0"/>
              <a:t>          (</a:t>
            </a:r>
            <a:r>
              <a:rPr lang="de-DE" sz="600" dirty="0" err="1"/>
              <a:t>empty</a:t>
            </a:r>
            <a:r>
              <a:rPr lang="de-DE" sz="600" dirty="0"/>
              <a:t>           </a:t>
            </a:r>
            <a:r>
              <a:rPr lang="de-DE" sz="600" dirty="0" err="1"/>
              <a:t>empty</a:t>
            </a:r>
            <a:r>
              <a:rPr lang="de-DE" sz="600" dirty="0"/>
              <a:t>)</a:t>
            </a:r>
          </a:p>
          <a:p>
            <a:r>
              <a:rPr lang="de-DE" sz="600" dirty="0"/>
              <a:t>          ((</a:t>
            </a:r>
            <a:r>
              <a:rPr lang="de-DE" sz="600" dirty="0" err="1"/>
              <a:t>cons</a:t>
            </a:r>
            <a:r>
              <a:rPr lang="de-DE" sz="600" dirty="0"/>
              <a:t> y </a:t>
            </a:r>
            <a:r>
              <a:rPr lang="de-DE" sz="600" dirty="0" err="1"/>
              <a:t>ys</a:t>
            </a:r>
            <a:r>
              <a:rPr lang="de-DE" sz="600" dirty="0"/>
              <a:t>) (</a:t>
            </a:r>
            <a:r>
              <a:rPr lang="de-DE" sz="600" dirty="0" err="1"/>
              <a:t>if</a:t>
            </a:r>
            <a:r>
              <a:rPr lang="de-DE" sz="600" dirty="0"/>
              <a:t> (p? y)</a:t>
            </a:r>
          </a:p>
          <a:p>
            <a:r>
              <a:rPr lang="de-DE" sz="600" dirty="0"/>
              <a:t>                                    (</a:t>
            </a:r>
            <a:r>
              <a:rPr lang="de-DE" sz="600" dirty="0" err="1"/>
              <a:t>cons</a:t>
            </a:r>
            <a:r>
              <a:rPr lang="de-DE" sz="600" dirty="0"/>
              <a:t> y (</a:t>
            </a:r>
            <a:r>
              <a:rPr lang="de-DE" sz="600" dirty="0" err="1"/>
              <a:t>filter</a:t>
            </a:r>
            <a:r>
              <a:rPr lang="de-DE" sz="600" dirty="0"/>
              <a:t> p? </a:t>
            </a:r>
            <a:r>
              <a:rPr lang="de-DE" sz="600" dirty="0" err="1"/>
              <a:t>ys</a:t>
            </a:r>
            <a:r>
              <a:rPr lang="de-DE" sz="600" dirty="0"/>
              <a:t>))</a:t>
            </a:r>
          </a:p>
          <a:p>
            <a:r>
              <a:rPr lang="de-DE" sz="600" dirty="0"/>
              <a:t>                                    (</a:t>
            </a:r>
            <a:r>
              <a:rPr lang="de-DE" sz="600" dirty="0" err="1"/>
              <a:t>filter</a:t>
            </a:r>
            <a:r>
              <a:rPr lang="de-DE" sz="600" dirty="0"/>
              <a:t> p? </a:t>
            </a:r>
            <a:r>
              <a:rPr lang="de-DE" sz="600" dirty="0" err="1"/>
              <a:t>ys</a:t>
            </a:r>
            <a:r>
              <a:rPr lang="de-DE" sz="600" dirty="0"/>
              <a:t>))))))</a:t>
            </a:r>
          </a:p>
          <a:p>
            <a:r>
              <a:rPr lang="de-DE" sz="600" dirty="0">
                <a:solidFill>
                  <a:schemeClr val="bg1">
                    <a:lumMod val="50000"/>
                  </a:schemeClr>
                </a:solidFill>
              </a:rPr>
              <a:t>; Überprüfe, welche Zahlen gerade sind und gib diese als Liste zurück</a:t>
            </a:r>
          </a:p>
          <a:p>
            <a:r>
              <a:rPr lang="de-DE" sz="600" dirty="0"/>
              <a:t>(: </a:t>
            </a:r>
            <a:r>
              <a:rPr lang="de-DE" sz="600" dirty="0" err="1"/>
              <a:t>even-nums</a:t>
            </a:r>
            <a:r>
              <a:rPr lang="de-DE" sz="600" dirty="0"/>
              <a:t> ((list-</a:t>
            </a:r>
            <a:r>
              <a:rPr lang="de-DE" sz="600" dirty="0" err="1"/>
              <a:t>of</a:t>
            </a:r>
            <a:r>
              <a:rPr lang="de-DE" sz="600" dirty="0"/>
              <a:t> </a:t>
            </a:r>
            <a:r>
              <a:rPr lang="de-DE" sz="600" dirty="0" err="1"/>
              <a:t>number</a:t>
            </a:r>
            <a:r>
              <a:rPr lang="de-DE" sz="600" dirty="0"/>
              <a:t>) -&gt; (list-</a:t>
            </a:r>
            <a:r>
              <a:rPr lang="de-DE" sz="600" dirty="0" err="1"/>
              <a:t>of</a:t>
            </a:r>
            <a:r>
              <a:rPr lang="de-DE" sz="600" dirty="0"/>
              <a:t> </a:t>
            </a:r>
            <a:r>
              <a:rPr lang="de-DE" sz="600" dirty="0" err="1"/>
              <a:t>number</a:t>
            </a:r>
            <a:r>
              <a:rPr lang="de-DE" sz="600" dirty="0"/>
              <a:t>)))</a:t>
            </a:r>
          </a:p>
          <a:p>
            <a:r>
              <a:rPr lang="de-DE" sz="600" dirty="0"/>
              <a:t>(</a:t>
            </a:r>
            <a:r>
              <a:rPr lang="de-DE" sz="600" dirty="0" err="1"/>
              <a:t>define</a:t>
            </a:r>
            <a:r>
              <a:rPr lang="de-DE" sz="600" dirty="0"/>
              <a:t> </a:t>
            </a:r>
            <a:r>
              <a:rPr lang="de-DE" sz="600" dirty="0" err="1"/>
              <a:t>even-nums</a:t>
            </a:r>
            <a:endParaRPr lang="de-DE" sz="600" dirty="0"/>
          </a:p>
          <a:p>
            <a:r>
              <a:rPr lang="de-DE" sz="600" dirty="0"/>
              <a:t>  (</a:t>
            </a:r>
            <a:r>
              <a:rPr lang="de-DE" sz="600" dirty="0" err="1"/>
              <a:t>lambda</a:t>
            </a:r>
            <a:r>
              <a:rPr lang="de-DE" sz="600" dirty="0"/>
              <a:t> (</a:t>
            </a:r>
            <a:r>
              <a:rPr lang="de-DE" sz="600" dirty="0" err="1"/>
              <a:t>xs</a:t>
            </a:r>
            <a:r>
              <a:rPr lang="de-DE" sz="600" dirty="0"/>
              <a:t>)</a:t>
            </a:r>
          </a:p>
          <a:p>
            <a:r>
              <a:rPr lang="de-DE" sz="600" dirty="0"/>
              <a:t>    (</a:t>
            </a:r>
            <a:r>
              <a:rPr lang="de-DE" sz="600" dirty="0" err="1"/>
              <a:t>filter</a:t>
            </a:r>
            <a:r>
              <a:rPr lang="de-DE" sz="600" dirty="0"/>
              <a:t> </a:t>
            </a:r>
            <a:r>
              <a:rPr lang="de-DE" sz="600" dirty="0" err="1"/>
              <a:t>even</a:t>
            </a:r>
            <a:r>
              <a:rPr lang="de-DE" sz="600" dirty="0"/>
              <a:t>? </a:t>
            </a:r>
            <a:r>
              <a:rPr lang="de-DE" sz="600" dirty="0" err="1"/>
              <a:t>xs</a:t>
            </a:r>
            <a:r>
              <a:rPr lang="de-DE" sz="600" dirty="0"/>
              <a:t>)))</a:t>
            </a:r>
          </a:p>
          <a:p>
            <a:r>
              <a:rPr lang="de-DE" sz="600" dirty="0">
                <a:solidFill>
                  <a:schemeClr val="bg1">
                    <a:lumMod val="50000"/>
                  </a:schemeClr>
                </a:solidFill>
              </a:rPr>
              <a:t>; Überprüft ob Zahlen gerade(#t) oder ungerade(#f) sind, gibt Liste mit </a:t>
            </a:r>
            <a:r>
              <a:rPr lang="de-DE" sz="600" dirty="0" err="1">
                <a:solidFill>
                  <a:schemeClr val="bg1">
                    <a:lumMod val="50000"/>
                  </a:schemeClr>
                </a:solidFill>
              </a:rPr>
              <a:t>booleans</a:t>
            </a:r>
            <a:r>
              <a:rPr lang="de-DE" sz="600" dirty="0">
                <a:solidFill>
                  <a:schemeClr val="bg1">
                    <a:lumMod val="50000"/>
                  </a:schemeClr>
                </a:solidFill>
              </a:rPr>
              <a:t> zurück</a:t>
            </a:r>
          </a:p>
          <a:p>
            <a:r>
              <a:rPr lang="de-DE" sz="600" dirty="0"/>
              <a:t>(: </a:t>
            </a:r>
            <a:r>
              <a:rPr lang="de-DE" sz="600" dirty="0" err="1"/>
              <a:t>num-even</a:t>
            </a:r>
            <a:r>
              <a:rPr lang="de-DE" sz="600" dirty="0"/>
              <a:t>? ((list-</a:t>
            </a:r>
            <a:r>
              <a:rPr lang="de-DE" sz="600" dirty="0" err="1"/>
              <a:t>of</a:t>
            </a:r>
            <a:r>
              <a:rPr lang="de-DE" sz="600" dirty="0"/>
              <a:t> </a:t>
            </a:r>
            <a:r>
              <a:rPr lang="de-DE" sz="600" dirty="0" err="1"/>
              <a:t>number</a:t>
            </a:r>
            <a:r>
              <a:rPr lang="de-DE" sz="600" dirty="0"/>
              <a:t>) -&gt; (list-</a:t>
            </a:r>
            <a:r>
              <a:rPr lang="de-DE" sz="600" dirty="0" err="1"/>
              <a:t>of</a:t>
            </a:r>
            <a:r>
              <a:rPr lang="de-DE" sz="600" dirty="0"/>
              <a:t> </a:t>
            </a:r>
            <a:r>
              <a:rPr lang="de-DE" sz="600" dirty="0" err="1"/>
              <a:t>boolean</a:t>
            </a:r>
            <a:r>
              <a:rPr lang="de-DE" sz="600" dirty="0"/>
              <a:t>)))</a:t>
            </a:r>
          </a:p>
          <a:p>
            <a:r>
              <a:rPr lang="de-DE" sz="600" dirty="0"/>
              <a:t>(</a:t>
            </a:r>
            <a:r>
              <a:rPr lang="de-DE" sz="600" dirty="0" err="1"/>
              <a:t>define</a:t>
            </a:r>
            <a:r>
              <a:rPr lang="de-DE" sz="600" dirty="0"/>
              <a:t> </a:t>
            </a:r>
            <a:r>
              <a:rPr lang="de-DE" sz="600" dirty="0" err="1"/>
              <a:t>num-even</a:t>
            </a:r>
            <a:r>
              <a:rPr lang="de-DE" sz="600" dirty="0"/>
              <a:t>?</a:t>
            </a:r>
          </a:p>
          <a:p>
            <a:r>
              <a:rPr lang="de-DE" sz="600" dirty="0"/>
              <a:t>  (</a:t>
            </a:r>
            <a:r>
              <a:rPr lang="de-DE" sz="600" dirty="0" err="1"/>
              <a:t>lambda</a:t>
            </a:r>
            <a:r>
              <a:rPr lang="de-DE" sz="600" dirty="0"/>
              <a:t> (</a:t>
            </a:r>
            <a:r>
              <a:rPr lang="de-DE" sz="600" dirty="0" err="1"/>
              <a:t>xs</a:t>
            </a:r>
            <a:r>
              <a:rPr lang="de-DE" sz="600" dirty="0"/>
              <a:t>)</a:t>
            </a:r>
          </a:p>
          <a:p>
            <a:r>
              <a:rPr lang="de-DE" sz="600" dirty="0"/>
              <a:t>    (</a:t>
            </a:r>
            <a:r>
              <a:rPr lang="de-DE" sz="600" dirty="0" err="1"/>
              <a:t>map</a:t>
            </a:r>
            <a:r>
              <a:rPr lang="de-DE" sz="600" dirty="0"/>
              <a:t> </a:t>
            </a:r>
            <a:r>
              <a:rPr lang="de-DE" sz="600" dirty="0" err="1"/>
              <a:t>even</a:t>
            </a:r>
            <a:r>
              <a:rPr lang="de-DE" sz="600" dirty="0"/>
              <a:t>? </a:t>
            </a:r>
            <a:r>
              <a:rPr lang="de-DE" sz="600" dirty="0" err="1"/>
              <a:t>xs</a:t>
            </a:r>
            <a:r>
              <a:rPr lang="de-DE" sz="600" dirty="0"/>
              <a:t>)))</a:t>
            </a:r>
          </a:p>
          <a:p>
            <a:r>
              <a:rPr lang="de-DE" sz="600" dirty="0">
                <a:solidFill>
                  <a:schemeClr val="bg1">
                    <a:lumMod val="50000"/>
                  </a:schemeClr>
                </a:solidFill>
              </a:rPr>
              <a:t>; Addiere Liste und gib Ergebnis zurück, nutze </a:t>
            </a:r>
            <a:r>
              <a:rPr lang="de-DE" sz="600" dirty="0" err="1">
                <a:solidFill>
                  <a:schemeClr val="bg1">
                    <a:lumMod val="50000"/>
                  </a:schemeClr>
                </a:solidFill>
              </a:rPr>
              <a:t>foldr</a:t>
            </a:r>
            <a:endParaRPr lang="de-DE" sz="600" dirty="0">
              <a:solidFill>
                <a:schemeClr val="bg1">
                  <a:lumMod val="50000"/>
                </a:schemeClr>
              </a:solidFill>
            </a:endParaRPr>
          </a:p>
          <a:p>
            <a:r>
              <a:rPr lang="en-US" sz="600" dirty="0"/>
              <a:t>(: simple-list-add ((list-of number) -&gt; number))</a:t>
            </a:r>
          </a:p>
          <a:p>
            <a:r>
              <a:rPr lang="en-US" sz="600" dirty="0">
                <a:solidFill>
                  <a:schemeClr val="bg1">
                    <a:lumMod val="50000"/>
                  </a:schemeClr>
                </a:solidFill>
              </a:rPr>
              <a:t>(check-property (for-all ((</a:t>
            </a:r>
            <a:r>
              <a:rPr lang="en-US" sz="600" dirty="0" err="1">
                <a:solidFill>
                  <a:schemeClr val="bg1">
                    <a:lumMod val="50000"/>
                  </a:schemeClr>
                </a:solidFill>
              </a:rPr>
              <a:t>xs</a:t>
            </a:r>
            <a:r>
              <a:rPr lang="en-US" sz="600" dirty="0">
                <a:solidFill>
                  <a:schemeClr val="bg1">
                    <a:lumMod val="50000"/>
                  </a:schemeClr>
                </a:solidFill>
              </a:rPr>
              <a:t> (list-of number))) (= (list-add </a:t>
            </a:r>
            <a:r>
              <a:rPr lang="en-US" sz="600" dirty="0" err="1">
                <a:solidFill>
                  <a:schemeClr val="bg1">
                    <a:lumMod val="50000"/>
                  </a:schemeClr>
                </a:solidFill>
              </a:rPr>
              <a:t>xs</a:t>
            </a:r>
            <a:r>
              <a:rPr lang="en-US" sz="600" dirty="0">
                <a:solidFill>
                  <a:schemeClr val="bg1">
                    <a:lumMod val="50000"/>
                  </a:schemeClr>
                </a:solidFill>
              </a:rPr>
              <a:t>) (simple-list-add </a:t>
            </a:r>
            <a:r>
              <a:rPr lang="en-US" sz="600" dirty="0" err="1">
                <a:solidFill>
                  <a:schemeClr val="bg1">
                    <a:lumMod val="50000"/>
                  </a:schemeClr>
                </a:solidFill>
              </a:rPr>
              <a:t>xs</a:t>
            </a:r>
            <a:r>
              <a:rPr lang="en-US" sz="600" dirty="0">
                <a:solidFill>
                  <a:schemeClr val="bg1">
                    <a:lumMod val="50000"/>
                  </a:schemeClr>
                </a:solidFill>
              </a:rPr>
              <a:t>))))</a:t>
            </a:r>
          </a:p>
          <a:p>
            <a:r>
              <a:rPr lang="en-US" sz="600" dirty="0"/>
              <a:t>(define simple-list-add</a:t>
            </a:r>
          </a:p>
          <a:p>
            <a:r>
              <a:rPr lang="en-US" sz="600" dirty="0"/>
              <a:t>  (lambda (</a:t>
            </a:r>
            <a:r>
              <a:rPr lang="en-US" sz="600" dirty="0" err="1"/>
              <a:t>xs</a:t>
            </a:r>
            <a:r>
              <a:rPr lang="en-US" sz="600" dirty="0"/>
              <a:t>)</a:t>
            </a:r>
          </a:p>
          <a:p>
            <a:r>
              <a:rPr lang="en-US" sz="600" dirty="0"/>
              <a:t>    (</a:t>
            </a:r>
            <a:r>
              <a:rPr lang="en-US" sz="600" dirty="0" err="1"/>
              <a:t>foldr</a:t>
            </a:r>
            <a:r>
              <a:rPr lang="en-US" sz="600" dirty="0"/>
              <a:t> 0 + </a:t>
            </a:r>
            <a:r>
              <a:rPr lang="en-US" sz="600" dirty="0" err="1"/>
              <a:t>xs</a:t>
            </a:r>
            <a:r>
              <a:rPr lang="en-US" sz="600" dirty="0"/>
              <a:t>)))</a:t>
            </a:r>
          </a:p>
          <a:p>
            <a:r>
              <a:rPr lang="en-US" sz="600" dirty="0">
                <a:solidFill>
                  <a:schemeClr val="bg1">
                    <a:lumMod val="50000"/>
                  </a:schemeClr>
                </a:solidFill>
              </a:rPr>
              <a:t>; </a:t>
            </a:r>
            <a:r>
              <a:rPr lang="en-US" sz="600" dirty="0" err="1">
                <a:solidFill>
                  <a:schemeClr val="bg1">
                    <a:lumMod val="50000"/>
                  </a:schemeClr>
                </a:solidFill>
              </a:rPr>
              <a:t>Listenlänge</a:t>
            </a:r>
            <a:endParaRPr lang="en-US" sz="600" dirty="0">
              <a:solidFill>
                <a:schemeClr val="bg1">
                  <a:lumMod val="50000"/>
                </a:schemeClr>
              </a:solidFill>
            </a:endParaRPr>
          </a:p>
          <a:p>
            <a:r>
              <a:rPr lang="de-DE" sz="600" dirty="0"/>
              <a:t>(: </a:t>
            </a:r>
            <a:r>
              <a:rPr lang="de-DE" sz="600" dirty="0" err="1"/>
              <a:t>length</a:t>
            </a:r>
            <a:r>
              <a:rPr lang="de-DE" sz="600" dirty="0"/>
              <a:t>-list ((list-</a:t>
            </a:r>
            <a:r>
              <a:rPr lang="de-DE" sz="600" dirty="0" err="1"/>
              <a:t>of</a:t>
            </a:r>
            <a:r>
              <a:rPr lang="de-DE" sz="600" dirty="0"/>
              <a:t> %a) -&gt; </a:t>
            </a:r>
            <a:r>
              <a:rPr lang="de-DE" sz="600" dirty="0" err="1"/>
              <a:t>number</a:t>
            </a:r>
            <a:r>
              <a:rPr lang="de-DE" sz="600" dirty="0"/>
              <a:t>))</a:t>
            </a:r>
          </a:p>
          <a:p>
            <a:r>
              <a:rPr lang="de-DE" sz="600" dirty="0"/>
              <a:t>(</a:t>
            </a:r>
            <a:r>
              <a:rPr lang="de-DE" sz="600" dirty="0" err="1"/>
              <a:t>define</a:t>
            </a:r>
            <a:r>
              <a:rPr lang="de-DE" sz="600" dirty="0"/>
              <a:t> </a:t>
            </a:r>
            <a:r>
              <a:rPr lang="de-DE" sz="600" dirty="0" err="1"/>
              <a:t>length</a:t>
            </a:r>
            <a:r>
              <a:rPr lang="de-DE" sz="600" dirty="0"/>
              <a:t>-list</a:t>
            </a:r>
          </a:p>
          <a:p>
            <a:r>
              <a:rPr lang="de-DE" sz="600" dirty="0"/>
              <a:t>  (</a:t>
            </a:r>
            <a:r>
              <a:rPr lang="de-DE" sz="600" dirty="0" err="1"/>
              <a:t>lambda</a:t>
            </a:r>
            <a:r>
              <a:rPr lang="de-DE" sz="600" dirty="0"/>
              <a:t> (</a:t>
            </a:r>
            <a:r>
              <a:rPr lang="de-DE" sz="600" dirty="0" err="1"/>
              <a:t>xs</a:t>
            </a:r>
            <a:r>
              <a:rPr lang="de-DE" sz="600" dirty="0"/>
              <a:t>)</a:t>
            </a:r>
          </a:p>
          <a:p>
            <a:r>
              <a:rPr lang="de-DE" sz="600" dirty="0"/>
              <a:t>    (</a:t>
            </a:r>
            <a:r>
              <a:rPr lang="de-DE" sz="600" dirty="0" err="1"/>
              <a:t>foldr</a:t>
            </a:r>
            <a:r>
              <a:rPr lang="de-DE" sz="600" dirty="0"/>
              <a:t> 0 (</a:t>
            </a:r>
            <a:r>
              <a:rPr lang="de-DE" sz="600" dirty="0" err="1"/>
              <a:t>lambda</a:t>
            </a:r>
            <a:r>
              <a:rPr lang="de-DE" sz="600" dirty="0"/>
              <a:t> (a n) (+ 1 n)) </a:t>
            </a:r>
            <a:r>
              <a:rPr lang="de-DE" sz="600" dirty="0" err="1"/>
              <a:t>xs</a:t>
            </a:r>
            <a:r>
              <a:rPr lang="de-DE" sz="600" dirty="0"/>
              <a:t>)))</a:t>
            </a:r>
          </a:p>
          <a:p>
            <a:r>
              <a:rPr lang="de-DE" sz="600" dirty="0">
                <a:solidFill>
                  <a:schemeClr val="bg1">
                    <a:lumMod val="50000"/>
                  </a:schemeClr>
                </a:solidFill>
              </a:rPr>
              <a:t>; Füge am Ende einer Liste Element ein</a:t>
            </a:r>
          </a:p>
          <a:p>
            <a:r>
              <a:rPr lang="de-DE" sz="600" dirty="0"/>
              <a:t>(: </a:t>
            </a:r>
            <a:r>
              <a:rPr lang="de-DE" sz="600" dirty="0" err="1"/>
              <a:t>snoc</a:t>
            </a:r>
            <a:r>
              <a:rPr lang="de-DE" sz="600" dirty="0"/>
              <a:t> ((list-</a:t>
            </a:r>
            <a:r>
              <a:rPr lang="de-DE" sz="600" dirty="0" err="1"/>
              <a:t>of</a:t>
            </a:r>
            <a:r>
              <a:rPr lang="de-DE" sz="600" dirty="0"/>
              <a:t> %a) %a -&gt; (list-</a:t>
            </a:r>
            <a:r>
              <a:rPr lang="de-DE" sz="600" dirty="0" err="1"/>
              <a:t>of</a:t>
            </a:r>
            <a:r>
              <a:rPr lang="de-DE" sz="600" dirty="0"/>
              <a:t> %a)))</a:t>
            </a:r>
          </a:p>
          <a:p>
            <a:r>
              <a:rPr lang="de-DE" sz="600" dirty="0"/>
              <a:t>(</a:t>
            </a:r>
            <a:r>
              <a:rPr lang="de-DE" sz="600" dirty="0" err="1"/>
              <a:t>define</a:t>
            </a:r>
            <a:r>
              <a:rPr lang="de-DE" sz="600" dirty="0"/>
              <a:t> </a:t>
            </a:r>
            <a:r>
              <a:rPr lang="de-DE" sz="600" dirty="0" err="1"/>
              <a:t>snoc</a:t>
            </a:r>
            <a:endParaRPr lang="de-DE" sz="600" dirty="0"/>
          </a:p>
          <a:p>
            <a:r>
              <a:rPr lang="de-DE" sz="600" dirty="0"/>
              <a:t>  (</a:t>
            </a:r>
            <a:r>
              <a:rPr lang="de-DE" sz="600" dirty="0" err="1"/>
              <a:t>lambda</a:t>
            </a:r>
            <a:r>
              <a:rPr lang="de-DE" sz="600" dirty="0"/>
              <a:t> (</a:t>
            </a:r>
            <a:r>
              <a:rPr lang="de-DE" sz="600" dirty="0" err="1"/>
              <a:t>list</a:t>
            </a:r>
            <a:r>
              <a:rPr lang="de-DE" sz="600" dirty="0"/>
              <a:t> </a:t>
            </a:r>
            <a:r>
              <a:rPr lang="de-DE" sz="600" dirty="0" err="1"/>
              <a:t>element</a:t>
            </a:r>
            <a:r>
              <a:rPr lang="de-DE" sz="600" dirty="0"/>
              <a:t>)</a:t>
            </a:r>
          </a:p>
          <a:p>
            <a:r>
              <a:rPr lang="de-DE" sz="600" dirty="0"/>
              <a:t>    (match </a:t>
            </a:r>
            <a:r>
              <a:rPr lang="de-DE" sz="600" dirty="0" err="1"/>
              <a:t>list</a:t>
            </a:r>
            <a:endParaRPr lang="de-DE" sz="600" dirty="0"/>
          </a:p>
          <a:p>
            <a:r>
              <a:rPr lang="de-DE" sz="600" dirty="0"/>
              <a:t>      (</a:t>
            </a:r>
            <a:r>
              <a:rPr lang="de-DE" sz="600" dirty="0" err="1"/>
              <a:t>empty</a:t>
            </a:r>
            <a:r>
              <a:rPr lang="de-DE" sz="600" dirty="0"/>
              <a:t> (</a:t>
            </a:r>
            <a:r>
              <a:rPr lang="de-DE" sz="600" dirty="0" err="1"/>
              <a:t>cons</a:t>
            </a:r>
            <a:r>
              <a:rPr lang="de-DE" sz="600" dirty="0"/>
              <a:t> </a:t>
            </a:r>
            <a:r>
              <a:rPr lang="de-DE" sz="600" dirty="0" err="1"/>
              <a:t>element</a:t>
            </a:r>
            <a:r>
              <a:rPr lang="de-DE" sz="600" dirty="0"/>
              <a:t> </a:t>
            </a:r>
            <a:r>
              <a:rPr lang="de-DE" sz="600" dirty="0" err="1"/>
              <a:t>empty</a:t>
            </a:r>
            <a:r>
              <a:rPr lang="de-DE" sz="600" dirty="0"/>
              <a:t>))</a:t>
            </a:r>
          </a:p>
          <a:p>
            <a:r>
              <a:rPr lang="de-DE" sz="600" dirty="0"/>
              <a:t>      ((</a:t>
            </a:r>
            <a:r>
              <a:rPr lang="de-DE" sz="600" dirty="0" err="1"/>
              <a:t>cons</a:t>
            </a:r>
            <a:r>
              <a:rPr lang="de-DE" sz="600" dirty="0"/>
              <a:t> x </a:t>
            </a:r>
            <a:r>
              <a:rPr lang="de-DE" sz="600" dirty="0" err="1"/>
              <a:t>xs</a:t>
            </a:r>
            <a:r>
              <a:rPr lang="de-DE" sz="600" dirty="0"/>
              <a:t>)</a:t>
            </a:r>
          </a:p>
          <a:p>
            <a:r>
              <a:rPr lang="de-DE" sz="600" dirty="0"/>
              <a:t>       (</a:t>
            </a:r>
            <a:r>
              <a:rPr lang="de-DE" sz="600" dirty="0" err="1"/>
              <a:t>cons</a:t>
            </a:r>
            <a:r>
              <a:rPr lang="de-DE" sz="600" dirty="0"/>
              <a:t> x (</a:t>
            </a:r>
            <a:r>
              <a:rPr lang="de-DE" sz="600" dirty="0" err="1"/>
              <a:t>snoc</a:t>
            </a:r>
            <a:r>
              <a:rPr lang="de-DE" sz="600" dirty="0"/>
              <a:t> </a:t>
            </a:r>
            <a:r>
              <a:rPr lang="de-DE" sz="600" dirty="0" err="1"/>
              <a:t>xs</a:t>
            </a:r>
            <a:r>
              <a:rPr lang="de-DE" sz="600" dirty="0"/>
              <a:t> </a:t>
            </a:r>
            <a:r>
              <a:rPr lang="de-DE" sz="600" dirty="0" err="1"/>
              <a:t>element</a:t>
            </a:r>
            <a:r>
              <a:rPr lang="de-DE" sz="600" dirty="0"/>
              <a:t>))))))</a:t>
            </a:r>
          </a:p>
          <a:p>
            <a:r>
              <a:rPr lang="de-DE" sz="600" dirty="0">
                <a:solidFill>
                  <a:schemeClr val="bg1">
                    <a:lumMod val="50000"/>
                  </a:schemeClr>
                </a:solidFill>
              </a:rPr>
              <a:t>; Fakultät</a:t>
            </a:r>
          </a:p>
          <a:p>
            <a:r>
              <a:rPr lang="de-DE" sz="600" dirty="0">
                <a:solidFill>
                  <a:schemeClr val="bg1">
                    <a:lumMod val="50000"/>
                  </a:schemeClr>
                </a:solidFill>
              </a:rPr>
              <a:t>; Wrapper</a:t>
            </a:r>
          </a:p>
          <a:p>
            <a:r>
              <a:rPr lang="en-US" sz="600" dirty="0"/>
              <a:t>(: fac (natural -&gt; natural))</a:t>
            </a:r>
          </a:p>
          <a:p>
            <a:r>
              <a:rPr lang="en-US" sz="600" dirty="0"/>
              <a:t>(define fac (lambda (n) </a:t>
            </a:r>
          </a:p>
          <a:p>
            <a:r>
              <a:rPr lang="en-US" sz="600" dirty="0"/>
              <a:t> (fac-worker n 1))) :Worker</a:t>
            </a:r>
          </a:p>
          <a:p>
            <a:r>
              <a:rPr lang="en-US" sz="600" dirty="0">
                <a:solidFill>
                  <a:schemeClr val="bg1">
                    <a:lumMod val="50000"/>
                  </a:schemeClr>
                </a:solidFill>
              </a:rPr>
              <a:t>; Worker</a:t>
            </a:r>
            <a:endParaRPr lang="de-DE" sz="600" dirty="0">
              <a:solidFill>
                <a:schemeClr val="bg1">
                  <a:lumMod val="50000"/>
                </a:schemeClr>
              </a:solidFill>
            </a:endParaRPr>
          </a:p>
          <a:p>
            <a:r>
              <a:rPr lang="de-DE" sz="600" dirty="0"/>
              <a:t>(: </a:t>
            </a:r>
            <a:r>
              <a:rPr lang="de-DE" sz="600" dirty="0" err="1"/>
              <a:t>fac-worker</a:t>
            </a:r>
            <a:r>
              <a:rPr lang="de-DE" sz="600" dirty="0"/>
              <a:t> (</a:t>
            </a:r>
            <a:r>
              <a:rPr lang="de-DE" sz="600" dirty="0" err="1"/>
              <a:t>natural</a:t>
            </a:r>
            <a:r>
              <a:rPr lang="de-DE" sz="600" dirty="0"/>
              <a:t> </a:t>
            </a:r>
            <a:r>
              <a:rPr lang="de-DE" sz="600" dirty="0" err="1"/>
              <a:t>natural</a:t>
            </a:r>
            <a:r>
              <a:rPr lang="de-DE" sz="600" dirty="0"/>
              <a:t> -&gt; </a:t>
            </a:r>
            <a:r>
              <a:rPr lang="de-DE" sz="600" dirty="0" err="1"/>
              <a:t>natural</a:t>
            </a:r>
            <a:r>
              <a:rPr lang="de-DE" sz="600" dirty="0"/>
              <a:t>))</a:t>
            </a:r>
          </a:p>
          <a:p>
            <a:r>
              <a:rPr lang="de-DE" sz="600" dirty="0"/>
              <a:t>(</a:t>
            </a:r>
            <a:r>
              <a:rPr lang="de-DE" sz="600" dirty="0" err="1"/>
              <a:t>define</a:t>
            </a:r>
            <a:r>
              <a:rPr lang="de-DE" sz="600" dirty="0"/>
              <a:t> </a:t>
            </a:r>
            <a:r>
              <a:rPr lang="de-DE" sz="600" dirty="0" err="1"/>
              <a:t>fac-worker</a:t>
            </a:r>
            <a:endParaRPr lang="de-DE" sz="600" dirty="0"/>
          </a:p>
          <a:p>
            <a:r>
              <a:rPr lang="de-DE" sz="600" dirty="0"/>
              <a:t> (</a:t>
            </a:r>
            <a:r>
              <a:rPr lang="de-DE" sz="600" dirty="0" err="1"/>
              <a:t>lambda</a:t>
            </a:r>
            <a:r>
              <a:rPr lang="de-DE" sz="600" dirty="0"/>
              <a:t> (n </a:t>
            </a:r>
            <a:r>
              <a:rPr lang="de-DE" sz="600" dirty="0" err="1"/>
              <a:t>acc</a:t>
            </a:r>
            <a:r>
              <a:rPr lang="de-DE" sz="600" dirty="0"/>
              <a:t>)</a:t>
            </a:r>
          </a:p>
          <a:p>
            <a:r>
              <a:rPr lang="de-DE" sz="600" dirty="0"/>
              <a:t> (</a:t>
            </a:r>
            <a:r>
              <a:rPr lang="de-DE" sz="600" dirty="0" err="1"/>
              <a:t>cond</a:t>
            </a:r>
            <a:r>
              <a:rPr lang="de-DE" sz="600" dirty="0"/>
              <a:t> ((= n 0) </a:t>
            </a:r>
            <a:r>
              <a:rPr lang="de-DE" sz="600" dirty="0" err="1"/>
              <a:t>acc</a:t>
            </a:r>
            <a:r>
              <a:rPr lang="de-DE" sz="600" dirty="0"/>
              <a:t>) </a:t>
            </a:r>
          </a:p>
          <a:p>
            <a:r>
              <a:rPr lang="de-DE" sz="600" dirty="0"/>
              <a:t>       ((&gt; n 0) (</a:t>
            </a:r>
            <a:r>
              <a:rPr lang="de-DE" sz="600" dirty="0" err="1"/>
              <a:t>fac-worker</a:t>
            </a:r>
            <a:r>
              <a:rPr lang="de-DE" sz="600" dirty="0"/>
              <a:t> (- n 1) (* n </a:t>
            </a:r>
            <a:r>
              <a:rPr lang="de-DE" sz="600" dirty="0" err="1"/>
              <a:t>acc</a:t>
            </a:r>
            <a:r>
              <a:rPr lang="de-DE" sz="600" dirty="0"/>
              <a:t>))))))</a:t>
            </a:r>
          </a:p>
          <a:p>
            <a:r>
              <a:rPr lang="de-DE" sz="600" dirty="0">
                <a:solidFill>
                  <a:schemeClr val="bg1">
                    <a:lumMod val="50000"/>
                  </a:schemeClr>
                </a:solidFill>
              </a:rPr>
              <a:t>; n-fache Komposition von f mit sich selbst; </a:t>
            </a:r>
            <a:r>
              <a:rPr lang="de-DE" sz="600" dirty="0" err="1">
                <a:solidFill>
                  <a:schemeClr val="bg1">
                    <a:lumMod val="50000"/>
                  </a:schemeClr>
                </a:solidFill>
              </a:rPr>
              <a:t>Exponentation</a:t>
            </a:r>
            <a:r>
              <a:rPr lang="de-DE" sz="600" dirty="0">
                <a:solidFill>
                  <a:schemeClr val="bg1">
                    <a:lumMod val="50000"/>
                  </a:schemeClr>
                </a:solidFill>
              </a:rPr>
              <a:t> </a:t>
            </a:r>
            <a:r>
              <a:rPr lang="de-DE" sz="600" dirty="0" err="1">
                <a:solidFill>
                  <a:schemeClr val="bg1">
                    <a:lumMod val="50000"/>
                  </a:schemeClr>
                </a:solidFill>
              </a:rPr>
              <a:t>f^n</a:t>
            </a:r>
            <a:r>
              <a:rPr lang="de-DE" sz="600" dirty="0">
                <a:solidFill>
                  <a:schemeClr val="bg1">
                    <a:lumMod val="50000"/>
                  </a:schemeClr>
                </a:solidFill>
              </a:rPr>
              <a:t> </a:t>
            </a:r>
          </a:p>
          <a:p>
            <a:r>
              <a:rPr lang="de-DE" sz="600" dirty="0"/>
              <a:t>(: </a:t>
            </a:r>
            <a:r>
              <a:rPr lang="de-DE" sz="600" dirty="0" err="1"/>
              <a:t>repeat</a:t>
            </a:r>
            <a:r>
              <a:rPr lang="de-DE" sz="600" dirty="0"/>
              <a:t> (</a:t>
            </a:r>
            <a:r>
              <a:rPr lang="de-DE" sz="600" dirty="0" err="1"/>
              <a:t>natural</a:t>
            </a:r>
            <a:r>
              <a:rPr lang="de-DE" sz="600" dirty="0"/>
              <a:t> (%a -&gt; %a) -&gt; (%a -&gt; %a))) </a:t>
            </a:r>
          </a:p>
          <a:p>
            <a:r>
              <a:rPr lang="de-DE" sz="600" dirty="0"/>
              <a:t>(</a:t>
            </a:r>
            <a:r>
              <a:rPr lang="de-DE" sz="600" dirty="0" err="1"/>
              <a:t>define</a:t>
            </a:r>
            <a:r>
              <a:rPr lang="de-DE" sz="600" dirty="0"/>
              <a:t> </a:t>
            </a:r>
            <a:r>
              <a:rPr lang="de-DE" sz="600" dirty="0" err="1"/>
              <a:t>repeat</a:t>
            </a:r>
            <a:r>
              <a:rPr lang="de-DE" sz="600" dirty="0"/>
              <a:t> (</a:t>
            </a:r>
            <a:r>
              <a:rPr lang="de-DE" sz="600" dirty="0" err="1"/>
              <a:t>lambda</a:t>
            </a:r>
            <a:r>
              <a:rPr lang="de-DE" sz="600" dirty="0"/>
              <a:t> (n f) (</a:t>
            </a:r>
          </a:p>
          <a:p>
            <a:r>
              <a:rPr lang="de-DE" sz="600" dirty="0" err="1"/>
              <a:t>cond</a:t>
            </a:r>
            <a:r>
              <a:rPr lang="de-DE" sz="600" dirty="0"/>
              <a:t> ((= n 0) (</a:t>
            </a:r>
            <a:r>
              <a:rPr lang="de-DE" sz="600" dirty="0" err="1"/>
              <a:t>lambda</a:t>
            </a:r>
            <a:r>
              <a:rPr lang="de-DE" sz="600" dirty="0"/>
              <a:t> (x) x)) </a:t>
            </a:r>
          </a:p>
          <a:p>
            <a:r>
              <a:rPr lang="de-DE" sz="600" dirty="0"/>
              <a:t>           ((&gt; n 0) (</a:t>
            </a:r>
            <a:r>
              <a:rPr lang="de-DE" sz="600" dirty="0" err="1"/>
              <a:t>compose</a:t>
            </a:r>
            <a:r>
              <a:rPr lang="de-DE" sz="600" dirty="0"/>
              <a:t> (</a:t>
            </a:r>
            <a:r>
              <a:rPr lang="de-DE" sz="600" dirty="0" err="1"/>
              <a:t>repeat</a:t>
            </a:r>
            <a:r>
              <a:rPr lang="de-DE" sz="600" dirty="0"/>
              <a:t> (- n 1) f) f)))))</a:t>
            </a:r>
          </a:p>
          <a:p>
            <a:r>
              <a:rPr lang="de-DE" sz="600" dirty="0">
                <a:solidFill>
                  <a:schemeClr val="bg1">
                    <a:lumMod val="50000"/>
                  </a:schemeClr>
                </a:solidFill>
              </a:rPr>
              <a:t>; Sortierung </a:t>
            </a:r>
            <a:r>
              <a:rPr lang="de-DE" sz="600" dirty="0" err="1">
                <a:solidFill>
                  <a:schemeClr val="bg1">
                    <a:lumMod val="50000"/>
                  </a:schemeClr>
                </a:solidFill>
              </a:rPr>
              <a:t>xs</a:t>
            </a:r>
            <a:r>
              <a:rPr lang="de-DE" sz="600" dirty="0">
                <a:solidFill>
                  <a:schemeClr val="bg1">
                    <a:lumMod val="50000"/>
                  </a:schemeClr>
                </a:solidFill>
              </a:rPr>
              <a:t> bzgl. Ordnungsprädikat ⧁</a:t>
            </a:r>
          </a:p>
          <a:p>
            <a:r>
              <a:rPr lang="de-DE" sz="600" dirty="0"/>
              <a:t>(: </a:t>
            </a:r>
            <a:r>
              <a:rPr lang="de-DE" sz="600" dirty="0" err="1"/>
              <a:t>qsort</a:t>
            </a:r>
            <a:r>
              <a:rPr lang="de-DE" sz="600" dirty="0"/>
              <a:t> ((%a %a -&gt; </a:t>
            </a:r>
            <a:r>
              <a:rPr lang="de-DE" sz="600" dirty="0" err="1"/>
              <a:t>boolean</a:t>
            </a:r>
            <a:r>
              <a:rPr lang="de-DE" sz="600" dirty="0"/>
              <a:t>) (list-of %a) -&gt; (list-of %a)))</a:t>
            </a:r>
          </a:p>
          <a:p>
            <a:r>
              <a:rPr lang="de-DE" sz="600" dirty="0"/>
              <a:t>(</a:t>
            </a:r>
            <a:r>
              <a:rPr lang="de-DE" sz="600" dirty="0" err="1"/>
              <a:t>define</a:t>
            </a:r>
            <a:r>
              <a:rPr lang="de-DE" sz="600" dirty="0"/>
              <a:t> </a:t>
            </a:r>
            <a:r>
              <a:rPr lang="de-DE" sz="600" dirty="0" err="1"/>
              <a:t>qsort</a:t>
            </a:r>
            <a:endParaRPr lang="de-DE" sz="600" dirty="0"/>
          </a:p>
          <a:p>
            <a:r>
              <a:rPr lang="de-DE" sz="600" dirty="0"/>
              <a:t>   (</a:t>
            </a:r>
            <a:r>
              <a:rPr lang="de-DE" sz="600" dirty="0" err="1"/>
              <a:t>lambda</a:t>
            </a:r>
            <a:r>
              <a:rPr lang="de-DE" sz="600" dirty="0"/>
              <a:t> (⧁ </a:t>
            </a:r>
            <a:r>
              <a:rPr lang="de-DE" sz="600" dirty="0" err="1"/>
              <a:t>xs</a:t>
            </a:r>
            <a:r>
              <a:rPr lang="de-DE" sz="600" dirty="0"/>
              <a:t>)</a:t>
            </a:r>
          </a:p>
          <a:p>
            <a:r>
              <a:rPr lang="de-DE" sz="600" dirty="0"/>
              <a:t>      (</a:t>
            </a:r>
            <a:r>
              <a:rPr lang="de-DE" sz="600" dirty="0" err="1"/>
              <a:t>let</a:t>
            </a:r>
            <a:r>
              <a:rPr lang="de-DE" sz="600" dirty="0"/>
              <a:t> ((</a:t>
            </a:r>
            <a:r>
              <a:rPr lang="de-DE" sz="600" dirty="0" err="1"/>
              <a:t>gt</a:t>
            </a:r>
            <a:r>
              <a:rPr lang="de-DE" sz="600" dirty="0"/>
              <a:t> (</a:t>
            </a:r>
            <a:r>
              <a:rPr lang="de-DE" sz="600" dirty="0" err="1"/>
              <a:t>curry</a:t>
            </a:r>
            <a:r>
              <a:rPr lang="de-DE" sz="600" dirty="0"/>
              <a:t> ⧁)))</a:t>
            </a:r>
          </a:p>
          <a:p>
            <a:r>
              <a:rPr lang="de-DE" sz="600" dirty="0"/>
              <a:t>        (match </a:t>
            </a:r>
            <a:r>
              <a:rPr lang="de-DE" sz="600" dirty="0" err="1"/>
              <a:t>xs</a:t>
            </a:r>
            <a:endParaRPr lang="de-DE" sz="600" dirty="0"/>
          </a:p>
          <a:p>
            <a:r>
              <a:rPr lang="de-DE" sz="600" dirty="0"/>
              <a:t>            (</a:t>
            </a:r>
            <a:r>
              <a:rPr lang="de-DE" sz="600" dirty="0" err="1"/>
              <a:t>empty</a:t>
            </a:r>
            <a:r>
              <a:rPr lang="de-DE" sz="600" dirty="0"/>
              <a:t>      </a:t>
            </a:r>
            <a:r>
              <a:rPr lang="de-DE" sz="600" dirty="0" err="1"/>
              <a:t>empty</a:t>
            </a:r>
            <a:r>
              <a:rPr lang="de-DE" sz="600" dirty="0"/>
              <a:t>)</a:t>
            </a:r>
          </a:p>
          <a:p>
            <a:r>
              <a:rPr lang="de-DE" sz="600" dirty="0"/>
              <a:t>            ((</a:t>
            </a:r>
            <a:r>
              <a:rPr lang="de-DE" sz="600" dirty="0" err="1"/>
              <a:t>cons</a:t>
            </a:r>
            <a:r>
              <a:rPr lang="de-DE" sz="600" dirty="0"/>
              <a:t>        y </a:t>
            </a:r>
            <a:r>
              <a:rPr lang="de-DE" sz="600" dirty="0" err="1"/>
              <a:t>ys</a:t>
            </a:r>
            <a:r>
              <a:rPr lang="de-DE" sz="600" dirty="0"/>
              <a:t>)</a:t>
            </a:r>
          </a:p>
          <a:p>
            <a:r>
              <a:rPr lang="de-DE" sz="600" dirty="0"/>
              <a:t>             (</a:t>
            </a:r>
            <a:r>
              <a:rPr lang="de-DE" sz="600" dirty="0" err="1"/>
              <a:t>append</a:t>
            </a:r>
            <a:endParaRPr lang="de-DE" sz="600" dirty="0"/>
          </a:p>
          <a:p>
            <a:r>
              <a:rPr lang="de-DE" sz="600" dirty="0"/>
              <a:t>                 (</a:t>
            </a:r>
            <a:r>
              <a:rPr lang="de-DE" sz="600" dirty="0" err="1"/>
              <a:t>qsort</a:t>
            </a:r>
            <a:r>
              <a:rPr lang="de-DE" sz="600" dirty="0"/>
              <a:t> ⧁ (</a:t>
            </a:r>
            <a:r>
              <a:rPr lang="de-DE" sz="600" dirty="0" err="1"/>
              <a:t>filter</a:t>
            </a:r>
            <a:r>
              <a:rPr lang="de-DE" sz="600" dirty="0"/>
              <a:t> (</a:t>
            </a:r>
            <a:r>
              <a:rPr lang="de-DE" sz="600" dirty="0" err="1"/>
              <a:t>gt</a:t>
            </a:r>
            <a:r>
              <a:rPr lang="de-DE" sz="600" dirty="0"/>
              <a:t> y) </a:t>
            </a:r>
            <a:r>
              <a:rPr lang="de-DE" sz="600" dirty="0" err="1"/>
              <a:t>ys</a:t>
            </a:r>
            <a:r>
              <a:rPr lang="de-DE" sz="600" dirty="0"/>
              <a:t>))</a:t>
            </a:r>
          </a:p>
          <a:p>
            <a:r>
              <a:rPr lang="de-DE" sz="600" dirty="0"/>
              <a:t>                 (</a:t>
            </a:r>
            <a:r>
              <a:rPr lang="de-DE" sz="600" dirty="0" err="1"/>
              <a:t>list</a:t>
            </a:r>
            <a:r>
              <a:rPr lang="de-DE" sz="600" dirty="0"/>
              <a:t> y)</a:t>
            </a:r>
          </a:p>
          <a:p>
            <a:r>
              <a:rPr lang="de-DE" sz="600" dirty="0"/>
              <a:t>                 (</a:t>
            </a:r>
            <a:r>
              <a:rPr lang="de-DE" sz="600" dirty="0" err="1"/>
              <a:t>qsort</a:t>
            </a:r>
            <a:r>
              <a:rPr lang="de-DE" sz="600" dirty="0"/>
              <a:t> ⧁ (</a:t>
            </a:r>
            <a:r>
              <a:rPr lang="de-DE" sz="600" dirty="0" err="1"/>
              <a:t>filter</a:t>
            </a:r>
            <a:r>
              <a:rPr lang="de-DE" sz="600" dirty="0"/>
              <a:t> (</a:t>
            </a:r>
            <a:r>
              <a:rPr lang="de-DE" sz="600" dirty="0" err="1"/>
              <a:t>compose</a:t>
            </a:r>
            <a:r>
              <a:rPr lang="de-DE" sz="600" dirty="0"/>
              <a:t> not (</a:t>
            </a:r>
            <a:r>
              <a:rPr lang="de-DE" sz="600" dirty="0" err="1"/>
              <a:t>gt</a:t>
            </a:r>
            <a:r>
              <a:rPr lang="de-DE" sz="600" dirty="0"/>
              <a:t> y)) </a:t>
            </a:r>
            <a:r>
              <a:rPr lang="de-DE" sz="600" dirty="0" err="1"/>
              <a:t>ys</a:t>
            </a:r>
            <a:r>
              <a:rPr lang="de-DE" sz="600" dirty="0"/>
              <a:t>))))))))</a:t>
            </a:r>
          </a:p>
          <a:p>
            <a:r>
              <a:rPr lang="de-DE" sz="600" dirty="0">
                <a:solidFill>
                  <a:schemeClr val="bg1">
                    <a:lumMod val="50000"/>
                  </a:schemeClr>
                </a:solidFill>
              </a:rPr>
              <a:t>; Differenzquotient von f mit Differenz h</a:t>
            </a:r>
          </a:p>
          <a:p>
            <a:r>
              <a:rPr lang="de-DE" sz="600" dirty="0"/>
              <a:t>(: </a:t>
            </a:r>
            <a:r>
              <a:rPr lang="de-DE" sz="600" dirty="0" err="1"/>
              <a:t>diff-quot</a:t>
            </a:r>
            <a:r>
              <a:rPr lang="de-DE" sz="600" dirty="0"/>
              <a:t> (real (real -&gt; real) -&gt; (real -&gt; real)))</a:t>
            </a:r>
          </a:p>
          <a:p>
            <a:r>
              <a:rPr lang="de-DE" sz="600" dirty="0"/>
              <a:t>(</a:t>
            </a:r>
            <a:r>
              <a:rPr lang="de-DE" sz="600" dirty="0" err="1"/>
              <a:t>define</a:t>
            </a:r>
            <a:r>
              <a:rPr lang="de-DE" sz="600" dirty="0"/>
              <a:t> </a:t>
            </a:r>
            <a:r>
              <a:rPr lang="de-DE" sz="600" dirty="0" err="1"/>
              <a:t>diff-quot</a:t>
            </a:r>
            <a:endParaRPr lang="de-DE" sz="600" dirty="0"/>
          </a:p>
          <a:p>
            <a:r>
              <a:rPr lang="de-DE" sz="600" dirty="0"/>
              <a:t>   (</a:t>
            </a:r>
            <a:r>
              <a:rPr lang="de-DE" sz="600" dirty="0" err="1"/>
              <a:t>lambda</a:t>
            </a:r>
            <a:r>
              <a:rPr lang="de-DE" sz="600" dirty="0"/>
              <a:t> (h f)</a:t>
            </a:r>
          </a:p>
          <a:p>
            <a:r>
              <a:rPr lang="de-DE" sz="600" dirty="0"/>
              <a:t>      (</a:t>
            </a:r>
            <a:r>
              <a:rPr lang="de-DE" sz="600" dirty="0" err="1"/>
              <a:t>lambda</a:t>
            </a:r>
            <a:r>
              <a:rPr lang="de-DE" sz="600" dirty="0"/>
              <a:t> (x)</a:t>
            </a:r>
          </a:p>
          <a:p>
            <a:r>
              <a:rPr lang="de-DE" sz="600" dirty="0"/>
              <a:t>           (/ (- (f (+ x h)) (f x)) h))))</a:t>
            </a:r>
          </a:p>
          <a:p>
            <a:r>
              <a:rPr lang="de-DE" sz="600" dirty="0"/>
              <a:t>; Ableitung</a:t>
            </a:r>
          </a:p>
          <a:p>
            <a:r>
              <a:rPr lang="de-DE" sz="600" dirty="0"/>
              <a:t>(: </a:t>
            </a:r>
            <a:r>
              <a:rPr lang="de-DE" sz="600" dirty="0" err="1"/>
              <a:t>derive</a:t>
            </a:r>
            <a:r>
              <a:rPr lang="de-DE" sz="600" dirty="0"/>
              <a:t> ((real -&gt; real) -&gt; (real -&gt; real)))</a:t>
            </a:r>
          </a:p>
          <a:p>
            <a:r>
              <a:rPr lang="de-DE" sz="600" dirty="0"/>
              <a:t>(</a:t>
            </a:r>
            <a:r>
              <a:rPr lang="de-DE" sz="600" dirty="0" err="1"/>
              <a:t>define</a:t>
            </a:r>
            <a:r>
              <a:rPr lang="de-DE" sz="600" dirty="0"/>
              <a:t> </a:t>
            </a:r>
            <a:r>
              <a:rPr lang="de-DE" sz="600" dirty="0" err="1"/>
              <a:t>derive</a:t>
            </a:r>
            <a:endParaRPr lang="de-DE" sz="600" dirty="0"/>
          </a:p>
          <a:p>
            <a:r>
              <a:rPr lang="de-DE" sz="600" dirty="0"/>
              <a:t>   ((</a:t>
            </a:r>
            <a:r>
              <a:rPr lang="de-DE" sz="600" dirty="0" err="1"/>
              <a:t>curry</a:t>
            </a:r>
            <a:r>
              <a:rPr lang="de-DE" sz="600" dirty="0"/>
              <a:t> </a:t>
            </a:r>
            <a:r>
              <a:rPr lang="de-DE" sz="600" dirty="0" err="1"/>
              <a:t>diff-quot</a:t>
            </a:r>
            <a:r>
              <a:rPr lang="de-DE" sz="600" dirty="0"/>
              <a:t>) 0.00001))</a:t>
            </a:r>
          </a:p>
          <a:p>
            <a:r>
              <a:rPr lang="de-DE" sz="600" dirty="0">
                <a:solidFill>
                  <a:schemeClr val="bg1">
                    <a:lumMod val="50000"/>
                  </a:schemeClr>
                </a:solidFill>
              </a:rPr>
              <a:t>; Ist Liste </a:t>
            </a:r>
            <a:r>
              <a:rPr lang="de-DE" sz="600" dirty="0" err="1">
                <a:solidFill>
                  <a:schemeClr val="bg1">
                    <a:lumMod val="50000"/>
                  </a:schemeClr>
                </a:solidFill>
              </a:rPr>
              <a:t>xs</a:t>
            </a:r>
            <a:r>
              <a:rPr lang="de-DE" sz="600" dirty="0">
                <a:solidFill>
                  <a:schemeClr val="bg1">
                    <a:lumMod val="50000"/>
                  </a:schemeClr>
                </a:solidFill>
              </a:rPr>
              <a:t> aufsteigend sortiert?</a:t>
            </a:r>
          </a:p>
          <a:p>
            <a:r>
              <a:rPr lang="de-DE" sz="600" dirty="0"/>
              <a:t>(: </a:t>
            </a:r>
            <a:r>
              <a:rPr lang="de-DE" sz="600" dirty="0" err="1"/>
              <a:t>sorted</a:t>
            </a:r>
            <a:r>
              <a:rPr lang="de-DE" sz="600" dirty="0"/>
              <a:t>? ((list-of real) -&gt; </a:t>
            </a:r>
            <a:r>
              <a:rPr lang="de-DE" sz="600" dirty="0" err="1"/>
              <a:t>boolean</a:t>
            </a:r>
            <a:r>
              <a:rPr lang="de-DE" sz="600" dirty="0"/>
              <a:t>))</a:t>
            </a:r>
          </a:p>
          <a:p>
            <a:r>
              <a:rPr lang="de-DE" sz="600" dirty="0"/>
              <a:t>(</a:t>
            </a:r>
            <a:r>
              <a:rPr lang="de-DE" sz="600" dirty="0" err="1"/>
              <a:t>define</a:t>
            </a:r>
            <a:r>
              <a:rPr lang="de-DE" sz="600" dirty="0"/>
              <a:t> </a:t>
            </a:r>
            <a:r>
              <a:rPr lang="de-DE" sz="600" dirty="0" err="1"/>
              <a:t>sorted</a:t>
            </a:r>
            <a:r>
              <a:rPr lang="de-DE" sz="600" dirty="0"/>
              <a:t>?</a:t>
            </a:r>
          </a:p>
          <a:p>
            <a:r>
              <a:rPr lang="de-DE" sz="600" dirty="0"/>
              <a:t>    (</a:t>
            </a:r>
            <a:r>
              <a:rPr lang="de-DE" sz="600" dirty="0" err="1"/>
              <a:t>lambda</a:t>
            </a:r>
            <a:r>
              <a:rPr lang="de-DE" sz="600" dirty="0"/>
              <a:t> (</a:t>
            </a:r>
            <a:r>
              <a:rPr lang="de-DE" sz="600" dirty="0" err="1"/>
              <a:t>xs</a:t>
            </a:r>
            <a:r>
              <a:rPr lang="de-DE" sz="600" dirty="0"/>
              <a:t>)</a:t>
            </a:r>
          </a:p>
          <a:p>
            <a:r>
              <a:rPr lang="de-DE" sz="600" dirty="0"/>
              <a:t>       (match </a:t>
            </a:r>
            <a:r>
              <a:rPr lang="de-DE" sz="600" dirty="0" err="1"/>
              <a:t>xs</a:t>
            </a:r>
            <a:r>
              <a:rPr lang="de-DE" sz="600" dirty="0"/>
              <a:t> (</a:t>
            </a:r>
            <a:r>
              <a:rPr lang="de-DE" sz="600" dirty="0" err="1"/>
              <a:t>empty</a:t>
            </a:r>
            <a:r>
              <a:rPr lang="de-DE" sz="600" dirty="0"/>
              <a:t> #t) ((</a:t>
            </a:r>
            <a:r>
              <a:rPr lang="de-DE" sz="600" dirty="0" err="1"/>
              <a:t>cons</a:t>
            </a:r>
            <a:r>
              <a:rPr lang="de-DE" sz="600" dirty="0"/>
              <a:t> _ </a:t>
            </a:r>
            <a:r>
              <a:rPr lang="de-DE" sz="600" dirty="0" err="1"/>
              <a:t>empty</a:t>
            </a:r>
            <a:r>
              <a:rPr lang="de-DE" sz="600" dirty="0"/>
              <a:t>) #t) ((</a:t>
            </a:r>
            <a:r>
              <a:rPr lang="de-DE" sz="600" dirty="0" err="1"/>
              <a:t>cons</a:t>
            </a:r>
            <a:r>
              <a:rPr lang="de-DE" sz="600" dirty="0"/>
              <a:t> x (</a:t>
            </a:r>
            <a:r>
              <a:rPr lang="de-DE" sz="600" dirty="0" err="1"/>
              <a:t>cons</a:t>
            </a:r>
            <a:r>
              <a:rPr lang="de-DE" sz="600" dirty="0"/>
              <a:t> y </a:t>
            </a:r>
            <a:r>
              <a:rPr lang="de-DE" sz="600" dirty="0" err="1"/>
              <a:t>ys</a:t>
            </a:r>
            <a:r>
              <a:rPr lang="de-DE" sz="600" dirty="0"/>
              <a:t>)) (and (&lt;= x y)    (</a:t>
            </a:r>
            <a:r>
              <a:rPr lang="de-DE" sz="600" dirty="0" err="1"/>
              <a:t>sorted</a:t>
            </a:r>
            <a:r>
              <a:rPr lang="de-DE" sz="600" dirty="0"/>
              <a:t>? (</a:t>
            </a:r>
            <a:r>
              <a:rPr lang="de-DE" sz="600" dirty="0" err="1"/>
              <a:t>cons</a:t>
            </a:r>
            <a:r>
              <a:rPr lang="de-DE" sz="600" dirty="0"/>
              <a:t> y </a:t>
            </a:r>
            <a:r>
              <a:rPr lang="de-DE" sz="600" dirty="0" err="1"/>
              <a:t>ys</a:t>
            </a:r>
            <a:r>
              <a:rPr lang="de-DE" sz="600" dirty="0"/>
              <a:t>)))))))</a:t>
            </a:r>
          </a:p>
          <a:p>
            <a:endParaRPr lang="de-DE" sz="600" dirty="0"/>
          </a:p>
          <a:p>
            <a:endParaRPr lang="de-DE" sz="600" dirty="0"/>
          </a:p>
        </p:txBody>
      </p:sp>
      <p:sp>
        <p:nvSpPr>
          <p:cNvPr id="4" name="Textfeld 3">
            <a:extLst>
              <a:ext uri="{FF2B5EF4-FFF2-40B4-BE49-F238E27FC236}">
                <a16:creationId xmlns:a16="http://schemas.microsoft.com/office/drawing/2014/main" id="{7EF2ED81-C1D9-FE91-6F3E-782C5295CFF7}"/>
              </a:ext>
            </a:extLst>
          </p:cNvPr>
          <p:cNvSpPr txBox="1"/>
          <p:nvPr/>
        </p:nvSpPr>
        <p:spPr>
          <a:xfrm>
            <a:off x="4905553" y="0"/>
            <a:ext cx="1985577" cy="246221"/>
          </a:xfrm>
          <a:prstGeom prst="rect">
            <a:avLst/>
          </a:prstGeom>
          <a:noFill/>
        </p:spPr>
        <p:txBody>
          <a:bodyPr wrap="square" rtlCol="0">
            <a:spAutoFit/>
          </a:bodyPr>
          <a:lstStyle/>
          <a:p>
            <a:endParaRPr lang="de-DE" sz="500" dirty="0"/>
          </a:p>
          <a:p>
            <a:r>
              <a:rPr lang="de-DE" sz="500" dirty="0"/>
              <a:t>             </a:t>
            </a:r>
          </a:p>
        </p:txBody>
      </p:sp>
      <p:sp>
        <p:nvSpPr>
          <p:cNvPr id="10" name="Textfeld 9">
            <a:extLst>
              <a:ext uri="{FF2B5EF4-FFF2-40B4-BE49-F238E27FC236}">
                <a16:creationId xmlns:a16="http://schemas.microsoft.com/office/drawing/2014/main" id="{5E5BC352-7ADE-BA8E-5D02-E0D142D1C445}"/>
              </a:ext>
            </a:extLst>
          </p:cNvPr>
          <p:cNvSpPr txBox="1"/>
          <p:nvPr/>
        </p:nvSpPr>
        <p:spPr>
          <a:xfrm>
            <a:off x="1236050" y="8809661"/>
            <a:ext cx="1171394" cy="630942"/>
          </a:xfrm>
          <a:prstGeom prst="rect">
            <a:avLst/>
          </a:prstGeom>
          <a:noFill/>
        </p:spPr>
        <p:txBody>
          <a:bodyPr wrap="square" rtlCol="0">
            <a:spAutoFit/>
          </a:bodyPr>
          <a:lstStyle/>
          <a:p>
            <a:r>
              <a:rPr lang="en-US" sz="500" dirty="0"/>
              <a:t>(: </a:t>
            </a:r>
            <a:r>
              <a:rPr lang="en-US" sz="500" dirty="0" err="1"/>
              <a:t>reversel</a:t>
            </a:r>
            <a:r>
              <a:rPr lang="en-US" sz="500" dirty="0"/>
              <a:t> ((list-of %a) -&gt; (list-of %a)))</a:t>
            </a:r>
          </a:p>
          <a:p>
            <a:r>
              <a:rPr lang="en-US" sz="500" dirty="0"/>
              <a:t>(define </a:t>
            </a:r>
            <a:r>
              <a:rPr lang="en-US" sz="500" dirty="0" err="1"/>
              <a:t>reversel</a:t>
            </a:r>
            <a:endParaRPr lang="en-US" sz="500" dirty="0"/>
          </a:p>
          <a:p>
            <a:r>
              <a:rPr lang="en-US" sz="500" dirty="0"/>
              <a:t>  (lambda (</a:t>
            </a:r>
            <a:r>
              <a:rPr lang="en-US" sz="500" dirty="0" err="1"/>
              <a:t>lst</a:t>
            </a:r>
            <a:r>
              <a:rPr lang="en-US" sz="500" dirty="0"/>
              <a:t>)</a:t>
            </a:r>
          </a:p>
          <a:p>
            <a:r>
              <a:rPr lang="en-US" sz="500" dirty="0"/>
              <a:t>    (match </a:t>
            </a:r>
            <a:r>
              <a:rPr lang="en-US" sz="500" dirty="0" err="1"/>
              <a:t>lst</a:t>
            </a:r>
            <a:endParaRPr lang="en-US" sz="500" dirty="0"/>
          </a:p>
          <a:p>
            <a:r>
              <a:rPr lang="en-US" sz="500" dirty="0"/>
              <a:t>      (empty empty)</a:t>
            </a:r>
          </a:p>
          <a:p>
            <a:r>
              <a:rPr lang="en-US" sz="500" dirty="0"/>
              <a:t>      ((cons x </a:t>
            </a:r>
            <a:r>
              <a:rPr lang="en-US" sz="500" dirty="0" err="1"/>
              <a:t>xs</a:t>
            </a:r>
            <a:r>
              <a:rPr lang="en-US" sz="500" dirty="0"/>
              <a:t>)</a:t>
            </a:r>
          </a:p>
          <a:p>
            <a:r>
              <a:rPr lang="en-US" sz="500" dirty="0"/>
              <a:t>       (</a:t>
            </a:r>
            <a:r>
              <a:rPr lang="en-US" sz="500" dirty="0" err="1"/>
              <a:t>snoc</a:t>
            </a:r>
            <a:r>
              <a:rPr lang="en-US" sz="500" dirty="0"/>
              <a:t> (reverse </a:t>
            </a:r>
            <a:r>
              <a:rPr lang="en-US" sz="500" dirty="0" err="1"/>
              <a:t>xs</a:t>
            </a:r>
            <a:r>
              <a:rPr lang="en-US" sz="500" dirty="0"/>
              <a:t>) x)))))</a:t>
            </a:r>
            <a:endParaRPr lang="de-DE" sz="500" dirty="0"/>
          </a:p>
        </p:txBody>
      </p:sp>
    </p:spTree>
    <p:extLst>
      <p:ext uri="{BB962C8B-B14F-4D97-AF65-F5344CB8AC3E}">
        <p14:creationId xmlns:p14="http://schemas.microsoft.com/office/powerpoint/2010/main" val="24733034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Grafik 32">
            <a:extLst>
              <a:ext uri="{FF2B5EF4-FFF2-40B4-BE49-F238E27FC236}">
                <a16:creationId xmlns:a16="http://schemas.microsoft.com/office/drawing/2014/main" id="{CE44D78C-2923-21FB-9729-B36AA879FC54}"/>
              </a:ext>
            </a:extLst>
          </p:cNvPr>
          <p:cNvPicPr>
            <a:picLocks noChangeAspect="1"/>
          </p:cNvPicPr>
          <p:nvPr/>
        </p:nvPicPr>
        <p:blipFill>
          <a:blip r:embed="rId2"/>
          <a:stretch>
            <a:fillRect/>
          </a:stretch>
        </p:blipFill>
        <p:spPr>
          <a:xfrm>
            <a:off x="3233386" y="5298655"/>
            <a:ext cx="1705411" cy="646649"/>
          </a:xfrm>
          <a:prstGeom prst="rect">
            <a:avLst/>
          </a:prstGeom>
        </p:spPr>
      </p:pic>
      <p:pic>
        <p:nvPicPr>
          <p:cNvPr id="29" name="Grafik 28">
            <a:extLst>
              <a:ext uri="{FF2B5EF4-FFF2-40B4-BE49-F238E27FC236}">
                <a16:creationId xmlns:a16="http://schemas.microsoft.com/office/drawing/2014/main" id="{617798F1-7B2D-BF17-47C1-7B319FB8C338}"/>
              </a:ext>
            </a:extLst>
          </p:cNvPr>
          <p:cNvPicPr>
            <a:picLocks noChangeAspect="1"/>
          </p:cNvPicPr>
          <p:nvPr/>
        </p:nvPicPr>
        <p:blipFill>
          <a:blip r:embed="rId3"/>
          <a:stretch>
            <a:fillRect/>
          </a:stretch>
        </p:blipFill>
        <p:spPr>
          <a:xfrm>
            <a:off x="3327138" y="3740626"/>
            <a:ext cx="1677317" cy="571002"/>
          </a:xfrm>
          <a:prstGeom prst="rect">
            <a:avLst/>
          </a:prstGeom>
        </p:spPr>
      </p:pic>
      <p:pic>
        <p:nvPicPr>
          <p:cNvPr id="24" name="Grafik 23">
            <a:extLst>
              <a:ext uri="{FF2B5EF4-FFF2-40B4-BE49-F238E27FC236}">
                <a16:creationId xmlns:a16="http://schemas.microsoft.com/office/drawing/2014/main" id="{15688866-5D36-C934-BBFA-7E18DC8AF5D7}"/>
              </a:ext>
            </a:extLst>
          </p:cNvPr>
          <p:cNvPicPr>
            <a:picLocks noChangeAspect="1"/>
          </p:cNvPicPr>
          <p:nvPr/>
        </p:nvPicPr>
        <p:blipFill>
          <a:blip r:embed="rId4"/>
          <a:stretch>
            <a:fillRect/>
          </a:stretch>
        </p:blipFill>
        <p:spPr>
          <a:xfrm>
            <a:off x="5010525" y="5518075"/>
            <a:ext cx="1556988" cy="697401"/>
          </a:xfrm>
          <a:prstGeom prst="rect">
            <a:avLst/>
          </a:prstGeom>
        </p:spPr>
      </p:pic>
      <p:sp>
        <p:nvSpPr>
          <p:cNvPr id="4" name="Textfeld 3">
            <a:extLst>
              <a:ext uri="{FF2B5EF4-FFF2-40B4-BE49-F238E27FC236}">
                <a16:creationId xmlns:a16="http://schemas.microsoft.com/office/drawing/2014/main" id="{9548CE33-B202-1B1A-B088-F817CB562444}"/>
              </a:ext>
            </a:extLst>
          </p:cNvPr>
          <p:cNvSpPr txBox="1"/>
          <p:nvPr/>
        </p:nvSpPr>
        <p:spPr>
          <a:xfrm>
            <a:off x="0" y="28468"/>
            <a:ext cx="1711685" cy="9771906"/>
          </a:xfrm>
          <a:prstGeom prst="rect">
            <a:avLst/>
          </a:prstGeom>
          <a:noFill/>
        </p:spPr>
        <p:txBody>
          <a:bodyPr wrap="square" rtlCol="0">
            <a:spAutoFit/>
          </a:bodyPr>
          <a:lstStyle/>
          <a:p>
            <a:r>
              <a:rPr lang="de-DE" sz="600" b="1" dirty="0"/>
              <a:t>Konstruktionsanleitung einer Funktion</a:t>
            </a:r>
          </a:p>
          <a:p>
            <a:r>
              <a:rPr lang="de-DE" sz="600" dirty="0"/>
              <a:t>;…                                      1. Kurzbeschreibung/ Kommentar</a:t>
            </a:r>
          </a:p>
          <a:p>
            <a:r>
              <a:rPr lang="de-DE" sz="600" dirty="0"/>
              <a:t>(: f (…-&gt;…))                       2. Funktionssignatur</a:t>
            </a:r>
          </a:p>
          <a:p>
            <a:r>
              <a:rPr lang="de-DE" sz="600" dirty="0"/>
              <a:t>(check-</a:t>
            </a:r>
            <a:r>
              <a:rPr lang="de-DE" sz="600" dirty="0" err="1"/>
              <a:t>expect</a:t>
            </a:r>
            <a:r>
              <a:rPr lang="de-DE" sz="600" dirty="0"/>
              <a:t> (f …) …)   3. Testfälle</a:t>
            </a:r>
          </a:p>
          <a:p>
            <a:r>
              <a:rPr lang="de-DE" sz="600" dirty="0"/>
              <a:t>(check-</a:t>
            </a:r>
            <a:r>
              <a:rPr lang="de-DE" sz="600" dirty="0" err="1"/>
              <a:t>within</a:t>
            </a:r>
            <a:r>
              <a:rPr lang="de-DE" sz="600" dirty="0"/>
              <a:t> (f …) …)</a:t>
            </a:r>
          </a:p>
          <a:p>
            <a:r>
              <a:rPr lang="de-DE" sz="600" dirty="0"/>
              <a:t>(</a:t>
            </a:r>
            <a:r>
              <a:rPr lang="de-DE" sz="600" dirty="0" err="1"/>
              <a:t>define</a:t>
            </a:r>
            <a:r>
              <a:rPr lang="de-DE" sz="600" dirty="0"/>
              <a:t> f                            4. Definition von f</a:t>
            </a:r>
          </a:p>
          <a:p>
            <a:r>
              <a:rPr lang="de-DE" sz="600" dirty="0"/>
              <a:t>  (</a:t>
            </a:r>
            <a:r>
              <a:rPr lang="de-DE" sz="600" dirty="0" err="1"/>
              <a:t>lambda</a:t>
            </a:r>
            <a:r>
              <a:rPr lang="de-DE" sz="600" dirty="0"/>
              <a:t> (x y …) </a:t>
            </a:r>
          </a:p>
          <a:p>
            <a:r>
              <a:rPr lang="de-DE" sz="600" dirty="0"/>
              <a:t>                           …))          5. Funktionsrumpf</a:t>
            </a:r>
          </a:p>
          <a:p>
            <a:r>
              <a:rPr lang="de-DE" sz="600" b="1" dirty="0"/>
              <a:t>Signaturen</a:t>
            </a:r>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r>
              <a:rPr lang="de-DE" sz="600" dirty="0">
                <a:solidFill>
                  <a:srgbClr val="009900"/>
                </a:solidFill>
                <a:latin typeface="Söhne"/>
              </a:rPr>
              <a:t>Polymorphe Signatur: </a:t>
            </a:r>
            <a:r>
              <a:rPr lang="de-DE" sz="600" dirty="0">
                <a:latin typeface="Söhne"/>
              </a:rPr>
              <a:t>Polymorphe Funktionen arbeiten unabhängig von den Signaturen ihrer Argumente. Eine polymorphe Signatur steht für alle Signaturen, in denen die Signatur-variablen %a, %b, ... konsistent durch konkrete Signaturen ersetzt werden.</a:t>
            </a:r>
          </a:p>
          <a:p>
            <a:r>
              <a:rPr lang="de-DE" sz="600" b="1" dirty="0">
                <a:latin typeface="Söhne"/>
              </a:rPr>
              <a:t>Testfälle</a:t>
            </a:r>
            <a:endParaRPr lang="de-DE" sz="600" b="1" dirty="0"/>
          </a:p>
          <a:p>
            <a:r>
              <a:rPr lang="de-DE" sz="600" dirty="0">
                <a:solidFill>
                  <a:srgbClr val="009900"/>
                </a:solidFill>
              </a:rPr>
              <a:t>check-</a:t>
            </a:r>
            <a:r>
              <a:rPr lang="de-DE" sz="600" dirty="0" err="1">
                <a:solidFill>
                  <a:srgbClr val="009900"/>
                </a:solidFill>
              </a:rPr>
              <a:t>expect</a:t>
            </a:r>
            <a:r>
              <a:rPr lang="de-DE" sz="600" dirty="0">
                <a:solidFill>
                  <a:srgbClr val="009900"/>
                </a:solidFill>
              </a:rPr>
              <a:t> </a:t>
            </a:r>
            <a:r>
              <a:rPr lang="de-DE" sz="600" dirty="0"/>
              <a:t>(am häufigsten benötigt, also immer wenn wir exakte Eingabe- und Ausgabewerte haben: (check-</a:t>
            </a:r>
            <a:r>
              <a:rPr lang="de-DE" sz="600" dirty="0" err="1"/>
              <a:t>expect</a:t>
            </a:r>
            <a:r>
              <a:rPr lang="de-DE" sz="600" dirty="0"/>
              <a:t> (Ausdruck, z.B. function </a:t>
            </a:r>
            <a:r>
              <a:rPr lang="de-DE" sz="600" dirty="0" err="1"/>
              <a:t>input</a:t>
            </a:r>
            <a:r>
              <a:rPr lang="de-DE" sz="600" dirty="0"/>
              <a:t>) </a:t>
            </a:r>
            <a:r>
              <a:rPr lang="de-DE" sz="600" dirty="0" err="1"/>
              <a:t>erwarteterOutput</a:t>
            </a:r>
            <a:r>
              <a:rPr lang="de-DE" sz="600" dirty="0"/>
              <a:t>))</a:t>
            </a:r>
          </a:p>
          <a:p>
            <a:r>
              <a:rPr lang="de-DE" sz="600" dirty="0">
                <a:solidFill>
                  <a:srgbClr val="009900"/>
                </a:solidFill>
              </a:rPr>
              <a:t>check-</a:t>
            </a:r>
            <a:r>
              <a:rPr lang="de-DE" sz="600" dirty="0" err="1">
                <a:solidFill>
                  <a:srgbClr val="009900"/>
                </a:solidFill>
              </a:rPr>
              <a:t>within</a:t>
            </a:r>
            <a:r>
              <a:rPr lang="de-DE" sz="600" dirty="0">
                <a:solidFill>
                  <a:srgbClr val="009900"/>
                </a:solidFill>
              </a:rPr>
              <a:t> </a:t>
            </a:r>
            <a:r>
              <a:rPr lang="de-DE" sz="600" dirty="0"/>
              <a:t>(ähnlich wie check-</a:t>
            </a:r>
            <a:r>
              <a:rPr lang="de-DE" sz="600" dirty="0" err="1"/>
              <a:t>expect</a:t>
            </a:r>
            <a:r>
              <a:rPr lang="de-DE" sz="600" dirty="0"/>
              <a:t>, aber für inexakte Werte (reelle Zahlen), wir geben also eine </a:t>
            </a:r>
            <a:r>
              <a:rPr lang="de-DE" sz="600" dirty="0" err="1"/>
              <a:t>range</a:t>
            </a:r>
            <a:r>
              <a:rPr lang="de-DE" sz="600" dirty="0"/>
              <a:t> an, in der der tatsächliche </a:t>
            </a:r>
            <a:r>
              <a:rPr lang="de-DE" sz="600" dirty="0" err="1"/>
              <a:t>output</a:t>
            </a:r>
            <a:r>
              <a:rPr lang="de-DE" sz="600" dirty="0"/>
              <a:t> vom erwarteten abweichen kann: (check-</a:t>
            </a:r>
            <a:r>
              <a:rPr lang="de-DE" sz="600" dirty="0" err="1"/>
              <a:t>within</a:t>
            </a:r>
            <a:r>
              <a:rPr lang="de-DE" sz="600" dirty="0"/>
              <a:t> (Ausdruck) </a:t>
            </a:r>
            <a:r>
              <a:rPr lang="de-DE" sz="600" dirty="0" err="1"/>
              <a:t>erwarteterOutput</a:t>
            </a:r>
            <a:r>
              <a:rPr lang="de-DE" sz="600" dirty="0"/>
              <a:t> </a:t>
            </a:r>
            <a:r>
              <a:rPr lang="de-DE" sz="600" dirty="0" err="1"/>
              <a:t>range</a:t>
            </a:r>
            <a:r>
              <a:rPr lang="de-DE" sz="600" dirty="0"/>
              <a:t>)</a:t>
            </a:r>
          </a:p>
          <a:p>
            <a:r>
              <a:rPr lang="de-DE" sz="600" dirty="0">
                <a:solidFill>
                  <a:srgbClr val="009900"/>
                </a:solidFill>
              </a:rPr>
              <a:t>check-</a:t>
            </a:r>
            <a:r>
              <a:rPr lang="de-DE" sz="600" dirty="0" err="1">
                <a:solidFill>
                  <a:srgbClr val="009900"/>
                </a:solidFill>
              </a:rPr>
              <a:t>property</a:t>
            </a:r>
            <a:r>
              <a:rPr lang="de-DE" sz="600" dirty="0">
                <a:solidFill>
                  <a:srgbClr val="009900"/>
                </a:solidFill>
              </a:rPr>
              <a:t> </a:t>
            </a:r>
            <a:r>
              <a:rPr lang="de-DE" sz="600" dirty="0"/>
              <a:t>(testet, ob zwei Ausdrücke !für alle! (gültigen) Eingabewerte gleich sind) </a:t>
            </a:r>
          </a:p>
          <a:p>
            <a:r>
              <a:rPr lang="de-DE" sz="600" dirty="0"/>
              <a:t>(check-</a:t>
            </a:r>
            <a:r>
              <a:rPr lang="de-DE" sz="600" dirty="0" err="1"/>
              <a:t>property</a:t>
            </a:r>
            <a:r>
              <a:rPr lang="de-DE" sz="600" dirty="0"/>
              <a:t> (</a:t>
            </a:r>
            <a:r>
              <a:rPr lang="de-DE" sz="600" dirty="0" err="1"/>
              <a:t>for</a:t>
            </a:r>
            <a:r>
              <a:rPr lang="de-DE" sz="600" dirty="0"/>
              <a:t>-all ((</a:t>
            </a:r>
            <a:r>
              <a:rPr lang="de-DE" sz="600" dirty="0" err="1"/>
              <a:t>id</a:t>
            </a:r>
            <a:r>
              <a:rPr lang="de-DE" sz="600" dirty="0"/>
              <a:t>₁ Signatur₁)</a:t>
            </a:r>
          </a:p>
          <a:p>
            <a:r>
              <a:rPr lang="de-DE" sz="600" dirty="0"/>
              <a:t>                                             ....</a:t>
            </a:r>
          </a:p>
          <a:p>
            <a:r>
              <a:rPr lang="de-DE" sz="600" dirty="0"/>
              <a:t>                                           (</a:t>
            </a:r>
            <a:r>
              <a:rPr lang="de-DE" sz="600" dirty="0" err="1"/>
              <a:t>id</a:t>
            </a:r>
            <a:r>
              <a:rPr lang="de-DE" sz="600" dirty="0"/>
              <a:t>ₙ Signaturₙ)) </a:t>
            </a:r>
          </a:p>
          <a:p>
            <a:r>
              <a:rPr lang="de-DE" sz="600" dirty="0"/>
              <a:t>                                             e))</a:t>
            </a:r>
          </a:p>
          <a:p>
            <a:r>
              <a:rPr lang="de-DE" sz="600" dirty="0"/>
              <a:t>e Prädikat(Ausdruck der </a:t>
            </a:r>
            <a:r>
              <a:rPr lang="de-DE" sz="600" dirty="0" err="1"/>
              <a:t>boolean</a:t>
            </a:r>
            <a:r>
              <a:rPr lang="de-DE" sz="600" dirty="0"/>
              <a:t> liefert), enthält alle </a:t>
            </a:r>
            <a:r>
              <a:rPr lang="de-DE" sz="600" dirty="0" err="1"/>
              <a:t>ids</a:t>
            </a:r>
            <a:r>
              <a:rPr lang="de-DE" sz="600" dirty="0"/>
              <a:t> Test erfolgreich, falls e für alle </a:t>
            </a:r>
            <a:r>
              <a:rPr lang="de-DE" sz="600" dirty="0" err="1"/>
              <a:t>id</a:t>
            </a:r>
            <a:r>
              <a:rPr lang="de-DE" sz="600" dirty="0"/>
              <a:t> #t ergibt </a:t>
            </a:r>
          </a:p>
          <a:p>
            <a:r>
              <a:rPr lang="de-DE" sz="600" dirty="0">
                <a:sym typeface="Wingdings" panose="05000000000000000000" pitchFamily="2" charset="2"/>
              </a:rPr>
              <a:t>Wenn e eine Eigenschaft ist, die mittels check-</a:t>
            </a:r>
            <a:r>
              <a:rPr lang="de-DE" sz="600" dirty="0" err="1">
                <a:sym typeface="Wingdings" panose="05000000000000000000" pitchFamily="2" charset="2"/>
              </a:rPr>
              <a:t>property</a:t>
            </a:r>
            <a:r>
              <a:rPr lang="de-DE" sz="600" dirty="0">
                <a:sym typeface="Wingdings" panose="05000000000000000000" pitchFamily="2" charset="2"/>
              </a:rPr>
              <a:t> getestet werden kann, dann ist (==&gt; p e) eine bedingte algebraische Eigenschaft.</a:t>
            </a:r>
          </a:p>
          <a:p>
            <a:r>
              <a:rPr lang="de-DE" sz="600" dirty="0">
                <a:sym typeface="Wingdings" panose="05000000000000000000" pitchFamily="2" charset="2"/>
              </a:rPr>
              <a:t>(check-</a:t>
            </a:r>
            <a:r>
              <a:rPr lang="de-DE" sz="600" dirty="0" err="1">
                <a:sym typeface="Wingdings" panose="05000000000000000000" pitchFamily="2" charset="2"/>
              </a:rPr>
              <a:t>property</a:t>
            </a:r>
            <a:endParaRPr lang="de-DE" sz="600" dirty="0">
              <a:sym typeface="Wingdings" panose="05000000000000000000" pitchFamily="2" charset="2"/>
            </a:endParaRPr>
          </a:p>
          <a:p>
            <a:r>
              <a:rPr lang="de-DE" sz="600" dirty="0">
                <a:sym typeface="Wingdings" panose="05000000000000000000" pitchFamily="2" charset="2"/>
              </a:rPr>
              <a:t> (</a:t>
            </a:r>
            <a:r>
              <a:rPr lang="de-DE" sz="600" dirty="0" err="1">
                <a:sym typeface="Wingdings" panose="05000000000000000000" pitchFamily="2" charset="2"/>
              </a:rPr>
              <a:t>for</a:t>
            </a:r>
            <a:r>
              <a:rPr lang="de-DE" sz="600" dirty="0">
                <a:sym typeface="Wingdings" panose="05000000000000000000" pitchFamily="2" charset="2"/>
              </a:rPr>
              <a:t>-all ((v1 sig1)...(</a:t>
            </a:r>
            <a:r>
              <a:rPr lang="de-DE" sz="600" dirty="0" err="1">
                <a:sym typeface="Wingdings" panose="05000000000000000000" pitchFamily="2" charset="2"/>
              </a:rPr>
              <a:t>vn</a:t>
            </a:r>
            <a:r>
              <a:rPr lang="de-DE" sz="600" dirty="0">
                <a:sym typeface="Wingdings" panose="05000000000000000000" pitchFamily="2" charset="2"/>
              </a:rPr>
              <a:t> </a:t>
            </a:r>
            <a:r>
              <a:rPr lang="de-DE" sz="600" dirty="0" err="1">
                <a:sym typeface="Wingdings" panose="05000000000000000000" pitchFamily="2" charset="2"/>
              </a:rPr>
              <a:t>sign</a:t>
            </a:r>
            <a:r>
              <a:rPr lang="de-DE" sz="600" dirty="0">
                <a:sym typeface="Wingdings" panose="05000000000000000000" pitchFamily="2" charset="2"/>
              </a:rPr>
              <a:t>))</a:t>
            </a:r>
          </a:p>
          <a:p>
            <a:r>
              <a:rPr lang="de-DE" sz="600" dirty="0">
                <a:sym typeface="Wingdings" panose="05000000000000000000" pitchFamily="2" charset="2"/>
              </a:rPr>
              <a:t>        (==&gt; p e)))</a:t>
            </a:r>
            <a:endParaRPr lang="de-DE" sz="600" dirty="0"/>
          </a:p>
          <a:p>
            <a:r>
              <a:rPr lang="de-DE" sz="600" dirty="0">
                <a:solidFill>
                  <a:srgbClr val="009900"/>
                </a:solidFill>
              </a:rPr>
              <a:t>check-error </a:t>
            </a:r>
            <a:r>
              <a:rPr lang="de-DE" sz="600" dirty="0"/>
              <a:t>(überprüft, ob die erste </a:t>
            </a:r>
            <a:r>
              <a:rPr lang="de-DE" sz="600" dirty="0" err="1"/>
              <a:t>expr</a:t>
            </a:r>
            <a:r>
              <a:rPr lang="de-DE" sz="600" dirty="0"/>
              <a:t> einen Fehler produziert, wobei die Fehlermeldung der Zeichenkette entspricht, die der Wert des zweiten </a:t>
            </a:r>
            <a:r>
              <a:rPr lang="de-DE" sz="600" dirty="0" err="1"/>
              <a:t>expr</a:t>
            </a:r>
            <a:r>
              <a:rPr lang="de-DE" sz="600" dirty="0"/>
              <a:t> ist: (check-error (Ausdruck) Fehlermeldung(Zeichenkette))</a:t>
            </a:r>
          </a:p>
          <a:p>
            <a:r>
              <a:rPr lang="de-DE" sz="600" b="1" dirty="0"/>
              <a:t>(</a:t>
            </a:r>
            <a:r>
              <a:rPr lang="de-DE" sz="600" b="1" dirty="0" err="1"/>
              <a:t>define</a:t>
            </a:r>
            <a:r>
              <a:rPr lang="de-DE" sz="600" b="1" dirty="0"/>
              <a:t> </a:t>
            </a:r>
            <a:r>
              <a:rPr lang="de-DE" sz="600" b="1" dirty="0" err="1"/>
              <a:t>id</a:t>
            </a:r>
            <a:r>
              <a:rPr lang="de-DE" sz="600" b="1" dirty="0"/>
              <a:t> e): </a:t>
            </a:r>
            <a:r>
              <a:rPr lang="de-DE" sz="600" dirty="0" err="1"/>
              <a:t>id</a:t>
            </a:r>
            <a:r>
              <a:rPr lang="de-DE" sz="600" dirty="0"/>
              <a:t>: Identifier, e: Ausdruck; Erlaubt die konsistente Wiederverwendung und dient der</a:t>
            </a:r>
          </a:p>
          <a:p>
            <a:r>
              <a:rPr lang="de-DE" sz="600" dirty="0"/>
              <a:t>Selbstdokumentation von Programmen. Achtung: (</a:t>
            </a:r>
            <a:r>
              <a:rPr lang="de-DE" sz="600" dirty="0" err="1"/>
              <a:t>define</a:t>
            </a:r>
            <a:r>
              <a:rPr lang="de-DE" sz="600" dirty="0"/>
              <a:t> …) ist eine sogenannte Spezialform. Insbesondere besitzt diese Spezialform keinen Wert, sondern einen Effekt: der Name </a:t>
            </a:r>
            <a:r>
              <a:rPr lang="de-DE" sz="600" dirty="0" err="1"/>
              <a:t>id</a:t>
            </a:r>
            <a:r>
              <a:rPr lang="de-DE" sz="600" dirty="0"/>
              <a:t> wird an den Wert von Ausdruck e gebunden.</a:t>
            </a:r>
          </a:p>
          <a:p>
            <a:r>
              <a:rPr lang="de-DE" sz="600" b="1" dirty="0"/>
              <a:t>Funktionsrumpf</a:t>
            </a:r>
          </a:p>
          <a:p>
            <a:r>
              <a:rPr lang="de-DE" sz="600" dirty="0">
                <a:solidFill>
                  <a:srgbClr val="009900"/>
                </a:solidFill>
              </a:rPr>
              <a:t>match:  </a:t>
            </a:r>
            <a:r>
              <a:rPr lang="de-DE" sz="600" dirty="0"/>
              <a:t>Das erste Pattern, auf das </a:t>
            </a:r>
            <a:r>
              <a:rPr lang="de-DE" sz="600" dirty="0" err="1"/>
              <a:t>gematched</a:t>
            </a:r>
            <a:r>
              <a:rPr lang="de-DE" sz="600" dirty="0"/>
              <a:t> werden kann, ergibt Wert des gesamten match Ausdrucks, können wir auf keines der Patterns matchen, so bricht das Programm ab</a:t>
            </a:r>
          </a:p>
          <a:p>
            <a:r>
              <a:rPr lang="de-DE" sz="600" dirty="0"/>
              <a:t>Für Pattern _ </a:t>
            </a:r>
            <a:r>
              <a:rPr lang="de-DE" sz="600" dirty="0" err="1"/>
              <a:t>matched</a:t>
            </a:r>
            <a:r>
              <a:rPr lang="de-DE" sz="600" dirty="0"/>
              <a:t> e immer! -&gt; Vorteil: kompaktere &amp; verständlichere Form &amp; kompaktere Verarbeitung</a:t>
            </a:r>
          </a:p>
          <a:p>
            <a:r>
              <a:rPr lang="de-DE" sz="600" dirty="0"/>
              <a:t>(match x</a:t>
            </a:r>
          </a:p>
          <a:p>
            <a:r>
              <a:rPr lang="de-DE" sz="600" dirty="0"/>
              <a:t>   (pat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 e</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a:t>
            </a:r>
          </a:p>
          <a:p>
            <a:r>
              <a:rPr lang="de-DE" sz="600" dirty="0"/>
              <a:t>    …</a:t>
            </a:r>
          </a:p>
          <a:p>
            <a:r>
              <a:rPr lang="de-DE" sz="600" dirty="0"/>
              <a:t>   (</a:t>
            </a:r>
            <a:r>
              <a:rPr lang="de-DE" sz="600" dirty="0" err="1"/>
              <a:t>pat</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t> e</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n</a:t>
            </a:r>
            <a:r>
              <a:rPr lang="de-DE" sz="600" dirty="0"/>
              <a:t>))</a:t>
            </a:r>
          </a:p>
          <a:p>
            <a:r>
              <a:rPr lang="de-DE" sz="600" dirty="0" err="1">
                <a:solidFill>
                  <a:srgbClr val="009900"/>
                </a:solidFill>
              </a:rPr>
              <a:t>Let</a:t>
            </a:r>
            <a:r>
              <a:rPr lang="de-DE" sz="600" dirty="0">
                <a:solidFill>
                  <a:srgbClr val="009900"/>
                </a:solidFill>
              </a:rPr>
              <a:t>: </a:t>
            </a:r>
            <a:r>
              <a:rPr lang="de-DE" sz="600" dirty="0"/>
              <a:t>Werte lokal an Identifier binden -&gt; lokale Bindungen nur in e sichtbar</a:t>
            </a:r>
          </a:p>
          <a:p>
            <a:r>
              <a:rPr lang="de-DE" sz="600" dirty="0" err="1">
                <a:solidFill>
                  <a:srgbClr val="009900"/>
                </a:solidFill>
              </a:rPr>
              <a:t>Let</a:t>
            </a:r>
            <a:r>
              <a:rPr lang="de-DE" sz="600" dirty="0">
                <a:solidFill>
                  <a:srgbClr val="009900"/>
                </a:solidFill>
              </a:rPr>
              <a:t>*: </a:t>
            </a:r>
            <a:r>
              <a:rPr lang="de-DE" sz="600" dirty="0"/>
              <a:t>lokale Bindungen, die voneinander abhängen -&gt; lokale Bindungen auch in nachfolgenden e sichtbar; d.h. jede Variable wird in der Reihenfolge ihrer</a:t>
            </a:r>
          </a:p>
          <a:p>
            <a:r>
              <a:rPr lang="de-DE" sz="600" dirty="0"/>
              <a:t>Definitionen gebunden und kann in späteren Definitionen verwendet werden.</a:t>
            </a:r>
          </a:p>
          <a:p>
            <a:r>
              <a:rPr lang="de-DE" sz="600" dirty="0" err="1">
                <a:solidFill>
                  <a:srgbClr val="009900"/>
                </a:solidFill>
                <a:sym typeface="Wingdings" panose="05000000000000000000" pitchFamily="2" charset="2"/>
              </a:rPr>
              <a:t>Letrec</a:t>
            </a:r>
            <a:r>
              <a:rPr lang="de-DE" sz="600" dirty="0">
                <a:solidFill>
                  <a:srgbClr val="009900"/>
                </a:solidFill>
                <a:sym typeface="Wingdings" panose="05000000000000000000" pitchFamily="2" charset="2"/>
              </a:rPr>
              <a:t>: </a:t>
            </a:r>
            <a:r>
              <a:rPr lang="de-DE" sz="600" dirty="0">
                <a:sym typeface="Wingdings" panose="05000000000000000000" pitchFamily="2" charset="2"/>
              </a:rPr>
              <a:t>rekursive Funktionen zu definieren, bei denen eine Funktion in ihrer eigenen Definition verwendet werden kann.</a:t>
            </a:r>
          </a:p>
          <a:p>
            <a:r>
              <a:rPr lang="de-DE" sz="600" dirty="0">
                <a:solidFill>
                  <a:schemeClr val="bg1">
                    <a:lumMod val="50000"/>
                  </a:schemeClr>
                </a:solidFill>
              </a:rPr>
              <a:t>; </a:t>
            </a:r>
            <a:r>
              <a:rPr lang="de-DE" sz="600" dirty="0" err="1">
                <a:solidFill>
                  <a:schemeClr val="bg1">
                    <a:lumMod val="50000"/>
                  </a:schemeClr>
                </a:solidFill>
              </a:rPr>
              <a:t>Let</a:t>
            </a:r>
            <a:endParaRPr lang="de-DE" sz="600" dirty="0">
              <a:solidFill>
                <a:schemeClr val="bg1">
                  <a:lumMod val="50000"/>
                </a:schemeClr>
              </a:solidFill>
            </a:endParaRPr>
          </a:p>
          <a:p>
            <a:r>
              <a:rPr lang="de-DE" sz="600" dirty="0"/>
              <a:t>(</a:t>
            </a:r>
            <a:r>
              <a:rPr lang="de-DE" sz="600" dirty="0" err="1"/>
              <a:t>define</a:t>
            </a:r>
            <a:r>
              <a:rPr lang="de-DE" sz="600" dirty="0"/>
              <a:t> a 3)</a:t>
            </a:r>
          </a:p>
          <a:p>
            <a:r>
              <a:rPr lang="de-DE" sz="600" dirty="0"/>
              <a:t>(</a:t>
            </a:r>
            <a:r>
              <a:rPr lang="de-DE" sz="600" dirty="0" err="1"/>
              <a:t>let</a:t>
            </a:r>
            <a:r>
              <a:rPr lang="de-DE" sz="600" dirty="0"/>
              <a:t> (( a 16)</a:t>
            </a:r>
          </a:p>
          <a:p>
            <a:r>
              <a:rPr lang="de-DE" sz="600" dirty="0"/>
              <a:t>         (b a))</a:t>
            </a:r>
          </a:p>
          <a:p>
            <a:r>
              <a:rPr lang="de-DE" sz="600" dirty="0"/>
              <a:t>    (+ a b)) = 19</a:t>
            </a:r>
          </a:p>
          <a:p>
            <a:r>
              <a:rPr lang="de-DE" sz="600" dirty="0">
                <a:solidFill>
                  <a:srgbClr val="009900"/>
                </a:solidFill>
                <a:latin typeface="Söhne"/>
              </a:rPr>
              <a:t>Freie &amp; gebundene Variablen: </a:t>
            </a:r>
            <a:r>
              <a:rPr lang="de-DE" sz="600" dirty="0">
                <a:latin typeface="Söhne"/>
              </a:rPr>
              <a:t>In der Programmierung bezieht sich der Begriff "gebundene Variable" auf eine Variable, die in einem bestimmten Kontext (z.B. einer Funktion) definiert wurde und nur innerhalb dieses Kontextes verfügbar ist. "Freie Variable" hingegen bezieht sich auf eine Variable, die in keinem Kontext definiert wurde und global zugänglich ist.</a:t>
            </a:r>
            <a:endParaRPr lang="de-DE" sz="600" dirty="0">
              <a:sym typeface="Wingdings" panose="05000000000000000000" pitchFamily="2" charset="2"/>
            </a:endParaRPr>
          </a:p>
          <a:p>
            <a:endParaRPr lang="de-DE" sz="500" dirty="0"/>
          </a:p>
        </p:txBody>
      </p:sp>
      <p:pic>
        <p:nvPicPr>
          <p:cNvPr id="12" name="Grafik 11">
            <a:extLst>
              <a:ext uri="{FF2B5EF4-FFF2-40B4-BE49-F238E27FC236}">
                <a16:creationId xmlns:a16="http://schemas.microsoft.com/office/drawing/2014/main" id="{98F29C22-BF39-A560-E3C4-3D00A8C86B02}"/>
              </a:ext>
            </a:extLst>
          </p:cNvPr>
          <p:cNvPicPr>
            <a:picLocks noChangeAspect="1"/>
          </p:cNvPicPr>
          <p:nvPr/>
        </p:nvPicPr>
        <p:blipFill>
          <a:blip r:embed="rId5"/>
          <a:stretch>
            <a:fillRect/>
          </a:stretch>
        </p:blipFill>
        <p:spPr>
          <a:xfrm>
            <a:off x="104580" y="1014701"/>
            <a:ext cx="1125908" cy="1132473"/>
          </a:xfrm>
          <a:prstGeom prst="rect">
            <a:avLst/>
          </a:prstGeom>
        </p:spPr>
      </p:pic>
      <p:sp>
        <p:nvSpPr>
          <p:cNvPr id="13" name="Textfeld 12">
            <a:extLst>
              <a:ext uri="{FF2B5EF4-FFF2-40B4-BE49-F238E27FC236}">
                <a16:creationId xmlns:a16="http://schemas.microsoft.com/office/drawing/2014/main" id="{7D0364C2-E92B-88BB-A359-BC5E987B42D4}"/>
              </a:ext>
            </a:extLst>
          </p:cNvPr>
          <p:cNvSpPr txBox="1"/>
          <p:nvPr/>
        </p:nvSpPr>
        <p:spPr>
          <a:xfrm>
            <a:off x="467965" y="8260357"/>
            <a:ext cx="762000" cy="630942"/>
          </a:xfrm>
          <a:prstGeom prst="rect">
            <a:avLst/>
          </a:prstGeom>
          <a:noFill/>
        </p:spPr>
        <p:txBody>
          <a:bodyPr wrap="square" rtlCol="0">
            <a:spAutoFit/>
          </a:bodyPr>
          <a:lstStyle/>
          <a:p>
            <a:r>
              <a:rPr lang="de-DE" sz="600" dirty="0">
                <a:solidFill>
                  <a:schemeClr val="bg1">
                    <a:lumMod val="50000"/>
                  </a:schemeClr>
                </a:solidFill>
              </a:rPr>
              <a:t>; </a:t>
            </a:r>
            <a:r>
              <a:rPr lang="de-DE" sz="600" dirty="0" err="1">
                <a:solidFill>
                  <a:schemeClr val="bg1">
                    <a:lumMod val="50000"/>
                  </a:schemeClr>
                </a:solidFill>
              </a:rPr>
              <a:t>Let</a:t>
            </a:r>
            <a:r>
              <a:rPr lang="de-DE" sz="600" dirty="0">
                <a:solidFill>
                  <a:schemeClr val="bg1">
                    <a:lumMod val="50000"/>
                  </a:schemeClr>
                </a:solidFill>
              </a:rPr>
              <a:t>*</a:t>
            </a:r>
          </a:p>
          <a:p>
            <a:r>
              <a:rPr lang="de-DE" sz="600" dirty="0"/>
              <a:t>(</a:t>
            </a:r>
            <a:r>
              <a:rPr lang="de-DE" sz="600" dirty="0" err="1"/>
              <a:t>define</a:t>
            </a:r>
            <a:r>
              <a:rPr lang="de-DE" sz="600" dirty="0"/>
              <a:t> a 3)</a:t>
            </a:r>
          </a:p>
          <a:p>
            <a:r>
              <a:rPr lang="de-DE" sz="600" dirty="0"/>
              <a:t>(</a:t>
            </a:r>
            <a:r>
              <a:rPr lang="de-DE" sz="600" dirty="0" err="1"/>
              <a:t>let</a:t>
            </a:r>
            <a:r>
              <a:rPr lang="de-DE" sz="600" dirty="0"/>
              <a:t>* ((a 16)</a:t>
            </a:r>
          </a:p>
          <a:p>
            <a:r>
              <a:rPr lang="de-DE" sz="600" dirty="0"/>
              <a:t>          (b a))</a:t>
            </a:r>
          </a:p>
          <a:p>
            <a:r>
              <a:rPr lang="de-DE" sz="600" dirty="0"/>
              <a:t>    (+ a b)) = 32</a:t>
            </a:r>
          </a:p>
          <a:p>
            <a:endParaRPr lang="de-DE" sz="500" dirty="0"/>
          </a:p>
        </p:txBody>
      </p:sp>
      <p:sp>
        <p:nvSpPr>
          <p:cNvPr id="14" name="Textfeld 13">
            <a:extLst>
              <a:ext uri="{FF2B5EF4-FFF2-40B4-BE49-F238E27FC236}">
                <a16:creationId xmlns:a16="http://schemas.microsoft.com/office/drawing/2014/main" id="{1BD7BC3A-D66C-0D87-E037-27A9AAC1B99A}"/>
              </a:ext>
            </a:extLst>
          </p:cNvPr>
          <p:cNvSpPr txBox="1"/>
          <p:nvPr/>
        </p:nvSpPr>
        <p:spPr>
          <a:xfrm>
            <a:off x="1578174" y="3908"/>
            <a:ext cx="1964292" cy="8094524"/>
          </a:xfrm>
          <a:prstGeom prst="rect">
            <a:avLst/>
          </a:prstGeom>
          <a:noFill/>
        </p:spPr>
        <p:txBody>
          <a:bodyPr wrap="square" rtlCol="0">
            <a:spAutoFit/>
          </a:bodyPr>
          <a:lstStyle/>
          <a:p>
            <a:r>
              <a:rPr lang="de-DE" sz="600" dirty="0">
                <a:solidFill>
                  <a:srgbClr val="009900"/>
                </a:solidFill>
                <a:latin typeface="Söhne"/>
              </a:rPr>
              <a:t>(and) </a:t>
            </a:r>
            <a:r>
              <a:rPr lang="de-DE" sz="600" dirty="0">
                <a:solidFill>
                  <a:srgbClr val="009900"/>
                </a:solidFill>
                <a:latin typeface="Söhne"/>
                <a:sym typeface="Wingdings" panose="05000000000000000000" pitchFamily="2" charset="2"/>
              </a:rPr>
              <a:t> #t: </a:t>
            </a:r>
            <a:r>
              <a:rPr lang="de-DE" sz="600" dirty="0">
                <a:latin typeface="Söhne"/>
                <a:sym typeface="Wingdings" panose="05000000000000000000" pitchFamily="2" charset="2"/>
              </a:rPr>
              <a:t>es gibt keine Argumente, also keine Möglichkeit, eine falsche Behauptung zu haben (Konvention)</a:t>
            </a:r>
          </a:p>
          <a:p>
            <a:r>
              <a:rPr lang="de-DE" sz="600" dirty="0">
                <a:solidFill>
                  <a:srgbClr val="009900"/>
                </a:solidFill>
                <a:latin typeface="Söhne"/>
                <a:sym typeface="Wingdings" panose="05000000000000000000" pitchFamily="2" charset="2"/>
              </a:rPr>
              <a:t>(or)  #f: </a:t>
            </a:r>
            <a:r>
              <a:rPr lang="de-DE" sz="600" dirty="0">
                <a:latin typeface="Söhne"/>
                <a:sym typeface="Wingdings" panose="05000000000000000000" pitchFamily="2" charset="2"/>
              </a:rPr>
              <a:t>es gibt keine Argumente, also keine Möglichkeit, eine wahre Behauptung zu haben (Konvention)</a:t>
            </a:r>
            <a:endParaRPr lang="de-DE" sz="600" dirty="0">
              <a:solidFill>
                <a:srgbClr val="009900"/>
              </a:solidFill>
            </a:endParaRPr>
          </a:p>
          <a:p>
            <a:r>
              <a:rPr lang="de-DE" sz="600" dirty="0">
                <a:solidFill>
                  <a:srgbClr val="009900"/>
                </a:solidFill>
              </a:rPr>
              <a:t>Records</a:t>
            </a:r>
          </a:p>
          <a:p>
            <a:r>
              <a:rPr lang="de-DE" sz="600" dirty="0">
                <a:solidFill>
                  <a:schemeClr val="bg1">
                    <a:lumMod val="50000"/>
                  </a:schemeClr>
                </a:solidFill>
              </a:rPr>
              <a:t>; Daten-Definition (Kommentare)</a:t>
            </a:r>
          </a:p>
          <a:p>
            <a:r>
              <a:rPr lang="de-DE" sz="600" dirty="0"/>
              <a:t>(: </a:t>
            </a:r>
            <a:r>
              <a:rPr lang="de-DE" sz="600" dirty="0" err="1"/>
              <a:t>make</a:t>
            </a:r>
            <a:r>
              <a:rPr lang="de-DE" sz="600" dirty="0"/>
              <a:t>-t (</a:t>
            </a:r>
            <a:r>
              <a:rPr lang="de-DE" sz="600" dirty="0">
                <a:effectLst/>
                <a:latin typeface="Calibri" panose="020F0502020204030204" pitchFamily="34" charset="0"/>
                <a:ea typeface="Calibri" panose="020F0502020204030204" pitchFamily="34" charset="0"/>
                <a:cs typeface="Times New Roman" panose="02020603050405020304" pitchFamily="18" charset="0"/>
              </a:rPr>
              <a:t>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latin typeface="Calibri" panose="020F0502020204030204" pitchFamily="34" charset="0"/>
                <a:ea typeface="Calibri" panose="020F0502020204030204" pitchFamily="34" charset="0"/>
                <a:cs typeface="Times New Roman" panose="02020603050405020304" pitchFamily="18" charset="0"/>
              </a:rPr>
              <a:t> … </a:t>
            </a:r>
            <a:r>
              <a:rPr lang="de-DE" sz="600" dirty="0" err="1">
                <a:effectLst/>
                <a:latin typeface="Calibri" panose="020F0502020204030204" pitchFamily="34" charset="0"/>
                <a:ea typeface="Calibri" panose="020F0502020204030204" pitchFamily="34" charset="0"/>
                <a:cs typeface="Times New Roman" panose="02020603050405020304" pitchFamily="18" charset="0"/>
              </a:rPr>
              <a:t>t</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latin typeface="Calibri" panose="020F0502020204030204" pitchFamily="34" charset="0"/>
                <a:ea typeface="Calibri" panose="020F0502020204030204" pitchFamily="34" charset="0"/>
                <a:cs typeface="Times New Roman" panose="02020603050405020304" pitchFamily="18" charset="0"/>
              </a:rPr>
              <a:t> -&gt; t ))</a:t>
            </a:r>
          </a:p>
          <a:p>
            <a:r>
              <a:rPr lang="de-DE" sz="600" dirty="0">
                <a:latin typeface="Calibri" panose="020F0502020204030204" pitchFamily="34" charset="0"/>
                <a:ea typeface="Calibri" panose="020F0502020204030204" pitchFamily="34" charset="0"/>
                <a:cs typeface="Times New Roman" panose="02020603050405020304" pitchFamily="18" charset="0"/>
              </a:rPr>
              <a:t>(: t-comp</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latin typeface="Calibri" panose="020F0502020204030204" pitchFamily="34" charset="0"/>
                <a:ea typeface="Calibri" panose="020F0502020204030204" pitchFamily="34" charset="0"/>
                <a:cs typeface="Times New Roman" panose="02020603050405020304" pitchFamily="18" charset="0"/>
              </a:rPr>
              <a:t> (t -&gt; </a:t>
            </a:r>
            <a:r>
              <a:rPr lang="de-DE" sz="600" dirty="0">
                <a:effectLst/>
                <a:latin typeface="Calibri" panose="020F0502020204030204" pitchFamily="34" charset="0"/>
                <a:ea typeface="Calibri" panose="020F0502020204030204" pitchFamily="34" charset="0"/>
                <a:cs typeface="Times New Roman" panose="02020603050405020304" pitchFamily="18" charset="0"/>
              </a:rPr>
              <a:t>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latin typeface="Calibri" panose="020F0502020204030204" pitchFamily="34" charset="0"/>
                <a:ea typeface="Calibri" panose="020F0502020204030204" pitchFamily="34" charset="0"/>
                <a:cs typeface="Times New Roman" panose="02020603050405020304" pitchFamily="18" charset="0"/>
              </a:rPr>
              <a:t>))</a:t>
            </a:r>
          </a:p>
          <a:p>
            <a:r>
              <a:rPr lang="de-DE" sz="600" dirty="0">
                <a:latin typeface="Calibri" panose="020F0502020204030204" pitchFamily="34" charset="0"/>
                <a:ea typeface="Calibri" panose="020F0502020204030204" pitchFamily="34" charset="0"/>
                <a:cs typeface="Times New Roman" panose="02020603050405020304" pitchFamily="18" charset="0"/>
              </a:rPr>
              <a:t>(: t-</a:t>
            </a:r>
            <a:r>
              <a:rPr lang="de-DE" sz="600" dirty="0" err="1">
                <a:latin typeface="Calibri" panose="020F0502020204030204" pitchFamily="34" charset="0"/>
                <a:ea typeface="Calibri" panose="020F0502020204030204" pitchFamily="34" charset="0"/>
                <a:cs typeface="Times New Roman" panose="02020603050405020304" pitchFamily="18" charset="0"/>
              </a:rPr>
              <a:t>comp</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latin typeface="Calibri" panose="020F0502020204030204" pitchFamily="34" charset="0"/>
                <a:ea typeface="Calibri" panose="020F0502020204030204" pitchFamily="34" charset="0"/>
                <a:cs typeface="Times New Roman" panose="02020603050405020304" pitchFamily="18" charset="0"/>
              </a:rPr>
              <a:t> (t -&gt; </a:t>
            </a:r>
            <a:r>
              <a:rPr lang="de-DE" sz="600" dirty="0" err="1">
                <a:effectLst/>
                <a:latin typeface="Calibri" panose="020F0502020204030204" pitchFamily="34" charset="0"/>
                <a:ea typeface="Calibri" panose="020F0502020204030204" pitchFamily="34" charset="0"/>
                <a:cs typeface="Times New Roman" panose="02020603050405020304" pitchFamily="18" charset="0"/>
              </a:rPr>
              <a:t>t</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latin typeface="Calibri" panose="020F0502020204030204" pitchFamily="34" charset="0"/>
                <a:ea typeface="Calibri" panose="020F0502020204030204" pitchFamily="34" charset="0"/>
                <a:cs typeface="Times New Roman" panose="02020603050405020304" pitchFamily="18" charset="0"/>
              </a:rPr>
              <a:t>))</a:t>
            </a:r>
            <a:endParaRPr lang="de-DE" sz="600" dirty="0"/>
          </a:p>
          <a:p>
            <a:r>
              <a:rPr lang="de-DE" sz="600" dirty="0"/>
              <a:t>(</a:t>
            </a:r>
            <a:r>
              <a:rPr lang="de-DE" sz="600" dirty="0" err="1"/>
              <a:t>define-record</a:t>
            </a:r>
            <a:r>
              <a:rPr lang="de-DE" sz="600" dirty="0"/>
              <a:t> t   1. </a:t>
            </a:r>
            <a:r>
              <a:rPr lang="de-DE" sz="600" dirty="0" err="1"/>
              <a:t>Record</a:t>
            </a:r>
            <a:r>
              <a:rPr lang="de-DE" sz="600" dirty="0"/>
              <a:t>-Signatur</a:t>
            </a:r>
          </a:p>
          <a:p>
            <a:r>
              <a:rPr lang="de-DE" sz="600" dirty="0"/>
              <a:t>  </a:t>
            </a:r>
            <a:r>
              <a:rPr lang="de-DE" sz="600" dirty="0" err="1"/>
              <a:t>make</a:t>
            </a:r>
            <a:r>
              <a:rPr lang="de-DE" sz="600" dirty="0"/>
              <a:t>-t                 2. Konstruktor</a:t>
            </a:r>
          </a:p>
          <a:p>
            <a:r>
              <a:rPr lang="de-DE" sz="600" dirty="0"/>
              <a:t>    t?                        3. Prädikat</a:t>
            </a:r>
          </a:p>
          <a:p>
            <a:r>
              <a:rPr lang="de-DE" sz="600" dirty="0"/>
              <a:t>      (t-comp</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 </a:t>
            </a:r>
            <a:r>
              <a:rPr lang="de-DE" sz="600" dirty="0">
                <a:effectLst/>
                <a:latin typeface="Calibri" panose="020F0502020204030204" pitchFamily="34" charset="0"/>
                <a:ea typeface="Calibri" panose="020F0502020204030204" pitchFamily="34" charset="0"/>
                <a:cs typeface="Times New Roman" panose="02020603050405020304" pitchFamily="18" charset="0"/>
              </a:rPr>
              <a:t>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    4. Liste von n </a:t>
            </a:r>
          </a:p>
          <a:p>
            <a:r>
              <a:rPr lang="de-DE" sz="600" dirty="0"/>
              <a:t>       …                          Selektoren namens</a:t>
            </a:r>
          </a:p>
          <a:p>
            <a:r>
              <a:rPr lang="de-DE" sz="600" dirty="0"/>
              <a:t>      (t-</a:t>
            </a:r>
            <a:r>
              <a:rPr lang="de-DE" sz="600" dirty="0" err="1"/>
              <a:t>comp</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t> </a:t>
            </a:r>
            <a:r>
              <a:rPr lang="de-DE" sz="600" dirty="0" err="1">
                <a:effectLst/>
                <a:latin typeface="Calibri" panose="020F0502020204030204" pitchFamily="34" charset="0"/>
                <a:ea typeface="Calibri" panose="020F0502020204030204" pitchFamily="34" charset="0"/>
                <a:cs typeface="Times New Roman" panose="02020603050405020304" pitchFamily="18" charset="0"/>
              </a:rPr>
              <a:t>t</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t>))        </a:t>
            </a:r>
            <a:r>
              <a:rPr lang="de-DE" sz="600" dirty="0" err="1"/>
              <a:t>comp</a:t>
            </a:r>
            <a:endParaRPr lang="de-DE" sz="600" dirty="0"/>
          </a:p>
          <a:p>
            <a:r>
              <a:rPr lang="de-DE" sz="600" dirty="0">
                <a:solidFill>
                  <a:schemeClr val="bg1">
                    <a:lumMod val="50000"/>
                  </a:schemeClr>
                </a:solidFill>
              </a:rPr>
              <a:t>; </a:t>
            </a:r>
            <a:r>
              <a:rPr lang="de-DE" sz="600" dirty="0" err="1">
                <a:solidFill>
                  <a:schemeClr val="bg1">
                    <a:lumMod val="50000"/>
                  </a:schemeClr>
                </a:solidFill>
              </a:rPr>
              <a:t>Record</a:t>
            </a:r>
            <a:r>
              <a:rPr lang="de-DE" sz="600" dirty="0">
                <a:solidFill>
                  <a:schemeClr val="bg1">
                    <a:lumMod val="50000"/>
                  </a:schemeClr>
                </a:solidFill>
              </a:rPr>
              <a:t>-Konsument</a:t>
            </a:r>
          </a:p>
          <a:p>
            <a:r>
              <a:rPr lang="de-DE" sz="600" dirty="0"/>
              <a:t>(: f (… t … -&gt; …))</a:t>
            </a:r>
          </a:p>
          <a:p>
            <a:r>
              <a:rPr lang="de-DE" sz="600" dirty="0"/>
              <a:t>(</a:t>
            </a:r>
            <a:r>
              <a:rPr lang="de-DE" sz="600" dirty="0" err="1"/>
              <a:t>define</a:t>
            </a:r>
            <a:r>
              <a:rPr lang="de-DE" sz="600" dirty="0"/>
              <a:t> f</a:t>
            </a:r>
          </a:p>
          <a:p>
            <a:r>
              <a:rPr lang="de-DE" sz="600" dirty="0"/>
              <a:t>(</a:t>
            </a:r>
            <a:r>
              <a:rPr lang="de-DE" sz="600" dirty="0" err="1"/>
              <a:t>lambda</a:t>
            </a:r>
            <a:r>
              <a:rPr lang="de-DE" sz="600" dirty="0"/>
              <a:t> (… c …)</a:t>
            </a:r>
          </a:p>
          <a:p>
            <a:r>
              <a:rPr lang="de-DE" sz="600" dirty="0"/>
              <a:t>  … (</a:t>
            </a:r>
            <a:r>
              <a:rPr lang="de-DE" sz="600" dirty="0">
                <a:latin typeface="Calibri" panose="020F0502020204030204" pitchFamily="34" charset="0"/>
                <a:ea typeface="Calibri" panose="020F0502020204030204" pitchFamily="34" charset="0"/>
                <a:cs typeface="Times New Roman" panose="02020603050405020304" pitchFamily="18" charset="0"/>
              </a:rPr>
              <a:t>t-</a:t>
            </a:r>
            <a:r>
              <a:rPr lang="de-DE" sz="600" dirty="0" err="1">
                <a:latin typeface="Calibri" panose="020F0502020204030204" pitchFamily="34" charset="0"/>
                <a:ea typeface="Calibri" panose="020F0502020204030204" pitchFamily="34" charset="0"/>
                <a:cs typeface="Times New Roman" panose="02020603050405020304" pitchFamily="18" charset="0"/>
              </a:rPr>
              <a:t>comp</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i</a:t>
            </a:r>
            <a:r>
              <a:rPr lang="de-DE" sz="600" dirty="0"/>
              <a:t> c) … (</a:t>
            </a:r>
            <a:r>
              <a:rPr lang="de-DE" sz="600" dirty="0">
                <a:latin typeface="Calibri" panose="020F0502020204030204" pitchFamily="34" charset="0"/>
                <a:ea typeface="Calibri" panose="020F0502020204030204" pitchFamily="34" charset="0"/>
                <a:cs typeface="Times New Roman" panose="02020603050405020304" pitchFamily="18" charset="0"/>
              </a:rPr>
              <a:t>t-</a:t>
            </a:r>
            <a:r>
              <a:rPr lang="de-DE" sz="600" dirty="0" err="1">
                <a:latin typeface="Calibri" panose="020F0502020204030204" pitchFamily="34" charset="0"/>
                <a:ea typeface="Calibri" panose="020F0502020204030204" pitchFamily="34" charset="0"/>
                <a:cs typeface="Times New Roman" panose="02020603050405020304" pitchFamily="18" charset="0"/>
              </a:rPr>
              <a:t>comp</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j</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  </a:t>
            </a:r>
            <a:r>
              <a:rPr lang="de-DE" sz="600" dirty="0"/>
              <a:t>c) …))</a:t>
            </a:r>
          </a:p>
          <a:p>
            <a:r>
              <a:rPr lang="de-DE" sz="600" dirty="0">
                <a:solidFill>
                  <a:schemeClr val="bg1">
                    <a:lumMod val="50000"/>
                  </a:schemeClr>
                </a:solidFill>
              </a:rPr>
              <a:t>; </a:t>
            </a:r>
            <a:r>
              <a:rPr lang="de-DE" sz="600" dirty="0" err="1">
                <a:solidFill>
                  <a:schemeClr val="bg1">
                    <a:lumMod val="50000"/>
                  </a:schemeClr>
                </a:solidFill>
              </a:rPr>
              <a:t>Record</a:t>
            </a:r>
            <a:r>
              <a:rPr lang="de-DE" sz="600" dirty="0">
                <a:solidFill>
                  <a:schemeClr val="bg1">
                    <a:lumMod val="50000"/>
                  </a:schemeClr>
                </a:solidFill>
              </a:rPr>
              <a:t>-Produzent</a:t>
            </a:r>
          </a:p>
          <a:p>
            <a:r>
              <a:rPr lang="de-DE" sz="600" dirty="0"/>
              <a:t>(: f (… -&gt; t))</a:t>
            </a:r>
          </a:p>
          <a:p>
            <a:r>
              <a:rPr lang="de-DE" sz="600" dirty="0"/>
              <a:t>(</a:t>
            </a:r>
            <a:r>
              <a:rPr lang="de-DE" sz="600" dirty="0" err="1"/>
              <a:t>define</a:t>
            </a:r>
            <a:r>
              <a:rPr lang="de-DE" sz="600" dirty="0"/>
              <a:t> f</a:t>
            </a:r>
          </a:p>
          <a:p>
            <a:r>
              <a:rPr lang="de-DE" sz="600" dirty="0"/>
              <a:t>  (</a:t>
            </a:r>
            <a:r>
              <a:rPr lang="de-DE" sz="600" dirty="0" err="1"/>
              <a:t>lambda</a:t>
            </a:r>
            <a:r>
              <a:rPr lang="de-DE" sz="600" dirty="0"/>
              <a:t> (…)</a:t>
            </a:r>
          </a:p>
          <a:p>
            <a:r>
              <a:rPr lang="de-DE" sz="600" dirty="0"/>
              <a:t>     … (</a:t>
            </a:r>
            <a:r>
              <a:rPr lang="de-DE" sz="600" dirty="0" err="1"/>
              <a:t>make</a:t>
            </a:r>
            <a:r>
              <a:rPr lang="de-DE" sz="600" dirty="0"/>
              <a:t>-t …) …))</a:t>
            </a:r>
          </a:p>
          <a:p>
            <a:endParaRPr lang="de-DE" sz="600" dirty="0"/>
          </a:p>
          <a:p>
            <a:r>
              <a:rPr lang="de-DE" sz="600" b="1" dirty="0"/>
              <a:t>Reduktion</a:t>
            </a:r>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endParaRPr lang="de-DE" sz="600" dirty="0"/>
          </a:p>
          <a:p>
            <a:r>
              <a:rPr lang="de-DE" sz="600" dirty="0"/>
              <a:t>Syntaktischer Zucker</a:t>
            </a:r>
          </a:p>
          <a:p>
            <a:r>
              <a:rPr lang="de-DE" sz="600" dirty="0"/>
              <a:t>(</a:t>
            </a:r>
            <a:r>
              <a:rPr lang="de-DE" sz="600" dirty="0" err="1"/>
              <a:t>if</a:t>
            </a:r>
            <a:r>
              <a:rPr lang="de-DE" sz="600" dirty="0"/>
              <a:t> 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                                (</a:t>
            </a:r>
            <a:r>
              <a:rPr lang="de-DE" sz="600" dirty="0" err="1"/>
              <a:t>cond</a:t>
            </a:r>
            <a:r>
              <a:rPr lang="de-DE" sz="600" dirty="0"/>
              <a:t> (t e)</a:t>
            </a:r>
          </a:p>
          <a:p>
            <a:r>
              <a:rPr lang="de-DE" sz="600" dirty="0"/>
              <a:t>     e</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                    =                    (</a:t>
            </a:r>
            <a:r>
              <a:rPr lang="de-DE" sz="600" dirty="0" err="1"/>
              <a:t>else</a:t>
            </a:r>
            <a:r>
              <a:rPr lang="de-DE" sz="600" dirty="0"/>
              <a:t> e))</a:t>
            </a:r>
          </a:p>
          <a:p>
            <a:r>
              <a:rPr lang="de-DE" sz="600" dirty="0"/>
              <a:t>     e</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2</a:t>
            </a:r>
            <a:r>
              <a:rPr lang="de-DE" sz="600" dirty="0"/>
              <a:t>)</a:t>
            </a:r>
          </a:p>
          <a:p>
            <a:r>
              <a:rPr lang="de-DE" sz="600" dirty="0"/>
              <a:t>(or 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 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2</a:t>
            </a:r>
            <a:r>
              <a:rPr lang="de-DE" sz="600" dirty="0"/>
              <a:t> … </a:t>
            </a:r>
            <a:r>
              <a:rPr lang="de-DE" sz="600" dirty="0" err="1"/>
              <a:t>t</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t>)      =        (</a:t>
            </a:r>
            <a:r>
              <a:rPr lang="de-DE" sz="600" dirty="0" err="1"/>
              <a:t>if</a:t>
            </a:r>
            <a:r>
              <a:rPr lang="de-DE" sz="600" dirty="0"/>
              <a:t> t #t (or 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2</a:t>
            </a:r>
            <a:r>
              <a:rPr lang="de-DE" sz="600" dirty="0"/>
              <a:t> … </a:t>
            </a:r>
            <a:r>
              <a:rPr lang="de-DE" sz="600" dirty="0" err="1"/>
              <a:t>t</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t>))</a:t>
            </a:r>
          </a:p>
          <a:p>
            <a:r>
              <a:rPr lang="de-DE" sz="600" dirty="0"/>
              <a:t>(or)                      =         #f</a:t>
            </a:r>
          </a:p>
          <a:p>
            <a:r>
              <a:rPr lang="de-DE" sz="600" dirty="0"/>
              <a:t>(and 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 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2</a:t>
            </a:r>
            <a:r>
              <a:rPr lang="de-DE" sz="600" dirty="0"/>
              <a:t> … </a:t>
            </a:r>
            <a:r>
              <a:rPr lang="de-DE" sz="600" dirty="0" err="1"/>
              <a:t>t</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t>)   =       (</a:t>
            </a:r>
            <a:r>
              <a:rPr lang="de-DE" sz="600" dirty="0" err="1"/>
              <a:t>if</a:t>
            </a:r>
            <a:r>
              <a:rPr lang="de-DE" sz="600" dirty="0"/>
              <a:t> t (and t</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2</a:t>
            </a:r>
            <a:r>
              <a:rPr lang="de-DE" sz="600" dirty="0"/>
              <a:t> … </a:t>
            </a:r>
            <a:r>
              <a:rPr lang="de-DE" sz="600" dirty="0" err="1"/>
              <a:t>t</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t>) #f)</a:t>
            </a:r>
          </a:p>
          <a:p>
            <a:r>
              <a:rPr lang="de-DE" sz="600" dirty="0"/>
              <a:t>(and)                   =         #t</a:t>
            </a:r>
          </a:p>
          <a:p>
            <a:r>
              <a:rPr lang="de-DE" sz="600" dirty="0"/>
              <a:t>(</a:t>
            </a:r>
            <a:r>
              <a:rPr lang="de-DE" sz="600" dirty="0" err="1"/>
              <a:t>let</a:t>
            </a:r>
            <a:r>
              <a:rPr lang="de-DE" sz="600" dirty="0"/>
              <a:t> ((id</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 e</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                           </a:t>
            </a:r>
            <a:r>
              <a:rPr lang="de-DE" sz="600" dirty="0"/>
              <a:t>((</a:t>
            </a:r>
            <a:r>
              <a:rPr lang="de-DE" sz="600" dirty="0" err="1"/>
              <a:t>lambda</a:t>
            </a:r>
            <a:r>
              <a:rPr lang="de-DE" sz="600" dirty="0"/>
              <a:t> (id</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 … </a:t>
            </a:r>
            <a:r>
              <a:rPr lang="de-DE" sz="600" dirty="0" err="1"/>
              <a:t>id</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t>) e)</a:t>
            </a:r>
          </a:p>
          <a:p>
            <a:r>
              <a:rPr lang="de-DE" sz="600" dirty="0"/>
              <a:t>         …                 =               e</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600" dirty="0"/>
              <a:t> … e</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n</a:t>
            </a:r>
            <a:r>
              <a:rPr lang="de-DE" sz="600" dirty="0"/>
              <a:t>)</a:t>
            </a:r>
          </a:p>
          <a:p>
            <a:r>
              <a:rPr lang="de-DE" sz="600" dirty="0"/>
              <a:t>        (( </a:t>
            </a:r>
            <a:r>
              <a:rPr lang="de-DE" sz="600" dirty="0" err="1"/>
              <a:t>id</a:t>
            </a:r>
            <a:r>
              <a:rPr lang="de-DE" sz="600" baseline="-25000" dirty="0" err="1">
                <a:effectLst/>
                <a:latin typeface="Calibri" panose="020F0502020204030204" pitchFamily="34" charset="0"/>
                <a:ea typeface="Calibri" panose="020F0502020204030204" pitchFamily="34" charset="0"/>
                <a:cs typeface="Times New Roman" panose="02020603050405020304" pitchFamily="18" charset="0"/>
              </a:rPr>
              <a:t>n</a:t>
            </a:r>
            <a:r>
              <a:rPr lang="de-DE" sz="600" dirty="0"/>
              <a:t> e</a:t>
            </a:r>
            <a:r>
              <a:rPr lang="de-DE" sz="600" baseline="-25000" dirty="0">
                <a:effectLst/>
                <a:latin typeface="Calibri" panose="020F0502020204030204" pitchFamily="34" charset="0"/>
                <a:ea typeface="Calibri" panose="020F0502020204030204" pitchFamily="34" charset="0"/>
                <a:cs typeface="Times New Roman" panose="02020603050405020304" pitchFamily="18" charset="0"/>
              </a:rPr>
              <a:t>n</a:t>
            </a:r>
            <a:r>
              <a:rPr lang="de-DE" sz="600" dirty="0"/>
              <a:t>))</a:t>
            </a:r>
          </a:p>
          <a:p>
            <a:r>
              <a:rPr lang="de-DE" sz="600" dirty="0"/>
              <a:t>    e)</a:t>
            </a:r>
          </a:p>
          <a:p>
            <a:r>
              <a:rPr lang="en-US" sz="600" dirty="0"/>
              <a:t>(:implies (</a:t>
            </a:r>
            <a:r>
              <a:rPr lang="en-US" sz="600" dirty="0" err="1"/>
              <a:t>boolean</a:t>
            </a:r>
            <a:r>
              <a:rPr lang="en-US" sz="600" dirty="0"/>
              <a:t> </a:t>
            </a:r>
            <a:r>
              <a:rPr lang="en-US" sz="600" dirty="0" err="1"/>
              <a:t>boolean</a:t>
            </a:r>
            <a:r>
              <a:rPr lang="en-US" sz="600" dirty="0"/>
              <a:t> -&gt; </a:t>
            </a:r>
            <a:r>
              <a:rPr lang="en-US" sz="600" dirty="0" err="1"/>
              <a:t>boolean</a:t>
            </a:r>
            <a:r>
              <a:rPr lang="en-US" sz="600" dirty="0"/>
              <a:t>))</a:t>
            </a:r>
          </a:p>
          <a:p>
            <a:r>
              <a:rPr lang="en-US" sz="600" dirty="0"/>
              <a:t>(define implies</a:t>
            </a:r>
          </a:p>
          <a:p>
            <a:r>
              <a:rPr lang="en-US" sz="600" dirty="0"/>
              <a:t>  (lambda (p w)</a:t>
            </a:r>
          </a:p>
          <a:p>
            <a:r>
              <a:rPr lang="en-US" sz="600" dirty="0"/>
              <a:t>    (or (not p) w)))</a:t>
            </a:r>
          </a:p>
          <a:p>
            <a:r>
              <a:rPr lang="en-US" sz="600" dirty="0"/>
              <a:t>(implies #t (&gt; 41 42))</a:t>
            </a:r>
          </a:p>
          <a:p>
            <a:endParaRPr lang="en-US" sz="600" dirty="0"/>
          </a:p>
          <a:p>
            <a:r>
              <a:rPr lang="en-US" sz="600" b="1" dirty="0"/>
              <a:t>Listen</a:t>
            </a:r>
            <a:endParaRPr lang="en-US" sz="500" b="1" dirty="0">
              <a:solidFill>
                <a:srgbClr val="009900"/>
              </a:solidFill>
            </a:endParaRPr>
          </a:p>
          <a:p>
            <a:r>
              <a:rPr lang="de-DE" sz="500" dirty="0">
                <a:solidFill>
                  <a:srgbClr val="009900"/>
                </a:solidFill>
              </a:rPr>
              <a:t>Konstruktionsanleitung Pattern </a:t>
            </a:r>
            <a:r>
              <a:rPr lang="de-DE" sz="500" dirty="0" err="1">
                <a:solidFill>
                  <a:srgbClr val="009900"/>
                </a:solidFill>
              </a:rPr>
              <a:t>matching</a:t>
            </a:r>
            <a:endParaRPr lang="de-DE" sz="500" dirty="0">
              <a:solidFill>
                <a:srgbClr val="009900"/>
              </a:solidFill>
            </a:endParaRPr>
          </a:p>
          <a:p>
            <a:r>
              <a:rPr lang="de-DE" sz="500" dirty="0"/>
              <a:t>(: f ((list-of t</a:t>
            </a:r>
            <a:r>
              <a:rPr lang="de-DE" sz="500" baseline="-25000" dirty="0">
                <a:effectLst/>
                <a:latin typeface="Calibri" panose="020F0502020204030204" pitchFamily="34" charset="0"/>
                <a:ea typeface="Calibri" panose="020F0502020204030204" pitchFamily="34" charset="0"/>
                <a:cs typeface="Times New Roman" panose="02020603050405020304" pitchFamily="18" charset="0"/>
              </a:rPr>
              <a:t>1</a:t>
            </a:r>
            <a:r>
              <a:rPr lang="de-DE" sz="500" dirty="0"/>
              <a:t>) -&gt; t</a:t>
            </a:r>
            <a:r>
              <a:rPr lang="de-DE" sz="500" baseline="-25000" dirty="0">
                <a:effectLst/>
                <a:latin typeface="Calibri" panose="020F0502020204030204" pitchFamily="34" charset="0"/>
                <a:ea typeface="Calibri" panose="020F0502020204030204" pitchFamily="34" charset="0"/>
                <a:cs typeface="Times New Roman" panose="02020603050405020304" pitchFamily="18" charset="0"/>
              </a:rPr>
              <a:t>2</a:t>
            </a:r>
            <a:r>
              <a:rPr lang="de-DE" sz="500" dirty="0"/>
              <a:t>))</a:t>
            </a:r>
          </a:p>
          <a:p>
            <a:r>
              <a:rPr lang="de-DE" sz="500" dirty="0"/>
              <a:t>(</a:t>
            </a:r>
            <a:r>
              <a:rPr lang="de-DE" sz="500" dirty="0" err="1"/>
              <a:t>define</a:t>
            </a:r>
            <a:r>
              <a:rPr lang="de-DE" sz="500" dirty="0"/>
              <a:t> f</a:t>
            </a:r>
          </a:p>
          <a:p>
            <a:r>
              <a:rPr lang="de-DE" sz="500" dirty="0"/>
              <a:t>  (</a:t>
            </a:r>
            <a:r>
              <a:rPr lang="de-DE" sz="500" dirty="0" err="1"/>
              <a:t>lambda</a:t>
            </a:r>
            <a:r>
              <a:rPr lang="de-DE" sz="500" dirty="0"/>
              <a:t> (</a:t>
            </a:r>
            <a:r>
              <a:rPr lang="de-DE" sz="500" dirty="0" err="1"/>
              <a:t>xs</a:t>
            </a:r>
            <a:r>
              <a:rPr lang="de-DE" sz="500" dirty="0"/>
              <a:t>)</a:t>
            </a:r>
          </a:p>
          <a:p>
            <a:r>
              <a:rPr lang="de-DE" sz="500" dirty="0"/>
              <a:t>      (match </a:t>
            </a:r>
            <a:r>
              <a:rPr lang="de-DE" sz="500" dirty="0" err="1"/>
              <a:t>xs</a:t>
            </a:r>
            <a:endParaRPr lang="de-DE" sz="500" dirty="0"/>
          </a:p>
          <a:p>
            <a:r>
              <a:rPr lang="de-DE" sz="500" dirty="0"/>
              <a:t>          (</a:t>
            </a:r>
            <a:r>
              <a:rPr lang="de-DE" sz="500" dirty="0" err="1"/>
              <a:t>empty</a:t>
            </a:r>
            <a:r>
              <a:rPr lang="de-DE" sz="500" dirty="0"/>
              <a:t> …)</a:t>
            </a:r>
          </a:p>
          <a:p>
            <a:r>
              <a:rPr lang="de-DE" sz="500" dirty="0"/>
              <a:t>          (( </a:t>
            </a:r>
            <a:r>
              <a:rPr lang="de-DE" sz="500" dirty="0" err="1"/>
              <a:t>cons</a:t>
            </a:r>
            <a:r>
              <a:rPr lang="de-DE" sz="500" dirty="0"/>
              <a:t> y </a:t>
            </a:r>
            <a:r>
              <a:rPr lang="de-DE" sz="500" dirty="0" err="1"/>
              <a:t>ys</a:t>
            </a:r>
            <a:r>
              <a:rPr lang="de-DE" sz="500" dirty="0"/>
              <a:t>) … y … (f </a:t>
            </a:r>
            <a:r>
              <a:rPr lang="de-DE" sz="500" dirty="0" err="1"/>
              <a:t>ys</a:t>
            </a:r>
            <a:r>
              <a:rPr lang="de-DE" sz="500" dirty="0"/>
              <a:t>) …))))</a:t>
            </a:r>
          </a:p>
          <a:p>
            <a:endParaRPr lang="en-US" sz="500" b="1" dirty="0"/>
          </a:p>
        </p:txBody>
      </p:sp>
      <p:pic>
        <p:nvPicPr>
          <p:cNvPr id="16" name="Grafik 15">
            <a:extLst>
              <a:ext uri="{FF2B5EF4-FFF2-40B4-BE49-F238E27FC236}">
                <a16:creationId xmlns:a16="http://schemas.microsoft.com/office/drawing/2014/main" id="{C087AE84-2CE4-B5A5-C618-3B84A59BDF1E}"/>
              </a:ext>
            </a:extLst>
          </p:cNvPr>
          <p:cNvPicPr>
            <a:picLocks noChangeAspect="1"/>
          </p:cNvPicPr>
          <p:nvPr/>
        </p:nvPicPr>
        <p:blipFill>
          <a:blip r:embed="rId6"/>
          <a:stretch>
            <a:fillRect/>
          </a:stretch>
        </p:blipFill>
        <p:spPr>
          <a:xfrm rot="16200000">
            <a:off x="904657" y="3599408"/>
            <a:ext cx="2814214" cy="1265415"/>
          </a:xfrm>
          <a:prstGeom prst="rect">
            <a:avLst/>
          </a:prstGeom>
        </p:spPr>
      </p:pic>
      <p:pic>
        <p:nvPicPr>
          <p:cNvPr id="22" name="Grafik 21">
            <a:extLst>
              <a:ext uri="{FF2B5EF4-FFF2-40B4-BE49-F238E27FC236}">
                <a16:creationId xmlns:a16="http://schemas.microsoft.com/office/drawing/2014/main" id="{C05A34A9-2169-E169-709F-2FAE792650EF}"/>
              </a:ext>
            </a:extLst>
          </p:cNvPr>
          <p:cNvPicPr>
            <a:picLocks noChangeAspect="1"/>
          </p:cNvPicPr>
          <p:nvPr/>
        </p:nvPicPr>
        <p:blipFill>
          <a:blip r:embed="rId7"/>
          <a:stretch>
            <a:fillRect/>
          </a:stretch>
        </p:blipFill>
        <p:spPr>
          <a:xfrm>
            <a:off x="3158050" y="68182"/>
            <a:ext cx="3485946" cy="2476288"/>
          </a:xfrm>
          <a:prstGeom prst="rect">
            <a:avLst/>
          </a:prstGeom>
        </p:spPr>
      </p:pic>
      <p:sp>
        <p:nvSpPr>
          <p:cNvPr id="27" name="Textfeld 26">
            <a:extLst>
              <a:ext uri="{FF2B5EF4-FFF2-40B4-BE49-F238E27FC236}">
                <a16:creationId xmlns:a16="http://schemas.microsoft.com/office/drawing/2014/main" id="{AF4418FE-571D-1051-85B6-5C278D208734}"/>
              </a:ext>
            </a:extLst>
          </p:cNvPr>
          <p:cNvSpPr txBox="1"/>
          <p:nvPr/>
        </p:nvSpPr>
        <p:spPr>
          <a:xfrm>
            <a:off x="2965384" y="2502810"/>
            <a:ext cx="3527745" cy="7478970"/>
          </a:xfrm>
          <a:prstGeom prst="rect">
            <a:avLst/>
          </a:prstGeom>
          <a:noFill/>
        </p:spPr>
        <p:txBody>
          <a:bodyPr wrap="square" rtlCol="0">
            <a:spAutoFit/>
          </a:bodyPr>
          <a:lstStyle/>
          <a:p>
            <a:r>
              <a:rPr lang="de-DE" sz="600" b="1" dirty="0"/>
              <a:t>Funktionen höhere Ordnung (H.O.F)</a:t>
            </a:r>
          </a:p>
          <a:p>
            <a:r>
              <a:rPr lang="de-DE" sz="600" dirty="0">
                <a:solidFill>
                  <a:srgbClr val="009900"/>
                </a:solidFill>
              </a:rPr>
              <a:t>Zwei Typen: </a:t>
            </a:r>
            <a:r>
              <a:rPr lang="de-DE" sz="600" dirty="0"/>
              <a:t>Akzeptieren Funktionen als Parameter (i) und/ oder liefern eine Funktion als Ergebnis(o)</a:t>
            </a:r>
          </a:p>
          <a:p>
            <a:r>
              <a:rPr lang="de-DE" sz="600" dirty="0"/>
              <a:t>-&gt; Signatur kann helfen zu erkennen was die Funktion macht/ von welchem Typ sie ist</a:t>
            </a:r>
          </a:p>
          <a:p>
            <a:r>
              <a:rPr lang="de-DE" sz="600" dirty="0">
                <a:solidFill>
                  <a:srgbClr val="009900"/>
                </a:solidFill>
              </a:rPr>
              <a:t>Vorteile: </a:t>
            </a:r>
            <a:r>
              <a:rPr lang="de-DE" sz="600" dirty="0"/>
              <a:t>Vermeidung von Duplizierung von Code, kompaktere Programme, verbesserte Lesbarkeit, verbesserte Wartbarkeit</a:t>
            </a:r>
          </a:p>
          <a:p>
            <a:r>
              <a:rPr lang="de-DE" sz="600" dirty="0" err="1">
                <a:solidFill>
                  <a:srgbClr val="009900"/>
                </a:solidFill>
              </a:rPr>
              <a:t>map</a:t>
            </a:r>
            <a:endParaRPr lang="de-DE" sz="600" dirty="0">
              <a:solidFill>
                <a:srgbClr val="009900"/>
              </a:solidFill>
            </a:endParaRPr>
          </a:p>
          <a:p>
            <a:r>
              <a:rPr lang="de-DE" sz="600" dirty="0">
                <a:solidFill>
                  <a:schemeClr val="bg1">
                    <a:lumMod val="50000"/>
                  </a:schemeClr>
                </a:solidFill>
              </a:rPr>
              <a:t>; </a:t>
            </a:r>
            <a:r>
              <a:rPr lang="de-DE" sz="600" dirty="0" err="1">
                <a:solidFill>
                  <a:schemeClr val="bg1">
                    <a:lumMod val="50000"/>
                  </a:schemeClr>
                </a:solidFill>
              </a:rPr>
              <a:t>map</a:t>
            </a:r>
            <a:r>
              <a:rPr lang="de-DE" sz="600" dirty="0">
                <a:solidFill>
                  <a:schemeClr val="bg1">
                    <a:lumMod val="50000"/>
                  </a:schemeClr>
                </a:solidFill>
              </a:rPr>
              <a:t>, wendet f auf alle Elemente von x an</a:t>
            </a:r>
          </a:p>
          <a:p>
            <a:r>
              <a:rPr lang="de-DE" sz="600" dirty="0"/>
              <a:t>(: </a:t>
            </a:r>
            <a:r>
              <a:rPr lang="de-DE" sz="600" dirty="0" err="1"/>
              <a:t>map</a:t>
            </a:r>
            <a:r>
              <a:rPr lang="de-DE" sz="600" dirty="0"/>
              <a:t> ((%a -&gt; %b) (list-of %a) -&gt; (list-of %b)))</a:t>
            </a:r>
          </a:p>
          <a:p>
            <a:r>
              <a:rPr lang="de-DE" sz="600" dirty="0"/>
              <a:t>(</a:t>
            </a:r>
            <a:r>
              <a:rPr lang="de-DE" sz="600" dirty="0" err="1"/>
              <a:t>define</a:t>
            </a:r>
            <a:r>
              <a:rPr lang="de-DE" sz="600" dirty="0"/>
              <a:t> </a:t>
            </a:r>
            <a:r>
              <a:rPr lang="de-DE" sz="600" dirty="0" err="1"/>
              <a:t>map</a:t>
            </a:r>
            <a:endParaRPr lang="de-DE" sz="600" dirty="0"/>
          </a:p>
          <a:p>
            <a:r>
              <a:rPr lang="de-DE" sz="600" dirty="0"/>
              <a:t>  (</a:t>
            </a:r>
            <a:r>
              <a:rPr lang="de-DE" sz="600" dirty="0" err="1"/>
              <a:t>lambda</a:t>
            </a:r>
            <a:r>
              <a:rPr lang="de-DE" sz="600" dirty="0"/>
              <a:t> (f </a:t>
            </a:r>
            <a:r>
              <a:rPr lang="de-DE" sz="600" dirty="0" err="1"/>
              <a:t>xs</a:t>
            </a:r>
            <a:r>
              <a:rPr lang="de-DE" sz="600" dirty="0"/>
              <a:t>)</a:t>
            </a:r>
          </a:p>
          <a:p>
            <a:r>
              <a:rPr lang="de-DE" sz="600" dirty="0"/>
              <a:t>   (match </a:t>
            </a:r>
            <a:r>
              <a:rPr lang="de-DE" sz="600" dirty="0" err="1"/>
              <a:t>xs</a:t>
            </a:r>
            <a:endParaRPr lang="de-DE" sz="600" dirty="0"/>
          </a:p>
          <a:p>
            <a:r>
              <a:rPr lang="de-DE" sz="600" dirty="0"/>
              <a:t>       (</a:t>
            </a:r>
            <a:r>
              <a:rPr lang="de-DE" sz="600" dirty="0" err="1"/>
              <a:t>empty</a:t>
            </a:r>
            <a:r>
              <a:rPr lang="de-DE" sz="600" dirty="0"/>
              <a:t>          </a:t>
            </a:r>
            <a:r>
              <a:rPr lang="de-DE" sz="600" dirty="0" err="1"/>
              <a:t>empty</a:t>
            </a:r>
            <a:r>
              <a:rPr lang="de-DE" sz="600" dirty="0"/>
              <a:t>)</a:t>
            </a:r>
          </a:p>
          <a:p>
            <a:r>
              <a:rPr lang="de-DE" sz="600" dirty="0"/>
              <a:t>       ((</a:t>
            </a:r>
            <a:r>
              <a:rPr lang="de-DE" sz="600" dirty="0" err="1"/>
              <a:t>cons</a:t>
            </a:r>
            <a:r>
              <a:rPr lang="de-DE" sz="600" dirty="0"/>
              <a:t> y </a:t>
            </a:r>
            <a:r>
              <a:rPr lang="de-DE" sz="600" dirty="0" err="1"/>
              <a:t>ys</a:t>
            </a:r>
            <a:r>
              <a:rPr lang="de-DE" sz="600" dirty="0"/>
              <a:t>) (</a:t>
            </a:r>
            <a:r>
              <a:rPr lang="de-DE" sz="600" dirty="0" err="1"/>
              <a:t>cons</a:t>
            </a:r>
            <a:r>
              <a:rPr lang="de-DE" sz="600" dirty="0"/>
              <a:t> (f y) (</a:t>
            </a:r>
            <a:r>
              <a:rPr lang="de-DE" sz="600" dirty="0" err="1"/>
              <a:t>map</a:t>
            </a:r>
            <a:r>
              <a:rPr lang="de-DE" sz="600" dirty="0"/>
              <a:t> f </a:t>
            </a:r>
            <a:r>
              <a:rPr lang="de-DE" sz="600" dirty="0" err="1"/>
              <a:t>ys</a:t>
            </a:r>
            <a:r>
              <a:rPr lang="de-DE" sz="600" dirty="0"/>
              <a:t>))))))</a:t>
            </a:r>
          </a:p>
          <a:p>
            <a:endParaRPr lang="de-DE" sz="600" dirty="0"/>
          </a:p>
          <a:p>
            <a:endParaRPr lang="de-DE" sz="600" dirty="0"/>
          </a:p>
          <a:p>
            <a:endParaRPr lang="de-DE" sz="600" dirty="0"/>
          </a:p>
          <a:p>
            <a:endParaRPr lang="de-DE" sz="600" dirty="0"/>
          </a:p>
          <a:p>
            <a:endParaRPr lang="de-DE" sz="600" dirty="0"/>
          </a:p>
          <a:p>
            <a:endParaRPr lang="de-DE" sz="600" dirty="0"/>
          </a:p>
          <a:p>
            <a:r>
              <a:rPr lang="de-DE" sz="600" dirty="0">
                <a:solidFill>
                  <a:srgbClr val="009900"/>
                </a:solidFill>
              </a:rPr>
              <a:t>Lambda-Abstraktion: </a:t>
            </a:r>
            <a:r>
              <a:rPr lang="de-DE" sz="600" dirty="0"/>
              <a:t>geben wir Funktionen als Parameter in eine H.O.F., so werden diese Funktionen vielleicht nur einmalig benötigt/ lokal genutzt -&gt; globale Benennung (</a:t>
            </a:r>
            <a:r>
              <a:rPr lang="de-DE" sz="600" dirty="0" err="1"/>
              <a:t>define</a:t>
            </a:r>
            <a:r>
              <a:rPr lang="de-DE" sz="600" dirty="0"/>
              <a:t>) nicht gerechtfertigt; als anonyme Funktion</a:t>
            </a:r>
          </a:p>
          <a:p>
            <a:r>
              <a:rPr lang="de-DE" sz="600" dirty="0">
                <a:solidFill>
                  <a:srgbClr val="009900"/>
                </a:solidFill>
              </a:rPr>
              <a:t>Listenfaltung</a:t>
            </a:r>
          </a:p>
          <a:p>
            <a:r>
              <a:rPr lang="de-DE" sz="600" dirty="0">
                <a:solidFill>
                  <a:schemeClr val="bg1">
                    <a:lumMod val="50000"/>
                  </a:schemeClr>
                </a:solidFill>
              </a:rPr>
              <a:t>; Listenfaltung von der rechten Seite</a:t>
            </a:r>
          </a:p>
          <a:p>
            <a:r>
              <a:rPr lang="de-DE" sz="600" dirty="0"/>
              <a:t>(: </a:t>
            </a:r>
            <a:r>
              <a:rPr lang="de-DE" sz="600" dirty="0" err="1"/>
              <a:t>foldr</a:t>
            </a:r>
            <a:r>
              <a:rPr lang="de-DE" sz="600" dirty="0"/>
              <a:t> (%b (%a %b) (list-of %a) -&gt; %b))</a:t>
            </a:r>
          </a:p>
          <a:p>
            <a:r>
              <a:rPr lang="de-DE" sz="600" dirty="0"/>
              <a:t>(</a:t>
            </a:r>
            <a:r>
              <a:rPr lang="de-DE" sz="600" dirty="0" err="1"/>
              <a:t>define</a:t>
            </a:r>
            <a:r>
              <a:rPr lang="de-DE" sz="600" dirty="0"/>
              <a:t> </a:t>
            </a:r>
            <a:r>
              <a:rPr lang="de-DE" sz="600" dirty="0" err="1"/>
              <a:t>foldr</a:t>
            </a:r>
            <a:endParaRPr lang="de-DE" sz="600" dirty="0"/>
          </a:p>
          <a:p>
            <a:r>
              <a:rPr lang="de-DE" sz="600" dirty="0"/>
              <a:t>   (</a:t>
            </a:r>
            <a:r>
              <a:rPr lang="de-DE" sz="600" dirty="0" err="1"/>
              <a:t>lambda</a:t>
            </a:r>
            <a:r>
              <a:rPr lang="de-DE" sz="600" dirty="0"/>
              <a:t> (z c </a:t>
            </a:r>
            <a:r>
              <a:rPr lang="de-DE" sz="600" dirty="0" err="1"/>
              <a:t>xs</a:t>
            </a:r>
            <a:r>
              <a:rPr lang="de-DE" sz="600" dirty="0"/>
              <a:t>)</a:t>
            </a:r>
          </a:p>
          <a:p>
            <a:r>
              <a:rPr lang="de-DE" sz="600" dirty="0"/>
              <a:t>      (match </a:t>
            </a:r>
            <a:r>
              <a:rPr lang="de-DE" sz="600" dirty="0" err="1"/>
              <a:t>xs</a:t>
            </a:r>
            <a:endParaRPr lang="de-DE" sz="600" dirty="0"/>
          </a:p>
          <a:p>
            <a:r>
              <a:rPr lang="de-DE" sz="600" dirty="0"/>
              <a:t>        (</a:t>
            </a:r>
            <a:r>
              <a:rPr lang="de-DE" sz="600" dirty="0" err="1"/>
              <a:t>empty</a:t>
            </a:r>
            <a:r>
              <a:rPr lang="de-DE" sz="600" dirty="0"/>
              <a:t>          z)</a:t>
            </a:r>
          </a:p>
          <a:p>
            <a:r>
              <a:rPr lang="de-DE" sz="600" dirty="0"/>
              <a:t>        ((</a:t>
            </a:r>
            <a:r>
              <a:rPr lang="de-DE" sz="600" dirty="0" err="1"/>
              <a:t>cons</a:t>
            </a:r>
            <a:r>
              <a:rPr lang="de-DE" sz="600" dirty="0"/>
              <a:t> y </a:t>
            </a:r>
            <a:r>
              <a:rPr lang="de-DE" sz="600" dirty="0" err="1"/>
              <a:t>ys</a:t>
            </a:r>
            <a:r>
              <a:rPr lang="de-DE" sz="600" dirty="0"/>
              <a:t>) (c y (</a:t>
            </a:r>
            <a:r>
              <a:rPr lang="de-DE" sz="600" dirty="0" err="1"/>
              <a:t>foldr</a:t>
            </a:r>
            <a:r>
              <a:rPr lang="de-DE" sz="600" dirty="0"/>
              <a:t> z c </a:t>
            </a:r>
            <a:r>
              <a:rPr lang="de-DE" sz="600" dirty="0" err="1"/>
              <a:t>ys</a:t>
            </a:r>
            <a:r>
              <a:rPr lang="de-DE" sz="600" dirty="0"/>
              <a:t>))))))</a:t>
            </a:r>
          </a:p>
          <a:p>
            <a:endParaRPr lang="de-DE" sz="600" dirty="0">
              <a:solidFill>
                <a:schemeClr val="bg1">
                  <a:lumMod val="50000"/>
                </a:schemeClr>
              </a:solidFill>
            </a:endParaRPr>
          </a:p>
          <a:p>
            <a:endParaRPr lang="de-DE" sz="600" dirty="0">
              <a:solidFill>
                <a:schemeClr val="bg1">
                  <a:lumMod val="50000"/>
                </a:schemeClr>
              </a:solidFill>
            </a:endParaRPr>
          </a:p>
          <a:p>
            <a:endParaRPr lang="de-DE" sz="600" dirty="0">
              <a:solidFill>
                <a:schemeClr val="bg1">
                  <a:lumMod val="50000"/>
                </a:schemeClr>
              </a:solidFill>
            </a:endParaRPr>
          </a:p>
          <a:p>
            <a:endParaRPr lang="de-DE" sz="600" dirty="0">
              <a:solidFill>
                <a:schemeClr val="bg1">
                  <a:lumMod val="50000"/>
                </a:schemeClr>
              </a:solidFill>
            </a:endParaRPr>
          </a:p>
          <a:p>
            <a:endParaRPr lang="de-DE" sz="600" dirty="0">
              <a:solidFill>
                <a:schemeClr val="bg1">
                  <a:lumMod val="50000"/>
                </a:schemeClr>
              </a:solidFill>
            </a:endParaRPr>
          </a:p>
          <a:p>
            <a:endParaRPr lang="de-DE" sz="600" dirty="0">
              <a:solidFill>
                <a:schemeClr val="bg1">
                  <a:lumMod val="50000"/>
                </a:schemeClr>
              </a:solidFill>
            </a:endParaRPr>
          </a:p>
          <a:p>
            <a:endParaRPr lang="de-DE" sz="600" dirty="0">
              <a:solidFill>
                <a:schemeClr val="bg1">
                  <a:lumMod val="50000"/>
                </a:schemeClr>
              </a:solidFill>
            </a:endParaRPr>
          </a:p>
          <a:p>
            <a:r>
              <a:rPr lang="de-DE" sz="600" dirty="0">
                <a:solidFill>
                  <a:schemeClr val="bg1">
                    <a:lumMod val="50000"/>
                  </a:schemeClr>
                </a:solidFill>
              </a:rPr>
              <a:t>; Listenfaltung von der linken Seite</a:t>
            </a:r>
          </a:p>
          <a:p>
            <a:r>
              <a:rPr lang="en-US" sz="600" dirty="0"/>
              <a:t>(: </a:t>
            </a:r>
            <a:r>
              <a:rPr lang="en-US" sz="600" dirty="0" err="1"/>
              <a:t>foldl</a:t>
            </a:r>
            <a:r>
              <a:rPr lang="en-US" sz="600" dirty="0"/>
              <a:t> (%b (%b %a -&gt; %b) (list-of %a) -&gt; %b))</a:t>
            </a:r>
            <a:endParaRPr lang="de-DE" sz="600" dirty="0"/>
          </a:p>
          <a:p>
            <a:r>
              <a:rPr lang="de-DE" sz="600" dirty="0"/>
              <a:t>(</a:t>
            </a:r>
            <a:r>
              <a:rPr lang="de-DE" sz="600" dirty="0" err="1"/>
              <a:t>define</a:t>
            </a:r>
            <a:r>
              <a:rPr lang="de-DE" sz="600" dirty="0"/>
              <a:t> </a:t>
            </a:r>
            <a:r>
              <a:rPr lang="de-DE" sz="600" dirty="0" err="1"/>
              <a:t>foldl</a:t>
            </a:r>
            <a:endParaRPr lang="de-DE" sz="600" dirty="0"/>
          </a:p>
          <a:p>
            <a:r>
              <a:rPr lang="de-DE" sz="600" dirty="0"/>
              <a:t>  (</a:t>
            </a:r>
            <a:r>
              <a:rPr lang="de-DE" sz="600" dirty="0" err="1"/>
              <a:t>lambda</a:t>
            </a:r>
            <a:r>
              <a:rPr lang="de-DE" sz="600" dirty="0"/>
              <a:t> (z c </a:t>
            </a:r>
            <a:r>
              <a:rPr lang="de-DE" sz="600" dirty="0" err="1"/>
              <a:t>xs</a:t>
            </a:r>
            <a:r>
              <a:rPr lang="de-DE" sz="600" dirty="0"/>
              <a:t>)</a:t>
            </a:r>
          </a:p>
          <a:p>
            <a:r>
              <a:rPr lang="de-DE" sz="600" dirty="0"/>
              <a:t>    (match </a:t>
            </a:r>
            <a:r>
              <a:rPr lang="de-DE" sz="600" dirty="0" err="1"/>
              <a:t>xs</a:t>
            </a:r>
            <a:endParaRPr lang="de-DE" sz="600" dirty="0"/>
          </a:p>
          <a:p>
            <a:r>
              <a:rPr lang="de-DE" sz="600" dirty="0"/>
              <a:t>      (</a:t>
            </a:r>
            <a:r>
              <a:rPr lang="de-DE" sz="600" dirty="0" err="1"/>
              <a:t>empty</a:t>
            </a:r>
            <a:r>
              <a:rPr lang="de-DE" sz="600" dirty="0"/>
              <a:t>          z)</a:t>
            </a:r>
          </a:p>
          <a:p>
            <a:r>
              <a:rPr lang="de-DE" sz="600" dirty="0"/>
              <a:t>      ((</a:t>
            </a:r>
            <a:r>
              <a:rPr lang="de-DE" sz="600" dirty="0" err="1"/>
              <a:t>cons</a:t>
            </a:r>
            <a:r>
              <a:rPr lang="de-DE" sz="600" dirty="0"/>
              <a:t> y </a:t>
            </a:r>
            <a:r>
              <a:rPr lang="de-DE" sz="600" dirty="0" err="1"/>
              <a:t>ys</a:t>
            </a:r>
            <a:r>
              <a:rPr lang="de-DE" sz="600" dirty="0"/>
              <a:t>) (</a:t>
            </a:r>
            <a:r>
              <a:rPr lang="de-DE" sz="600" dirty="0" err="1"/>
              <a:t>foldl</a:t>
            </a:r>
            <a:r>
              <a:rPr lang="de-DE" sz="600" dirty="0"/>
              <a:t> (c z y) c </a:t>
            </a:r>
            <a:r>
              <a:rPr lang="de-DE" sz="600" dirty="0" err="1"/>
              <a:t>ys</a:t>
            </a:r>
            <a:r>
              <a:rPr lang="de-DE" sz="600" dirty="0"/>
              <a:t>)))))</a:t>
            </a:r>
          </a:p>
          <a:p>
            <a:r>
              <a:rPr lang="de-DE" sz="600" dirty="0"/>
              <a:t>Funktionen, die den Konstruktionsanleitungen für Funktionen über Listen/ natürliche Zahlen folgen, terminieren immer (keine endlose Reduktion).</a:t>
            </a:r>
          </a:p>
          <a:p>
            <a:r>
              <a:rPr lang="de-DE" sz="600" b="0" i="0" dirty="0" err="1">
                <a:solidFill>
                  <a:srgbClr val="009900"/>
                </a:solidFill>
                <a:effectLst/>
                <a:latin typeface="Söhne"/>
              </a:rPr>
              <a:t>append</a:t>
            </a:r>
            <a:r>
              <a:rPr lang="de-DE" sz="600" dirty="0">
                <a:solidFill>
                  <a:srgbClr val="009900"/>
                </a:solidFill>
                <a:latin typeface="Söhne"/>
              </a:rPr>
              <a:t>:</a:t>
            </a:r>
            <a:r>
              <a:rPr lang="de-DE" sz="600" b="0" i="0" dirty="0">
                <a:solidFill>
                  <a:srgbClr val="009900"/>
                </a:solidFill>
                <a:effectLst/>
                <a:latin typeface="Söhne"/>
              </a:rPr>
              <a:t> </a:t>
            </a:r>
            <a:r>
              <a:rPr lang="de-DE" sz="600" b="0" i="0" dirty="0">
                <a:effectLst/>
                <a:latin typeface="Söhne"/>
              </a:rPr>
              <a:t>ist eine Funktion in der Programmiersprache Racket, die verwendet wird, um Elemente zu Listen hinzuzufügen. Es nimmt zwei Listen als Argumente und gibt eine neue Liste zurück, die die zweite Liste an die erste angehängt hat. Je länger die Listen sind, desto länger dauert es, sie aneinander zu heften.</a:t>
            </a:r>
            <a:endParaRPr lang="de-DE" sz="600" b="1" dirty="0"/>
          </a:p>
          <a:p>
            <a:r>
              <a:rPr lang="de-DE" sz="600" b="1" dirty="0"/>
              <a:t>Endrekursion</a:t>
            </a:r>
          </a:p>
          <a:p>
            <a:r>
              <a:rPr lang="de-DE" sz="600" dirty="0"/>
              <a:t>Rekursive Aufrufe liefern direkt ein Ergebnis (müssen nicht noch ausgewertet werden)</a:t>
            </a:r>
          </a:p>
          <a:p>
            <a:r>
              <a:rPr lang="de-DE" sz="600" dirty="0" err="1">
                <a:solidFill>
                  <a:srgbClr val="009900"/>
                </a:solidFill>
              </a:rPr>
              <a:t>Interativer</a:t>
            </a:r>
            <a:r>
              <a:rPr lang="de-DE" sz="600" dirty="0">
                <a:solidFill>
                  <a:srgbClr val="009900"/>
                </a:solidFill>
              </a:rPr>
              <a:t> Reduktionsprozess: </a:t>
            </a:r>
            <a:r>
              <a:rPr lang="de-DE" sz="600" dirty="0"/>
              <a:t>Größe des Prozesses bleibt konstant -&gt; Bsp.: </a:t>
            </a:r>
            <a:r>
              <a:rPr lang="de-DE" sz="600" dirty="0" err="1"/>
              <a:t>fac-worker</a:t>
            </a:r>
            <a:r>
              <a:rPr lang="de-DE" sz="600" dirty="0"/>
              <a:t> </a:t>
            </a:r>
            <a:r>
              <a:rPr lang="de-DE" sz="600" dirty="0" err="1"/>
              <a:t>interativ</a:t>
            </a:r>
            <a:r>
              <a:rPr lang="de-DE" sz="600" dirty="0"/>
              <a:t>, da mit jedem rekursiven Aufruf der gerade reduzierte Ausdruck vollständig ersetzt wird</a:t>
            </a:r>
          </a:p>
          <a:p>
            <a:r>
              <a:rPr lang="de-DE" sz="600" dirty="0">
                <a:sym typeface="Wingdings" panose="05000000000000000000" pitchFamily="2" charset="2"/>
              </a:rPr>
              <a:t> Hier kein umgebender Ausdruck (Kontext), der auf Ergebnis des Aufrufs „wartet“, da wir mit jedem Aufruf bereits auswerten/ reduzieren</a:t>
            </a:r>
          </a:p>
          <a:p>
            <a:r>
              <a:rPr lang="de-DE" sz="600" dirty="0" err="1">
                <a:solidFill>
                  <a:srgbClr val="009900"/>
                </a:solidFill>
              </a:rPr>
              <a:t>Enrekursiver</a:t>
            </a:r>
            <a:r>
              <a:rPr lang="de-DE" sz="600" dirty="0">
                <a:solidFill>
                  <a:srgbClr val="009900"/>
                </a:solidFill>
              </a:rPr>
              <a:t> Funktionsaufruf: </a:t>
            </a:r>
            <a:r>
              <a:rPr lang="de-DE" sz="600" dirty="0"/>
              <a:t>rekursiver Funktionsaufruf, der kein Kontext besitzt</a:t>
            </a:r>
          </a:p>
          <a:p>
            <a:r>
              <a:rPr lang="de-DE" sz="600" dirty="0">
                <a:solidFill>
                  <a:srgbClr val="009900"/>
                </a:solidFill>
              </a:rPr>
              <a:t>Endrekursive Funktion: </a:t>
            </a:r>
            <a:r>
              <a:rPr lang="de-DE" sz="600" dirty="0"/>
              <a:t>Funktion, die nur endrekursive Funktionsaufrufe besitzt</a:t>
            </a:r>
          </a:p>
          <a:p>
            <a:r>
              <a:rPr lang="de-DE" sz="600" b="1" dirty="0" err="1"/>
              <a:t>Functional</a:t>
            </a:r>
            <a:r>
              <a:rPr lang="de-DE" sz="600" b="1" dirty="0"/>
              <a:t> </a:t>
            </a:r>
            <a:r>
              <a:rPr lang="de-DE" sz="600" b="1" dirty="0" err="1"/>
              <a:t>Programming</a:t>
            </a:r>
            <a:endParaRPr lang="de-DE" sz="600" b="1" dirty="0"/>
          </a:p>
          <a:p>
            <a:r>
              <a:rPr lang="de-DE" sz="600" dirty="0"/>
              <a:t>Im </a:t>
            </a:r>
            <a:r>
              <a:rPr lang="de-DE" sz="600" dirty="0" err="1"/>
              <a:t>Functional</a:t>
            </a:r>
            <a:r>
              <a:rPr lang="de-DE" sz="600" dirty="0"/>
              <a:t> </a:t>
            </a:r>
            <a:r>
              <a:rPr lang="de-DE" sz="600" dirty="0" err="1"/>
              <a:t>Programming</a:t>
            </a:r>
            <a:r>
              <a:rPr lang="de-DE" sz="600" dirty="0"/>
              <a:t> sind Funktionen die zentralen Bausteine zur Konstruktion von Programmen:</a:t>
            </a:r>
          </a:p>
          <a:p>
            <a:r>
              <a:rPr lang="de-DE" sz="600" dirty="0"/>
              <a:t>Programmlogik wird allein durch Funktionen repräsentiert (nicht etwa durch Update von Variablen, die einen veränderbaren Programmzustand darstellen).</a:t>
            </a:r>
          </a:p>
          <a:p>
            <a:r>
              <a:rPr lang="de-DE" sz="600" dirty="0"/>
              <a:t>Funktionen nehmen die Rolle regulärer Werte ein:</a:t>
            </a:r>
          </a:p>
          <a:p>
            <a:r>
              <a:rPr lang="de-DE" sz="600" dirty="0"/>
              <a:t>Funktionen sind Argumente (i) und Resultat (o) anderer Funktionen: </a:t>
            </a:r>
            <a:r>
              <a:rPr lang="de-DE" sz="600" dirty="0" err="1"/>
              <a:t>higher</a:t>
            </a:r>
            <a:r>
              <a:rPr lang="de-DE" sz="600" dirty="0"/>
              <a:t>-order </a:t>
            </a:r>
            <a:r>
              <a:rPr lang="de-DE" sz="600" dirty="0" err="1"/>
              <a:t>functions</a:t>
            </a:r>
            <a:r>
              <a:rPr lang="de-DE" sz="600" dirty="0"/>
              <a:t>, H.O.F</a:t>
            </a:r>
          </a:p>
          <a:p>
            <a:r>
              <a:rPr lang="de-DE" sz="600" dirty="0"/>
              <a:t>Funktionen werden in Datenstrukturen (Listen, Records) platziert und später wieder extrahiert.</a:t>
            </a:r>
          </a:p>
          <a:p>
            <a:r>
              <a:rPr lang="de-DE" sz="600" dirty="0">
                <a:solidFill>
                  <a:srgbClr val="009900"/>
                </a:solidFill>
              </a:rPr>
              <a:t>Curry: </a:t>
            </a:r>
            <a:r>
              <a:rPr lang="de-DE" sz="600" dirty="0"/>
              <a:t>Jede n-Stellige Funktion lässt sich in ihre </a:t>
            </a:r>
            <a:r>
              <a:rPr lang="de-DE" sz="600" dirty="0" err="1"/>
              <a:t>curried</a:t>
            </a:r>
            <a:r>
              <a:rPr lang="de-DE" sz="600" dirty="0"/>
              <a:t> Variante transformieren, die in n Schritten jeweils nur ein Argument konsumiert; erlaubt die partielle Applikation von </a:t>
            </a:r>
            <a:r>
              <a:rPr lang="de-DE" sz="600" dirty="0" err="1"/>
              <a:t>Funktionene</a:t>
            </a:r>
            <a:r>
              <a:rPr lang="de-DE" sz="600" dirty="0"/>
              <a:t> auf ihre ersten Argumente </a:t>
            </a:r>
            <a:r>
              <a:rPr lang="de-DE" sz="600" dirty="0">
                <a:sym typeface="Wingdings" panose="05000000000000000000" pitchFamily="2" charset="2"/>
              </a:rPr>
              <a:t>-&gt; Umkehrung: </a:t>
            </a:r>
            <a:r>
              <a:rPr lang="de-DE" sz="600" dirty="0" err="1">
                <a:sym typeface="Wingdings" panose="05000000000000000000" pitchFamily="2" charset="2"/>
              </a:rPr>
              <a:t>uncurry</a:t>
            </a:r>
            <a:endParaRPr lang="de-DE" sz="600" dirty="0">
              <a:sym typeface="Wingdings" panose="05000000000000000000" pitchFamily="2" charset="2"/>
            </a:endParaRPr>
          </a:p>
          <a:p>
            <a:r>
              <a:rPr lang="de-DE" sz="600" dirty="0">
                <a:sym typeface="Wingdings" panose="05000000000000000000" pitchFamily="2" charset="2"/>
              </a:rPr>
              <a:t>(:</a:t>
            </a:r>
            <a:r>
              <a:rPr lang="de-DE" sz="600" dirty="0" err="1">
                <a:sym typeface="Wingdings" panose="05000000000000000000" pitchFamily="2" charset="2"/>
              </a:rPr>
              <a:t>curry</a:t>
            </a:r>
            <a:r>
              <a:rPr lang="de-DE" sz="600" dirty="0">
                <a:sym typeface="Wingdings" panose="05000000000000000000" pitchFamily="2" charset="2"/>
              </a:rPr>
              <a:t> ((%a %b -&gt; %c) -&gt; (%a -&gt; (%b -&gt; %c))))</a:t>
            </a:r>
          </a:p>
          <a:p>
            <a:r>
              <a:rPr lang="de-DE" sz="600" dirty="0">
                <a:sym typeface="Wingdings" panose="05000000000000000000" pitchFamily="2" charset="2"/>
              </a:rPr>
              <a:t>(</a:t>
            </a:r>
            <a:r>
              <a:rPr lang="de-DE" sz="600" dirty="0" err="1">
                <a:sym typeface="Wingdings" panose="05000000000000000000" pitchFamily="2" charset="2"/>
              </a:rPr>
              <a:t>define</a:t>
            </a:r>
            <a:r>
              <a:rPr lang="de-DE" sz="600" dirty="0">
                <a:sym typeface="Wingdings" panose="05000000000000000000" pitchFamily="2" charset="2"/>
              </a:rPr>
              <a:t> </a:t>
            </a:r>
            <a:r>
              <a:rPr lang="de-DE" sz="600" dirty="0" err="1">
                <a:sym typeface="Wingdings" panose="05000000000000000000" pitchFamily="2" charset="2"/>
              </a:rPr>
              <a:t>curry</a:t>
            </a:r>
            <a:endParaRPr lang="de-DE" sz="600" dirty="0">
              <a:sym typeface="Wingdings" panose="05000000000000000000" pitchFamily="2" charset="2"/>
            </a:endParaRPr>
          </a:p>
          <a:p>
            <a:r>
              <a:rPr lang="de-DE" sz="600" dirty="0">
                <a:sym typeface="Wingdings" panose="05000000000000000000" pitchFamily="2" charset="2"/>
              </a:rPr>
              <a:t>  (</a:t>
            </a:r>
            <a:r>
              <a:rPr lang="de-DE" sz="600" dirty="0" err="1">
                <a:sym typeface="Wingdings" panose="05000000000000000000" pitchFamily="2" charset="2"/>
              </a:rPr>
              <a:t>lambda</a:t>
            </a:r>
            <a:r>
              <a:rPr lang="de-DE" sz="600" dirty="0">
                <a:sym typeface="Wingdings" panose="05000000000000000000" pitchFamily="2" charset="2"/>
              </a:rPr>
              <a:t> (f)</a:t>
            </a:r>
          </a:p>
          <a:p>
            <a:r>
              <a:rPr lang="de-DE" sz="600" dirty="0">
                <a:sym typeface="Wingdings" panose="05000000000000000000" pitchFamily="2" charset="2"/>
              </a:rPr>
              <a:t>    (</a:t>
            </a:r>
            <a:r>
              <a:rPr lang="de-DE" sz="600" dirty="0" err="1">
                <a:sym typeface="Wingdings" panose="05000000000000000000" pitchFamily="2" charset="2"/>
              </a:rPr>
              <a:t>lambda</a:t>
            </a:r>
            <a:r>
              <a:rPr lang="de-DE" sz="600" dirty="0">
                <a:sym typeface="Wingdings" panose="05000000000000000000" pitchFamily="2" charset="2"/>
              </a:rPr>
              <a:t> (x)</a:t>
            </a:r>
          </a:p>
          <a:p>
            <a:r>
              <a:rPr lang="de-DE" sz="600" dirty="0">
                <a:sym typeface="Wingdings" panose="05000000000000000000" pitchFamily="2" charset="2"/>
              </a:rPr>
              <a:t>       (</a:t>
            </a:r>
            <a:r>
              <a:rPr lang="de-DE" sz="600" dirty="0" err="1">
                <a:sym typeface="Wingdings" panose="05000000000000000000" pitchFamily="2" charset="2"/>
              </a:rPr>
              <a:t>lambda</a:t>
            </a:r>
            <a:r>
              <a:rPr lang="de-DE" sz="600" dirty="0">
                <a:sym typeface="Wingdings" panose="05000000000000000000" pitchFamily="2" charset="2"/>
              </a:rPr>
              <a:t> (y)</a:t>
            </a:r>
          </a:p>
          <a:p>
            <a:r>
              <a:rPr lang="de-DE" sz="600" dirty="0">
                <a:sym typeface="Wingdings" panose="05000000000000000000" pitchFamily="2" charset="2"/>
              </a:rPr>
              <a:t>             (f x y)))))</a:t>
            </a:r>
          </a:p>
          <a:p>
            <a:r>
              <a:rPr lang="de-DE" sz="600" dirty="0">
                <a:sym typeface="Wingdings" panose="05000000000000000000" pitchFamily="2" charset="2"/>
              </a:rPr>
              <a:t>(:</a:t>
            </a:r>
            <a:r>
              <a:rPr lang="de-DE" sz="600" dirty="0" err="1">
                <a:sym typeface="Wingdings" panose="05000000000000000000" pitchFamily="2" charset="2"/>
              </a:rPr>
              <a:t>uncurry</a:t>
            </a:r>
            <a:r>
              <a:rPr lang="de-DE" sz="600" dirty="0">
                <a:sym typeface="Wingdings" panose="05000000000000000000" pitchFamily="2" charset="2"/>
              </a:rPr>
              <a:t> ((%a -&gt; (%b -&gt; %c)) -&gt; (%a %b -&gt; %c)))</a:t>
            </a:r>
          </a:p>
          <a:p>
            <a:r>
              <a:rPr lang="de-DE" sz="600" dirty="0">
                <a:sym typeface="Wingdings" panose="05000000000000000000" pitchFamily="2" charset="2"/>
              </a:rPr>
              <a:t>(</a:t>
            </a:r>
            <a:r>
              <a:rPr lang="de-DE" sz="600" dirty="0" err="1">
                <a:sym typeface="Wingdings" panose="05000000000000000000" pitchFamily="2" charset="2"/>
              </a:rPr>
              <a:t>define</a:t>
            </a:r>
            <a:r>
              <a:rPr lang="de-DE" sz="600" dirty="0">
                <a:sym typeface="Wingdings" panose="05000000000000000000" pitchFamily="2" charset="2"/>
              </a:rPr>
              <a:t> </a:t>
            </a:r>
            <a:r>
              <a:rPr lang="de-DE" sz="600" dirty="0" err="1">
                <a:sym typeface="Wingdings" panose="05000000000000000000" pitchFamily="2" charset="2"/>
              </a:rPr>
              <a:t>uncurry</a:t>
            </a:r>
            <a:endParaRPr lang="de-DE" sz="600" dirty="0">
              <a:sym typeface="Wingdings" panose="05000000000000000000" pitchFamily="2" charset="2"/>
            </a:endParaRPr>
          </a:p>
          <a:p>
            <a:r>
              <a:rPr lang="de-DE" sz="600" dirty="0">
                <a:sym typeface="Wingdings" panose="05000000000000000000" pitchFamily="2" charset="2"/>
              </a:rPr>
              <a:t>   (</a:t>
            </a:r>
            <a:r>
              <a:rPr lang="de-DE" sz="600" dirty="0" err="1">
                <a:sym typeface="Wingdings" panose="05000000000000000000" pitchFamily="2" charset="2"/>
              </a:rPr>
              <a:t>lambda</a:t>
            </a:r>
            <a:r>
              <a:rPr lang="de-DE" sz="600" dirty="0">
                <a:sym typeface="Wingdings" panose="05000000000000000000" pitchFamily="2" charset="2"/>
              </a:rPr>
              <a:t> (f)</a:t>
            </a:r>
          </a:p>
          <a:p>
            <a:r>
              <a:rPr lang="de-DE" sz="600" dirty="0">
                <a:sym typeface="Wingdings" panose="05000000000000000000" pitchFamily="2" charset="2"/>
              </a:rPr>
              <a:t>     (</a:t>
            </a:r>
            <a:r>
              <a:rPr lang="de-DE" sz="600" dirty="0" err="1">
                <a:sym typeface="Wingdings" panose="05000000000000000000" pitchFamily="2" charset="2"/>
              </a:rPr>
              <a:t>lambda</a:t>
            </a:r>
            <a:r>
              <a:rPr lang="de-DE" sz="600" dirty="0">
                <a:sym typeface="Wingdings" panose="05000000000000000000" pitchFamily="2" charset="2"/>
              </a:rPr>
              <a:t> (x y)</a:t>
            </a:r>
          </a:p>
          <a:p>
            <a:r>
              <a:rPr lang="de-DE" sz="600" dirty="0">
                <a:sym typeface="Wingdings" panose="05000000000000000000" pitchFamily="2" charset="2"/>
              </a:rPr>
              <a:t>         ((f x) y))))</a:t>
            </a:r>
            <a:endParaRPr lang="de-DE" sz="600" dirty="0"/>
          </a:p>
        </p:txBody>
      </p:sp>
      <p:sp>
        <p:nvSpPr>
          <p:cNvPr id="31" name="Textfeld 30">
            <a:extLst>
              <a:ext uri="{FF2B5EF4-FFF2-40B4-BE49-F238E27FC236}">
                <a16:creationId xmlns:a16="http://schemas.microsoft.com/office/drawing/2014/main" id="{A9DD1B5A-E53A-628C-C32D-6104E21DAD51}"/>
              </a:ext>
            </a:extLst>
          </p:cNvPr>
          <p:cNvSpPr txBox="1"/>
          <p:nvPr/>
        </p:nvSpPr>
        <p:spPr>
          <a:xfrm>
            <a:off x="4796165" y="3105010"/>
            <a:ext cx="1879551" cy="861774"/>
          </a:xfrm>
          <a:prstGeom prst="rect">
            <a:avLst/>
          </a:prstGeom>
          <a:noFill/>
        </p:spPr>
        <p:txBody>
          <a:bodyPr wrap="square">
            <a:spAutoFit/>
          </a:bodyPr>
          <a:lstStyle/>
          <a:p>
            <a:r>
              <a:rPr lang="de-DE" sz="600" dirty="0"/>
              <a:t>Am Ende anfügen von </a:t>
            </a:r>
            <a:r>
              <a:rPr lang="de-DE" sz="600" dirty="0" err="1"/>
              <a:t>empty</a:t>
            </a:r>
            <a:r>
              <a:rPr lang="de-DE" sz="600" dirty="0"/>
              <a:t> -&gt; Abbruchbedingung, hier Ende der Liste </a:t>
            </a:r>
          </a:p>
          <a:p>
            <a:r>
              <a:rPr lang="de-DE" sz="600" dirty="0"/>
              <a:t>Falls betrachtete Liste nicht leer: Liste aus</a:t>
            </a:r>
          </a:p>
          <a:p>
            <a:r>
              <a:rPr lang="de-DE" sz="600" dirty="0"/>
              <a:t>1. Funktion f angewendet auf erstes Element der betrachteten Liste</a:t>
            </a:r>
          </a:p>
          <a:p>
            <a:r>
              <a:rPr lang="de-DE" sz="600" dirty="0"/>
              <a:t>2. Rekursiven Aufrufen der Funktion, also (1) solange wir nicht am Ende der Eingabeliste sind</a:t>
            </a:r>
          </a:p>
          <a:p>
            <a:r>
              <a:rPr lang="de-DE" sz="800" dirty="0"/>
              <a:t> </a:t>
            </a:r>
          </a:p>
        </p:txBody>
      </p:sp>
      <p:sp>
        <p:nvSpPr>
          <p:cNvPr id="35" name="Textfeld 34">
            <a:extLst>
              <a:ext uri="{FF2B5EF4-FFF2-40B4-BE49-F238E27FC236}">
                <a16:creationId xmlns:a16="http://schemas.microsoft.com/office/drawing/2014/main" id="{DA793961-FF2F-DD55-BF27-5E5A9C19B53C}"/>
              </a:ext>
            </a:extLst>
          </p:cNvPr>
          <p:cNvSpPr txBox="1"/>
          <p:nvPr/>
        </p:nvSpPr>
        <p:spPr>
          <a:xfrm>
            <a:off x="4653868" y="4590076"/>
            <a:ext cx="1879551" cy="738664"/>
          </a:xfrm>
          <a:prstGeom prst="rect">
            <a:avLst/>
          </a:prstGeom>
          <a:noFill/>
        </p:spPr>
        <p:txBody>
          <a:bodyPr wrap="square">
            <a:spAutoFit/>
          </a:bodyPr>
          <a:lstStyle/>
          <a:p>
            <a:r>
              <a:rPr lang="de-DE" sz="600" dirty="0"/>
              <a:t>c ≙ zweistellige Funktion</a:t>
            </a:r>
          </a:p>
          <a:p>
            <a:r>
              <a:rPr lang="de-DE" sz="600" dirty="0"/>
              <a:t>z ≙ Wert, der ganz am Ende „eingefaltet“ wird, also dann, wenn wir ganze Liste durchlaufen haben</a:t>
            </a:r>
          </a:p>
          <a:p>
            <a:r>
              <a:rPr lang="de-DE" sz="600" u="sng" dirty="0"/>
              <a:t>Liste leer:</a:t>
            </a:r>
            <a:r>
              <a:rPr lang="de-DE" sz="600" dirty="0"/>
              <a:t> gibt z zurück</a:t>
            </a:r>
          </a:p>
          <a:p>
            <a:r>
              <a:rPr lang="de-DE" sz="600" u="sng" dirty="0"/>
              <a:t>Liste nicht leer:</a:t>
            </a:r>
            <a:r>
              <a:rPr lang="de-DE" sz="600" dirty="0"/>
              <a:t> wende Funktion c auf erstes Element der betrachteten Liste und die rekursiven Aufrufe an</a:t>
            </a:r>
          </a:p>
          <a:p>
            <a:r>
              <a:rPr lang="de-DE" sz="600" dirty="0"/>
              <a:t>Ergebnis ist meist keine Liste</a:t>
            </a:r>
          </a:p>
        </p:txBody>
      </p:sp>
      <p:sp>
        <p:nvSpPr>
          <p:cNvPr id="39" name="Textfeld 38">
            <a:extLst>
              <a:ext uri="{FF2B5EF4-FFF2-40B4-BE49-F238E27FC236}">
                <a16:creationId xmlns:a16="http://schemas.microsoft.com/office/drawing/2014/main" id="{23098F17-08F8-2ACD-8EAE-ACE1F4A20097}"/>
              </a:ext>
            </a:extLst>
          </p:cNvPr>
          <p:cNvSpPr txBox="1"/>
          <p:nvPr/>
        </p:nvSpPr>
        <p:spPr>
          <a:xfrm>
            <a:off x="4701889" y="8575828"/>
            <a:ext cx="2174260" cy="1384995"/>
          </a:xfrm>
          <a:prstGeom prst="rect">
            <a:avLst/>
          </a:prstGeom>
          <a:noFill/>
        </p:spPr>
        <p:txBody>
          <a:bodyPr wrap="square">
            <a:spAutoFit/>
          </a:bodyPr>
          <a:lstStyle/>
          <a:p>
            <a:r>
              <a:rPr lang="de-DE" sz="600" dirty="0">
                <a:solidFill>
                  <a:srgbClr val="009900"/>
                </a:solidFill>
              </a:rPr>
              <a:t>Gilt (</a:t>
            </a:r>
            <a:r>
              <a:rPr lang="de-DE" sz="600" dirty="0" err="1">
                <a:solidFill>
                  <a:srgbClr val="009900"/>
                </a:solidFill>
              </a:rPr>
              <a:t>map</a:t>
            </a:r>
            <a:r>
              <a:rPr lang="de-DE" sz="600" dirty="0">
                <a:solidFill>
                  <a:srgbClr val="009900"/>
                </a:solidFill>
              </a:rPr>
              <a:t> f (</a:t>
            </a:r>
            <a:r>
              <a:rPr lang="de-DE" sz="600" dirty="0" err="1">
                <a:solidFill>
                  <a:srgbClr val="009900"/>
                </a:solidFill>
              </a:rPr>
              <a:t>append</a:t>
            </a:r>
            <a:r>
              <a:rPr lang="de-DE" sz="600" dirty="0">
                <a:solidFill>
                  <a:srgbClr val="009900"/>
                </a:solidFill>
              </a:rPr>
              <a:t> </a:t>
            </a:r>
            <a:r>
              <a:rPr lang="de-DE" sz="600" dirty="0" err="1">
                <a:solidFill>
                  <a:srgbClr val="009900"/>
                </a:solidFill>
              </a:rPr>
              <a:t>xs</a:t>
            </a:r>
            <a:r>
              <a:rPr lang="de-DE" sz="600" dirty="0">
                <a:solidFill>
                  <a:srgbClr val="009900"/>
                </a:solidFill>
              </a:rPr>
              <a:t> </a:t>
            </a:r>
            <a:r>
              <a:rPr lang="de-DE" sz="600" dirty="0" err="1">
                <a:solidFill>
                  <a:srgbClr val="009900"/>
                </a:solidFill>
              </a:rPr>
              <a:t>ys</a:t>
            </a:r>
            <a:r>
              <a:rPr lang="de-DE" sz="600" dirty="0">
                <a:solidFill>
                  <a:srgbClr val="009900"/>
                </a:solidFill>
              </a:rPr>
              <a:t>)) ≡ (</a:t>
            </a:r>
            <a:r>
              <a:rPr lang="de-DE" sz="600" dirty="0" err="1">
                <a:solidFill>
                  <a:srgbClr val="009900"/>
                </a:solidFill>
              </a:rPr>
              <a:t>append</a:t>
            </a:r>
            <a:r>
              <a:rPr lang="de-DE" sz="600" dirty="0">
                <a:solidFill>
                  <a:srgbClr val="009900"/>
                </a:solidFill>
              </a:rPr>
              <a:t> (</a:t>
            </a:r>
            <a:r>
              <a:rPr lang="de-DE" sz="600" dirty="0" err="1">
                <a:solidFill>
                  <a:srgbClr val="009900"/>
                </a:solidFill>
              </a:rPr>
              <a:t>map</a:t>
            </a:r>
            <a:r>
              <a:rPr lang="de-DE" sz="600" dirty="0">
                <a:solidFill>
                  <a:srgbClr val="009900"/>
                </a:solidFill>
              </a:rPr>
              <a:t> f </a:t>
            </a:r>
            <a:r>
              <a:rPr lang="de-DE" sz="600" dirty="0" err="1">
                <a:solidFill>
                  <a:srgbClr val="009900"/>
                </a:solidFill>
              </a:rPr>
              <a:t>xs</a:t>
            </a:r>
            <a:r>
              <a:rPr lang="de-DE" sz="600" dirty="0">
                <a:solidFill>
                  <a:srgbClr val="009900"/>
                </a:solidFill>
              </a:rPr>
              <a:t>) (</a:t>
            </a:r>
            <a:r>
              <a:rPr lang="de-DE" sz="600" dirty="0" err="1">
                <a:solidFill>
                  <a:srgbClr val="009900"/>
                </a:solidFill>
              </a:rPr>
              <a:t>map</a:t>
            </a:r>
            <a:r>
              <a:rPr lang="de-DE" sz="600" dirty="0">
                <a:solidFill>
                  <a:srgbClr val="009900"/>
                </a:solidFill>
              </a:rPr>
              <a:t> f </a:t>
            </a:r>
            <a:r>
              <a:rPr lang="de-DE" sz="600" dirty="0" err="1">
                <a:solidFill>
                  <a:srgbClr val="009900"/>
                </a:solidFill>
              </a:rPr>
              <a:t>ys</a:t>
            </a:r>
            <a:r>
              <a:rPr lang="de-DE" sz="600" dirty="0">
                <a:solidFill>
                  <a:srgbClr val="009900"/>
                </a:solidFill>
              </a:rPr>
              <a:t>)) für alle </a:t>
            </a:r>
            <a:r>
              <a:rPr lang="de-DE" sz="600" dirty="0" err="1">
                <a:solidFill>
                  <a:srgbClr val="009900"/>
                </a:solidFill>
              </a:rPr>
              <a:t>xs</a:t>
            </a:r>
            <a:r>
              <a:rPr lang="de-DE" sz="600" dirty="0">
                <a:solidFill>
                  <a:srgbClr val="009900"/>
                </a:solidFill>
              </a:rPr>
              <a:t>, </a:t>
            </a:r>
            <a:r>
              <a:rPr lang="de-DE" sz="600" dirty="0" err="1">
                <a:solidFill>
                  <a:srgbClr val="009900"/>
                </a:solidFill>
              </a:rPr>
              <a:t>ys</a:t>
            </a:r>
            <a:r>
              <a:rPr lang="de-DE" sz="600" dirty="0">
                <a:solidFill>
                  <a:srgbClr val="009900"/>
                </a:solidFill>
              </a:rPr>
              <a:t> und f?</a:t>
            </a:r>
          </a:p>
          <a:p>
            <a:r>
              <a:rPr lang="de-DE" sz="600" dirty="0"/>
              <a:t>Ja. Dies gilt, weil "</a:t>
            </a:r>
            <a:r>
              <a:rPr lang="de-DE" sz="600" dirty="0" err="1"/>
              <a:t>map</a:t>
            </a:r>
            <a:r>
              <a:rPr lang="de-DE" sz="600" dirty="0"/>
              <a:t>" und "</a:t>
            </a:r>
            <a:r>
              <a:rPr lang="de-DE" sz="600" dirty="0" err="1"/>
              <a:t>append</a:t>
            </a:r>
            <a:r>
              <a:rPr lang="de-DE" sz="600" dirty="0"/>
              <a:t>" beides Funktionen sind, die ihre Argumente auf elementweise Weise bearbeiten. "</a:t>
            </a:r>
            <a:r>
              <a:rPr lang="de-DE" sz="600" dirty="0" err="1"/>
              <a:t>Map</a:t>
            </a:r>
            <a:r>
              <a:rPr lang="de-DE" sz="600" dirty="0"/>
              <a:t>" wendet die Funktion "f" auf jedes Element einer Liste an und gibt eine neue Liste mit den entsprechend transformierten Elementen zurück. "</a:t>
            </a:r>
            <a:r>
              <a:rPr lang="de-DE" sz="600" dirty="0" err="1"/>
              <a:t>Append</a:t>
            </a:r>
            <a:r>
              <a:rPr lang="de-DE" sz="600" dirty="0"/>
              <a:t>" fügt zwei Listen zusammen und gibt eine neue Liste zurück, die die Elemente beider Listen in der angegebenen Reihenfolge enthält.</a:t>
            </a:r>
          </a:p>
          <a:p>
            <a:r>
              <a:rPr lang="de-DE" sz="600" dirty="0">
                <a:solidFill>
                  <a:srgbClr val="009900"/>
                </a:solidFill>
              </a:rPr>
              <a:t>Kommt (</a:t>
            </a:r>
            <a:r>
              <a:rPr lang="de-DE" sz="600" dirty="0" err="1">
                <a:solidFill>
                  <a:srgbClr val="009900"/>
                </a:solidFill>
              </a:rPr>
              <a:t>fold</a:t>
            </a:r>
            <a:r>
              <a:rPr lang="de-DE" sz="600" dirty="0">
                <a:solidFill>
                  <a:srgbClr val="009900"/>
                </a:solidFill>
              </a:rPr>
              <a:t> z c </a:t>
            </a:r>
            <a:r>
              <a:rPr lang="de-DE" sz="600" dirty="0" err="1">
                <a:solidFill>
                  <a:srgbClr val="009900"/>
                </a:solidFill>
              </a:rPr>
              <a:t>xs</a:t>
            </a:r>
            <a:r>
              <a:rPr lang="de-DE" sz="600" dirty="0">
                <a:solidFill>
                  <a:srgbClr val="009900"/>
                </a:solidFill>
              </a:rPr>
              <a:t>) für jedes z und c immer zum Ende der Reduktion?</a:t>
            </a:r>
            <a:r>
              <a:rPr lang="de-DE" sz="600" dirty="0">
                <a:solidFill>
                  <a:srgbClr val="009900"/>
                </a:solidFill>
                <a:sym typeface="Wingdings" panose="05000000000000000000" pitchFamily="2" charset="2"/>
              </a:rPr>
              <a:t> </a:t>
            </a:r>
            <a:r>
              <a:rPr lang="de-DE" sz="600" dirty="0">
                <a:sym typeface="Wingdings" panose="05000000000000000000" pitchFamily="2" charset="2"/>
              </a:rPr>
              <a:t>Wenn die Funktion korrekt definiert ist und keine Endlosrekursion verursacht, sollte "</a:t>
            </a:r>
            <a:r>
              <a:rPr lang="de-DE" sz="600" dirty="0" err="1">
                <a:sym typeface="Wingdings" panose="05000000000000000000" pitchFamily="2" charset="2"/>
              </a:rPr>
              <a:t>fold</a:t>
            </a:r>
            <a:r>
              <a:rPr lang="de-DE" sz="600" dirty="0">
                <a:sym typeface="Wingdings" panose="05000000000000000000" pitchFamily="2" charset="2"/>
              </a:rPr>
              <a:t>" in der Lage sein, die Liste bis zum Ende zu reduzieren und das endgültige Ergebnis zurückzugeben.</a:t>
            </a:r>
          </a:p>
        </p:txBody>
      </p:sp>
    </p:spTree>
    <p:extLst>
      <p:ext uri="{BB962C8B-B14F-4D97-AF65-F5344CB8AC3E}">
        <p14:creationId xmlns:p14="http://schemas.microsoft.com/office/powerpoint/2010/main" val="964963334"/>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3449E1ADA8C74197BDB1B1E2821C75" ma:contentTypeVersion="2" ma:contentTypeDescription="Create a new document." ma:contentTypeScope="" ma:versionID="39dbc09e940f10624d090229d8c9910c">
  <xsd:schema xmlns:xsd="http://www.w3.org/2001/XMLSchema" xmlns:xs="http://www.w3.org/2001/XMLSchema" xmlns:p="http://schemas.microsoft.com/office/2006/metadata/properties" xmlns:ns3="91373b8c-e19c-480e-a905-948aba9ac72d" targetNamespace="http://schemas.microsoft.com/office/2006/metadata/properties" ma:root="true" ma:fieldsID="d43bdfc9718538336d42daacaac6f42e" ns3:_="">
    <xsd:import namespace="91373b8c-e19c-480e-a905-948aba9ac72d"/>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1373b8c-e19c-480e-a905-948aba9ac7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4160F21-0EA4-435D-BED5-DA913C3599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1373b8c-e19c-480e-a905-948aba9ac72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53F23F8-08E8-4661-BCE1-BC40A3526F11}">
  <ds:schemaRefs>
    <ds:schemaRef ds:uri="http://schemas.microsoft.com/sharepoint/v3/contenttype/forms"/>
  </ds:schemaRefs>
</ds:datastoreItem>
</file>

<file path=customXml/itemProps3.xml><?xml version="1.0" encoding="utf-8"?>
<ds:datastoreItem xmlns:ds="http://schemas.openxmlformats.org/officeDocument/2006/customXml" ds:itemID="{DFE6AB27-32C5-4C98-8FAB-B163D51258D2}">
  <ds:schemaRefs>
    <ds:schemaRef ds:uri="http://purl.org/dc/elements/1.1/"/>
    <ds:schemaRef ds:uri="http://schemas.openxmlformats.org/package/2006/metadata/core-properties"/>
    <ds:schemaRef ds:uri="91373b8c-e19c-480e-a905-948aba9ac72d"/>
    <ds:schemaRef ds:uri="http://schemas.microsoft.com/office/2006/metadata/properties"/>
    <ds:schemaRef ds:uri="http://schemas.microsoft.com/office/2006/documentManagement/types"/>
    <ds:schemaRef ds:uri="http://schemas.microsoft.com/office/infopath/2007/PartnerControls"/>
    <ds:schemaRef ds:uri="http://purl.org/dc/dcmitype/"/>
    <ds:schemaRef ds:uri="http://purl.org/dc/term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0</TotalTime>
  <Words>4450</Words>
  <Application>Microsoft Office PowerPoint</Application>
  <PresentationFormat>A4-Papier (210 x 297 mm)</PresentationFormat>
  <Paragraphs>533</Paragraphs>
  <Slides>2</Slides>
  <Notes>1</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2</vt:i4>
      </vt:variant>
    </vt:vector>
  </HeadingPairs>
  <TitlesOfParts>
    <vt:vector size="7" baseType="lpstr">
      <vt:lpstr>Arial</vt:lpstr>
      <vt:lpstr>Calibri</vt:lpstr>
      <vt:lpstr>Calibri Light</vt:lpstr>
      <vt:lpstr>Söhne</vt:lpstr>
      <vt:lpstr>Office</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Elise Schmid</dc:creator>
  <cp:lastModifiedBy>Elise Schmid</cp:lastModifiedBy>
  <cp:revision>2</cp:revision>
  <dcterms:created xsi:type="dcterms:W3CDTF">2023-02-09T11:32:14Z</dcterms:created>
  <dcterms:modified xsi:type="dcterms:W3CDTF">2023-02-21T14:24:19Z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0x010100E33449E1ADA8C74197BDB1B1E2821C75</vt:lpwstr>
  </property>
</Properties>
</file>