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60" r:id="rId2"/>
    <p:sldId id="257" r:id="rId3"/>
    <p:sldId id="258" r:id="rId4"/>
    <p:sldId id="256" r:id="rId5"/>
    <p:sldId id="259" r:id="rId6"/>
    <p:sldId id="261" r:id="rId7"/>
    <p:sldId id="262" r:id="rId8"/>
    <p:sldId id="270" r:id="rId9"/>
    <p:sldId id="268" r:id="rId10"/>
    <p:sldId id="271" r:id="rId11"/>
    <p:sldId id="269" r:id="rId12"/>
    <p:sldId id="264" r:id="rId13"/>
    <p:sldId id="267" r:id="rId14"/>
    <p:sldId id="265" r:id="rId15"/>
    <p:sldId id="274" r:id="rId16"/>
    <p:sldId id="275" r:id="rId17"/>
    <p:sldId id="276" r:id="rId18"/>
    <p:sldId id="266" r:id="rId19"/>
    <p:sldId id="272" r:id="rId20"/>
    <p:sldId id="273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-11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activeX1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8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activeX/activeX9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0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1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2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3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4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5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6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7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8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19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0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1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2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3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4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5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activeX/activeX26.xml><?xml version="1.0" encoding="utf-8"?>
<ax:ocx xmlns:ax="http://schemas.microsoft.com/office/2006/activeX" xmlns:r="http://schemas.openxmlformats.org/officeDocument/2006/relationships" ax:classid="{5512D118-5CC6-11CF-8D67-00AA00BDCE1D}" ax:persistence="persistStream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CE0558-9BFB-B0EB-A4E2-7BDAD0955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C00E50D-770C-F813-E595-FA122ADA5C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E391B3E-0A07-2A65-7E94-13B7C3E44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D3A685-D42B-0D7E-3B27-D77598BB8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F3F89FB-161F-D273-0F02-A55C5B400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0570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E13C31-BCFD-F7D4-886A-41DF21089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2FE5BD4-8581-2C74-C2C8-6F49FA7B0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9451FD3-9C34-2935-815D-21B477078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449722A-8C1F-9699-6AA6-7B94DEB74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DC8F95-8E67-A946-7162-58FD988E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8830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DCBFB-735F-DEBC-070B-7937D21D7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62668D-46B5-4942-54B6-E4CED0CE4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B5D228-EE8C-1821-E2AB-61BC3A957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A9D9071-4391-DAFC-397E-ECBB14760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4013E4B-3760-558A-CA54-CA4CCDAC9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7190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BB11FE-CBEA-16EF-F4EE-90DC65EE0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FE03BDA-E69A-A32B-E748-04143AAA72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0042FCD-36DD-BFD1-9523-ADB90D1B9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2D81CD3-F7FE-67FD-D15D-1B374B74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FF2D7CA-FF79-DA26-1260-8675BB58B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A9EFB4D-E14E-6CB0-F35C-B094F51A9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216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09814A-DF5E-FCD5-2918-B5BEEB20F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B2C5DB3-C232-24C0-523A-D06033334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AC9969-56E7-72D5-D605-207135C75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FCE7B99-1456-DD0F-FE5E-597B25596C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3464EFC-1452-D66F-42DB-2B95BB2013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3AF11B1-07B9-9FBF-3F65-7534534B5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58E5DAE-F293-D115-F23D-9E5877EA9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B813E2D-11EF-3256-2AD8-5208B27F7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0156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C4364B-5D5C-1F8D-45A4-96797F928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06F5DE5-4774-45B3-0054-248BCA281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49E3F2A-C049-AA50-8FE4-D27F44FAF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C27F182-0249-E182-AF57-7BEA4F5E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232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B8A088D-4DF0-1D87-B888-5112C44D3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E5DC575-DB79-B908-A8D7-839DC5866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EB6B759-7B96-136E-40F3-841EA8875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0839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F43B64-04C6-98A4-9F63-21C017186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B8202A7-311E-E29A-62C1-77EEF3A59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6857CA2-4E50-297E-ED30-237B54AA1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E33D9A0-AC78-DDF1-61AC-7EDF1B3FB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5427705-BDA0-E4C9-3A8C-C260673C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F1690DF-6056-2CEA-717C-0793E1362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619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54D7B4-889D-07FE-B642-86AD409E1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AAE25E4-537A-AF0D-168D-B0D4CC60F5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59B8719-B8A7-A749-FAEB-B05EBF2D4C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A064EB3-DFCF-9F7C-6E90-EC9B8C63C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BA24166-F3FA-690F-C26C-44D1CA344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ED9538E-8EE4-64E6-DF7F-9246C46CB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293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442D9-3AF4-834C-5807-F75B1D096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53650D5-10FE-FD48-9398-C8707702FD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26CE53C-2B15-F4EE-2A1E-3C3875397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181C46E-5FEC-F912-3B00-6EB100213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4038C42-8FFD-B04C-C8CA-1D0B97558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101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9931E50F-3A04-3642-D92F-4D2474EA1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9BECE6D-892B-960A-8B8A-5B063CEB78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3705051-89CD-7807-0C25-D1A187998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67E9B8-8BE8-00C2-6AD8-D00D76F43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008A2E-C53A-9F93-EC8F-7DAA8D34A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2851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33BEDA5E-ABA1-A2A5-FBEC-75F63B5F3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FE3F3BD-E29B-4F74-1E3F-ECB1A6201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628C052-2D16-2557-F3B8-A772898622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A3335-7AE9-447C-8DDA-4CFDE02F2E72}" type="datetimeFigureOut">
              <a:rPr lang="de-DE" smtClean="0"/>
              <a:t>26.07.2022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D79C878-F2AE-8B23-B375-8558863349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F561E86-EC34-549D-98BB-DA6CA2B087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57513-39B4-42C2-9CB9-1CC4AB494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0125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.xml"/><Relationship Id="rId13" Type="http://schemas.openxmlformats.org/officeDocument/2006/relationships/control" Target="../activeX/activeX13.xml"/><Relationship Id="rId18" Type="http://schemas.openxmlformats.org/officeDocument/2006/relationships/control" Target="../activeX/activeX18.xml"/><Relationship Id="rId26" Type="http://schemas.openxmlformats.org/officeDocument/2006/relationships/control" Target="../activeX/activeX26.xml"/><Relationship Id="rId3" Type="http://schemas.openxmlformats.org/officeDocument/2006/relationships/control" Target="../activeX/activeX3.xml"/><Relationship Id="rId21" Type="http://schemas.openxmlformats.org/officeDocument/2006/relationships/control" Target="../activeX/activeX21.xml"/><Relationship Id="rId7" Type="http://schemas.openxmlformats.org/officeDocument/2006/relationships/control" Target="../activeX/activeX7.xml"/><Relationship Id="rId12" Type="http://schemas.openxmlformats.org/officeDocument/2006/relationships/control" Target="../activeX/activeX12.xml"/><Relationship Id="rId17" Type="http://schemas.openxmlformats.org/officeDocument/2006/relationships/control" Target="../activeX/activeX17.xml"/><Relationship Id="rId25" Type="http://schemas.openxmlformats.org/officeDocument/2006/relationships/control" Target="../activeX/activeX25.xml"/><Relationship Id="rId2" Type="http://schemas.openxmlformats.org/officeDocument/2006/relationships/control" Target="../activeX/activeX2.xml"/><Relationship Id="rId16" Type="http://schemas.openxmlformats.org/officeDocument/2006/relationships/control" Target="../activeX/activeX16.xml"/><Relationship Id="rId20" Type="http://schemas.openxmlformats.org/officeDocument/2006/relationships/control" Target="../activeX/activeX20.xml"/><Relationship Id="rId29" Type="http://schemas.openxmlformats.org/officeDocument/2006/relationships/image" Target="../media/image10.wmf"/><Relationship Id="rId1" Type="http://schemas.openxmlformats.org/officeDocument/2006/relationships/control" Target="../activeX/activeX1.xml"/><Relationship Id="rId6" Type="http://schemas.openxmlformats.org/officeDocument/2006/relationships/control" Target="../activeX/activeX6.xml"/><Relationship Id="rId11" Type="http://schemas.openxmlformats.org/officeDocument/2006/relationships/control" Target="../activeX/activeX11.xml"/><Relationship Id="rId24" Type="http://schemas.openxmlformats.org/officeDocument/2006/relationships/control" Target="../activeX/activeX24.xml"/><Relationship Id="rId5" Type="http://schemas.openxmlformats.org/officeDocument/2006/relationships/control" Target="../activeX/activeX5.xml"/><Relationship Id="rId15" Type="http://schemas.openxmlformats.org/officeDocument/2006/relationships/control" Target="../activeX/activeX15.xml"/><Relationship Id="rId23" Type="http://schemas.openxmlformats.org/officeDocument/2006/relationships/control" Target="../activeX/activeX23.xml"/><Relationship Id="rId28" Type="http://schemas.openxmlformats.org/officeDocument/2006/relationships/image" Target="../media/image9.wmf"/><Relationship Id="rId10" Type="http://schemas.openxmlformats.org/officeDocument/2006/relationships/control" Target="../activeX/activeX10.xml"/><Relationship Id="rId19" Type="http://schemas.openxmlformats.org/officeDocument/2006/relationships/control" Target="../activeX/activeX19.xml"/><Relationship Id="rId4" Type="http://schemas.openxmlformats.org/officeDocument/2006/relationships/control" Target="../activeX/activeX4.xml"/><Relationship Id="rId9" Type="http://schemas.openxmlformats.org/officeDocument/2006/relationships/control" Target="../activeX/activeX9.xml"/><Relationship Id="rId14" Type="http://schemas.openxmlformats.org/officeDocument/2006/relationships/control" Target="../activeX/activeX14.xml"/><Relationship Id="rId22" Type="http://schemas.openxmlformats.org/officeDocument/2006/relationships/control" Target="../activeX/activeX22.xml"/><Relationship Id="rId27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F8EC9B-9D24-8784-B31C-DCF179FDA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19BE4B8-B0A0-DD1E-CD30-0419674AE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D2DFFFE-BFD5-644C-1431-CC93E44E0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285" y="1169537"/>
            <a:ext cx="8521430" cy="413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564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F87AE6-2589-5B4E-25CE-E341F9758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D914009-11DC-6C8D-4610-669B81FC4D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D9F5049-A86B-24D4-04DC-F868817A4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7941"/>
            <a:ext cx="12192000" cy="616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603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E7E9425-8261-1997-88B5-3F36C4131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98" y="365124"/>
            <a:ext cx="9711267" cy="4040184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675D6DC6-9E06-804D-245A-366DE8EAC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598" y="4405308"/>
            <a:ext cx="10156151" cy="217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63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>
            <a:extLst>
              <a:ext uri="{FF2B5EF4-FFF2-40B4-BE49-F238E27FC236}">
                <a16:creationId xmlns:a16="http://schemas.microsoft.com/office/drawing/2014/main" id="{CB2B14E2-92C0-5201-92FD-1392D9C667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CA5890F-5B34-A9A7-52EE-9B5900AF1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060" y="636104"/>
            <a:ext cx="9547508" cy="540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754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A49C03-92C7-B1F0-080D-F07E64D4F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F4F117D-505C-5296-27B6-60ED3967C6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B9DA2D8F-6109-0190-CC61-3C389E090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596" y="681037"/>
            <a:ext cx="9708204" cy="536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847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91732A-F47B-7AF7-2933-FDC0CC08F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9CD175E-0D79-ED23-2D19-5B4B12701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D26CEC9-7DC3-6D34-CBCA-6443442FA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954" y="618848"/>
            <a:ext cx="9597324" cy="562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13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69CC967D-C622-CDEB-B086-AF86DE390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634" y="512199"/>
            <a:ext cx="10283687" cy="472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72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0A0B5A-5035-3BF9-3573-DC742267C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336C6FE-621B-41D0-A7E2-7BD6B1D1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79" y="398899"/>
            <a:ext cx="11118574" cy="609397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Paracrine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is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involved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in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Please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select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all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that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apply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.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Hormonal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communication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Chemical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signals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that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can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only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travel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limited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distances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between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cells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Autostimulation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cell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Synaptic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transmission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2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statements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are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true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group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molecules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called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eicosanoids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Please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select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all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that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apply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.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Eicosanoids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are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derivatives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arachidonic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acid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Eicosanoids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include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prostaglandins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,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thromboxanes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and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leukotrienes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Eicosanoids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are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usually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autocrine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signalling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molecules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Eicosanoids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can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be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synthesized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from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fatty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derived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from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membrane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phospholipids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  <a:b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</a:b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plasma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membrane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receptors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activate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pathways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usually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by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forming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molecular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dimers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that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result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in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protein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phosphorylation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reactions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upon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binding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their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specific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ligand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Steroid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hormone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receptors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tyrosine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kinases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Ligand-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gated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channels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G protein-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coupled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receptors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2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has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antagonistic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action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to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adenylate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cyclase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Cyclic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adenosine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monophosphate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(cAMP)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Protein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kinase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active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GTP-á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subunit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G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protein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Phosphodiesterase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2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Serine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threonine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and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tyrosine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residues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are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all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subjected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to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phosphorylation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in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various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signal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transduction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pathways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.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True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2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False</a:t>
            </a:r>
            <a:endParaRPr kumimoji="0" lang="de-DE" altLang="de-D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HTMLCheckbox1" r:id="rId1" imgW="209520" imgH="266760"/>
        </mc:Choice>
        <mc:Fallback>
          <p:control name="HTMLCheckbox1" r:id="rId1" imgW="209520" imgH="266760">
            <p:pic>
              <p:nvPicPr>
                <p:cNvPr id="5" name="HTMLCheckbox1">
                  <a:extLst>
                    <a:ext uri="{FF2B5EF4-FFF2-40B4-BE49-F238E27FC236}">
                      <a16:creationId xmlns:a16="http://schemas.microsoft.com/office/drawing/2014/main" id="{74FA45F4-48CF-01FF-30C3-929485A8711D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2" r:id="rId2" imgW="209520" imgH="266760"/>
        </mc:Choice>
        <mc:Fallback>
          <p:control name="HTMLCheckbox2" r:id="rId2" imgW="209520" imgH="266760">
            <p:pic>
              <p:nvPicPr>
                <p:cNvPr id="6" name="HTMLCheckbox2">
                  <a:extLst>
                    <a:ext uri="{FF2B5EF4-FFF2-40B4-BE49-F238E27FC236}">
                      <a16:creationId xmlns:a16="http://schemas.microsoft.com/office/drawing/2014/main" id="{42E702D8-E7A7-57E1-D76C-DDC05D82CB2D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3" r:id="rId3" imgW="209520" imgH="266760"/>
        </mc:Choice>
        <mc:Fallback>
          <p:control name="HTMLCheckbox3" r:id="rId3" imgW="209520" imgH="266760">
            <p:pic>
              <p:nvPicPr>
                <p:cNvPr id="7" name="HTMLCheckbox3">
                  <a:extLst>
                    <a:ext uri="{FF2B5EF4-FFF2-40B4-BE49-F238E27FC236}">
                      <a16:creationId xmlns:a16="http://schemas.microsoft.com/office/drawing/2014/main" id="{62B86B5F-FC19-BB33-3D6A-43282868AEEC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4" r:id="rId4" imgW="209520" imgH="266760"/>
        </mc:Choice>
        <mc:Fallback>
          <p:control name="HTMLCheckbox4" r:id="rId4" imgW="209520" imgH="266760">
            <p:pic>
              <p:nvPicPr>
                <p:cNvPr id="8" name="HTMLCheckbox4">
                  <a:extLst>
                    <a:ext uri="{FF2B5EF4-FFF2-40B4-BE49-F238E27FC236}">
                      <a16:creationId xmlns:a16="http://schemas.microsoft.com/office/drawing/2014/main" id="{CEEACF8B-0C5E-6975-ADB0-E8E880312C2C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5" r:id="rId5" imgW="209520" imgH="266760"/>
        </mc:Choice>
        <mc:Fallback>
          <p:control name="HTMLCheckbox5" r:id="rId5" imgW="209520" imgH="266760">
            <p:pic>
              <p:nvPicPr>
                <p:cNvPr id="9" name="HTMLCheckbox5">
                  <a:extLst>
                    <a:ext uri="{FF2B5EF4-FFF2-40B4-BE49-F238E27FC236}">
                      <a16:creationId xmlns:a16="http://schemas.microsoft.com/office/drawing/2014/main" id="{E39C8FC1-6C79-781E-6389-FEE8D8664E09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6" r:id="rId6" imgW="209520" imgH="266760"/>
        </mc:Choice>
        <mc:Fallback>
          <p:control name="HTMLCheckbox6" r:id="rId6" imgW="209520" imgH="266760">
            <p:pic>
              <p:nvPicPr>
                <p:cNvPr id="10" name="HTMLCheckbox6">
                  <a:extLst>
                    <a:ext uri="{FF2B5EF4-FFF2-40B4-BE49-F238E27FC236}">
                      <a16:creationId xmlns:a16="http://schemas.microsoft.com/office/drawing/2014/main" id="{1D7E3C18-B5D1-1256-12C0-D3A6C6076EC4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7" r:id="rId7" imgW="209520" imgH="266760"/>
        </mc:Choice>
        <mc:Fallback>
          <p:control name="HTMLCheckbox7" r:id="rId7" imgW="209520" imgH="266760">
            <p:pic>
              <p:nvPicPr>
                <p:cNvPr id="11" name="HTMLCheckbox7">
                  <a:extLst>
                    <a:ext uri="{FF2B5EF4-FFF2-40B4-BE49-F238E27FC236}">
                      <a16:creationId xmlns:a16="http://schemas.microsoft.com/office/drawing/2014/main" id="{8AD7A9B8-DD18-38A1-8FE8-AD2B6D90655D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Checkbox8" r:id="rId8" imgW="209520" imgH="266760"/>
        </mc:Choice>
        <mc:Fallback>
          <p:control name="HTMLCheckbox8" r:id="rId8" imgW="209520" imgH="266760">
            <p:pic>
              <p:nvPicPr>
                <p:cNvPr id="12" name="HTMLCheckbox8">
                  <a:extLst>
                    <a:ext uri="{FF2B5EF4-FFF2-40B4-BE49-F238E27FC236}">
                      <a16:creationId xmlns:a16="http://schemas.microsoft.com/office/drawing/2014/main" id="{10E5F926-0377-2112-6CCE-5EA1A326A4F8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8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" r:id="rId9" imgW="209520" imgH="266760"/>
        </mc:Choice>
        <mc:Fallback>
          <p:control name="HTMLOption1" r:id="rId9" imgW="209520" imgH="266760">
            <p:pic>
              <p:nvPicPr>
                <p:cNvPr id="13" name="HTMLOption1">
                  <a:extLst>
                    <a:ext uri="{FF2B5EF4-FFF2-40B4-BE49-F238E27FC236}">
                      <a16:creationId xmlns:a16="http://schemas.microsoft.com/office/drawing/2014/main" id="{63DBC1B6-B4FA-3681-DC6D-7B95070F340A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2" r:id="rId10" imgW="209520" imgH="266760"/>
        </mc:Choice>
        <mc:Fallback>
          <p:control name="HTMLOption2" r:id="rId10" imgW="209520" imgH="266760">
            <p:pic>
              <p:nvPicPr>
                <p:cNvPr id="14" name="HTMLOption2">
                  <a:extLst>
                    <a:ext uri="{FF2B5EF4-FFF2-40B4-BE49-F238E27FC236}">
                      <a16:creationId xmlns:a16="http://schemas.microsoft.com/office/drawing/2014/main" id="{209D5489-27E3-73F9-331F-7DDE82916C0F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3" r:id="rId11" imgW="209520" imgH="266760"/>
        </mc:Choice>
        <mc:Fallback>
          <p:control name="HTMLOption3" r:id="rId11" imgW="209520" imgH="266760">
            <p:pic>
              <p:nvPicPr>
                <p:cNvPr id="15" name="HTMLOption3">
                  <a:extLst>
                    <a:ext uri="{FF2B5EF4-FFF2-40B4-BE49-F238E27FC236}">
                      <a16:creationId xmlns:a16="http://schemas.microsoft.com/office/drawing/2014/main" id="{9ACB5492-F947-8706-14E7-D7F21E2BD66C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4" r:id="rId12" imgW="209520" imgH="266760"/>
        </mc:Choice>
        <mc:Fallback>
          <p:control name="HTMLOption4" r:id="rId12" imgW="209520" imgH="266760">
            <p:pic>
              <p:nvPicPr>
                <p:cNvPr id="16" name="HTMLOption4">
                  <a:extLst>
                    <a:ext uri="{FF2B5EF4-FFF2-40B4-BE49-F238E27FC236}">
                      <a16:creationId xmlns:a16="http://schemas.microsoft.com/office/drawing/2014/main" id="{0E6A1C78-27CB-4236-332E-49E1B19C0E82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5" r:id="rId13" imgW="209520" imgH="266760"/>
        </mc:Choice>
        <mc:Fallback>
          <p:control name="HTMLOption5" r:id="rId13" imgW="209520" imgH="266760">
            <p:pic>
              <p:nvPicPr>
                <p:cNvPr id="17" name="HTMLOption5">
                  <a:extLst>
                    <a:ext uri="{FF2B5EF4-FFF2-40B4-BE49-F238E27FC236}">
                      <a16:creationId xmlns:a16="http://schemas.microsoft.com/office/drawing/2014/main" id="{C4EC6647-CE6F-3093-ED85-0B5E02DBFD99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6" r:id="rId14" imgW="209520" imgH="266760"/>
        </mc:Choice>
        <mc:Fallback>
          <p:control name="HTMLOption6" r:id="rId14" imgW="209520" imgH="266760">
            <p:pic>
              <p:nvPicPr>
                <p:cNvPr id="18" name="HTMLOption6">
                  <a:extLst>
                    <a:ext uri="{FF2B5EF4-FFF2-40B4-BE49-F238E27FC236}">
                      <a16:creationId xmlns:a16="http://schemas.microsoft.com/office/drawing/2014/main" id="{AF94DDAB-5360-D25A-76EA-0FC206C07254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7" r:id="rId15" imgW="209520" imgH="266760"/>
        </mc:Choice>
        <mc:Fallback>
          <p:control name="HTMLOption7" r:id="rId15" imgW="209520" imgH="266760">
            <p:pic>
              <p:nvPicPr>
                <p:cNvPr id="19" name="HTMLOption7">
                  <a:extLst>
                    <a:ext uri="{FF2B5EF4-FFF2-40B4-BE49-F238E27FC236}">
                      <a16:creationId xmlns:a16="http://schemas.microsoft.com/office/drawing/2014/main" id="{59B581A1-10CB-8BE8-866D-DFF3EBC0F85F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8" r:id="rId16" imgW="209520" imgH="266760"/>
        </mc:Choice>
        <mc:Fallback>
          <p:control name="HTMLOption8" r:id="rId16" imgW="209520" imgH="266760">
            <p:pic>
              <p:nvPicPr>
                <p:cNvPr id="20" name="HTMLOption8">
                  <a:extLst>
                    <a:ext uri="{FF2B5EF4-FFF2-40B4-BE49-F238E27FC236}">
                      <a16:creationId xmlns:a16="http://schemas.microsoft.com/office/drawing/2014/main" id="{A1087FF7-C1A0-4C64-C9A9-4B25560D76D5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9" r:id="rId17" imgW="209520" imgH="266760"/>
        </mc:Choice>
        <mc:Fallback>
          <p:control name="HTMLOption9" r:id="rId17" imgW="209520" imgH="266760">
            <p:pic>
              <p:nvPicPr>
                <p:cNvPr id="21" name="HTMLOption9">
                  <a:extLst>
                    <a:ext uri="{FF2B5EF4-FFF2-40B4-BE49-F238E27FC236}">
                      <a16:creationId xmlns:a16="http://schemas.microsoft.com/office/drawing/2014/main" id="{7B01745D-265C-D96A-EC5F-58DD1005FF6A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0" r:id="rId18" imgW="209520" imgH="266760"/>
        </mc:Choice>
        <mc:Fallback>
          <p:control name="HTMLOption10" r:id="rId18" imgW="209520" imgH="266760">
            <p:pic>
              <p:nvPicPr>
                <p:cNvPr id="22" name="HTMLOption10">
                  <a:extLst>
                    <a:ext uri="{FF2B5EF4-FFF2-40B4-BE49-F238E27FC236}">
                      <a16:creationId xmlns:a16="http://schemas.microsoft.com/office/drawing/2014/main" id="{6B08830F-5F39-F419-BF9D-BA978305F798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1" r:id="rId19" imgW="209520" imgH="266760"/>
        </mc:Choice>
        <mc:Fallback>
          <p:control name="HTMLOption11" r:id="rId19" imgW="209520" imgH="266760">
            <p:pic>
              <p:nvPicPr>
                <p:cNvPr id="23" name="HTMLOption11">
                  <a:extLst>
                    <a:ext uri="{FF2B5EF4-FFF2-40B4-BE49-F238E27FC236}">
                      <a16:creationId xmlns:a16="http://schemas.microsoft.com/office/drawing/2014/main" id="{1D1002DA-AB72-BF3E-7488-B5C5207D1C74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2" r:id="rId20" imgW="209520" imgH="266760"/>
        </mc:Choice>
        <mc:Fallback>
          <p:control name="HTMLOption12" r:id="rId20" imgW="209520" imgH="266760">
            <p:pic>
              <p:nvPicPr>
                <p:cNvPr id="24" name="HTMLOption12">
                  <a:extLst>
                    <a:ext uri="{FF2B5EF4-FFF2-40B4-BE49-F238E27FC236}">
                      <a16:creationId xmlns:a16="http://schemas.microsoft.com/office/drawing/2014/main" id="{11E40AF2-43DB-2032-84A0-41A4A1D90106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3" r:id="rId21" imgW="209520" imgH="266760"/>
        </mc:Choice>
        <mc:Fallback>
          <p:control name="HTMLOption13" r:id="rId21" imgW="209520" imgH="266760">
            <p:pic>
              <p:nvPicPr>
                <p:cNvPr id="25" name="HTMLOption13">
                  <a:extLst>
                    <a:ext uri="{FF2B5EF4-FFF2-40B4-BE49-F238E27FC236}">
                      <a16:creationId xmlns:a16="http://schemas.microsoft.com/office/drawing/2014/main" id="{8868539C-012C-58DB-54B2-3FF751E24766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4" r:id="rId22" imgW="209520" imgH="266760"/>
        </mc:Choice>
        <mc:Fallback>
          <p:control name="HTMLOption14" r:id="rId22" imgW="209520" imgH="266760">
            <p:pic>
              <p:nvPicPr>
                <p:cNvPr id="26" name="HTMLOption14">
                  <a:extLst>
                    <a:ext uri="{FF2B5EF4-FFF2-40B4-BE49-F238E27FC236}">
                      <a16:creationId xmlns:a16="http://schemas.microsoft.com/office/drawing/2014/main" id="{98425F95-FA1C-3283-D280-240D6100A791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5" r:id="rId23" imgW="209520" imgH="266760"/>
        </mc:Choice>
        <mc:Fallback>
          <p:control name="HTMLOption15" r:id="rId23" imgW="209520" imgH="266760">
            <p:pic>
              <p:nvPicPr>
                <p:cNvPr id="27" name="HTMLOption15">
                  <a:extLst>
                    <a:ext uri="{FF2B5EF4-FFF2-40B4-BE49-F238E27FC236}">
                      <a16:creationId xmlns:a16="http://schemas.microsoft.com/office/drawing/2014/main" id="{0E539E94-E475-0517-94C3-B8A37FE1CED1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6" r:id="rId24" imgW="209520" imgH="266760"/>
        </mc:Choice>
        <mc:Fallback>
          <p:control name="HTMLOption16" r:id="rId24" imgW="209520" imgH="266760">
            <p:pic>
              <p:nvPicPr>
                <p:cNvPr id="28" name="HTMLOption16">
                  <a:extLst>
                    <a:ext uri="{FF2B5EF4-FFF2-40B4-BE49-F238E27FC236}">
                      <a16:creationId xmlns:a16="http://schemas.microsoft.com/office/drawing/2014/main" id="{BE64180C-2B48-B1DA-8452-045CFF37D39E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7" r:id="rId25" imgW="209520" imgH="266760"/>
        </mc:Choice>
        <mc:Fallback>
          <p:control name="HTMLOption17" r:id="rId25" imgW="209520" imgH="266760">
            <p:pic>
              <p:nvPicPr>
                <p:cNvPr id="29" name="HTMLOption17">
                  <a:extLst>
                    <a:ext uri="{FF2B5EF4-FFF2-40B4-BE49-F238E27FC236}">
                      <a16:creationId xmlns:a16="http://schemas.microsoft.com/office/drawing/2014/main" id="{D88D99A5-D2F6-2ED1-ED27-A0686CEAD3DD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HTMLOption18" r:id="rId26" imgW="209520" imgH="266760"/>
        </mc:Choice>
        <mc:Fallback>
          <p:control name="HTMLOption18" r:id="rId26" imgW="209520" imgH="266760">
            <p:pic>
              <p:nvPicPr>
                <p:cNvPr id="30" name="HTMLOption18">
                  <a:extLst>
                    <a:ext uri="{FF2B5EF4-FFF2-40B4-BE49-F238E27FC236}">
                      <a16:creationId xmlns:a16="http://schemas.microsoft.com/office/drawing/2014/main" id="{61E2006E-A0C7-53B1-E271-CE6EF0A83C13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9"/>
                <a:srcRect/>
                <a:stretch>
                  <a:fillRect/>
                </a:stretch>
              </p:blipFill>
              <p:spPr bwMode="auto">
                <a:xfrm>
                  <a:off x="152400" y="152400"/>
                  <a:ext cx="1371600" cy="266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449696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E09A22E-2341-F758-04DB-DC2D630A5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165" y="300886"/>
            <a:ext cx="10515600" cy="4351338"/>
          </a:xfrm>
        </p:spPr>
        <p:txBody>
          <a:bodyPr>
            <a:noAutofit/>
          </a:bodyPr>
          <a:lstStyle/>
          <a:p>
            <a:pPr marL="0" indent="0" fontAlgn="base">
              <a:spcBef>
                <a:spcPts val="0"/>
              </a:spcBef>
              <a:buNone/>
            </a:pPr>
            <a:r>
              <a:rPr kumimoji="0" lang="de-DE" altLang="de-DE" sz="11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1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Paracrine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is involved in which of the following? Please select all that apply.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cells.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Correct answer/s: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Chemical signals that can only travel limited distances between cells.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Synaptic transmission.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Paracrine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involves the use of chemical messengers that can normally travel only a limited distance from the cell where they are synthesized.</a:t>
            </a:r>
            <a:b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Question 2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Which of the following statements are true of the group of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molecules called eicosanoids? Please select all that apply.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Correct answer/s: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Eicosanoids are derivatives of arachidonic acid.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Eicosanoids include prostaglandins,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thromboxanes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and leukotrienes.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Eicosanoids can be synthesized from fatty acids derived from membrane phospholipids.</a:t>
            </a:r>
            <a:b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</a:b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Eicosanoids include prostaglandins,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thromboxanes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and leukotrienes that generally effect their actions in a paracrine manner. They are synthesized from arachidonic acid using fatty acids obtained in the diet or from cellular sources such as membrane lipids.</a:t>
            </a:r>
            <a:b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1100" b="1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Question 3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Which of the following plasma membrane receptors activate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signalling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pathways usually by forming molecular dimers that result in protein phosphorylation reactions upon binding of their specific ligand?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Correct answer/s: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Receptor tyrosine kinases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Binding of ligand alters the conformation of the receptor, allowing it to activate a G protein by GDP-GTP exchange and the subsequent release of the GTP-á subunit.</a:t>
            </a:r>
            <a:b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1100" b="1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Question 4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Which of the following has an antagonistic action to adenylate cyclase?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Correct answer: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Phosphodiesterase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This enzyme catalyzes the hydrolysis of cAMP (formed by adenylate cyclase) to AMP.</a:t>
            </a:r>
            <a:b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1100" b="1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Question 5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Serine, threonine and tyrosine residues are all subjected to phosphorylation in various signal transduction pathways.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Correct answer: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True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11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Serines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threonines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and </a:t>
            </a:r>
            <a:r>
              <a:rPr lang="en-US" sz="1100" b="0" i="0" dirty="0" err="1">
                <a:solidFill>
                  <a:srgbClr val="000000"/>
                </a:solidFill>
                <a:effectLst/>
                <a:latin typeface="inherit"/>
              </a:rPr>
              <a:t>tyrosines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  <a:t> residues in proteins are specific phosphorylated in various signal pathways such as those associated with adrenalin, insulin, glucagon and erythropoietin stimulation.</a:t>
            </a:r>
            <a:br>
              <a:rPr lang="en-US" sz="11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de-DE" sz="800" dirty="0"/>
          </a:p>
        </p:txBody>
      </p:sp>
    </p:spTree>
    <p:extLst>
      <p:ext uri="{BB962C8B-B14F-4D97-AF65-F5344CB8AC3E}">
        <p14:creationId xmlns:p14="http://schemas.microsoft.com/office/powerpoint/2010/main" val="2485989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997402C-0C01-B23D-9B18-A9525E69F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721" y="782015"/>
            <a:ext cx="10515600" cy="4923045"/>
          </a:xfrm>
        </p:spPr>
        <p:txBody>
          <a:bodyPr>
            <a:normAutofit fontScale="40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target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cells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lipid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soluble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hormone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such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cortisol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are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able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respond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it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because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</a:t>
            </a:r>
            <a:endParaRPr kumimoji="0" lang="de-DE" altLang="de-DE" sz="13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Their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genome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includes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appropriate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transcriptional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response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elements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They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have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membrane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bound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cell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surface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Only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target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cells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express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appropriate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cytosolic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hormone-receptor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complex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stimulates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phosphorylation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/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dephosphorylation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subsequent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proteins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in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signalling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pathway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30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Most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organelles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neuron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are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distributed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throughout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cytoplasm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.</a:t>
            </a:r>
            <a:endParaRPr kumimoji="0" lang="de-DE" altLang="de-DE" sz="13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True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False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30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Neurotransmitters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are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released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into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synapse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at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</a:t>
            </a:r>
            <a:endParaRPr kumimoji="0" lang="de-DE" altLang="de-DE" sz="13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Presynaptic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membrane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Postsynaptic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membrane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Golgi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apparatus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Axon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hillock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30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Which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following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apply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nicotinic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acetylcholine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receptor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?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Please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select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all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that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apply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.</a:t>
            </a:r>
            <a:endParaRPr kumimoji="0" lang="de-DE" altLang="de-DE" sz="13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Binding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acetylcholine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induces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conformational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change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that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activates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G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protein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Binding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acetylcholine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induces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conformational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change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that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opens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transmembrane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pore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allowing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Na</a:t>
            </a:r>
            <a:r>
              <a:rPr kumimoji="0" lang="de-DE" altLang="de-DE" sz="13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kumimoji="0" lang="de-DE" altLang="de-DE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and Ca</a:t>
            </a:r>
            <a:r>
              <a:rPr kumimoji="0" lang="de-DE" altLang="de-DE" sz="13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2+</a:t>
            </a:r>
            <a:r>
              <a:rPr kumimoji="0" lang="de-DE" altLang="de-DE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flow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into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cell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nicotinic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acetylcholine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pentamer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consisting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five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integral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polypeptides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Binding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of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acetylcholine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receptor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induces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conformational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change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that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opens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a transmembrane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pore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allowing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Na</a:t>
            </a:r>
            <a:r>
              <a:rPr kumimoji="0" lang="de-DE" altLang="de-DE" sz="13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kumimoji="0" lang="de-DE" altLang="de-DE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and K</a:t>
            </a:r>
            <a:r>
              <a:rPr kumimoji="0" lang="de-DE" altLang="de-DE" sz="13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kumimoji="0" lang="de-DE" altLang="de-DE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to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flow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into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the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cell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3000" b="1" i="0" u="none" strike="noStrike" cap="none" normalizeH="0" baseline="0" dirty="0">
              <a:ln>
                <a:noFill/>
              </a:ln>
              <a:solidFill>
                <a:srgbClr val="86A600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Question 10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Transducin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is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a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typical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trimeric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 G 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inherit"/>
              </a:rPr>
              <a:t>protein</a:t>
            </a:r>
            <a:endParaRPr kumimoji="0" lang="de-DE" altLang="de-DE" sz="13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kumimoji="0" lang="de-DE" altLang="de-DE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True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000" b="1" i="0" u="none" strike="noStrike" cap="none" normalizeH="0" baseline="0" dirty="0">
                <a:ln>
                  <a:noFill/>
                </a:ln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kumimoji="0" lang="de-DE" altLang="de-DE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False</a:t>
            </a:r>
            <a:endParaRPr kumimoji="0" lang="de-DE" altLang="de-DE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3983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9B51BEB-5C2C-49C2-B991-F42849A4B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624" y="684097"/>
            <a:ext cx="10515600" cy="4351338"/>
          </a:xfrm>
        </p:spPr>
        <p:txBody>
          <a:bodyPr>
            <a:normAutofit fontScale="25000" lnSpcReduction="20000"/>
          </a:bodyPr>
          <a:lstStyle/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Question 6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The target cells of a lipid soluble hormone such as cortisol, are able to respond to it because of which of the following?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Correct answer: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Only target cells express appropriate cytosolic receptors.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The hormone-receptor complex enters the nucleus and modulates the transcription of an altered protein complement.</a:t>
            </a:r>
            <a:b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Question 7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Most organelles of a neuron are distributed throughout the cytoplasm.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Correct answer: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b) 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False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Most organelles in a neuron are restricted to the cell body.</a:t>
            </a:r>
            <a:b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Question 8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Neurotransmitters are released into the synapse at which of the following?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Correct answer: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Presynaptic membrane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The axon hillock is that part of the neuron where action potentials are triggered.</a:t>
            </a:r>
            <a:b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</a:b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Neurotransmitters released into the synapse when intracellular vesicles containing the fuse with the part of the plasma membrane of the neuron that forms the presynaptic membrane.</a:t>
            </a:r>
            <a:b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Question 9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Which of the following apply to the nicotinic acetylcholine receptor? Please select all that apply.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Correct answer/s: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c) 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The nicotinic acetylcholine receptor is a pentamer consisting of five integral polypeptides.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d) 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Binding of acetylcholine to the receptor induces a conformational change that opens a transmembrane pore allowing Na</a:t>
            </a:r>
            <a:r>
              <a:rPr lang="en-US" sz="4800" b="0" i="0" baseline="30000" dirty="0"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 and K</a:t>
            </a:r>
            <a:r>
              <a:rPr lang="en-US" sz="4800" b="0" i="0" baseline="30000" dirty="0"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 to flow into the cell.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The nicotinic acetylcholine receptor is a pentamer consisting of five integral polypeptides. Binding of acetylcholine to the receptor induces a conformational change that opens a transmembrane pore through the receptor allowing Na</a:t>
            </a:r>
            <a:r>
              <a:rPr lang="en-US" sz="4800" b="0" i="0" baseline="30000" dirty="0"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 and K</a:t>
            </a:r>
            <a:r>
              <a:rPr lang="en-US" sz="4800" b="0" i="0" baseline="30000" dirty="0">
                <a:solidFill>
                  <a:srgbClr val="000000"/>
                </a:solidFill>
                <a:effectLst/>
                <a:latin typeface="inherit"/>
              </a:rPr>
              <a:t>+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 to flow into the cell.</a:t>
            </a:r>
            <a:b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Question 10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 err="1">
                <a:solidFill>
                  <a:srgbClr val="000000"/>
                </a:solidFill>
                <a:effectLst/>
                <a:latin typeface="inherit"/>
              </a:rPr>
              <a:t>Transducin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 is a typical trimeric G protein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Correct answer: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86A600"/>
                </a:solidFill>
                <a:effectLst/>
                <a:latin typeface="inherit"/>
              </a:rPr>
              <a:t>a) 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True</a:t>
            </a: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1" i="0" dirty="0">
                <a:solidFill>
                  <a:srgbClr val="000000"/>
                </a:solidFill>
                <a:effectLst/>
                <a:latin typeface="inherit"/>
              </a:rPr>
              <a:t>Feedback:</a:t>
            </a:r>
            <a:endParaRPr lang="en-US" sz="4800" b="0" i="0" dirty="0">
              <a:solidFill>
                <a:srgbClr val="000000"/>
              </a:solidFill>
              <a:effectLst/>
              <a:latin typeface="inherit"/>
            </a:endParaRPr>
          </a:p>
          <a:p>
            <a:pPr marL="0" indent="0" algn="l" fontAlgn="base">
              <a:spcBef>
                <a:spcPts val="0"/>
              </a:spcBef>
              <a:buNone/>
            </a:pPr>
            <a:r>
              <a:rPr lang="en-US" sz="4800" b="0" i="0" dirty="0" err="1">
                <a:solidFill>
                  <a:srgbClr val="000000"/>
                </a:solidFill>
                <a:effectLst/>
                <a:latin typeface="inherit"/>
              </a:rPr>
              <a:t>Transducin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  <a:t> resembles other trimeric G proteins in being a lipid anchored trimeric protein, with an á subunit capable of changing conformation in response to the binding of GDP or GTP.</a:t>
            </a:r>
            <a:br>
              <a:rPr lang="en-US" sz="4800" b="0" i="0" dirty="0">
                <a:solidFill>
                  <a:srgbClr val="000000"/>
                </a:solidFill>
                <a:effectLst/>
                <a:latin typeface="inherit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8930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4">
            <a:extLst>
              <a:ext uri="{FF2B5EF4-FFF2-40B4-BE49-F238E27FC236}">
                <a16:creationId xmlns:a16="http://schemas.microsoft.com/office/drawing/2014/main" id="{2E7134C4-2208-1F0A-AC43-8007802721C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_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41BB8A-8EBE-CD87-7BF3-60A927CA1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F3AC3D7-28E2-E270-993F-C48168D0F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380" y="484592"/>
            <a:ext cx="10841239" cy="619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43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A680D6-788B-6312-BF7C-28212D50B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814218-3BA4-52CF-379E-BDCC9E73A3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5CA8EF36-6CEA-18D1-4D19-61157AFD1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334" y="347232"/>
            <a:ext cx="10793331" cy="616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58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11D52C-3806-C0B6-9AAD-EF6187EC6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45D322-B5A1-6500-62A3-1DF590B4C9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2AA4236-F496-B603-A0EC-C127EE9CB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" y="365125"/>
            <a:ext cx="10881360" cy="594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07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704199C-C550-4EE7-A721-BFCD8BAD2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8332" y="127000"/>
            <a:ext cx="10295467" cy="6049963"/>
          </a:xfrm>
        </p:spPr>
        <p:txBody>
          <a:bodyPr>
            <a:no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1) Free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plasma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Circulate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unbound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state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Bind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lipoproteins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circulated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Bind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albumin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circulated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Bind to a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acid-binding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protein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circulated</a:t>
            </a:r>
            <a:br>
              <a:rPr lang="de-DE" sz="700" dirty="0"/>
            </a:b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2)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compartment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does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novo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occur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Mitochondria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Peroxisome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Endoplasmic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reticulum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Cytosol</a:t>
            </a:r>
            <a:br>
              <a:rPr lang="de-DE" sz="700" dirty="0"/>
            </a:b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3)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precursor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Propionyl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Succinyl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Acetoacetyl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br>
              <a:rPr lang="de-DE" sz="700" dirty="0"/>
            </a:br>
            <a:br>
              <a:rPr lang="de-DE" sz="700" dirty="0"/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4) The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conversion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malonyl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rate-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limiting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step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. 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catalyzes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above-mentioned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reaction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carboxylase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Malonyl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synthetase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decarboxylase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Malonyl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5) The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produced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mitochondria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must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transported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cytosol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. 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true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regarding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transport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Acetyl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diffused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from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mitochondrial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membrane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transported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its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specific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transporter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protein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converted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pyruvate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enters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cytosol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regenerated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converted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citrate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enters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cytosol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regenerated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.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6)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allosteric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regulator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carboxylase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ATP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Citrate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7)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event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inactivates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carboxylase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ADP-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Ribosylation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Glycosylation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Phosphorylation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Farnesylation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8)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not a positive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regulator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carboxylase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Excess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calories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Insulin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Citrate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Long-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chain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9)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statement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not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true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regarding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multifunctional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active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 dimer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activated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high-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calorie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food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complex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inhibited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its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phosphorylation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10)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form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energy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required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biosynthesis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ATP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NADH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NADPH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FADH2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endParaRPr lang="de-DE" sz="700" dirty="0"/>
          </a:p>
        </p:txBody>
      </p:sp>
    </p:spTree>
    <p:extLst>
      <p:ext uri="{BB962C8B-B14F-4D97-AF65-F5344CB8AC3E}">
        <p14:creationId xmlns:p14="http://schemas.microsoft.com/office/powerpoint/2010/main" val="1468692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0CA8D71-2D45-4FA4-3F9D-5E1E28A06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4541"/>
            <a:ext cx="10515600" cy="5745163"/>
          </a:xfrm>
        </p:spPr>
        <p:txBody>
          <a:bodyPr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11)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source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NADPH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required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Pentose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phosphate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pathway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Malic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Both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None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12)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entering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cells?a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diffuses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mitochondria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beta-oxidation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converted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into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(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activated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form)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bound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albumin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cytosol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None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above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13)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What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role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L-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carnitine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metabolism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Facilitate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transport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from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cytosol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mitochondria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Serve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cofactor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Activator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carboxylase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None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above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14)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Identify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correct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sequential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enzymatic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step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: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Delta-2-enoyl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 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Hydroxy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dehydrogenase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Thiolase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Hydroxy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dehydrogenase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Dehydrogenase, Delta-2-enoyl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Thiolase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Thiolase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Dehydrogenase, Delta-2-enoyl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Hydroxy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dehydrogenase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Dehydrogenase, delta-2-enoyl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Hydroxy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dehydrogenase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Thiolase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15) The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complete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beta-oxidation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palmitoyl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yield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8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molecules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16 NADH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8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molecules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16 FADH2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8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molecules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, 8 NADH, and 8 FADH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8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molecules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Acetyl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16 NADPH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16) High rate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beta-oxidation 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liver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leads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ketogenesis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 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(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ketone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body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synthesis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)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. 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condition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may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result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in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ketogenesis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Uncontrolled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Type I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diabetes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Pregnancy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Starvation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All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above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17) 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step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unique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formation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ketone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bodies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Formation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Acetoacetyl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catalyzed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thiolase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Formation HMG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catalyzed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HMG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synthase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 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Splitting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HMG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acetoacetate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catalyzed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HMG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lyase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Reduction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acetoacetate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to 3-hydroxybutyrate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catalyzed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3-hydroxybutyrate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dehydrogenase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18)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Identify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key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regulators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ketogenic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pathway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: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/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ratio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NADH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/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NAD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ratio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Insulin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/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Glucagon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ratio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All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above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19)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Dicarboxylic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aciduria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characterized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excretion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C6–C10 </a:t>
            </a:r>
            <a:r>
              <a:rPr lang="el-GR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ω-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dicarboxylic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nonketotic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hypoglycemia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. 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Identify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defective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enzyme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from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1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1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Long Chain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Medium Chain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Short Chain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Very Long Chain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</a:t>
            </a:r>
            <a:b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</a:b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20)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Which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following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rate-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limiting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step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of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fatty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acid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oxidation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and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is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also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inhibited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by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malonyl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?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Thiokinase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 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b)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Carnitine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Palmitoyl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transferase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I 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Acyl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CoA</a:t>
            </a: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 Dehydrogenase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de-DE" sz="700" b="0" i="0" dirty="0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d) </a:t>
            </a:r>
            <a:r>
              <a:rPr lang="de-DE" sz="700" b="0" i="0" dirty="0" err="1">
                <a:solidFill>
                  <a:srgbClr val="000000"/>
                </a:solidFill>
                <a:effectLst/>
                <a:latin typeface="Merriweather" panose="020B0604020202020204" pitchFamily="2" charset="0"/>
              </a:rPr>
              <a:t>Thiolase</a:t>
            </a:r>
            <a:endParaRPr lang="de-DE" sz="700" b="0" i="0" dirty="0">
              <a:solidFill>
                <a:srgbClr val="000000"/>
              </a:solidFill>
              <a:effectLst/>
              <a:latin typeface="Merriweather" panose="020B0604020202020204" pitchFamily="2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de-DE" sz="700" dirty="0"/>
          </a:p>
        </p:txBody>
      </p:sp>
    </p:spTree>
    <p:extLst>
      <p:ext uri="{BB962C8B-B14F-4D97-AF65-F5344CB8AC3E}">
        <p14:creationId xmlns:p14="http://schemas.microsoft.com/office/powerpoint/2010/main" val="3181580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8F62E14-805E-30F5-0AA9-3AD431C0E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3136"/>
            <a:ext cx="10515600" cy="6176963"/>
          </a:xfrm>
        </p:spPr>
        <p:txBody>
          <a:bodyPr>
            <a:normAutofit fontScale="55000" lnSpcReduction="20000"/>
          </a:bodyPr>
          <a:lstStyle/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c) Bind to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albumin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and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circulated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2-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Cytosol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3-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a) Acetyl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4-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a) Acetyl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carboxylase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5-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Acetyl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converted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into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citrate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,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enters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into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the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cytosol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and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acetyl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regenerated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.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6-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c) Citrate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7-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Phosphorylation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8-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Long-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chain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fatty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acid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9-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Fatty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acid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synthase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complex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inhibited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by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its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phosphorylation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10-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c) NADPH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11-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c) Both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12-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b)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Fatty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acid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converted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into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fatty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acyl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(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activated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form)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13-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Facilitate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the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transport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of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fatty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acid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from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the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cytosol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to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mitochondria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14-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Acyl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Dehydrogenase, delta-2-enoyl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Dehydrate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,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Hydroxy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acyl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dehydrogenase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,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Thiolase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15-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c) 8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molecules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of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Acetyl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, 8 NADH, and 8 FADH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16-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All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of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the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above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17- 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Option c)</a:t>
            </a: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 and 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18-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d) All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of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the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above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19-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b) Medium Chain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Acyl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CoA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Dehydrogenase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 algn="l">
              <a:buNone/>
            </a:pPr>
            <a:r>
              <a:rPr lang="de-DE" b="0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20-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b)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Carnitine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Palmitoyl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</a:t>
            </a:r>
            <a:r>
              <a:rPr lang="de-DE" b="1" i="0" dirty="0" err="1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transferase</a:t>
            </a:r>
            <a:r>
              <a:rPr lang="de-DE" b="1" i="0" dirty="0">
                <a:solidFill>
                  <a:srgbClr val="000000"/>
                </a:solidFill>
                <a:effectLst/>
                <a:latin typeface="Merriweather" panose="00000500000000000000" pitchFamily="2" charset="0"/>
              </a:rPr>
              <a:t> I </a:t>
            </a:r>
            <a:endParaRPr lang="de-DE" b="0" i="0" dirty="0">
              <a:solidFill>
                <a:srgbClr val="000000"/>
              </a:solidFill>
              <a:effectLst/>
              <a:latin typeface="Merriweather" panose="00000500000000000000" pitchFamily="2" charset="0"/>
            </a:endParaRPr>
          </a:p>
          <a:p>
            <a:pPr marL="0" indent="0">
              <a:buNone/>
            </a:pP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31306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8E6D72-0CB4-EB96-A53E-FB7197897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6209312-6ECF-F0B4-F1A2-094D58A91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16E6A2A-C29F-2405-D50E-AB08871524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107" y="323452"/>
            <a:ext cx="10967532" cy="625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86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B28A478-1186-68CB-0BE9-0D9D02521A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46" y="755980"/>
            <a:ext cx="1124430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079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2D5EFD-8704-013C-E004-4C338897E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993207-EF4F-6479-A611-CA641B935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8338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2269</Words>
  <Application>Microsoft Office PowerPoint</Application>
  <PresentationFormat>Breitbild</PresentationFormat>
  <Paragraphs>198</Paragraphs>
  <Slides>20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7" baseType="lpstr">
      <vt:lpstr>Arial</vt:lpstr>
      <vt:lpstr>Arial Unicode MS</vt:lpstr>
      <vt:lpstr>Calibri</vt:lpstr>
      <vt:lpstr>Calibri Light</vt:lpstr>
      <vt:lpstr>inherit</vt:lpstr>
      <vt:lpstr>Merriweather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_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Marie Köninger</dc:creator>
  <cp:lastModifiedBy>Marie Köninger</cp:lastModifiedBy>
  <cp:revision>27</cp:revision>
  <dcterms:created xsi:type="dcterms:W3CDTF">2022-07-12T09:21:56Z</dcterms:created>
  <dcterms:modified xsi:type="dcterms:W3CDTF">2022-07-26T11:10:28Z</dcterms:modified>
</cp:coreProperties>
</file>