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16"/>
  </p:notesMasterIdLst>
  <p:handoutMasterIdLst>
    <p:handoutMasterId r:id="rId17"/>
  </p:handoutMasterIdLst>
  <p:sldIdLst>
    <p:sldId id="513" r:id="rId3"/>
    <p:sldId id="618" r:id="rId4"/>
    <p:sldId id="624" r:id="rId5"/>
    <p:sldId id="625" r:id="rId6"/>
    <p:sldId id="626" r:id="rId7"/>
    <p:sldId id="619" r:id="rId8"/>
    <p:sldId id="622" r:id="rId9"/>
    <p:sldId id="623" r:id="rId10"/>
    <p:sldId id="620" r:id="rId11"/>
    <p:sldId id="621" r:id="rId12"/>
    <p:sldId id="629" r:id="rId13"/>
    <p:sldId id="628" r:id="rId14"/>
    <p:sldId id="627" r:id="rId15"/>
  </p:sldIdLst>
  <p:sldSz cx="9144000" cy="6858000" type="screen4x3"/>
  <p:notesSz cx="6781800" cy="99187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utiger LT Com 55 Roman" pitchFamily="6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utiger LT Com 55 Roman" pitchFamily="6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utiger LT Com 55 Roman" pitchFamily="6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utiger LT Com 55 Roman" pitchFamily="6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utiger LT Com 55 Roman" pitchFamily="6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utiger LT Com 55 Roman" pitchFamily="6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utiger LT Com 55 Roman" pitchFamily="6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utiger LT Com 55 Roman" pitchFamily="6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utiger LT Com 55 Roman" pitchFamily="6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pp, Jasmin" initials="HJ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15620"/>
    <p:restoredTop sz="92503" autoAdjust="0"/>
  </p:normalViewPr>
  <p:slideViewPr>
    <p:cSldViewPr>
      <p:cViewPr>
        <p:scale>
          <a:sx n="70" d="100"/>
          <a:sy n="70" d="100"/>
        </p:scale>
        <p:origin x="-1158" y="-90"/>
      </p:cViewPr>
      <p:guideLst>
        <p:guide orient="horz" pos="3696"/>
        <p:guide orient="horz" pos="240"/>
        <p:guide orient="horz" pos="4128"/>
        <p:guide pos="5470"/>
        <p:guide pos="29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9" d="100"/>
          <a:sy n="109" d="100"/>
        </p:scale>
        <p:origin x="-4544" y="-112"/>
      </p:cViewPr>
      <p:guideLst>
        <p:guide orient="horz" pos="3124"/>
        <p:guide pos="21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notesMaster" Target="notesMasters/notesMaster1.xml"/><Relationship Id="rId17" Type="http://schemas.openxmlformats.org/officeDocument/2006/relationships/handoutMaster" Target="handoutMasters/handoutMaster1.xml"/><Relationship Id="rId18" Type="http://schemas.openxmlformats.org/officeDocument/2006/relationships/printerSettings" Target="printerSettings/printerSettings1.bin"/><Relationship Id="rId1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0000" y="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0000" y="9448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9A841EC-1070-4144-9637-E2E76896046A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54308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0000" y="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62000"/>
            <a:ext cx="4978400" cy="3733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724400"/>
            <a:ext cx="49530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0000" y="9448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5A5F770-20E3-40FD-9C1E-F943D6068FE7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91847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761605">
              <a:defRPr sz="1500">
                <a:solidFill>
                  <a:schemeClr val="tx1"/>
                </a:solidFill>
                <a:latin typeface="Frutiger 45 Light" pitchFamily="34" charset="0"/>
              </a:defRPr>
            </a:lvl1pPr>
            <a:lvl2pPr marL="715725" indent="-275279" defTabSz="761605">
              <a:defRPr sz="1500">
                <a:solidFill>
                  <a:schemeClr val="tx1"/>
                </a:solidFill>
                <a:latin typeface="Frutiger 45 Light" pitchFamily="34" charset="0"/>
              </a:defRPr>
            </a:lvl2pPr>
            <a:lvl3pPr marL="1101116" indent="-220223" defTabSz="761605">
              <a:defRPr sz="1500">
                <a:solidFill>
                  <a:schemeClr val="tx1"/>
                </a:solidFill>
                <a:latin typeface="Frutiger 45 Light" pitchFamily="34" charset="0"/>
              </a:defRPr>
            </a:lvl3pPr>
            <a:lvl4pPr marL="1541563" indent="-220223" defTabSz="761605">
              <a:defRPr sz="1500">
                <a:solidFill>
                  <a:schemeClr val="tx1"/>
                </a:solidFill>
                <a:latin typeface="Frutiger 45 Light" pitchFamily="34" charset="0"/>
              </a:defRPr>
            </a:lvl4pPr>
            <a:lvl5pPr marL="1982009" indent="-220223" defTabSz="761605">
              <a:defRPr sz="1500">
                <a:solidFill>
                  <a:schemeClr val="tx1"/>
                </a:solidFill>
                <a:latin typeface="Frutiger 45 Light" pitchFamily="34" charset="0"/>
              </a:defRPr>
            </a:lvl5pPr>
            <a:lvl6pPr marL="2422456" indent="-220223" defTabSz="761605" eaLnBrk="0" fontAlgn="base" hangingPunct="0">
              <a:lnSpc>
                <a:spcPts val="1915"/>
              </a:lnSpc>
              <a:spcBef>
                <a:spcPct val="0"/>
              </a:spcBef>
              <a:spcAft>
                <a:spcPct val="80000"/>
              </a:spcAft>
              <a:defRPr sz="1500">
                <a:solidFill>
                  <a:schemeClr val="tx1"/>
                </a:solidFill>
                <a:latin typeface="Frutiger 45 Light" pitchFamily="34" charset="0"/>
              </a:defRPr>
            </a:lvl6pPr>
            <a:lvl7pPr marL="2862902" indent="-220223" defTabSz="761605" eaLnBrk="0" fontAlgn="base" hangingPunct="0">
              <a:lnSpc>
                <a:spcPts val="1915"/>
              </a:lnSpc>
              <a:spcBef>
                <a:spcPct val="0"/>
              </a:spcBef>
              <a:spcAft>
                <a:spcPct val="80000"/>
              </a:spcAft>
              <a:defRPr sz="1500">
                <a:solidFill>
                  <a:schemeClr val="tx1"/>
                </a:solidFill>
                <a:latin typeface="Frutiger 45 Light" pitchFamily="34" charset="0"/>
              </a:defRPr>
            </a:lvl7pPr>
            <a:lvl8pPr marL="3303348" indent="-220223" defTabSz="761605" eaLnBrk="0" fontAlgn="base" hangingPunct="0">
              <a:lnSpc>
                <a:spcPts val="1915"/>
              </a:lnSpc>
              <a:spcBef>
                <a:spcPct val="0"/>
              </a:spcBef>
              <a:spcAft>
                <a:spcPct val="80000"/>
              </a:spcAft>
              <a:defRPr sz="1500">
                <a:solidFill>
                  <a:schemeClr val="tx1"/>
                </a:solidFill>
                <a:latin typeface="Frutiger 45 Light" pitchFamily="34" charset="0"/>
              </a:defRPr>
            </a:lvl8pPr>
            <a:lvl9pPr marL="3743794" indent="-220223" defTabSz="761605" eaLnBrk="0" fontAlgn="base" hangingPunct="0">
              <a:lnSpc>
                <a:spcPts val="1915"/>
              </a:lnSpc>
              <a:spcBef>
                <a:spcPct val="0"/>
              </a:spcBef>
              <a:spcAft>
                <a:spcPct val="80000"/>
              </a:spcAft>
              <a:defRPr sz="1500">
                <a:solidFill>
                  <a:schemeClr val="tx1"/>
                </a:solidFill>
                <a:latin typeface="Frutiger 45 Light" pitchFamily="34" charset="0"/>
              </a:defRPr>
            </a:lvl9pPr>
          </a:lstStyle>
          <a:p>
            <a:fld id="{C192AF94-82E6-4991-8C11-24135CE1DF40}" type="slidenum">
              <a:rPr lang="de-DE" sz="1000">
                <a:latin typeface="Times New Roman" pitchFamily="18" charset="0"/>
              </a:rPr>
              <a:pPr/>
              <a:t>1</a:t>
            </a:fld>
            <a:endParaRPr lang="de-DE" sz="1000"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6125"/>
            <a:ext cx="4956175" cy="3716338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5352" y="4710883"/>
            <a:ext cx="4971096" cy="446318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0375" y="534988"/>
            <a:ext cx="8223250" cy="1044575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0375" y="1754188"/>
            <a:ext cx="8223250" cy="53975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</a:p>
        </p:txBody>
      </p:sp>
      <p:sp>
        <p:nvSpPr>
          <p:cNvPr id="3084" name="Line 12"/>
          <p:cNvSpPr>
            <a:spLocks noChangeShapeType="1"/>
          </p:cNvSpPr>
          <p:nvPr userDrawn="1"/>
        </p:nvSpPr>
        <p:spPr bwMode="auto">
          <a:xfrm>
            <a:off x="460375" y="476250"/>
            <a:ext cx="8223250" cy="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85" name="Line 13"/>
          <p:cNvSpPr>
            <a:spLocks noChangeShapeType="1"/>
          </p:cNvSpPr>
          <p:nvPr userDrawn="1"/>
        </p:nvSpPr>
        <p:spPr bwMode="auto">
          <a:xfrm>
            <a:off x="460375" y="2457450"/>
            <a:ext cx="822325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86" name="Line 14"/>
          <p:cNvSpPr>
            <a:spLocks noChangeShapeType="1"/>
          </p:cNvSpPr>
          <p:nvPr userDrawn="1"/>
        </p:nvSpPr>
        <p:spPr bwMode="auto">
          <a:xfrm>
            <a:off x="460375" y="6113463"/>
            <a:ext cx="8223250" cy="0"/>
          </a:xfrm>
          <a:prstGeom prst="line">
            <a:avLst/>
          </a:prstGeom>
          <a:noFill/>
          <a:ln w="317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1" name="Text Box 19"/>
          <p:cNvSpPr txBox="1">
            <a:spLocks noChangeArrowheads="1"/>
          </p:cNvSpPr>
          <p:nvPr userDrawn="1"/>
        </p:nvSpPr>
        <p:spPr bwMode="auto">
          <a:xfrm>
            <a:off x="455613" y="6435725"/>
            <a:ext cx="1800225" cy="12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Bef>
                <a:spcPct val="50000"/>
              </a:spcBef>
            </a:pPr>
            <a:r>
              <a:rPr lang="de-DE" sz="800">
                <a:solidFill>
                  <a:schemeClr val="bg2"/>
                </a:solidFill>
              </a:rPr>
              <a:t>© Fraunhofer IPA</a:t>
            </a:r>
          </a:p>
        </p:txBody>
      </p:sp>
      <p:pic>
        <p:nvPicPr>
          <p:cNvPr id="3097" name="Picture 25" descr="ipa_43mm_rgb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6292850"/>
            <a:ext cx="1417638" cy="39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9572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022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60375" y="1773238"/>
            <a:ext cx="4035425" cy="4092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773238"/>
            <a:ext cx="4035425" cy="4092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687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246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093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353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246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979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779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7813" y="382588"/>
            <a:ext cx="2055812" cy="54832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60375" y="382588"/>
            <a:ext cx="6015038" cy="54832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484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3406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226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336729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60375" y="1906588"/>
            <a:ext cx="4035425" cy="3959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06588"/>
            <a:ext cx="4035425" cy="3959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763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7754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079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1059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6580078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24297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6167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7813" y="534988"/>
            <a:ext cx="2055812" cy="53308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60375" y="534988"/>
            <a:ext cx="6015038" cy="53308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025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43396" y="382588"/>
            <a:ext cx="82232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Mastertitelformat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0375" y="1773238"/>
            <a:ext cx="8223250" cy="409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460375" y="6113463"/>
            <a:ext cx="8223250" cy="0"/>
          </a:xfrm>
          <a:prstGeom prst="line">
            <a:avLst/>
          </a:prstGeom>
          <a:noFill/>
          <a:ln w="317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auto">
          <a:xfrm>
            <a:off x="455613" y="6435725"/>
            <a:ext cx="1800225" cy="12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Bef>
                <a:spcPct val="50000"/>
              </a:spcBef>
            </a:pPr>
            <a:r>
              <a:rPr lang="de-DE" sz="800" dirty="0">
                <a:solidFill>
                  <a:schemeClr val="bg2"/>
                </a:solidFill>
              </a:rPr>
              <a:t>© Fraunhofer IPA</a:t>
            </a:r>
          </a:p>
        </p:txBody>
      </p:sp>
      <p:pic>
        <p:nvPicPr>
          <p:cNvPr id="1045" name="Picture 21" descr="ipa_43mm_rgb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6292850"/>
            <a:ext cx="1417638" cy="39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 dirty="0"/>
          </a:p>
        </p:txBody>
      </p:sp>
      <p:pic>
        <p:nvPicPr>
          <p:cNvPr id="9" name="Grafik 20" descr="Uni Logo2_10.JP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6177758"/>
            <a:ext cx="2718643" cy="680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Frutiger LT Com 45 Light" pitchFamily="6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Frutiger LT Com 45 Light" pitchFamily="6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Frutiger LT Com 45 Light" pitchFamily="6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Frutiger LT Com 45 Light" pitchFamily="6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Frutiger LT Com 45 Light" pitchFamily="6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Frutiger LT Com 45 Light" pitchFamily="6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Frutiger LT Com 45 Light" pitchFamily="6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Frutiger LT Com 45 Light" pitchFamily="64" charset="0"/>
        </a:defRPr>
      </a:lvl9pPr>
    </p:titleStyle>
    <p:bodyStyle>
      <a:lvl1pPr algn="l" rtl="0" eaLnBrk="1" fontAlgn="base" hangingPunct="1">
        <a:spcBef>
          <a:spcPct val="0"/>
        </a:spcBef>
        <a:spcAft>
          <a:spcPct val="40000"/>
        </a:spcAft>
        <a:buClr>
          <a:schemeClr val="tx2"/>
        </a:buClr>
        <a:buFont typeface="Wingdings" pitchFamily="64" charset="2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68288" indent="-266700" algn="l" rtl="0" eaLnBrk="1" fontAlgn="base" hangingPunct="1">
        <a:spcBef>
          <a:spcPct val="0"/>
        </a:spcBef>
        <a:spcAft>
          <a:spcPct val="40000"/>
        </a:spcAft>
        <a:buClr>
          <a:schemeClr val="tx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2pPr>
      <a:lvl3pPr marL="531813" indent="-261938" algn="l" rtl="0" eaLnBrk="1" fontAlgn="base" hangingPunct="1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3pPr>
      <a:lvl4pPr marL="800100" indent="-266700" algn="l" rtl="0" eaLnBrk="1" fontAlgn="base" hangingPunct="1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4pPr>
      <a:lvl5pPr marL="1079500" indent="-277813" algn="l" rtl="0" eaLnBrk="1" fontAlgn="base" hangingPunct="1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5pPr>
      <a:lvl6pPr marL="1536700" indent="-277813" algn="l" rtl="0" eaLnBrk="1" fontAlgn="base" hangingPunct="1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6pPr>
      <a:lvl7pPr marL="1993900" indent="-277813" algn="l" rtl="0" eaLnBrk="1" fontAlgn="base" hangingPunct="1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7pPr>
      <a:lvl8pPr marL="2451100" indent="-277813" algn="l" rtl="0" eaLnBrk="1" fontAlgn="base" hangingPunct="1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8pPr>
      <a:lvl9pPr marL="2908300" indent="-277813" algn="l" rtl="0" eaLnBrk="1" fontAlgn="base" hangingPunct="1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0375" y="534988"/>
            <a:ext cx="82232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0375" y="1906588"/>
            <a:ext cx="8223250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460375" y="6113463"/>
            <a:ext cx="8223250" cy="0"/>
          </a:xfrm>
          <a:prstGeom prst="line">
            <a:avLst/>
          </a:prstGeom>
          <a:noFill/>
          <a:ln w="317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455613" y="6435725"/>
            <a:ext cx="1800225" cy="12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spcBef>
                <a:spcPct val="50000"/>
              </a:spcBef>
            </a:pPr>
            <a:r>
              <a:rPr lang="de-DE" sz="800">
                <a:solidFill>
                  <a:schemeClr val="bg2"/>
                </a:solidFill>
              </a:rPr>
              <a:t>© Fraunhofer IPA</a:t>
            </a:r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460375" y="1601788"/>
            <a:ext cx="822325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460375" y="476250"/>
            <a:ext cx="8223250" cy="0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5372" name="Picture 12" descr="ipa_43mm_rgb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6292850"/>
            <a:ext cx="1417638" cy="39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4326632" y="6292850"/>
            <a:ext cx="490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92887-4054-4328-A74C-73FD5BEFD1C5}" type="slidenum">
              <a:rPr lang="en-US" smtClean="0"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Frutiger LT Com 45 Light" pitchFamily="64" charset="0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Frutiger LT Com 45 Light" pitchFamily="64" charset="0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Frutiger LT Com 45 Light" pitchFamily="64" charset="0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Frutiger LT Com 45 Light" pitchFamily="6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Frutiger LT Com 45 Light" pitchFamily="6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Frutiger LT Com 45 Light" pitchFamily="6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Frutiger LT Com 45 Light" pitchFamily="6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Frutiger LT Com 45 Light" pitchFamily="64" charset="0"/>
        </a:defRPr>
      </a:lvl9pPr>
    </p:titleStyle>
    <p:bodyStyle>
      <a:lvl1pPr marL="268288" indent="-268288" algn="l" rtl="0" fontAlgn="base">
        <a:spcBef>
          <a:spcPct val="0"/>
        </a:spcBef>
        <a:spcAft>
          <a:spcPct val="40000"/>
        </a:spcAft>
        <a:buClr>
          <a:schemeClr val="tx2"/>
        </a:buClr>
        <a:buFont typeface="Wingdings" pitchFamily="64" charset="2"/>
        <a:buChar char="n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1219200" indent="-234950" algn="l" rtl="0" fontAlgn="base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2pPr>
      <a:lvl3pPr marL="1644650" indent="-246063" algn="l" rtl="0" fontAlgn="base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3pPr>
      <a:lvl4pPr marL="2066925" indent="-242888" algn="l" rtl="0" fontAlgn="base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4pPr>
      <a:lvl5pPr marL="2489200" indent="-242888" algn="l" rtl="0" fontAlgn="base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5pPr>
      <a:lvl6pPr marL="2946400" indent="-242888" algn="l" rtl="0" fontAlgn="base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6pPr>
      <a:lvl7pPr marL="3403600" indent="-242888" algn="l" rtl="0" fontAlgn="base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7pPr>
      <a:lvl8pPr marL="3860800" indent="-242888" algn="l" rtl="0" fontAlgn="base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8pPr>
      <a:lvl9pPr marL="4318000" indent="-242888" algn="l" rtl="0" fontAlgn="base">
        <a:spcBef>
          <a:spcPct val="0"/>
        </a:spcBef>
        <a:spcAft>
          <a:spcPct val="40000"/>
        </a:spcAft>
        <a:buClr>
          <a:schemeClr val="bg2"/>
        </a:buClr>
        <a:buFont typeface="Wingdings" pitchFamily="64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0"/>
          <p:cNvSpPr txBox="1">
            <a:spLocks noChangeArrowheads="1"/>
          </p:cNvSpPr>
          <p:nvPr/>
        </p:nvSpPr>
        <p:spPr bwMode="auto">
          <a:xfrm>
            <a:off x="477833" y="750161"/>
            <a:ext cx="8166613" cy="215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720725">
              <a:tabLst>
                <a:tab pos="269875" algn="l"/>
                <a:tab pos="539750" algn="l"/>
                <a:tab pos="3057525" algn="l"/>
                <a:tab pos="3327400" algn="l"/>
                <a:tab pos="3597275" algn="l"/>
              </a:tabLst>
              <a:defRPr sz="1600">
                <a:solidFill>
                  <a:schemeClr val="tx1"/>
                </a:solidFill>
                <a:latin typeface="Frutiger 45 Light" pitchFamily="34" charset="0"/>
              </a:defRPr>
            </a:lvl1pPr>
            <a:lvl2pPr marL="742950" indent="-285750" defTabSz="720725">
              <a:tabLst>
                <a:tab pos="269875" algn="l"/>
                <a:tab pos="539750" algn="l"/>
                <a:tab pos="3057525" algn="l"/>
                <a:tab pos="3327400" algn="l"/>
                <a:tab pos="3597275" algn="l"/>
              </a:tabLst>
              <a:defRPr sz="1600">
                <a:solidFill>
                  <a:schemeClr val="tx1"/>
                </a:solidFill>
                <a:latin typeface="Frutiger 45 Light" pitchFamily="34" charset="0"/>
              </a:defRPr>
            </a:lvl2pPr>
            <a:lvl3pPr marL="1143000" indent="-228600" defTabSz="720725">
              <a:tabLst>
                <a:tab pos="269875" algn="l"/>
                <a:tab pos="539750" algn="l"/>
                <a:tab pos="3057525" algn="l"/>
                <a:tab pos="3327400" algn="l"/>
                <a:tab pos="3597275" algn="l"/>
              </a:tabLst>
              <a:defRPr sz="1600">
                <a:solidFill>
                  <a:schemeClr val="tx1"/>
                </a:solidFill>
                <a:latin typeface="Frutiger 45 Light" pitchFamily="34" charset="0"/>
              </a:defRPr>
            </a:lvl3pPr>
            <a:lvl4pPr marL="1600200" indent="-228600" defTabSz="720725">
              <a:tabLst>
                <a:tab pos="269875" algn="l"/>
                <a:tab pos="539750" algn="l"/>
                <a:tab pos="3057525" algn="l"/>
                <a:tab pos="3327400" algn="l"/>
                <a:tab pos="3597275" algn="l"/>
              </a:tabLst>
              <a:defRPr sz="1600">
                <a:solidFill>
                  <a:schemeClr val="tx1"/>
                </a:solidFill>
                <a:latin typeface="Frutiger 45 Light" pitchFamily="34" charset="0"/>
              </a:defRPr>
            </a:lvl4pPr>
            <a:lvl5pPr marL="2057400" indent="-228600" defTabSz="720725">
              <a:tabLst>
                <a:tab pos="269875" algn="l"/>
                <a:tab pos="539750" algn="l"/>
                <a:tab pos="3057525" algn="l"/>
                <a:tab pos="3327400" algn="l"/>
                <a:tab pos="3597275" algn="l"/>
              </a:tabLst>
              <a:defRPr sz="1600">
                <a:solidFill>
                  <a:schemeClr val="tx1"/>
                </a:solidFill>
                <a:latin typeface="Frutiger 45 Light" pitchFamily="34" charset="0"/>
              </a:defRPr>
            </a:lvl5pPr>
            <a:lvl6pPr marL="2514600" indent="-228600" defTabSz="720725" eaLnBrk="0" fontAlgn="base" hangingPunct="0">
              <a:lnSpc>
                <a:spcPts val="1988"/>
              </a:lnSpc>
              <a:spcBef>
                <a:spcPct val="0"/>
              </a:spcBef>
              <a:spcAft>
                <a:spcPct val="80000"/>
              </a:spcAft>
              <a:tabLst>
                <a:tab pos="269875" algn="l"/>
                <a:tab pos="539750" algn="l"/>
                <a:tab pos="3057525" algn="l"/>
                <a:tab pos="3327400" algn="l"/>
                <a:tab pos="3597275" algn="l"/>
              </a:tabLst>
              <a:defRPr sz="1600">
                <a:solidFill>
                  <a:schemeClr val="tx1"/>
                </a:solidFill>
                <a:latin typeface="Frutiger 45 Light" pitchFamily="34" charset="0"/>
              </a:defRPr>
            </a:lvl6pPr>
            <a:lvl7pPr marL="2971800" indent="-228600" defTabSz="720725" eaLnBrk="0" fontAlgn="base" hangingPunct="0">
              <a:lnSpc>
                <a:spcPts val="1988"/>
              </a:lnSpc>
              <a:spcBef>
                <a:spcPct val="0"/>
              </a:spcBef>
              <a:spcAft>
                <a:spcPct val="80000"/>
              </a:spcAft>
              <a:tabLst>
                <a:tab pos="269875" algn="l"/>
                <a:tab pos="539750" algn="l"/>
                <a:tab pos="3057525" algn="l"/>
                <a:tab pos="3327400" algn="l"/>
                <a:tab pos="3597275" algn="l"/>
              </a:tabLst>
              <a:defRPr sz="1600">
                <a:solidFill>
                  <a:schemeClr val="tx1"/>
                </a:solidFill>
                <a:latin typeface="Frutiger 45 Light" pitchFamily="34" charset="0"/>
              </a:defRPr>
            </a:lvl7pPr>
            <a:lvl8pPr marL="3429000" indent="-228600" defTabSz="720725" eaLnBrk="0" fontAlgn="base" hangingPunct="0">
              <a:lnSpc>
                <a:spcPts val="1988"/>
              </a:lnSpc>
              <a:spcBef>
                <a:spcPct val="0"/>
              </a:spcBef>
              <a:spcAft>
                <a:spcPct val="80000"/>
              </a:spcAft>
              <a:tabLst>
                <a:tab pos="269875" algn="l"/>
                <a:tab pos="539750" algn="l"/>
                <a:tab pos="3057525" algn="l"/>
                <a:tab pos="3327400" algn="l"/>
                <a:tab pos="3597275" algn="l"/>
              </a:tabLst>
              <a:defRPr sz="1600">
                <a:solidFill>
                  <a:schemeClr val="tx1"/>
                </a:solidFill>
                <a:latin typeface="Frutiger 45 Light" pitchFamily="34" charset="0"/>
              </a:defRPr>
            </a:lvl8pPr>
            <a:lvl9pPr marL="3886200" indent="-228600" defTabSz="720725" eaLnBrk="0" fontAlgn="base" hangingPunct="0">
              <a:lnSpc>
                <a:spcPts val="1988"/>
              </a:lnSpc>
              <a:spcBef>
                <a:spcPct val="0"/>
              </a:spcBef>
              <a:spcAft>
                <a:spcPct val="80000"/>
              </a:spcAft>
              <a:tabLst>
                <a:tab pos="269875" algn="l"/>
                <a:tab pos="539750" algn="l"/>
                <a:tab pos="3057525" algn="l"/>
                <a:tab pos="3327400" algn="l"/>
                <a:tab pos="3597275" algn="l"/>
              </a:tabLst>
              <a:defRPr sz="1600">
                <a:solidFill>
                  <a:schemeClr val="tx1"/>
                </a:solidFill>
                <a:latin typeface="Frutiger 45 Light" pitchFamily="34" charset="0"/>
              </a:defRPr>
            </a:lvl9pPr>
          </a:lstStyle>
          <a:p>
            <a:pPr algn="ctr"/>
            <a:r>
              <a:rPr lang="de-DE" sz="2000" b="1" dirty="0" err="1" smtClean="0"/>
              <a:t>Mechatronische</a:t>
            </a:r>
            <a:r>
              <a:rPr lang="de-DE" sz="2000" b="1" dirty="0" smtClean="0"/>
              <a:t> </a:t>
            </a:r>
            <a:r>
              <a:rPr lang="de-DE" sz="2000" b="1" dirty="0"/>
              <a:t>Systeme in der </a:t>
            </a:r>
            <a:r>
              <a:rPr lang="de-DE" sz="2000" b="1" dirty="0" smtClean="0"/>
              <a:t>Medizin (</a:t>
            </a:r>
            <a:r>
              <a:rPr lang="de-DE" sz="2000" b="1" dirty="0" err="1" smtClean="0"/>
              <a:t>MSc</a:t>
            </a:r>
            <a:r>
              <a:rPr lang="de-DE" sz="2000" b="1" dirty="0" smtClean="0"/>
              <a:t>) SS 14WS1415</a:t>
            </a:r>
            <a:r>
              <a:rPr lang="de-DE" sz="2000" b="1" dirty="0"/>
              <a:t/>
            </a:r>
            <a:br>
              <a:rPr lang="de-DE" sz="2000" b="1" dirty="0"/>
            </a:br>
            <a:r>
              <a:rPr lang="de-DE" sz="2000" b="1" dirty="0"/>
              <a:t>  </a:t>
            </a:r>
            <a:br>
              <a:rPr lang="de-DE" sz="2000" b="1" dirty="0"/>
            </a:br>
            <a:r>
              <a:rPr lang="de-DE" sz="2000" b="1" dirty="0" smtClean="0"/>
              <a:t>Prüfungsvorbereitung</a:t>
            </a:r>
            <a:endParaRPr lang="de-DE" sz="2000" b="1" dirty="0"/>
          </a:p>
          <a:p>
            <a:endParaRPr lang="de-DE" b="1" dirty="0"/>
          </a:p>
          <a:p>
            <a:r>
              <a:rPr lang="de-DE" b="1" dirty="0" smtClean="0"/>
              <a:t>Dr.med</a:t>
            </a:r>
            <a:r>
              <a:rPr lang="de-DE" b="1" dirty="0"/>
              <a:t>. Urs Schneider</a:t>
            </a:r>
            <a:br>
              <a:rPr lang="de-DE" b="1" dirty="0"/>
            </a:br>
            <a:r>
              <a:rPr lang="de-DE" dirty="0"/>
              <a:t>Abteilungsleiter </a:t>
            </a:r>
            <a:r>
              <a:rPr lang="de-DE" dirty="0" err="1" smtClean="0"/>
              <a:t>Biomechatronische</a:t>
            </a:r>
            <a:r>
              <a:rPr lang="de-DE" dirty="0" smtClean="0"/>
              <a:t> Systeme- </a:t>
            </a:r>
            <a:r>
              <a:rPr lang="de-DE" dirty="0"/>
              <a:t>Fraunhofer IPA</a:t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pic>
        <p:nvPicPr>
          <p:cNvPr id="6" name="Grafik 5" descr="3960020-running-man_istock_L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259632" y="2599899"/>
            <a:ext cx="2500223" cy="3457267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78" t="37124" r="59711" b="13409"/>
          <a:stretch/>
        </p:blipFill>
        <p:spPr bwMode="auto">
          <a:xfrm>
            <a:off x="4355976" y="2599898"/>
            <a:ext cx="2766841" cy="3427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084535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Prüfungsinhalte Master-Modul SS14-WS1415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de-DE" dirty="0" smtClean="0"/>
              <a:t>Medizinische Studien zu Medizintechnikfragen selbständig auf Qualität und eigene offene Fragen kritisch prüfen können. </a:t>
            </a:r>
            <a:br>
              <a:rPr lang="de-DE" dirty="0" smtClean="0"/>
            </a:br>
            <a:r>
              <a:rPr lang="de-DE" dirty="0" smtClean="0"/>
              <a:t>&gt; EBM-Kriterien kennen</a:t>
            </a:r>
            <a:br>
              <a:rPr lang="de-DE" dirty="0" smtClean="0"/>
            </a:br>
            <a:r>
              <a:rPr lang="de-DE" dirty="0" smtClean="0"/>
              <a:t>&gt; selbst mehrere Studienabstracts einordnen und kommentieren können.</a:t>
            </a:r>
          </a:p>
          <a:p>
            <a:pPr marL="285750" indent="-285750">
              <a:buFont typeface="Arial" pitchFamily="34" charset="0"/>
              <a:buChar char="•"/>
            </a:pPr>
            <a:endParaRPr lang="de-DE" dirty="0"/>
          </a:p>
          <a:p>
            <a:pPr marL="285750" indent="-285750">
              <a:buFont typeface="Arial" pitchFamily="34" charset="0"/>
              <a:buChar char="•"/>
            </a:pPr>
            <a:r>
              <a:rPr lang="de-DE" dirty="0" smtClean="0"/>
              <a:t>Planung der Untersuchung eines Medizinproduktvergleiches analog zu unserer Semester-Studie</a:t>
            </a:r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&gt; einfach (in Stichpunkten oder </a:t>
            </a:r>
            <a:r>
              <a:rPr lang="de-DE" dirty="0" err="1" smtClean="0"/>
              <a:t>Fliesstext</a:t>
            </a:r>
            <a:r>
              <a:rPr lang="de-DE" dirty="0" smtClean="0"/>
              <a:t>) zu beachtende Inhalte </a:t>
            </a:r>
            <a:r>
              <a:rPr lang="de-DE" dirty="0"/>
              <a:t>u</a:t>
            </a:r>
            <a:r>
              <a:rPr lang="de-DE" dirty="0" smtClean="0"/>
              <a:t>nd Studienaufbau darstellen können.</a:t>
            </a:r>
          </a:p>
          <a:p>
            <a:pPr marL="285750" indent="-285750">
              <a:buFont typeface="Arial" pitchFamily="34" charset="0"/>
              <a:buChar char="•"/>
            </a:pPr>
            <a:endParaRPr lang="de-DE" dirty="0"/>
          </a:p>
          <a:p>
            <a:pPr marL="285750" indent="-285750">
              <a:buFont typeface="Arial" pitchFamily="34" charset="0"/>
              <a:buChar char="•"/>
            </a:pPr>
            <a:r>
              <a:rPr lang="de-DE" dirty="0" smtClean="0"/>
              <a:t>Mechatronik-Entwicklungsplanung mit der </a:t>
            </a:r>
            <a:r>
              <a:rPr lang="de-DE" dirty="0" err="1" smtClean="0"/>
              <a:t>Greybox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&gt; Eigenschaften in einer </a:t>
            </a:r>
            <a:r>
              <a:rPr lang="de-DE" dirty="0" err="1" smtClean="0"/>
              <a:t>Greybox</a:t>
            </a:r>
            <a:r>
              <a:rPr lang="de-DE" dirty="0" smtClean="0"/>
              <a:t> sortieren können.</a:t>
            </a:r>
            <a:br>
              <a:rPr lang="de-DE" dirty="0" smtClean="0"/>
            </a:br>
            <a:r>
              <a:rPr lang="de-DE" dirty="0" smtClean="0"/>
              <a:t>&gt; für eine </a:t>
            </a:r>
            <a:r>
              <a:rPr lang="de-DE" dirty="0" err="1" smtClean="0"/>
              <a:t>mechatronische</a:t>
            </a:r>
            <a:r>
              <a:rPr lang="de-DE" dirty="0" smtClean="0"/>
              <a:t> Orthese oder Prothese Eigenschaften benennen und in einer </a:t>
            </a:r>
            <a:r>
              <a:rPr lang="de-DE" dirty="0" err="1" smtClean="0"/>
              <a:t>Greybox</a:t>
            </a:r>
            <a:r>
              <a:rPr lang="de-DE" dirty="0" smtClean="0"/>
              <a:t> frei anordnen können.</a:t>
            </a:r>
          </a:p>
          <a:p>
            <a:pPr marL="285750" indent="-285750">
              <a:buFont typeface="Arial" pitchFamily="34" charset="0"/>
              <a:buChar char="•"/>
            </a:pPr>
            <a:endParaRPr lang="de-DE" dirty="0" smtClean="0"/>
          </a:p>
          <a:p>
            <a:pPr marL="285750" indent="-285750">
              <a:buFont typeface="Arial" pitchFamily="34" charset="0"/>
              <a:buChar char="•"/>
            </a:pPr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C192887-4054-4328-A74C-73FD5BEFD1C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1749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96" t="32410" r="7462" b="18367"/>
          <a:stretch/>
        </p:blipFill>
        <p:spPr bwMode="auto">
          <a:xfrm>
            <a:off x="-2733" y="1124744"/>
            <a:ext cx="9071917" cy="443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651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C192887-4054-4328-A74C-73FD5BEFD1C5}" type="slidenum">
              <a:rPr lang="en-US" smtClean="0"/>
              <a:t>4</a:t>
            </a:fld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6" t="22784" r="35596" b="31161"/>
          <a:stretch/>
        </p:blipFill>
        <p:spPr bwMode="auto">
          <a:xfrm>
            <a:off x="0" y="476672"/>
            <a:ext cx="9048865" cy="561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1835696" y="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EBM </a:t>
            </a:r>
            <a:r>
              <a:rPr lang="de-DE" dirty="0" err="1" smtClean="0"/>
              <a:t>Examples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07007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C192887-4054-4328-A74C-73FD5BEFD1C5}" type="slidenum">
              <a:rPr lang="en-US" smtClean="0"/>
              <a:t>5</a:t>
            </a:fld>
            <a:endParaRPr 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1" t="22906" r="35448" b="36643"/>
          <a:stretch/>
        </p:blipFill>
        <p:spPr bwMode="auto">
          <a:xfrm>
            <a:off x="27295" y="692696"/>
            <a:ext cx="9116705" cy="4945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feld 5"/>
          <p:cNvSpPr txBox="1"/>
          <p:nvPr/>
        </p:nvSpPr>
        <p:spPr>
          <a:xfrm>
            <a:off x="1835696" y="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EBM </a:t>
            </a:r>
            <a:r>
              <a:rPr lang="de-DE" dirty="0" err="1" smtClean="0"/>
              <a:t>Examples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706373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Prüfungsinhalte Master-Modul SS14-WS1415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de-DE" b="1" dirty="0" smtClean="0"/>
              <a:t>Medizinische Studien zu Medizintechnikfragen selbständig auf Qualität und eigene offene Fragen kritisch prüfen können. </a:t>
            </a:r>
            <a:br>
              <a:rPr lang="de-DE" b="1" dirty="0" smtClean="0"/>
            </a:br>
            <a:r>
              <a:rPr lang="de-DE" b="1" dirty="0" smtClean="0"/>
              <a:t>&gt; EBM-Kriterien kennen</a:t>
            </a:r>
            <a:br>
              <a:rPr lang="de-DE" b="1" dirty="0" smtClean="0"/>
            </a:br>
            <a:r>
              <a:rPr lang="de-DE" b="1" dirty="0" smtClean="0"/>
              <a:t>&gt; selbst mehrere Studienabstracts einordnen und kommentieren können.</a:t>
            </a:r>
          </a:p>
          <a:p>
            <a:pPr marL="285750" indent="-285750">
              <a:buFont typeface="Arial" pitchFamily="34" charset="0"/>
              <a:buChar char="•"/>
            </a:pPr>
            <a:endParaRPr lang="de-DE" dirty="0" smtClean="0"/>
          </a:p>
          <a:p>
            <a:pPr marL="285750" indent="-285750">
              <a:buFont typeface="Arial" pitchFamily="34" charset="0"/>
              <a:buChar char="•"/>
            </a:pPr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C192887-4054-4328-A74C-73FD5BEFD1C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292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Prüfungsinhalte Master-Modul SS14-WS1415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de-DE" b="1" dirty="0" smtClean="0"/>
              <a:t>Planung der Untersuchung eines Medizinproduktvergleiches analog zu unserer Semester-Studie</a:t>
            </a:r>
            <a:br>
              <a:rPr lang="de-DE" b="1" dirty="0" smtClean="0"/>
            </a:br>
            <a:r>
              <a:rPr lang="de-DE" b="1" dirty="0" smtClean="0"/>
              <a:t/>
            </a:r>
            <a:br>
              <a:rPr lang="de-DE" b="1" dirty="0" smtClean="0"/>
            </a:br>
            <a:r>
              <a:rPr lang="de-DE" dirty="0"/>
              <a:t>„Vergleich von Gang-Parametern mit passiver </a:t>
            </a:r>
            <a:r>
              <a:rPr lang="de-DE" dirty="0" err="1"/>
              <a:t>Fußheberorthese</a:t>
            </a:r>
            <a:r>
              <a:rPr lang="de-DE" dirty="0"/>
              <a:t> und mit einem Neurostimulationssystem bei Beinlähmungen auf dem Laufband“.</a:t>
            </a:r>
          </a:p>
          <a:p>
            <a:pPr marL="1588" lvl="1" indent="0">
              <a:buNone/>
            </a:pPr>
            <a:r>
              <a:rPr lang="de-DE" b="1" dirty="0" smtClean="0"/>
              <a:t/>
            </a:r>
            <a:br>
              <a:rPr lang="de-DE" b="1" dirty="0" smtClean="0"/>
            </a:br>
            <a:r>
              <a:rPr lang="de-DE" b="1" dirty="0"/>
              <a:t/>
            </a:r>
            <a:br>
              <a:rPr lang="de-DE" b="1" dirty="0"/>
            </a:br>
            <a:r>
              <a:rPr lang="de-DE" b="1" dirty="0" smtClean="0"/>
              <a:t>&gt; einfach (in Stichpunkten oder </a:t>
            </a:r>
            <a:r>
              <a:rPr lang="de-DE" b="1" dirty="0" err="1" smtClean="0"/>
              <a:t>Fliesstext</a:t>
            </a:r>
            <a:r>
              <a:rPr lang="de-DE" b="1" dirty="0" smtClean="0"/>
              <a:t>) zu beachtende Inhalte </a:t>
            </a:r>
            <a:r>
              <a:rPr lang="de-DE" b="1" dirty="0"/>
              <a:t>u</a:t>
            </a:r>
            <a:r>
              <a:rPr lang="de-DE" b="1" dirty="0" smtClean="0"/>
              <a:t>nd Studienaufbau darstellen können.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C192887-4054-4328-A74C-73FD5BEFD1C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374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Prüfungsinhalte Master-Modul SS14-WS1415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de-DE" b="1" dirty="0" smtClean="0"/>
              <a:t>Mechatronik-Entwicklungsplanung mit der </a:t>
            </a:r>
            <a:r>
              <a:rPr lang="de-DE" b="1" dirty="0" err="1" smtClean="0"/>
              <a:t>Greybox</a:t>
            </a:r>
            <a:r>
              <a:rPr lang="de-DE" b="1" dirty="0" smtClean="0"/>
              <a:t/>
            </a:r>
            <a:br>
              <a:rPr lang="de-DE" b="1" dirty="0" smtClean="0"/>
            </a:br>
            <a:r>
              <a:rPr lang="de-DE" b="1" dirty="0" smtClean="0"/>
              <a:t>&gt; Eigenschaften in einer </a:t>
            </a:r>
            <a:r>
              <a:rPr lang="de-DE" b="1" dirty="0" err="1" smtClean="0"/>
              <a:t>Greybox</a:t>
            </a:r>
            <a:r>
              <a:rPr lang="de-DE" b="1" dirty="0" smtClean="0"/>
              <a:t> sortieren können.</a:t>
            </a:r>
            <a:br>
              <a:rPr lang="de-DE" b="1" dirty="0" smtClean="0"/>
            </a:br>
            <a:r>
              <a:rPr lang="de-DE" b="1" dirty="0" smtClean="0"/>
              <a:t>&gt; für eine </a:t>
            </a:r>
            <a:r>
              <a:rPr lang="de-DE" b="1" dirty="0" err="1" smtClean="0"/>
              <a:t>mechatronische</a:t>
            </a:r>
            <a:r>
              <a:rPr lang="de-DE" b="1" dirty="0" smtClean="0"/>
              <a:t> Orthese oder Prothese Eigenschaften </a:t>
            </a:r>
            <a:r>
              <a:rPr lang="de-DE" b="1" dirty="0" err="1" smtClean="0"/>
              <a:t>bennen</a:t>
            </a:r>
            <a:r>
              <a:rPr lang="de-DE" b="1" dirty="0" smtClean="0"/>
              <a:t> und in einer </a:t>
            </a:r>
            <a:r>
              <a:rPr lang="de-DE" b="1" dirty="0" err="1" smtClean="0"/>
              <a:t>Greybox</a:t>
            </a:r>
            <a:r>
              <a:rPr lang="de-DE" b="1" dirty="0" smtClean="0"/>
              <a:t> frei anordnen können.</a:t>
            </a:r>
          </a:p>
          <a:p>
            <a:pPr marL="285750" indent="-285750">
              <a:buFont typeface="Arial" pitchFamily="34" charset="0"/>
              <a:buChar char="•"/>
            </a:pPr>
            <a:endParaRPr lang="de-DE" b="1" dirty="0" smtClean="0"/>
          </a:p>
          <a:p>
            <a:pPr marL="285750" indent="-285750">
              <a:buFont typeface="Arial" pitchFamily="34" charset="0"/>
              <a:buChar char="•"/>
            </a:pPr>
            <a:endParaRPr lang="de-DE" b="1" dirty="0" smtClean="0"/>
          </a:p>
          <a:p>
            <a:endParaRPr lang="de-DE" b="1" dirty="0"/>
          </a:p>
          <a:p>
            <a:endParaRPr lang="de-DE" b="1" dirty="0" smtClean="0"/>
          </a:p>
          <a:p>
            <a:endParaRPr lang="de-DE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C192887-4054-4328-A74C-73FD5BEFD1C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Methodical</a:t>
            </a:r>
            <a:r>
              <a:rPr lang="de-DE" dirty="0" smtClean="0"/>
              <a:t> </a:t>
            </a:r>
            <a:r>
              <a:rPr lang="de-DE" dirty="0" err="1"/>
              <a:t>Product</a:t>
            </a:r>
            <a:r>
              <a:rPr lang="de-DE" dirty="0"/>
              <a:t> Development </a:t>
            </a:r>
            <a:br>
              <a:rPr lang="de-DE" dirty="0"/>
            </a:b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0375" y="1144515"/>
            <a:ext cx="8223250" cy="4092575"/>
          </a:xfrm>
        </p:spPr>
        <p:txBody>
          <a:bodyPr/>
          <a:lstStyle/>
          <a:p>
            <a:r>
              <a:rPr lang="de-DE" dirty="0" smtClean="0"/>
              <a:t>The V Model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de-DE" dirty="0" err="1" smtClean="0"/>
              <a:t>Established</a:t>
            </a:r>
            <a:r>
              <a:rPr lang="de-DE" dirty="0" smtClean="0"/>
              <a:t> in </a:t>
            </a:r>
            <a:r>
              <a:rPr lang="de-DE" dirty="0" err="1" smtClean="0"/>
              <a:t>mechatronics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in medical </a:t>
            </a:r>
            <a:r>
              <a:rPr lang="de-DE" dirty="0" err="1" smtClean="0"/>
              <a:t>device</a:t>
            </a:r>
            <a:r>
              <a:rPr lang="de-DE" dirty="0" smtClean="0"/>
              <a:t> </a:t>
            </a:r>
            <a:r>
              <a:rPr lang="de-DE" dirty="0" err="1" smtClean="0"/>
              <a:t>engineering</a:t>
            </a:r>
            <a:endParaRPr lang="de-DE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de-DE" dirty="0" err="1" smtClean="0"/>
              <a:t>Protects</a:t>
            </a:r>
            <a:r>
              <a:rPr lang="de-DE" dirty="0" smtClean="0"/>
              <a:t>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asking</a:t>
            </a:r>
            <a:r>
              <a:rPr lang="de-DE" dirty="0" smtClean="0"/>
              <a:t>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early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smtClean="0"/>
              <a:t>„</a:t>
            </a:r>
            <a:r>
              <a:rPr lang="de-DE" dirty="0" err="1" smtClean="0"/>
              <a:t>How</a:t>
            </a:r>
            <a:r>
              <a:rPr lang="de-DE" dirty="0" smtClean="0"/>
              <a:t> will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test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</a:t>
            </a:r>
            <a:r>
              <a:rPr lang="de-DE" dirty="0" err="1" smtClean="0"/>
              <a:t>evaluate</a:t>
            </a:r>
            <a:r>
              <a:rPr lang="de-DE" dirty="0" smtClean="0"/>
              <a:t> </a:t>
            </a:r>
            <a:r>
              <a:rPr lang="de-DE" dirty="0" err="1" smtClean="0"/>
              <a:t>your</a:t>
            </a:r>
            <a:r>
              <a:rPr lang="de-DE" dirty="0" smtClean="0"/>
              <a:t> </a:t>
            </a:r>
            <a:r>
              <a:rPr lang="de-DE" dirty="0" err="1" smtClean="0"/>
              <a:t>product</a:t>
            </a:r>
            <a:r>
              <a:rPr lang="de-DE" dirty="0" smtClean="0"/>
              <a:t> ?“ </a:t>
            </a:r>
          </a:p>
          <a:p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462" y="839917"/>
            <a:ext cx="5609518" cy="4210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149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Methodical</a:t>
            </a:r>
            <a:r>
              <a:rPr lang="de-DE" dirty="0" smtClean="0"/>
              <a:t> </a:t>
            </a:r>
            <a:r>
              <a:rPr lang="de-DE" dirty="0" err="1"/>
              <a:t>Product</a:t>
            </a:r>
            <a:r>
              <a:rPr lang="de-DE" dirty="0"/>
              <a:t> Development </a:t>
            </a:r>
            <a:br>
              <a:rPr lang="de-DE" dirty="0"/>
            </a:b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0375" y="1144515"/>
            <a:ext cx="8223250" cy="4092575"/>
          </a:xfrm>
        </p:spPr>
        <p:txBody>
          <a:bodyPr/>
          <a:lstStyle/>
          <a:p>
            <a:r>
              <a:rPr lang="de-DE" dirty="0" smtClean="0"/>
              <a:t>Grey Box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de-DE" dirty="0" err="1" smtClean="0"/>
              <a:t>Established</a:t>
            </a:r>
            <a:r>
              <a:rPr lang="de-DE" dirty="0" smtClean="0"/>
              <a:t> in </a:t>
            </a:r>
            <a:r>
              <a:rPr lang="de-DE" dirty="0" err="1" smtClean="0"/>
              <a:t>mechatronics</a:t>
            </a:r>
            <a:r>
              <a:rPr lang="de-DE" dirty="0" smtClean="0"/>
              <a:t> </a:t>
            </a:r>
            <a:r>
              <a:rPr lang="de-DE" dirty="0" err="1" smtClean="0"/>
              <a:t>and</a:t>
            </a:r>
            <a:r>
              <a:rPr lang="de-DE" dirty="0" smtClean="0"/>
              <a:t> in medical </a:t>
            </a:r>
            <a:r>
              <a:rPr lang="de-DE" dirty="0" err="1" smtClean="0"/>
              <a:t>device</a:t>
            </a:r>
            <a:r>
              <a:rPr lang="de-DE" dirty="0" smtClean="0"/>
              <a:t> </a:t>
            </a:r>
            <a:r>
              <a:rPr lang="de-DE" dirty="0" err="1" smtClean="0"/>
              <a:t>engineering</a:t>
            </a:r>
            <a:endParaRPr lang="de-DE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de-DE" dirty="0" smtClean="0"/>
              <a:t>Supports </a:t>
            </a:r>
            <a:r>
              <a:rPr lang="de-DE" dirty="0" err="1" smtClean="0"/>
              <a:t>you</a:t>
            </a:r>
            <a:r>
              <a:rPr lang="de-DE" dirty="0" smtClean="0"/>
              <a:t> </a:t>
            </a:r>
            <a:r>
              <a:rPr lang="de-DE" dirty="0" err="1" smtClean="0"/>
              <a:t>structuring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components</a:t>
            </a:r>
            <a:r>
              <a:rPr lang="de-DE" dirty="0" smtClean="0"/>
              <a:t> of a </a:t>
            </a:r>
            <a:r>
              <a:rPr lang="de-DE" dirty="0" err="1" smtClean="0"/>
              <a:t>new</a:t>
            </a:r>
            <a:r>
              <a:rPr lang="de-DE" dirty="0" smtClean="0"/>
              <a:t> </a:t>
            </a:r>
            <a:r>
              <a:rPr lang="de-DE" dirty="0" err="1" smtClean="0"/>
              <a:t>device</a:t>
            </a: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2896711" y="2058309"/>
            <a:ext cx="2589083" cy="197988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New Device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>
            <a:off x="1069123" y="2515206"/>
            <a:ext cx="1675289" cy="1066093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Input</a:t>
            </a:r>
            <a:endParaRPr lang="de-DE" dirty="0"/>
          </a:p>
        </p:txBody>
      </p:sp>
      <p:sp>
        <p:nvSpPr>
          <p:cNvPr id="7" name="Pfeil nach rechts 6"/>
          <p:cNvSpPr/>
          <p:nvPr/>
        </p:nvSpPr>
        <p:spPr>
          <a:xfrm>
            <a:off x="5638093" y="2362907"/>
            <a:ext cx="1827588" cy="1066093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Output</a:t>
            </a:r>
            <a:endParaRPr lang="de-DE" dirty="0"/>
          </a:p>
        </p:txBody>
      </p:sp>
      <p:sp>
        <p:nvSpPr>
          <p:cNvPr id="8" name="Pfeil nach unten 7"/>
          <p:cNvSpPr/>
          <p:nvPr/>
        </p:nvSpPr>
        <p:spPr>
          <a:xfrm>
            <a:off x="3049009" y="1144515"/>
            <a:ext cx="2284485" cy="761495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Influx</a:t>
            </a:r>
            <a:endParaRPr lang="de-DE" dirty="0"/>
          </a:p>
        </p:txBody>
      </p:sp>
      <p:sp>
        <p:nvSpPr>
          <p:cNvPr id="9" name="Pfeil nach unten 8"/>
          <p:cNvSpPr/>
          <p:nvPr/>
        </p:nvSpPr>
        <p:spPr>
          <a:xfrm>
            <a:off x="3049010" y="4190495"/>
            <a:ext cx="2284485" cy="761495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/>
              <a:t>E</a:t>
            </a:r>
            <a:r>
              <a:rPr lang="de-DE" dirty="0" err="1" smtClean="0"/>
              <a:t>flux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661723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C192887-4054-4328-A74C-73FD5BEFD1C5}" type="slidenum">
              <a:rPr lang="en-US" smtClean="0"/>
              <a:t>11</a:t>
            </a:fld>
            <a:endParaRPr lang="en-US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8" b="17015"/>
          <a:stretch/>
        </p:blipFill>
        <p:spPr>
          <a:xfrm>
            <a:off x="1835696" y="764705"/>
            <a:ext cx="5122333" cy="5117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415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C192887-4054-4328-A74C-73FD5BEFD1C5}" type="slidenum">
              <a:rPr lang="en-US" smtClean="0"/>
              <a:t>12</a:t>
            </a:fld>
            <a:endParaRPr 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70" t="19007" r="14403" b="8255"/>
          <a:stretch/>
        </p:blipFill>
        <p:spPr bwMode="auto">
          <a:xfrm>
            <a:off x="755576" y="88019"/>
            <a:ext cx="7344816" cy="599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2429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4130" y="-12753"/>
            <a:ext cx="10425463" cy="6911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060787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PT_Master_IPA">
  <a:themeElements>
    <a:clrScheme name="">
      <a:dk1>
        <a:srgbClr val="000000"/>
      </a:dk1>
      <a:lt1>
        <a:srgbClr val="FFFFFF"/>
      </a:lt1>
      <a:dk2>
        <a:srgbClr val="179C7D"/>
      </a:dk2>
      <a:lt2>
        <a:srgbClr val="A8AFAF"/>
      </a:lt2>
      <a:accent1>
        <a:srgbClr val="EB6A0A"/>
      </a:accent1>
      <a:accent2>
        <a:srgbClr val="006E92"/>
      </a:accent2>
      <a:accent3>
        <a:srgbClr val="FFFFFF"/>
      </a:accent3>
      <a:accent4>
        <a:srgbClr val="000000"/>
      </a:accent4>
      <a:accent5>
        <a:srgbClr val="F3B9AA"/>
      </a:accent5>
      <a:accent6>
        <a:srgbClr val="006384"/>
      </a:accent6>
      <a:hlink>
        <a:srgbClr val="25BAE2"/>
      </a:hlink>
      <a:folHlink>
        <a:srgbClr val="B1C800"/>
      </a:folHlink>
    </a:clrScheme>
    <a:fontScheme name="Standarddesign">
      <a:majorFont>
        <a:latin typeface="Frutiger LT Com 45 Light"/>
        <a:ea typeface=""/>
        <a:cs typeface=""/>
      </a:majorFont>
      <a:minorFont>
        <a:latin typeface="Frutiger LT Com 55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3">
        <a:dk1>
          <a:srgbClr val="000000"/>
        </a:dk1>
        <a:lt1>
          <a:srgbClr val="FFFFFF"/>
        </a:lt1>
        <a:dk2>
          <a:srgbClr val="000000"/>
        </a:dk2>
        <a:lt2>
          <a:srgbClr val="A8AFAF"/>
        </a:lt2>
        <a:accent1>
          <a:srgbClr val="00947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C8BD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4">
        <a:dk1>
          <a:srgbClr val="000000"/>
        </a:dk1>
        <a:lt1>
          <a:srgbClr val="FFFFFF"/>
        </a:lt1>
        <a:dk2>
          <a:srgbClr val="000000"/>
        </a:dk2>
        <a:lt2>
          <a:srgbClr val="A8AFAF"/>
        </a:lt2>
        <a:accent1>
          <a:srgbClr val="009475"/>
        </a:accent1>
        <a:accent2>
          <a:srgbClr val="009475"/>
        </a:accent2>
        <a:accent3>
          <a:srgbClr val="FFFFFF"/>
        </a:accent3>
        <a:accent4>
          <a:srgbClr val="000000"/>
        </a:accent4>
        <a:accent5>
          <a:srgbClr val="AAC8BD"/>
        </a:accent5>
        <a:accent6>
          <a:srgbClr val="008669"/>
        </a:accent6>
        <a:hlink>
          <a:srgbClr val="009475"/>
        </a:hlink>
        <a:folHlink>
          <a:srgbClr val="0094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5">
        <a:dk1>
          <a:srgbClr val="000000"/>
        </a:dk1>
        <a:lt1>
          <a:srgbClr val="FFFFFF"/>
        </a:lt1>
        <a:dk2>
          <a:srgbClr val="009475"/>
        </a:dk2>
        <a:lt2>
          <a:srgbClr val="A8AFAF"/>
        </a:lt2>
        <a:accent1>
          <a:srgbClr val="25BAE2"/>
        </a:accent1>
        <a:accent2>
          <a:srgbClr val="006E92"/>
        </a:accent2>
        <a:accent3>
          <a:srgbClr val="FFFFFF"/>
        </a:accent3>
        <a:accent4>
          <a:srgbClr val="000000"/>
        </a:accent4>
        <a:accent5>
          <a:srgbClr val="ACD9EE"/>
        </a:accent5>
        <a:accent6>
          <a:srgbClr val="006384"/>
        </a:accent6>
        <a:hlink>
          <a:srgbClr val="4C636F"/>
        </a:hlink>
        <a:folHlink>
          <a:srgbClr val="9E1C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6">
        <a:dk1>
          <a:srgbClr val="000000"/>
        </a:dk1>
        <a:lt1>
          <a:srgbClr val="FFFFFF"/>
        </a:lt1>
        <a:dk2>
          <a:srgbClr val="009475"/>
        </a:dk2>
        <a:lt2>
          <a:srgbClr val="25BAE2"/>
        </a:lt2>
        <a:accent1>
          <a:srgbClr val="009475"/>
        </a:accent1>
        <a:accent2>
          <a:srgbClr val="006E92"/>
        </a:accent2>
        <a:accent3>
          <a:srgbClr val="FFFFFF"/>
        </a:accent3>
        <a:accent4>
          <a:srgbClr val="000000"/>
        </a:accent4>
        <a:accent5>
          <a:srgbClr val="AAC8BD"/>
        </a:accent5>
        <a:accent6>
          <a:srgbClr val="006384"/>
        </a:accent6>
        <a:hlink>
          <a:srgbClr val="4C636F"/>
        </a:hlink>
        <a:folHlink>
          <a:srgbClr val="9E1C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andarddesign">
  <a:themeElements>
    <a:clrScheme name="">
      <a:dk1>
        <a:srgbClr val="000000"/>
      </a:dk1>
      <a:lt1>
        <a:srgbClr val="FFFFFF"/>
      </a:lt1>
      <a:dk2>
        <a:srgbClr val="179C7D"/>
      </a:dk2>
      <a:lt2>
        <a:srgbClr val="A8AFAF"/>
      </a:lt2>
      <a:accent1>
        <a:srgbClr val="EB6A0A"/>
      </a:accent1>
      <a:accent2>
        <a:srgbClr val="006E92"/>
      </a:accent2>
      <a:accent3>
        <a:srgbClr val="FFFFFF"/>
      </a:accent3>
      <a:accent4>
        <a:srgbClr val="000000"/>
      </a:accent4>
      <a:accent5>
        <a:srgbClr val="F3B9AA"/>
      </a:accent5>
      <a:accent6>
        <a:srgbClr val="006384"/>
      </a:accent6>
      <a:hlink>
        <a:srgbClr val="25BAE2"/>
      </a:hlink>
      <a:folHlink>
        <a:srgbClr val="B1C800"/>
      </a:folHlink>
    </a:clrScheme>
    <a:fontScheme name="1_Standarddesign">
      <a:majorFont>
        <a:latin typeface="Frutiger LT Com 45 Light"/>
        <a:ea typeface=""/>
        <a:cs typeface=""/>
      </a:majorFont>
      <a:minorFont>
        <a:latin typeface="Frutiger LT Com 55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3">
        <a:dk1>
          <a:srgbClr val="000000"/>
        </a:dk1>
        <a:lt1>
          <a:srgbClr val="FFFFFF"/>
        </a:lt1>
        <a:dk2>
          <a:srgbClr val="000000"/>
        </a:dk2>
        <a:lt2>
          <a:srgbClr val="A8AFAF"/>
        </a:lt2>
        <a:accent1>
          <a:srgbClr val="00947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C8BD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14">
        <a:dk1>
          <a:srgbClr val="000000"/>
        </a:dk1>
        <a:lt1>
          <a:srgbClr val="FFFFFF"/>
        </a:lt1>
        <a:dk2>
          <a:srgbClr val="000000"/>
        </a:dk2>
        <a:lt2>
          <a:srgbClr val="A8AFAF"/>
        </a:lt2>
        <a:accent1>
          <a:srgbClr val="009475"/>
        </a:accent1>
        <a:accent2>
          <a:srgbClr val="009475"/>
        </a:accent2>
        <a:accent3>
          <a:srgbClr val="FFFFFF"/>
        </a:accent3>
        <a:accent4>
          <a:srgbClr val="000000"/>
        </a:accent4>
        <a:accent5>
          <a:srgbClr val="AAC8BD"/>
        </a:accent5>
        <a:accent6>
          <a:srgbClr val="008669"/>
        </a:accent6>
        <a:hlink>
          <a:srgbClr val="009475"/>
        </a:hlink>
        <a:folHlink>
          <a:srgbClr val="0094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15">
        <a:dk1>
          <a:srgbClr val="000000"/>
        </a:dk1>
        <a:lt1>
          <a:srgbClr val="FFFFFF"/>
        </a:lt1>
        <a:dk2>
          <a:srgbClr val="009475"/>
        </a:dk2>
        <a:lt2>
          <a:srgbClr val="A8AFAF"/>
        </a:lt2>
        <a:accent1>
          <a:srgbClr val="25BAE2"/>
        </a:accent1>
        <a:accent2>
          <a:srgbClr val="006E92"/>
        </a:accent2>
        <a:accent3>
          <a:srgbClr val="FFFFFF"/>
        </a:accent3>
        <a:accent4>
          <a:srgbClr val="000000"/>
        </a:accent4>
        <a:accent5>
          <a:srgbClr val="ACD9EE"/>
        </a:accent5>
        <a:accent6>
          <a:srgbClr val="006384"/>
        </a:accent6>
        <a:hlink>
          <a:srgbClr val="4C636F"/>
        </a:hlink>
        <a:folHlink>
          <a:srgbClr val="9E1C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16">
        <a:dk1>
          <a:srgbClr val="000000"/>
        </a:dk1>
        <a:lt1>
          <a:srgbClr val="FFFFFF"/>
        </a:lt1>
        <a:dk2>
          <a:srgbClr val="009475"/>
        </a:dk2>
        <a:lt2>
          <a:srgbClr val="25BAE2"/>
        </a:lt2>
        <a:accent1>
          <a:srgbClr val="009475"/>
        </a:accent1>
        <a:accent2>
          <a:srgbClr val="006E92"/>
        </a:accent2>
        <a:accent3>
          <a:srgbClr val="FFFFFF"/>
        </a:accent3>
        <a:accent4>
          <a:srgbClr val="000000"/>
        </a:accent4>
        <a:accent5>
          <a:srgbClr val="AAC8BD"/>
        </a:accent5>
        <a:accent6>
          <a:srgbClr val="006384"/>
        </a:accent6>
        <a:hlink>
          <a:srgbClr val="4C636F"/>
        </a:hlink>
        <a:folHlink>
          <a:srgbClr val="9E1C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PPT_Master_IPA</Template>
  <TotalTime>0</TotalTime>
  <Words>146</Words>
  <Application>Microsoft Macintosh PowerPoint</Application>
  <PresentationFormat>Bildschirmpräsentation (4:3)</PresentationFormat>
  <Paragraphs>67</Paragraphs>
  <Slides>13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13</vt:i4>
      </vt:variant>
    </vt:vector>
  </HeadingPairs>
  <TitlesOfParts>
    <vt:vector size="15" baseType="lpstr">
      <vt:lpstr>PPT_Master_IPA</vt:lpstr>
      <vt:lpstr>1_Standarddesign</vt:lpstr>
      <vt:lpstr>PowerPoint-Präsentation</vt:lpstr>
      <vt:lpstr>Prüfungsinhalte Master-Modul SS14-WS1415</vt:lpstr>
      <vt:lpstr>PowerPoint-Präsentation</vt:lpstr>
      <vt:lpstr>PowerPoint-Präsentation</vt:lpstr>
      <vt:lpstr>PowerPoint-Präsentation</vt:lpstr>
      <vt:lpstr>Prüfungsinhalte Master-Modul SS14-WS1415</vt:lpstr>
      <vt:lpstr>Prüfungsinhalte Master-Modul SS14-WS1415</vt:lpstr>
      <vt:lpstr>Prüfungsinhalte Master-Modul SS14-WS1415</vt:lpstr>
      <vt:lpstr>Methodical Product Development  </vt:lpstr>
      <vt:lpstr>Methodical Product Development  </vt:lpstr>
      <vt:lpstr>PowerPoint-Präsentation</vt:lpstr>
      <vt:lpstr>PowerPoint-Präsentation</vt:lpstr>
      <vt:lpstr>PowerPoint-Präsentation</vt:lpstr>
    </vt:vector>
  </TitlesOfParts>
  <Company>FHG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Kleiner, Bernhard</dc:creator>
  <cp:lastModifiedBy>Derya</cp:lastModifiedBy>
  <cp:revision>307</cp:revision>
  <dcterms:created xsi:type="dcterms:W3CDTF">2012-10-31T09:47:40Z</dcterms:created>
  <dcterms:modified xsi:type="dcterms:W3CDTF">2014-11-20T15:50:22Z</dcterms:modified>
</cp:coreProperties>
</file>