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emf" ContentType="image/x-emf"/>
  <Default Extension="wmf" ContentType="image/x-w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1" r:id="rId2"/>
  </p:sldMasterIdLst>
  <p:notesMasterIdLst>
    <p:notesMasterId r:id="rId30"/>
  </p:notesMasterIdLst>
  <p:sldIdLst>
    <p:sldId id="336" r:id="rId3"/>
    <p:sldId id="333" r:id="rId4"/>
    <p:sldId id="323" r:id="rId5"/>
    <p:sldId id="338" r:id="rId6"/>
    <p:sldId id="309" r:id="rId7"/>
    <p:sldId id="310" r:id="rId8"/>
    <p:sldId id="316" r:id="rId9"/>
    <p:sldId id="317" r:id="rId10"/>
    <p:sldId id="329" r:id="rId11"/>
    <p:sldId id="318" r:id="rId12"/>
    <p:sldId id="319" r:id="rId13"/>
    <p:sldId id="337" r:id="rId14"/>
    <p:sldId id="321" r:id="rId15"/>
    <p:sldId id="322" r:id="rId16"/>
    <p:sldId id="312" r:id="rId17"/>
    <p:sldId id="335" r:id="rId18"/>
    <p:sldId id="328" r:id="rId19"/>
    <p:sldId id="314" r:id="rId20"/>
    <p:sldId id="346" r:id="rId21"/>
    <p:sldId id="347" r:id="rId22"/>
    <p:sldId id="313" r:id="rId23"/>
    <p:sldId id="330" r:id="rId24"/>
    <p:sldId id="348" r:id="rId25"/>
    <p:sldId id="332" r:id="rId26"/>
    <p:sldId id="327" r:id="rId27"/>
    <p:sldId id="326" r:id="rId28"/>
    <p:sldId id="339" r:id="rId29"/>
  </p:sldIdLst>
  <p:sldSz cx="9144000" cy="6858000" type="screen4x3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PECT" id="{DDF7C234-F4D7-4771-901A-3B93C284BCEF}">
          <p14:sldIdLst>
            <p14:sldId id="336"/>
            <p14:sldId id="333"/>
            <p14:sldId id="323"/>
            <p14:sldId id="338"/>
            <p14:sldId id="309"/>
            <p14:sldId id="310"/>
            <p14:sldId id="316"/>
            <p14:sldId id="317"/>
            <p14:sldId id="329"/>
            <p14:sldId id="318"/>
            <p14:sldId id="319"/>
            <p14:sldId id="337"/>
            <p14:sldId id="321"/>
            <p14:sldId id="322"/>
            <p14:sldId id="312"/>
            <p14:sldId id="335"/>
            <p14:sldId id="328"/>
            <p14:sldId id="314"/>
            <p14:sldId id="346"/>
            <p14:sldId id="347"/>
            <p14:sldId id="313"/>
            <p14:sldId id="330"/>
            <p14:sldId id="348"/>
            <p14:sldId id="332"/>
            <p14:sldId id="327"/>
            <p14:sldId id="326"/>
            <p14:sldId id="33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4224">
          <p15:clr>
            <a:srgbClr val="A4A3A4"/>
          </p15:clr>
        </p15:guide>
        <p15:guide id="3" pos="2880">
          <p15:clr>
            <a:srgbClr val="A4A3A4"/>
          </p15:clr>
        </p15:guide>
        <p15:guide id="4" pos="295">
          <p15:clr>
            <a:srgbClr val="A4A3A4"/>
          </p15:clr>
        </p15:guide>
        <p15:guide id="5" pos="546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1549E"/>
    <a:srgbClr val="1E5399"/>
    <a:srgbClr val="003399"/>
    <a:srgbClr val="0066CC"/>
    <a:srgbClr val="009900"/>
    <a:srgbClr val="FFFFCC"/>
    <a:srgbClr val="6699FF"/>
    <a:srgbClr val="B4731C"/>
    <a:srgbClr val="F9E8C7"/>
    <a:srgbClr val="5050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87" autoAdjust="0"/>
    <p:restoredTop sz="85219" autoAdjust="0"/>
  </p:normalViewPr>
  <p:slideViewPr>
    <p:cSldViewPr>
      <p:cViewPr varScale="1">
        <p:scale>
          <a:sx n="80" d="100"/>
          <a:sy n="80" d="100"/>
        </p:scale>
        <p:origin x="192" y="544"/>
      </p:cViewPr>
      <p:guideLst>
        <p:guide orient="horz" pos="2160"/>
        <p:guide orient="horz" pos="4224"/>
        <p:guide pos="2880"/>
        <p:guide pos="295"/>
        <p:guide pos="54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2484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30" Type="http://schemas.openxmlformats.org/officeDocument/2006/relationships/notesMaster" Target="notesMasters/notesMaster1.xml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7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de-DE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92EBA2-2FC9-4201-8A5C-68804CED266B}" type="slidenum">
              <a:rPr lang="de-DE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809958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16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6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87AD539B-8525-4840-BD33-3B6008684AA7}" type="slidenum">
              <a:rPr lang="de-DE">
                <a:ea typeface="Arial Unicode MS" pitchFamily="34" charset="-128"/>
                <a:cs typeface="Arial Unicode MS" pitchFamily="34" charset="-128"/>
              </a:rPr>
              <a:pPr/>
              <a:t>8</a:t>
            </a:fld>
            <a:endParaRPr lang="de-DE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63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6324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3918"/>
          <a:lstStyle/>
          <a:p>
            <a:pPr eaLnBrk="1">
              <a:lnSpc>
                <a:spcPct val="93000"/>
              </a:lnSpc>
              <a:spcBef>
                <a:spcPct val="0"/>
              </a:spcBef>
              <a:tabLst>
                <a:tab pos="633413" algn="l"/>
                <a:tab pos="1268413" algn="l"/>
                <a:tab pos="1903413" algn="l"/>
                <a:tab pos="2538413" algn="l"/>
                <a:tab pos="3171825" algn="l"/>
                <a:tab pos="3806825" algn="l"/>
                <a:tab pos="4441825" algn="l"/>
                <a:tab pos="5076825" algn="l"/>
              </a:tabLst>
            </a:pPr>
            <a:endParaRPr lang="de-DE" sz="1600" smtClean="0">
              <a:latin typeface="Arial" pitchFamily="34" charset="0"/>
              <a:ea typeface="TimesNewRomanPSMT"/>
              <a:cs typeface="TimesNewRomanPSMT"/>
            </a:endParaRPr>
          </a:p>
          <a:p>
            <a:pPr eaLnBrk="1">
              <a:lnSpc>
                <a:spcPct val="93000"/>
              </a:lnSpc>
              <a:spcBef>
                <a:spcPct val="0"/>
              </a:spcBef>
              <a:tabLst>
                <a:tab pos="633413" algn="l"/>
                <a:tab pos="1268413" algn="l"/>
                <a:tab pos="1903413" algn="l"/>
                <a:tab pos="2538413" algn="l"/>
                <a:tab pos="3171825" algn="l"/>
                <a:tab pos="3806825" algn="l"/>
                <a:tab pos="4441825" algn="l"/>
                <a:tab pos="5076825" algn="l"/>
              </a:tabLst>
            </a:pPr>
            <a:endParaRPr lang="de-DE" sz="1600" smtClean="0">
              <a:latin typeface="Arial" pitchFamily="34" charset="0"/>
              <a:ea typeface="TimesNewRomanPSMT"/>
              <a:cs typeface="TimesNewRomanPSMT"/>
            </a:endParaRPr>
          </a:p>
          <a:p>
            <a:pPr eaLnBrk="1">
              <a:lnSpc>
                <a:spcPct val="93000"/>
              </a:lnSpc>
              <a:spcBef>
                <a:spcPct val="0"/>
              </a:spcBef>
              <a:tabLst>
                <a:tab pos="633413" algn="l"/>
                <a:tab pos="1268413" algn="l"/>
                <a:tab pos="1903413" algn="l"/>
                <a:tab pos="2538413" algn="l"/>
                <a:tab pos="3171825" algn="l"/>
                <a:tab pos="3806825" algn="l"/>
                <a:tab pos="4441825" algn="l"/>
                <a:tab pos="5076825" algn="l"/>
              </a:tabLst>
            </a:pPr>
            <a:endParaRPr lang="de-DE" sz="1600" smtClean="0">
              <a:latin typeface="Arial" pitchFamily="34" charset="0"/>
              <a:ea typeface="TimesNewRomanPSMT"/>
              <a:cs typeface="TimesNewRomanPSMT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6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/>
            <a:fld id="{284CEFF0-10C8-4BA3-A1A9-647DD5CD74E7}" type="slidenum">
              <a:rPr lang="de-DE" sz="1200">
                <a:ea typeface="Arial Unicode MS" pitchFamily="34" charset="-128"/>
                <a:cs typeface="Arial Unicode MS" pitchFamily="34" charset="-128"/>
              </a:rPr>
              <a:pPr algn="r"/>
              <a:t>10</a:t>
            </a:fld>
            <a:endParaRPr lang="de-DE" sz="12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80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88068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3918"/>
          <a:lstStyle/>
          <a:p>
            <a:pPr eaLnBrk="1">
              <a:lnSpc>
                <a:spcPct val="93000"/>
              </a:lnSpc>
              <a:spcBef>
                <a:spcPct val="0"/>
              </a:spcBef>
              <a:tabLst>
                <a:tab pos="633413" algn="l"/>
                <a:tab pos="1268413" algn="l"/>
                <a:tab pos="1903413" algn="l"/>
                <a:tab pos="2538413" algn="l"/>
                <a:tab pos="3171825" algn="l"/>
                <a:tab pos="3806825" algn="l"/>
                <a:tab pos="4441825" algn="l"/>
                <a:tab pos="5076825" algn="l"/>
              </a:tabLst>
            </a:pPr>
            <a:endParaRPr lang="de-DE" sz="1600" smtClean="0">
              <a:latin typeface="Arial" pitchFamily="34" charset="0"/>
              <a:ea typeface="TimesNewRomanPSMT"/>
              <a:cs typeface="TimesNewRomanPSMT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6"/>
          <p:cNvSpPr txBox="1">
            <a:spLocks noGrp="1"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/>
            <a:fld id="{E1F91150-7D25-4611-AA72-9111783E9755}" type="slidenum">
              <a:rPr lang="de-DE" sz="1200">
                <a:ea typeface="Arial Unicode MS" pitchFamily="34" charset="-128"/>
                <a:cs typeface="Arial Unicode MS" pitchFamily="34" charset="-128"/>
              </a:rPr>
              <a:pPr algn="r"/>
              <a:t>11</a:t>
            </a:fld>
            <a:endParaRPr lang="de-DE" sz="120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901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90116" name="Text Box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13918"/>
          <a:lstStyle/>
          <a:p>
            <a:pPr eaLnBrk="1">
              <a:lnSpc>
                <a:spcPct val="93000"/>
              </a:lnSpc>
              <a:spcBef>
                <a:spcPct val="0"/>
              </a:spcBef>
              <a:tabLst>
                <a:tab pos="633413" algn="l"/>
                <a:tab pos="1268413" algn="l"/>
                <a:tab pos="1903413" algn="l"/>
                <a:tab pos="2538413" algn="l"/>
                <a:tab pos="3171825" algn="l"/>
                <a:tab pos="3806825" algn="l"/>
                <a:tab pos="4441825" algn="l"/>
                <a:tab pos="5076825" algn="l"/>
              </a:tabLst>
            </a:pPr>
            <a:endParaRPr lang="de-DE" sz="1600" smtClean="0">
              <a:latin typeface="Arial" pitchFamily="34" charset="0"/>
              <a:ea typeface="TimesNewRomanPSMT"/>
              <a:cs typeface="TimesNewRomanPSMT"/>
            </a:endParaRPr>
          </a:p>
          <a:p>
            <a:pPr eaLnBrk="1">
              <a:lnSpc>
                <a:spcPct val="93000"/>
              </a:lnSpc>
              <a:spcBef>
                <a:spcPct val="0"/>
              </a:spcBef>
              <a:tabLst>
                <a:tab pos="633413" algn="l"/>
                <a:tab pos="1268413" algn="l"/>
                <a:tab pos="1903413" algn="l"/>
                <a:tab pos="2538413" algn="l"/>
                <a:tab pos="3171825" algn="l"/>
                <a:tab pos="3806825" algn="l"/>
                <a:tab pos="4441825" algn="l"/>
                <a:tab pos="5076825" algn="l"/>
              </a:tabLst>
            </a:pPr>
            <a:endParaRPr lang="de-DE" sz="1600" smtClean="0">
              <a:latin typeface="Arial" pitchFamily="34" charset="0"/>
              <a:ea typeface="TimesNewRomanPSMT"/>
              <a:cs typeface="TimesNewRomanPSMT"/>
            </a:endParaRPr>
          </a:p>
          <a:p>
            <a:pPr eaLnBrk="1">
              <a:lnSpc>
                <a:spcPct val="93000"/>
              </a:lnSpc>
              <a:spcBef>
                <a:spcPct val="0"/>
              </a:spcBef>
              <a:tabLst>
                <a:tab pos="633413" algn="l"/>
                <a:tab pos="1268413" algn="l"/>
                <a:tab pos="1903413" algn="l"/>
                <a:tab pos="2538413" algn="l"/>
                <a:tab pos="3171825" algn="l"/>
                <a:tab pos="3806825" algn="l"/>
                <a:tab pos="4441825" algn="l"/>
                <a:tab pos="5076825" algn="l"/>
              </a:tabLst>
            </a:pPr>
            <a:endParaRPr lang="de-DE" sz="1600" smtClean="0">
              <a:latin typeface="Arial" pitchFamily="34" charset="0"/>
              <a:ea typeface="TimesNewRomanPSMT"/>
              <a:cs typeface="TimesNewRomanPSMT"/>
            </a:endParaRPr>
          </a:p>
          <a:p>
            <a:pPr eaLnBrk="1">
              <a:lnSpc>
                <a:spcPct val="93000"/>
              </a:lnSpc>
              <a:spcBef>
                <a:spcPct val="0"/>
              </a:spcBef>
              <a:tabLst>
                <a:tab pos="633413" algn="l"/>
                <a:tab pos="1268413" algn="l"/>
                <a:tab pos="1903413" algn="l"/>
                <a:tab pos="2538413" algn="l"/>
                <a:tab pos="3171825" algn="l"/>
                <a:tab pos="3806825" algn="l"/>
                <a:tab pos="4441825" algn="l"/>
                <a:tab pos="5076825" algn="l"/>
              </a:tabLst>
            </a:pPr>
            <a:endParaRPr lang="de-DE" sz="1600" smtClean="0">
              <a:latin typeface="Arial" pitchFamily="34" charset="0"/>
              <a:ea typeface="TimesNewRomanPSMT"/>
              <a:cs typeface="TimesNewRomanPSMT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6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92EBA2-2FC9-4201-8A5C-68804CED266B}" type="slidenum">
              <a:rPr lang="de-DE" smtClean="0"/>
              <a:pPr/>
              <a:t>21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05539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smtClean="0"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Notizenplatzhalt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de-DE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068" name="Foliennummernplatzhalt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5988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defTabSz="915988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defTabSz="915988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defTabSz="915988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defTabSz="915988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defTabSz="91598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eaLnBrk="1" hangingPunct="1"/>
            <a:fld id="{853BDC6F-F894-42B1-9AAD-071A8D0BA2F6}" type="slidenum">
              <a:rPr lang="de-DE" smtClean="0"/>
              <a:pPr eaLnBrk="1" hangingPunct="1"/>
              <a:t>23</a:t>
            </a:fld>
            <a:endParaRPr lang="de-DE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92EBA2-2FC9-4201-8A5C-68804CED266B}" type="slidenum">
              <a:rPr lang="de-DE" smtClean="0"/>
              <a:pPr/>
              <a:t>24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00553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7.png"/><Relationship Id="rId3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4" Type="http://schemas.openxmlformats.org/officeDocument/2006/relationships/image" Target="../media/image11.jpeg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9.jpe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5" name="Line 9"/>
          <p:cNvSpPr>
            <a:spLocks noChangeShapeType="1"/>
          </p:cNvSpPr>
          <p:nvPr userDrawn="1"/>
        </p:nvSpPr>
        <p:spPr bwMode="auto">
          <a:xfrm>
            <a:off x="457200" y="106680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2101850"/>
            <a:ext cx="8229600" cy="85407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de-DE" noProof="0" dirty="0" smtClean="0"/>
              <a:t>Title</a:t>
            </a:r>
            <a:br>
              <a:rPr lang="de-DE" noProof="0" dirty="0" smtClean="0"/>
            </a:br>
            <a:r>
              <a:rPr lang="de-DE" noProof="0" dirty="0" err="1" smtClean="0"/>
              <a:t>Title</a:t>
            </a:r>
            <a:endParaRPr lang="de-DE" noProof="0" dirty="0" smtClean="0"/>
          </a:p>
        </p:txBody>
      </p:sp>
      <p:sp>
        <p:nvSpPr>
          <p:cNvPr id="4113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57200" y="3429000"/>
            <a:ext cx="8229600" cy="288925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0" indent="0" algn="ctr">
              <a:buFontTx/>
              <a:buNone/>
              <a:defRPr sz="1900"/>
            </a:lvl1pPr>
          </a:lstStyle>
          <a:p>
            <a:pPr lvl="0"/>
            <a:r>
              <a:rPr lang="de-DE" noProof="0" smtClean="0"/>
              <a:t>Authors</a:t>
            </a:r>
          </a:p>
        </p:txBody>
      </p:sp>
      <p:sp>
        <p:nvSpPr>
          <p:cNvPr id="18" name="Line 23"/>
          <p:cNvSpPr>
            <a:spLocks noChangeShapeType="1"/>
          </p:cNvSpPr>
          <p:nvPr userDrawn="1"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ea typeface="ＭＳ Ｐゴシック" pitchFamily="32" charset="-128"/>
            </a:endParaRPr>
          </a:p>
        </p:txBody>
      </p:sp>
      <p:pic>
        <p:nvPicPr>
          <p:cNvPr id="10" name="Picture 16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1520" y="214682"/>
            <a:ext cx="2603175" cy="682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 userDrawn="1"/>
        </p:nvSpPr>
        <p:spPr>
          <a:xfrm>
            <a:off x="4714148" y="6371261"/>
            <a:ext cx="3602268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>
                <a:ea typeface="Arial Unicode MS" panose="020B0604020202020204" pitchFamily="34" charset="-128"/>
              </a:rPr>
              <a:t>Werner Siemens Imaging Center</a:t>
            </a:r>
          </a:p>
          <a:p>
            <a:r>
              <a:rPr lang="en-US" sz="1100" dirty="0" smtClean="0">
                <a:ea typeface="Arial Unicode MS" panose="020B0604020202020204" pitchFamily="34" charset="-128"/>
              </a:rPr>
              <a:t>Department of Preclinical Imaging and Radiopharmacy</a:t>
            </a:r>
            <a:endParaRPr lang="en-US" sz="1100" dirty="0">
              <a:ea typeface="Arial Unicode MS" panose="020B0604020202020204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818" y="129011"/>
            <a:ext cx="2411758" cy="8533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92" y="6371261"/>
            <a:ext cx="1482695" cy="4236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822334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6" name="Rectangle 5"/>
          <p:cNvSpPr/>
          <p:nvPr userDrawn="1"/>
        </p:nvSpPr>
        <p:spPr bwMode="auto">
          <a:xfrm>
            <a:off x="0" y="6336000"/>
            <a:ext cx="9144000" cy="504000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6435946"/>
            <a:ext cx="1080120" cy="301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5305" y="6419200"/>
            <a:ext cx="948144" cy="335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71542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761822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301750"/>
            <a:ext cx="3773488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383088" y="1301750"/>
            <a:ext cx="3775075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450327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21185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233392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40632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68944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3006618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707354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57975" y="174625"/>
            <a:ext cx="2065338" cy="5486400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174625"/>
            <a:ext cx="6048375" cy="5486400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11292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xEKUT_WortBildMarke_W_RG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11150"/>
            <a:ext cx="2100263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2579" name="Line 3"/>
          <p:cNvSpPr>
            <a:spLocks noChangeShapeType="1"/>
          </p:cNvSpPr>
          <p:nvPr/>
        </p:nvSpPr>
        <p:spPr bwMode="auto">
          <a:xfrm>
            <a:off x="457200" y="106680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de-DE" sz="1800" smtClean="0">
              <a:solidFill>
                <a:srgbClr val="000000"/>
              </a:solidFill>
              <a:ea typeface="ＭＳ Ｐゴシック"/>
            </a:endParaRPr>
          </a:p>
        </p:txBody>
      </p:sp>
      <p:sp>
        <p:nvSpPr>
          <p:cNvPr id="152580" name="Rectangle 4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457200" y="2101850"/>
            <a:ext cx="8229600" cy="85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>
            <a:lvl1pPr algn="ctr">
              <a:defRPr/>
            </a:lvl1pPr>
          </a:lstStyle>
          <a:p>
            <a:pPr lvl="0"/>
            <a:r>
              <a:rPr lang="de-DE" noProof="0" smtClean="0"/>
              <a:t>Title</a:t>
            </a:r>
            <a:br>
              <a:rPr lang="de-DE" noProof="0" smtClean="0"/>
            </a:br>
            <a:r>
              <a:rPr lang="de-DE" noProof="0" smtClean="0"/>
              <a:t>Title</a:t>
            </a:r>
          </a:p>
        </p:txBody>
      </p:sp>
      <p:sp>
        <p:nvSpPr>
          <p:cNvPr id="15258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57200" y="3429000"/>
            <a:ext cx="8229600" cy="274638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de-DE" noProof="0" smtClean="0"/>
              <a:t>Authors</a:t>
            </a:r>
          </a:p>
        </p:txBody>
      </p:sp>
      <p:sp>
        <p:nvSpPr>
          <p:cNvPr id="152582" name="Line 6"/>
          <p:cNvSpPr>
            <a:spLocks noChangeShapeType="1"/>
          </p:cNvSpPr>
          <p:nvPr/>
        </p:nvSpPr>
        <p:spPr bwMode="auto">
          <a:xfrm>
            <a:off x="457200" y="6324600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/>
            <a:endParaRPr lang="de-DE" sz="1800" smtClean="0">
              <a:solidFill>
                <a:srgbClr val="000000"/>
              </a:solidFill>
              <a:ea typeface="ＭＳ Ｐゴシック"/>
            </a:endParaRPr>
          </a:p>
        </p:txBody>
      </p:sp>
      <p:sp>
        <p:nvSpPr>
          <p:cNvPr id="14" name="Line 19"/>
          <p:cNvSpPr>
            <a:spLocks noChangeShapeType="1"/>
          </p:cNvSpPr>
          <p:nvPr/>
        </p:nvSpPr>
        <p:spPr bwMode="auto">
          <a:xfrm>
            <a:off x="457200" y="6324600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solidFill>
                <a:srgbClr val="000000"/>
              </a:solidFill>
              <a:ea typeface="ＭＳ Ｐゴシック" pitchFamily="32" charset="-128"/>
            </a:endParaRPr>
          </a:p>
        </p:txBody>
      </p:sp>
      <p:sp>
        <p:nvSpPr>
          <p:cNvPr id="17" name="Rectangle 27"/>
          <p:cNvSpPr>
            <a:spLocks noGrp="1" noChangeArrowheads="1"/>
          </p:cNvSpPr>
          <p:nvPr>
            <p:ph type="ftr" sz="quarter" idx="3"/>
          </p:nvPr>
        </p:nvSpPr>
        <p:spPr>
          <a:xfrm>
            <a:off x="4413250" y="6489700"/>
            <a:ext cx="4343400" cy="228600"/>
          </a:xfrm>
        </p:spPr>
        <p:txBody>
          <a:bodyPr/>
          <a:lstStyle>
            <a:lvl1pPr algn="r">
              <a:defRPr sz="100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pic>
        <p:nvPicPr>
          <p:cNvPr id="152585" name="Picture 2" descr="M:\Arbeitsgruppe\TEMPLATES\UKT Logo\logo_UKT_sw\logo_UKT_RGB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138" y="261938"/>
            <a:ext cx="2020887" cy="71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2586" name="Picture 10" descr="WSIC_Logo_gr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6357938"/>
            <a:ext cx="1466850" cy="40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59908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25740B2-CB5C-403E-AE1B-A56A5DB0164A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438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691B353-A4B1-4BEC-AFF2-CED23F8A9E8B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85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301750"/>
            <a:ext cx="3773488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383088" y="1301750"/>
            <a:ext cx="3775075" cy="4359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A66FC6-671D-4903-9499-2EA82385188D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4029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Fußzeilenplatzhalt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D5B018C-EE29-4FF7-8593-65C86A844F6F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7330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05C3CCA-E4B6-47A9-9AAE-9250CC1BD057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6814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ußzeilenplatzhalt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4FCF926-A17A-457C-B26E-17B287986232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1602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D9437A1-FFB1-4D9E-ADE6-D5C4194DAD8C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215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1279DF5-1293-452A-80DF-5FD77B2F02BB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6369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9D9CDA6-1FCA-473F-9AED-FB5D690FAC0B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815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386387"/>
          </a:xfrm>
          <a:prstGeom prst="rect">
            <a:avLst/>
          </a:prstGeo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386387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AD65824-EBCC-4A51-93DB-C1B83EFF08A3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7620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386387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0"/>
          </p:nvPr>
        </p:nvSpPr>
        <p:spPr>
          <a:xfrm>
            <a:off x="4211638" y="6381750"/>
            <a:ext cx="4090987" cy="24447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>
          <a:xfrm>
            <a:off x="4152900" y="6521450"/>
            <a:ext cx="838200" cy="228600"/>
          </a:xfrm>
        </p:spPr>
        <p:txBody>
          <a:bodyPr/>
          <a:lstStyle>
            <a:lvl1pPr>
              <a:defRPr/>
            </a:lvl1pPr>
          </a:lstStyle>
          <a:p>
            <a:fld id="{9FBC65B3-2287-47C8-9609-F10C4FCB189C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1844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el, Text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301750"/>
            <a:ext cx="3773488" cy="435927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383088" y="1301750"/>
            <a:ext cx="3775075" cy="2103438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383088" y="3557588"/>
            <a:ext cx="3775075" cy="2103437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0"/>
          </p:nvPr>
        </p:nvSpPr>
        <p:spPr>
          <a:xfrm>
            <a:off x="4211638" y="6381750"/>
            <a:ext cx="4090987" cy="24447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1"/>
          </p:nvPr>
        </p:nvSpPr>
        <p:spPr>
          <a:xfrm>
            <a:off x="4152900" y="6521450"/>
            <a:ext cx="838200" cy="228600"/>
          </a:xfrm>
        </p:spPr>
        <p:txBody>
          <a:bodyPr/>
          <a:lstStyle>
            <a:lvl1pPr>
              <a:defRPr/>
            </a:lvl1pPr>
          </a:lstStyle>
          <a:p>
            <a:fld id="{4D8E4948-FE8D-4565-867A-BD47FFACF0AC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4209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xt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301750"/>
            <a:ext cx="3773488" cy="435927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383088" y="1301750"/>
            <a:ext cx="3775075" cy="4359275"/>
          </a:xfrm>
        </p:spPr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>
          <a:xfrm>
            <a:off x="4211638" y="6381750"/>
            <a:ext cx="4090987" cy="24447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>
          <a:xfrm>
            <a:off x="4152900" y="6521450"/>
            <a:ext cx="838200" cy="228600"/>
          </a:xfrm>
        </p:spPr>
        <p:txBody>
          <a:bodyPr/>
          <a:lstStyle>
            <a:lvl1pPr>
              <a:defRPr/>
            </a:lvl1pPr>
          </a:lstStyle>
          <a:p>
            <a:fld id="{12C3463A-BC6D-4ADE-B715-E56E534E5EB7}" type="slidenum">
              <a:rPr lang="de-DE">
                <a:solidFill>
                  <a:srgbClr val="808080"/>
                </a:solidFill>
              </a:rPr>
              <a:pPr/>
              <a:t>‹Nr.›</a:t>
            </a:fld>
            <a:endParaRPr lang="de-DE">
              <a:solidFill>
                <a:srgbClr val="8080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72123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5" Type="http://schemas.openxmlformats.org/officeDocument/2006/relationships/image" Target="../media/image2.png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26.xml"/><Relationship Id="rId15" Type="http://schemas.openxmlformats.org/officeDocument/2006/relationships/theme" Target="../theme/theme2.xml"/><Relationship Id="rId16" Type="http://schemas.openxmlformats.org/officeDocument/2006/relationships/image" Target="../media/image1.png"/><Relationship Id="rId17" Type="http://schemas.openxmlformats.org/officeDocument/2006/relationships/image" Target="../media/image2.png"/><Relationship Id="rId18" Type="http://schemas.openxmlformats.org/officeDocument/2006/relationships/image" Target="../media/image3.png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Line 15"/>
          <p:cNvSpPr>
            <a:spLocks noChangeShapeType="1"/>
          </p:cNvSpPr>
          <p:nvPr userDrawn="1"/>
        </p:nvSpPr>
        <p:spPr bwMode="auto">
          <a:xfrm>
            <a:off x="457200" y="69215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ea typeface="ＭＳ Ｐゴシック" pitchFamily="32" charset="-128"/>
            </a:endParaRPr>
          </a:p>
        </p:txBody>
      </p:sp>
      <p:sp>
        <p:nvSpPr>
          <p:cNvPr id="1047" name="Line 23"/>
          <p:cNvSpPr>
            <a:spLocks noChangeShapeType="1"/>
          </p:cNvSpPr>
          <p:nvPr userDrawn="1"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ea typeface="ＭＳ Ｐゴシック" pitchFamily="32" charset="-128"/>
            </a:endParaRPr>
          </a:p>
        </p:txBody>
      </p:sp>
      <p:sp>
        <p:nvSpPr>
          <p:cNvPr id="1057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174625"/>
            <a:ext cx="825500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de-DE" smtClean="0"/>
              <a:t>Mastertitelformat bearbeiten</a:t>
            </a:r>
          </a:p>
        </p:txBody>
      </p:sp>
      <p:sp>
        <p:nvSpPr>
          <p:cNvPr id="1058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01750"/>
            <a:ext cx="7700963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pic>
        <p:nvPicPr>
          <p:cNvPr id="9" name="Picture 2" descr="M:\Arbeitsgruppe\TEMPLATES\Labor Logo\WSIC_Logo_gr.pn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435946"/>
            <a:ext cx="1080120" cy="30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5305" y="6419200"/>
            <a:ext cx="948144" cy="335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6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22692" y="186610"/>
            <a:ext cx="1471465" cy="385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16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21549E"/>
        </a:buClr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21549E"/>
        </a:buClr>
        <a:buChar char="–"/>
        <a:defRPr sz="26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Line 15"/>
          <p:cNvSpPr>
            <a:spLocks noChangeShapeType="1"/>
          </p:cNvSpPr>
          <p:nvPr/>
        </p:nvSpPr>
        <p:spPr bwMode="auto">
          <a:xfrm>
            <a:off x="457200" y="692150"/>
            <a:ext cx="8229600" cy="0"/>
          </a:xfrm>
          <a:prstGeom prst="line">
            <a:avLst/>
          </a:prstGeom>
          <a:noFill/>
          <a:ln w="12700">
            <a:solidFill>
              <a:srgbClr val="21549E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solidFill>
                <a:srgbClr val="000000"/>
              </a:solidFill>
              <a:ea typeface="ＭＳ Ｐゴシック" pitchFamily="32" charset="-128"/>
            </a:endParaRPr>
          </a:p>
        </p:txBody>
      </p:sp>
      <p:sp>
        <p:nvSpPr>
          <p:cNvPr id="1047" name="Line 23"/>
          <p:cNvSpPr>
            <a:spLocks noChangeShapeType="1"/>
          </p:cNvSpPr>
          <p:nvPr/>
        </p:nvSpPr>
        <p:spPr bwMode="auto">
          <a:xfrm>
            <a:off x="457200" y="6289675"/>
            <a:ext cx="8229600" cy="0"/>
          </a:xfrm>
          <a:prstGeom prst="line">
            <a:avLst/>
          </a:prstGeom>
          <a:noFill/>
          <a:ln w="12700">
            <a:solidFill>
              <a:srgbClr val="B5152B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de-DE">
              <a:solidFill>
                <a:srgbClr val="000000"/>
              </a:solidFill>
              <a:ea typeface="ＭＳ Ｐゴシック" pitchFamily="32" charset="-128"/>
            </a:endParaRPr>
          </a:p>
        </p:txBody>
      </p:sp>
      <p:sp>
        <p:nvSpPr>
          <p:cNvPr id="151557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01750"/>
            <a:ext cx="7700963" cy="435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1" name="Fußzeilenplatzhalter 3"/>
          <p:cNvSpPr>
            <a:spLocks noGrp="1"/>
          </p:cNvSpPr>
          <p:nvPr>
            <p:ph type="ftr" sz="quarter" idx="3"/>
          </p:nvPr>
        </p:nvSpPr>
        <p:spPr bwMode="auto">
          <a:xfrm>
            <a:off x="4211638" y="6381750"/>
            <a:ext cx="4090987" cy="24447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100">
                <a:ea typeface="+mn-ea"/>
              </a:defRPr>
            </a:lvl1pPr>
          </a:lstStyle>
          <a:p>
            <a:pPr eaLnBrk="1" hangingPunct="1">
              <a:defRPr/>
            </a:pPr>
            <a:r>
              <a:rPr lang="de-DE">
                <a:solidFill>
                  <a:srgbClr val="000000"/>
                </a:solidFill>
              </a:rPr>
              <a:t>Department of </a:t>
            </a:r>
          </a:p>
          <a:p>
            <a:pPr eaLnBrk="1" hangingPunct="1">
              <a:defRPr/>
            </a:pPr>
            <a:r>
              <a:rPr lang="de-DE">
                <a:solidFill>
                  <a:srgbClr val="000000"/>
                </a:solidFill>
              </a:rPr>
              <a:t>Preclinical Imaging and Radiopharmacy</a:t>
            </a:r>
          </a:p>
          <a:p>
            <a:pPr eaLnBrk="1" hangingPunct="1">
              <a:defRPr/>
            </a:pPr>
            <a:endParaRPr lang="de-DE">
              <a:solidFill>
                <a:srgbClr val="000000"/>
              </a:solidFill>
            </a:endParaRPr>
          </a:p>
        </p:txBody>
      </p:sp>
      <p:sp>
        <p:nvSpPr>
          <p:cNvPr id="12" name="Foliennummernplatzhalter 4"/>
          <p:cNvSpPr>
            <a:spLocks noGrp="1"/>
          </p:cNvSpPr>
          <p:nvPr>
            <p:ph type="sldNum" sz="quarter" idx="4"/>
          </p:nvPr>
        </p:nvSpPr>
        <p:spPr bwMode="auto">
          <a:xfrm>
            <a:off x="4152900" y="6521450"/>
            <a:ext cx="838200" cy="2286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200">
                <a:solidFill>
                  <a:schemeClr val="bg2"/>
                </a:solidFill>
                <a:ea typeface="+mn-ea"/>
              </a:defRPr>
            </a:lvl1pPr>
          </a:lstStyle>
          <a:p>
            <a:fld id="{C08D2D28-B096-4E77-A364-F01E64FFED17}" type="slidenum">
              <a:rPr lang="de-DE" smtClean="0">
                <a:solidFill>
                  <a:srgbClr val="808080"/>
                </a:solidFill>
              </a:rPr>
              <a:pPr/>
              <a:t>‹Nr.›</a:t>
            </a:fld>
            <a:endParaRPr lang="de-DE" smtClean="0">
              <a:solidFill>
                <a:srgbClr val="808080"/>
              </a:solidFill>
            </a:endParaRPr>
          </a:p>
        </p:txBody>
      </p:sp>
      <p:pic>
        <p:nvPicPr>
          <p:cNvPr id="10" name="Picture 2" descr="M:\Arbeitsgruppe\TEMPLATES\Labor Logo\WSIC_Logo_gr.png"/>
          <p:cNvPicPr>
            <a:picLocks noChangeAspect="1" noChangeArrowheads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435946"/>
            <a:ext cx="1080120" cy="30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45305" y="6419200"/>
            <a:ext cx="948144" cy="335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6"/>
          <p:cNvPicPr>
            <a:picLocks noChangeAspect="1" noChangeArrowheads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22692" y="186610"/>
            <a:ext cx="1471465" cy="385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15794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21549E"/>
          </a:solidFill>
          <a:latin typeface="Arial" charset="0"/>
          <a:ea typeface="ＭＳ Ｐゴシック" pitchFamily="34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21549E"/>
        </a:buClr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21549E"/>
        </a:buClr>
        <a:buChar char="–"/>
        <a:defRPr sz="26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21549E"/>
        </a:buClr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.jpeg"/><Relationship Id="rId3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6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4" Type="http://schemas.openxmlformats.org/officeDocument/2006/relationships/image" Target="../media/image18.emf"/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4" Type="http://schemas.openxmlformats.org/officeDocument/2006/relationships/image" Target="../media/image23.jpeg"/><Relationship Id="rId5" Type="http://schemas.openxmlformats.org/officeDocument/2006/relationships/image" Target="../media/image24.jpeg"/><Relationship Id="rId6" Type="http://schemas.openxmlformats.org/officeDocument/2006/relationships/image" Target="../media/image25.jpe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4" Type="http://schemas.openxmlformats.org/officeDocument/2006/relationships/image" Target="../media/image27.wmf"/><Relationship Id="rId5" Type="http://schemas.openxmlformats.org/officeDocument/2006/relationships/image" Target="../media/image28.png"/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31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Relationship Id="rId2" Type="http://schemas.openxmlformats.org/officeDocument/2006/relationships/notesSlide" Target="../notesSlides/notesSlide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 sz="quarter"/>
          </p:nvPr>
        </p:nvSpPr>
        <p:spPr>
          <a:xfrm>
            <a:off x="457200" y="4725144"/>
            <a:ext cx="8229600" cy="430887"/>
          </a:xfrm>
        </p:spPr>
        <p:txBody>
          <a:bodyPr/>
          <a:lstStyle/>
          <a:p>
            <a:r>
              <a:rPr lang="de-DE" dirty="0" smtClean="0"/>
              <a:t>SPECT</a:t>
            </a:r>
          </a:p>
        </p:txBody>
      </p:sp>
      <p:sp>
        <p:nvSpPr>
          <p:cNvPr id="3075" name="Subtitle 2"/>
          <p:cNvSpPr>
            <a:spLocks noGrp="1"/>
          </p:cNvSpPr>
          <p:nvPr>
            <p:ph type="subTitle" sz="quarter" idx="1"/>
          </p:nvPr>
        </p:nvSpPr>
        <p:spPr>
          <a:xfrm>
            <a:off x="434162" y="5307479"/>
            <a:ext cx="8229600" cy="643253"/>
          </a:xfrm>
        </p:spPr>
        <p:txBody>
          <a:bodyPr/>
          <a:lstStyle/>
          <a:p>
            <a:r>
              <a:rPr lang="en-US" dirty="0" smtClean="0"/>
              <a:t>Dr. Julia Mannheim</a:t>
            </a:r>
          </a:p>
          <a:p>
            <a:r>
              <a:rPr lang="en-US" dirty="0" smtClean="0"/>
              <a:t>julia.mannheim@med.uni-tuebingen.de</a:t>
            </a:r>
          </a:p>
        </p:txBody>
      </p:sp>
      <p:sp>
        <p:nvSpPr>
          <p:cNvPr id="2" name="Rectangle 1"/>
          <p:cNvSpPr/>
          <p:nvPr/>
        </p:nvSpPr>
        <p:spPr bwMode="auto">
          <a:xfrm>
            <a:off x="0" y="4365104"/>
            <a:ext cx="9144000" cy="216000"/>
          </a:xfrm>
          <a:prstGeom prst="rect">
            <a:avLst/>
          </a:prstGeom>
          <a:solidFill>
            <a:srgbClr val="B20019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16" charset="-12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96752"/>
            <a:ext cx="3168352" cy="3168352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262286"/>
            <a:ext cx="2163308" cy="3037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0295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70776"/>
            <a:ext cx="8255000" cy="430887"/>
          </a:xfrm>
        </p:spPr>
        <p:txBody>
          <a:bodyPr/>
          <a:lstStyle/>
          <a:p>
            <a:r>
              <a:rPr lang="en-US" dirty="0" smtClean="0"/>
              <a:t>Overview SPECT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7700963" cy="4824313"/>
          </a:xfrm>
        </p:spPr>
        <p:txBody>
          <a:bodyPr/>
          <a:lstStyle/>
          <a:p>
            <a:endParaRPr lang="en-US" dirty="0"/>
          </a:p>
          <a:p>
            <a:r>
              <a:rPr lang="en-US" dirty="0" smtClean="0"/>
              <a:t>general</a:t>
            </a:r>
            <a:r>
              <a:rPr lang="de-DE" dirty="0" smtClean="0"/>
              <a:t> </a:t>
            </a:r>
            <a:r>
              <a:rPr lang="en-US" dirty="0" smtClean="0"/>
              <a:t>principle</a:t>
            </a:r>
          </a:p>
          <a:p>
            <a:r>
              <a:rPr lang="en-US" dirty="0" smtClean="0"/>
              <a:t>collimation</a:t>
            </a:r>
          </a:p>
          <a:p>
            <a:r>
              <a:rPr lang="en-US" dirty="0" smtClean="0"/>
              <a:t>single vs. multi-pinhole collimation</a:t>
            </a:r>
          </a:p>
          <a:p>
            <a:r>
              <a:rPr lang="en-US" dirty="0" smtClean="0"/>
              <a:t>data acquisition and signal processing</a:t>
            </a:r>
          </a:p>
          <a:p>
            <a:r>
              <a:rPr lang="de-DE" dirty="0" smtClean="0"/>
              <a:t>SPECT in </a:t>
            </a:r>
            <a:r>
              <a:rPr lang="en-US" dirty="0" smtClean="0"/>
              <a:t>comparison to </a:t>
            </a:r>
            <a:r>
              <a:rPr lang="de-DE" dirty="0" smtClean="0"/>
              <a:t>PET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48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25"/>
          <a:stretch>
            <a:fillRect/>
          </a:stretch>
        </p:blipFill>
        <p:spPr bwMode="auto">
          <a:xfrm>
            <a:off x="381000" y="1587500"/>
            <a:ext cx="8294688" cy="435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6195" name="Text Box 3"/>
          <p:cNvSpPr txBox="1">
            <a:spLocks noChangeArrowheads="1"/>
          </p:cNvSpPr>
          <p:nvPr/>
        </p:nvSpPr>
        <p:spPr bwMode="auto">
          <a:xfrm>
            <a:off x="5856288" y="5910263"/>
            <a:ext cx="32115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sz="1400"/>
              <a:t>Courtesy: Dr. Simon Cherry, UC Davis</a:t>
            </a:r>
          </a:p>
        </p:txBody>
      </p:sp>
      <p:sp>
        <p:nvSpPr>
          <p:cNvPr id="136196" name="Text Box 4"/>
          <p:cNvSpPr txBox="1">
            <a:spLocks noChangeArrowheads="1"/>
          </p:cNvSpPr>
          <p:nvPr/>
        </p:nvSpPr>
        <p:spPr bwMode="auto">
          <a:xfrm>
            <a:off x="381000" y="914400"/>
            <a:ext cx="3689350" cy="42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0" hangingPunct="0"/>
            <a:r>
              <a:rPr lang="en-US" sz="2200" b="1" dirty="0">
                <a:latin typeface="+mn-lt"/>
                <a:ea typeface="ＭＳ Ｐゴシック" pitchFamily="34" charset="-128"/>
              </a:rPr>
              <a:t>Forms of Nuclear Imaging</a:t>
            </a:r>
          </a:p>
        </p:txBody>
      </p:sp>
      <p:grpSp>
        <p:nvGrpSpPr>
          <p:cNvPr id="136197" name="Group 5"/>
          <p:cNvGrpSpPr>
            <a:grpSpLocks/>
          </p:cNvGrpSpPr>
          <p:nvPr/>
        </p:nvGrpSpPr>
        <p:grpSpPr bwMode="auto">
          <a:xfrm>
            <a:off x="406400" y="1485900"/>
            <a:ext cx="4000500" cy="4381500"/>
            <a:chOff x="256" y="752"/>
            <a:chExt cx="2520" cy="2760"/>
          </a:xfrm>
        </p:grpSpPr>
        <p:sp>
          <p:nvSpPr>
            <p:cNvPr id="136198" name="Text Box 6"/>
            <p:cNvSpPr txBox="1">
              <a:spLocks noChangeArrowheads="1"/>
            </p:cNvSpPr>
            <p:nvPr/>
          </p:nvSpPr>
          <p:spPr bwMode="auto">
            <a:xfrm>
              <a:off x="438" y="881"/>
              <a:ext cx="86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de-DE" sz="2800" b="1">
                  <a:solidFill>
                    <a:srgbClr val="FF3300"/>
                  </a:solidFill>
                </a:rPr>
                <a:t>SPECT</a:t>
              </a:r>
            </a:p>
          </p:txBody>
        </p:sp>
        <p:sp>
          <p:nvSpPr>
            <p:cNvPr id="136199" name="Rectangle 7"/>
            <p:cNvSpPr>
              <a:spLocks noChangeArrowheads="1"/>
            </p:cNvSpPr>
            <p:nvPr/>
          </p:nvSpPr>
          <p:spPr bwMode="auto">
            <a:xfrm>
              <a:off x="256" y="752"/>
              <a:ext cx="2520" cy="2760"/>
            </a:xfrm>
            <a:prstGeom prst="rect">
              <a:avLst/>
            </a:prstGeom>
            <a:noFill/>
            <a:ln w="38100">
              <a:solidFill>
                <a:srgbClr val="FF33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de-DE"/>
            </a:p>
          </p:txBody>
        </p:sp>
      </p:grp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7434443" y="1690688"/>
            <a:ext cx="8819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/>
            <a:r>
              <a:rPr lang="de-DE" sz="2800" b="1" dirty="0" smtClean="0">
                <a:solidFill>
                  <a:srgbClr val="FF3300"/>
                </a:solidFill>
              </a:rPr>
              <a:t>PET</a:t>
            </a:r>
            <a:endParaRPr lang="de-DE" sz="2800" b="1" dirty="0">
              <a:solidFill>
                <a:srgbClr val="FF3300"/>
              </a:solidFill>
            </a:endParaRPr>
          </a:p>
        </p:txBody>
      </p:sp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4500564" y="1485900"/>
            <a:ext cx="4000500" cy="4381500"/>
          </a:xfrm>
          <a:prstGeom prst="rect">
            <a:avLst/>
          </a:prstGeom>
          <a:noFill/>
          <a:ln w="38100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1" name="Titel 1"/>
          <p:cNvSpPr>
            <a:spLocks noGrp="1"/>
          </p:cNvSpPr>
          <p:nvPr>
            <p:ph type="title"/>
          </p:nvPr>
        </p:nvSpPr>
        <p:spPr>
          <a:xfrm>
            <a:off x="468313" y="174625"/>
            <a:ext cx="8255000" cy="427038"/>
          </a:xfrm>
        </p:spPr>
        <p:txBody>
          <a:bodyPr/>
          <a:lstStyle/>
          <a:p>
            <a:r>
              <a:rPr lang="en-US" dirty="0" smtClean="0"/>
              <a:t>SPECT principle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1061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36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381000" y="914400"/>
            <a:ext cx="8594019" cy="4431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eaLnBrk="0" hangingPunct="0">
              <a:buFontTx/>
              <a:buChar char="-"/>
            </a:pPr>
            <a:r>
              <a:rPr lang="en-US" sz="2200" b="1" dirty="0">
                <a:latin typeface="+mn-lt"/>
                <a:ea typeface="ＭＳ Ｐゴシック" pitchFamily="34" charset="-128"/>
                <a:sym typeface="Wingdings" pitchFamily="2" charset="2"/>
              </a:rPr>
              <a:t>a</a:t>
            </a:r>
            <a:r>
              <a:rPr lang="en-US" sz="2200" b="1" dirty="0" smtClean="0">
                <a:latin typeface="+mn-lt"/>
                <a:ea typeface="ＭＳ Ｐゴシック" pitchFamily="34" charset="-128"/>
                <a:sym typeface="Wingdings" pitchFamily="2" charset="2"/>
              </a:rPr>
              <a:t> nucleus in an excited state decays to ground state</a:t>
            </a:r>
          </a:p>
          <a:p>
            <a:pPr marL="342900" indent="-342900" eaLnBrk="0" hangingPunct="0">
              <a:buFontTx/>
              <a:buChar char="-"/>
            </a:pPr>
            <a:endParaRPr lang="de-DE" sz="2200" b="1" dirty="0">
              <a:latin typeface="+mn-lt"/>
              <a:ea typeface="ＭＳ Ｐゴシック" pitchFamily="34" charset="-128"/>
              <a:sym typeface="Wingdings" pitchFamily="2" charset="2"/>
            </a:endParaRPr>
          </a:p>
          <a:p>
            <a:pPr marL="342900" indent="-342900" eaLnBrk="0" hangingPunct="0">
              <a:buFontTx/>
              <a:buChar char="-"/>
            </a:pPr>
            <a:endParaRPr lang="de-DE" sz="2200" b="1" dirty="0" smtClean="0">
              <a:latin typeface="+mn-lt"/>
              <a:ea typeface="ＭＳ Ｐゴシック" pitchFamily="34" charset="-128"/>
              <a:sym typeface="Wingdings" pitchFamily="2" charset="2"/>
            </a:endParaRPr>
          </a:p>
          <a:p>
            <a:pPr marL="342900" indent="-342900" eaLnBrk="0" hangingPunct="0">
              <a:buFontTx/>
              <a:buChar char="-"/>
            </a:pPr>
            <a:r>
              <a:rPr lang="en-US" sz="2200" b="1" dirty="0" smtClean="0">
                <a:latin typeface="+mn-lt"/>
                <a:ea typeface="ＭＳ Ｐゴシック" pitchFamily="34" charset="-128"/>
                <a:sym typeface="Wingdings" pitchFamily="2" charset="2"/>
              </a:rPr>
              <a:t>electron capture: the nucleus consists of too many protons </a:t>
            </a:r>
          </a:p>
          <a:p>
            <a:pPr eaLnBrk="0" hangingPunct="0">
              <a:tabLst>
                <a:tab pos="355600" algn="l"/>
              </a:tabLst>
            </a:pPr>
            <a:r>
              <a:rPr lang="en-US" sz="2200" b="1" dirty="0" smtClean="0">
                <a:latin typeface="+mn-lt"/>
                <a:ea typeface="ＭＳ Ｐゴシック" pitchFamily="34" charset="-128"/>
                <a:sym typeface="Wingdings" pitchFamily="2" charset="2"/>
              </a:rPr>
              <a:t>	and cannot emit a positron  captures an electron</a:t>
            </a:r>
            <a:endParaRPr lang="en-US" sz="2200" b="1" dirty="0">
              <a:latin typeface="+mn-lt"/>
              <a:ea typeface="ＭＳ Ｐゴシック" pitchFamily="34" charset="-128"/>
              <a:sym typeface="Wingdings" pitchFamily="2" charset="2"/>
            </a:endParaRPr>
          </a:p>
          <a:p>
            <a:pPr>
              <a:tabLst>
                <a:tab pos="355600" algn="l"/>
                <a:tab pos="2870200" algn="l"/>
              </a:tabLst>
            </a:pPr>
            <a:r>
              <a:rPr lang="de-DE" sz="2200" b="1" dirty="0">
                <a:latin typeface="+mn-lt"/>
                <a:ea typeface="ＭＳ Ｐゴシック" pitchFamily="34" charset="-128"/>
                <a:sym typeface="Wingdings" pitchFamily="2" charset="2"/>
              </a:rPr>
              <a:t>	</a:t>
            </a:r>
            <a:r>
              <a:rPr lang="de-DE" sz="2200" b="1" dirty="0" smtClean="0">
                <a:latin typeface="+mn-lt"/>
                <a:ea typeface="ＭＳ Ｐゴシック" pitchFamily="34" charset="-128"/>
                <a:sym typeface="Wingdings" pitchFamily="2" charset="2"/>
              </a:rPr>
              <a:t>e.g.  </a:t>
            </a:r>
            <a:r>
              <a:rPr lang="de-DE" sz="2200" b="1" baseline="30000" dirty="0" smtClean="0">
                <a:latin typeface="+mn-lt"/>
                <a:ea typeface="ＭＳ Ｐゴシック" pitchFamily="34" charset="-128"/>
                <a:sym typeface="Wingdings" pitchFamily="2" charset="2"/>
              </a:rPr>
              <a:t>111</a:t>
            </a:r>
            <a:r>
              <a:rPr lang="de-DE" sz="2200" b="1" dirty="0" smtClean="0">
                <a:latin typeface="+mn-lt"/>
                <a:ea typeface="ＭＳ Ｐゴシック" pitchFamily="34" charset="-128"/>
                <a:sym typeface="Wingdings" pitchFamily="2" charset="2"/>
              </a:rPr>
              <a:t>In	</a:t>
            </a:r>
            <a:r>
              <a:rPr lang="de-DE" sz="2200" b="1" baseline="30000" dirty="0" smtClean="0">
                <a:latin typeface="+mn-lt"/>
                <a:ea typeface="ＭＳ Ｐゴシック" pitchFamily="34" charset="-128"/>
                <a:sym typeface="Wingdings" pitchFamily="2" charset="2"/>
              </a:rPr>
              <a:t>111</a:t>
            </a:r>
            <a:r>
              <a:rPr lang="de-DE" sz="2200" b="1" dirty="0" smtClean="0">
                <a:latin typeface="+mn-lt"/>
                <a:ea typeface="ＭＳ Ｐゴシック" pitchFamily="34" charset="-128"/>
                <a:sym typeface="Wingdings" pitchFamily="2" charset="2"/>
              </a:rPr>
              <a:t>Cd +</a:t>
            </a:r>
            <a:r>
              <a:rPr lang="el-GR" sz="2000" b="1" dirty="0" smtClean="0"/>
              <a:t> γ</a:t>
            </a:r>
            <a:endParaRPr lang="de-DE" sz="2000" b="1" dirty="0" smtClean="0"/>
          </a:p>
          <a:p>
            <a:pPr>
              <a:tabLst>
                <a:tab pos="355600" algn="l"/>
                <a:tab pos="2870200" algn="l"/>
              </a:tabLst>
            </a:pPr>
            <a:endParaRPr lang="de-DE" sz="2000" b="1" dirty="0">
              <a:latin typeface="+mn-lt"/>
              <a:ea typeface="ＭＳ Ｐゴシック" pitchFamily="34" charset="-128"/>
              <a:sym typeface="Wingdings" pitchFamily="2" charset="2"/>
            </a:endParaRPr>
          </a:p>
          <a:p>
            <a:pPr marL="342900" indent="-342900">
              <a:buFontTx/>
              <a:buChar char="-"/>
            </a:pPr>
            <a:r>
              <a:rPr lang="en-US" sz="2200" b="1" dirty="0" smtClean="0">
                <a:latin typeface="+mn-lt"/>
                <a:ea typeface="ＭＳ Ｐゴシック" pitchFamily="34" charset="-128"/>
                <a:sym typeface="Wingdings" pitchFamily="2" charset="2"/>
              </a:rPr>
              <a:t>beta decay: emission of  </a:t>
            </a:r>
            <a:r>
              <a:rPr lang="el-GR" sz="2000" b="1" dirty="0" smtClean="0"/>
              <a:t>γ</a:t>
            </a:r>
            <a:endParaRPr lang="de-DE" sz="2000" b="1" dirty="0" smtClean="0"/>
          </a:p>
          <a:p>
            <a:pPr>
              <a:tabLst>
                <a:tab pos="355600" algn="l"/>
              </a:tabLst>
            </a:pPr>
            <a:r>
              <a:rPr lang="de-DE" sz="2200" dirty="0" smtClean="0"/>
              <a:t>	</a:t>
            </a:r>
            <a:r>
              <a:rPr lang="de-DE" sz="2200" b="1" dirty="0" smtClean="0"/>
              <a:t>e.g.	</a:t>
            </a:r>
            <a:r>
              <a:rPr lang="de-DE" sz="2000" dirty="0" smtClean="0"/>
              <a:t> </a:t>
            </a:r>
            <a:r>
              <a:rPr lang="de-DE" sz="2000" b="1" baseline="30000" dirty="0">
                <a:ea typeface="ＭＳ Ｐゴシック" pitchFamily="34" charset="-128"/>
                <a:sym typeface="Wingdings" pitchFamily="2" charset="2"/>
              </a:rPr>
              <a:t>67</a:t>
            </a:r>
            <a:r>
              <a:rPr lang="de-DE" sz="2000" b="1" dirty="0">
                <a:ea typeface="ＭＳ Ｐゴシック" pitchFamily="34" charset="-128"/>
                <a:sym typeface="Wingdings" pitchFamily="2" charset="2"/>
              </a:rPr>
              <a:t>Cu	</a:t>
            </a:r>
            <a:r>
              <a:rPr lang="de-DE" sz="2000" b="1" dirty="0" smtClean="0">
                <a:ea typeface="ＭＳ Ｐゴシック" pitchFamily="34" charset="-128"/>
                <a:sym typeface="Wingdings" pitchFamily="2" charset="2"/>
              </a:rPr>
              <a:t>	 </a:t>
            </a:r>
            <a:r>
              <a:rPr lang="de-DE" sz="2000" b="1" baseline="30000" dirty="0" smtClean="0">
                <a:ea typeface="ＭＳ Ｐゴシック" pitchFamily="34" charset="-128"/>
                <a:sym typeface="Wingdings" pitchFamily="2" charset="2"/>
              </a:rPr>
              <a:t>67</a:t>
            </a:r>
            <a:r>
              <a:rPr lang="de-DE" sz="2000" b="1" dirty="0" smtClean="0">
                <a:ea typeface="ＭＳ Ｐゴシック" pitchFamily="34" charset="-128"/>
                <a:sym typeface="Wingdings" pitchFamily="2" charset="2"/>
              </a:rPr>
              <a:t>Zn </a:t>
            </a:r>
            <a:r>
              <a:rPr lang="de-DE" sz="2000" b="1" dirty="0">
                <a:ea typeface="ＭＳ Ｐゴシック" pitchFamily="34" charset="-128"/>
                <a:sym typeface="Wingdings" pitchFamily="2" charset="2"/>
              </a:rPr>
              <a:t>+ e</a:t>
            </a:r>
            <a:r>
              <a:rPr lang="de-DE" sz="2000" b="1" baseline="30000" dirty="0">
                <a:ea typeface="ＭＳ Ｐゴシック" pitchFamily="34" charset="-128"/>
                <a:sym typeface="Wingdings" pitchFamily="2" charset="2"/>
              </a:rPr>
              <a:t>-</a:t>
            </a:r>
            <a:r>
              <a:rPr lang="de-DE" sz="2000" b="1" dirty="0">
                <a:ea typeface="ＭＳ Ｐゴシック" pitchFamily="34" charset="-128"/>
                <a:sym typeface="Wingdings" pitchFamily="2" charset="2"/>
              </a:rPr>
              <a:t> +</a:t>
            </a:r>
            <a:r>
              <a:rPr lang="el-GR" sz="1800" dirty="0"/>
              <a:t> γ</a:t>
            </a:r>
            <a:endParaRPr lang="de-DE" sz="1800" dirty="0"/>
          </a:p>
          <a:p>
            <a:pPr>
              <a:tabLst>
                <a:tab pos="355600" algn="l"/>
              </a:tabLst>
            </a:pPr>
            <a:endParaRPr lang="de-DE" sz="2000" dirty="0"/>
          </a:p>
          <a:p>
            <a:endParaRPr lang="de-DE" sz="2200" b="1" dirty="0" smtClean="0">
              <a:ea typeface="ＭＳ Ｐゴシック" pitchFamily="34" charset="-128"/>
              <a:sym typeface="Wingdings" pitchFamily="2" charset="2"/>
            </a:endParaRPr>
          </a:p>
          <a:p>
            <a:pPr marL="342900" indent="-342900">
              <a:buFontTx/>
              <a:buChar char="-"/>
            </a:pPr>
            <a:endParaRPr lang="de-DE" sz="2200" b="1" dirty="0">
              <a:ea typeface="ＭＳ Ｐゴシック" pitchFamily="34" charset="-128"/>
              <a:sym typeface="Wingdings" pitchFamily="2" charset="2"/>
            </a:endParaRPr>
          </a:p>
          <a:p>
            <a:pPr>
              <a:tabLst>
                <a:tab pos="355600" algn="l"/>
                <a:tab pos="2870200" algn="l"/>
              </a:tabLst>
            </a:pPr>
            <a:endParaRPr lang="en-US" sz="2200" b="1" dirty="0" smtClean="0">
              <a:latin typeface="+mn-lt"/>
              <a:ea typeface="ＭＳ Ｐゴシック" pitchFamily="34" charset="-128"/>
              <a:sym typeface="Wingdings" pitchFamily="2" charset="2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Gamma Radiation</a:t>
            </a:r>
            <a:endParaRPr lang="en-US" dirty="0"/>
          </a:p>
        </p:txBody>
      </p:sp>
      <p:grpSp>
        <p:nvGrpSpPr>
          <p:cNvPr id="21" name="Gruppieren 20"/>
          <p:cNvGrpSpPr/>
          <p:nvPr/>
        </p:nvGrpSpPr>
        <p:grpSpPr>
          <a:xfrm>
            <a:off x="2880097" y="4371875"/>
            <a:ext cx="3286125" cy="1363662"/>
            <a:chOff x="858838" y="1455738"/>
            <a:chExt cx="3286125" cy="1363662"/>
          </a:xfrm>
        </p:grpSpPr>
        <p:sp>
          <p:nvSpPr>
            <p:cNvPr id="4" name="Oval 2"/>
            <p:cNvSpPr>
              <a:spLocks noChangeArrowheads="1"/>
            </p:cNvSpPr>
            <p:nvPr/>
          </p:nvSpPr>
          <p:spPr bwMode="auto">
            <a:xfrm>
              <a:off x="1123950" y="1477963"/>
              <a:ext cx="439738" cy="439737"/>
            </a:xfrm>
            <a:prstGeom prst="ellipse">
              <a:avLst/>
            </a:prstGeom>
            <a:solidFill>
              <a:srgbClr val="FF9966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" name="Oval 3"/>
            <p:cNvSpPr>
              <a:spLocks noChangeArrowheads="1"/>
            </p:cNvSpPr>
            <p:nvPr/>
          </p:nvSpPr>
          <p:spPr bwMode="auto">
            <a:xfrm>
              <a:off x="858838" y="1806575"/>
              <a:ext cx="441325" cy="441325"/>
            </a:xfrm>
            <a:prstGeom prst="ellipse">
              <a:avLst/>
            </a:prstGeom>
            <a:solidFill>
              <a:srgbClr val="FF9966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auto">
            <a:xfrm>
              <a:off x="1300163" y="2379663"/>
              <a:ext cx="439737" cy="439737"/>
            </a:xfrm>
            <a:prstGeom prst="ellipse">
              <a:avLst/>
            </a:prstGeom>
            <a:solidFill>
              <a:srgbClr val="FF9966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925513" y="2225675"/>
              <a:ext cx="439737" cy="43973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auto">
            <a:xfrm>
              <a:off x="1739900" y="1785938"/>
              <a:ext cx="439738" cy="439737"/>
            </a:xfrm>
            <a:prstGeom prst="ellipse">
              <a:avLst/>
            </a:prstGeom>
            <a:solidFill>
              <a:srgbClr val="FF9966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1673225" y="2181225"/>
              <a:ext cx="439738" cy="43973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1497013" y="1455738"/>
              <a:ext cx="441325" cy="439737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1101725" y="1763713"/>
              <a:ext cx="439738" cy="439737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Oval 10"/>
            <p:cNvSpPr>
              <a:spLocks noChangeArrowheads="1"/>
            </p:cNvSpPr>
            <p:nvPr/>
          </p:nvSpPr>
          <p:spPr bwMode="auto">
            <a:xfrm>
              <a:off x="1365250" y="1785938"/>
              <a:ext cx="439738" cy="439737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1438275" y="2063750"/>
              <a:ext cx="439738" cy="441325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1166813" y="2049463"/>
              <a:ext cx="441325" cy="439737"/>
            </a:xfrm>
            <a:prstGeom prst="ellipse">
              <a:avLst/>
            </a:prstGeom>
            <a:solidFill>
              <a:srgbClr val="FF9966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Oval 15"/>
            <p:cNvSpPr>
              <a:spLocks noChangeArrowheads="1"/>
            </p:cNvSpPr>
            <p:nvPr/>
          </p:nvSpPr>
          <p:spPr bwMode="auto">
            <a:xfrm>
              <a:off x="3044825" y="1935163"/>
              <a:ext cx="238125" cy="238125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Line 21"/>
            <p:cNvSpPr>
              <a:spLocks noChangeShapeType="1"/>
            </p:cNvSpPr>
            <p:nvPr/>
          </p:nvSpPr>
          <p:spPr bwMode="auto">
            <a:xfrm>
              <a:off x="2300288" y="2038350"/>
              <a:ext cx="68580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Oval 23"/>
            <p:cNvSpPr>
              <a:spLocks noChangeArrowheads="1"/>
            </p:cNvSpPr>
            <p:nvPr/>
          </p:nvSpPr>
          <p:spPr bwMode="auto">
            <a:xfrm>
              <a:off x="1560513" y="1838325"/>
              <a:ext cx="441325" cy="439738"/>
            </a:xfrm>
            <a:prstGeom prst="ellipse">
              <a:avLst/>
            </a:prstGeom>
            <a:solidFill>
              <a:srgbClr val="FF9966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Oval 24"/>
            <p:cNvSpPr>
              <a:spLocks noChangeArrowheads="1"/>
            </p:cNvSpPr>
            <p:nvPr/>
          </p:nvSpPr>
          <p:spPr bwMode="auto">
            <a:xfrm>
              <a:off x="1087438" y="2295525"/>
              <a:ext cx="441325" cy="439738"/>
            </a:xfrm>
            <a:prstGeom prst="ellipse">
              <a:avLst/>
            </a:prstGeom>
            <a:solidFill>
              <a:srgbClr val="FF9966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Text Box 18"/>
            <p:cNvSpPr txBox="1">
              <a:spLocks noChangeArrowheads="1"/>
            </p:cNvSpPr>
            <p:nvPr/>
          </p:nvSpPr>
          <p:spPr bwMode="auto">
            <a:xfrm>
              <a:off x="2300288" y="1616075"/>
              <a:ext cx="1844675" cy="511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0" hangingPunct="0"/>
              <a:r>
                <a:rPr lang="de-DE" sz="1400" b="1" dirty="0" smtClean="0"/>
                <a:t>Gamma-Ray</a:t>
              </a:r>
              <a:endParaRPr lang="en-US" sz="1400" b="1" dirty="0"/>
            </a:p>
          </p:txBody>
        </p:sp>
      </p:grpSp>
      <p:grpSp>
        <p:nvGrpSpPr>
          <p:cNvPr id="24" name="Gruppieren 23"/>
          <p:cNvGrpSpPr/>
          <p:nvPr/>
        </p:nvGrpSpPr>
        <p:grpSpPr>
          <a:xfrm>
            <a:off x="758040" y="529678"/>
            <a:ext cx="6552728" cy="1200329"/>
            <a:chOff x="1046072" y="-401118"/>
            <a:chExt cx="6552728" cy="1200329"/>
          </a:xfrm>
        </p:grpSpPr>
        <p:sp>
          <p:nvSpPr>
            <p:cNvPr id="20" name="Textfeld 19"/>
            <p:cNvSpPr txBox="1"/>
            <p:nvPr/>
          </p:nvSpPr>
          <p:spPr>
            <a:xfrm>
              <a:off x="1046072" y="-401118"/>
              <a:ext cx="655272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dirty="0"/>
            </a:p>
            <a:p>
              <a:endParaRPr lang="en-US" dirty="0"/>
            </a:p>
            <a:p>
              <a:pPr>
                <a:tabLst>
                  <a:tab pos="2514600" algn="l"/>
                </a:tabLst>
              </a:pPr>
              <a:r>
                <a:rPr lang="en-US" b="1" dirty="0" smtClean="0"/>
                <a:t>e.g. </a:t>
              </a:r>
              <a:r>
                <a:rPr lang="en-US" b="1" baseline="30000" dirty="0" smtClean="0"/>
                <a:t>99m</a:t>
              </a:r>
              <a:r>
                <a:rPr lang="en-US" b="1" dirty="0" smtClean="0"/>
                <a:t>Tc 	</a:t>
              </a:r>
              <a:r>
                <a:rPr lang="en-US" b="1" baseline="30000" dirty="0" smtClean="0"/>
                <a:t>99</a:t>
              </a:r>
              <a:r>
                <a:rPr lang="en-US" b="1" dirty="0" smtClean="0"/>
                <a:t>Tc </a:t>
              </a:r>
              <a:r>
                <a:rPr lang="en-US" b="1" dirty="0"/>
                <a:t>+ </a:t>
              </a:r>
              <a:r>
                <a:rPr lang="el-GR" b="1" dirty="0"/>
                <a:t>γ</a:t>
              </a:r>
              <a:r>
                <a:rPr lang="el-GR" dirty="0"/>
                <a:t> </a:t>
              </a:r>
              <a:endParaRPr lang="en-US" dirty="0"/>
            </a:p>
          </p:txBody>
        </p:sp>
        <p:cxnSp>
          <p:nvCxnSpPr>
            <p:cNvPr id="23" name="Gerade Verbindung mit Pfeil 22"/>
            <p:cNvCxnSpPr/>
            <p:nvPr/>
          </p:nvCxnSpPr>
          <p:spPr bwMode="auto">
            <a:xfrm>
              <a:off x="2751782" y="553988"/>
              <a:ext cx="576064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cxnSp>
        <p:nvCxnSpPr>
          <p:cNvPr id="26" name="Gerade Verbindung mit Pfeil 25"/>
          <p:cNvCxnSpPr/>
          <p:nvPr/>
        </p:nvCxnSpPr>
        <p:spPr bwMode="auto">
          <a:xfrm>
            <a:off x="2483768" y="2852936"/>
            <a:ext cx="576064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7" name="Gerade Verbindung mit Pfeil 26"/>
          <p:cNvCxnSpPr/>
          <p:nvPr/>
        </p:nvCxnSpPr>
        <p:spPr bwMode="auto">
          <a:xfrm>
            <a:off x="2483768" y="3789040"/>
            <a:ext cx="576064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4403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74"/>
          <a:stretch>
            <a:fillRect/>
          </a:stretch>
        </p:blipFill>
        <p:spPr bwMode="auto">
          <a:xfrm>
            <a:off x="533400" y="1371600"/>
            <a:ext cx="7932738" cy="4224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7219" name="Text Box 3"/>
          <p:cNvSpPr txBox="1">
            <a:spLocks noChangeArrowheads="1"/>
          </p:cNvSpPr>
          <p:nvPr/>
        </p:nvSpPr>
        <p:spPr bwMode="auto">
          <a:xfrm>
            <a:off x="5856288" y="5889625"/>
            <a:ext cx="277971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de-DE" sz="1200" smtClean="0">
                <a:solidFill>
                  <a:srgbClr val="000000"/>
                </a:solidFill>
                <a:ea typeface="ＭＳ Ｐゴシック"/>
              </a:rPr>
              <a:t>Courtesy: Dr. Simon Cherry, UC Davis</a:t>
            </a:r>
          </a:p>
        </p:txBody>
      </p:sp>
      <p:sp>
        <p:nvSpPr>
          <p:cNvPr id="137224" name="Text Box 8"/>
          <p:cNvSpPr txBox="1">
            <a:spLocks noChangeArrowheads="1"/>
          </p:cNvSpPr>
          <p:nvPr/>
        </p:nvSpPr>
        <p:spPr bwMode="auto">
          <a:xfrm>
            <a:off x="1752600" y="1676400"/>
            <a:ext cx="2362200" cy="82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de-DE" smtClean="0">
                <a:solidFill>
                  <a:srgbClr val="000000"/>
                </a:solidFill>
                <a:ea typeface="ＭＳ Ｐゴシック"/>
              </a:rPr>
              <a:t>Mouse injected with radiotracer</a:t>
            </a:r>
          </a:p>
        </p:txBody>
      </p:sp>
      <p:sp>
        <p:nvSpPr>
          <p:cNvPr id="137225" name="Text Box 9"/>
          <p:cNvSpPr txBox="1">
            <a:spLocks noChangeArrowheads="1"/>
          </p:cNvSpPr>
          <p:nvPr/>
        </p:nvSpPr>
        <p:spPr bwMode="auto">
          <a:xfrm>
            <a:off x="457200" y="2971800"/>
            <a:ext cx="3048000" cy="82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de-DE" smtClean="0">
                <a:solidFill>
                  <a:srgbClr val="000000"/>
                </a:solidFill>
                <a:ea typeface="ＭＳ Ｐゴシック"/>
              </a:rPr>
              <a:t>Position-sensitive scintillation detector</a:t>
            </a:r>
          </a:p>
        </p:txBody>
      </p:sp>
      <p:sp>
        <p:nvSpPr>
          <p:cNvPr id="137226" name="Text Box 10"/>
          <p:cNvSpPr txBox="1">
            <a:spLocks noChangeArrowheads="1"/>
          </p:cNvSpPr>
          <p:nvPr/>
        </p:nvSpPr>
        <p:spPr bwMode="auto">
          <a:xfrm>
            <a:off x="1752600" y="1676400"/>
            <a:ext cx="2362200" cy="82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mtClean="0">
                <a:solidFill>
                  <a:srgbClr val="000000"/>
                </a:solidFill>
                <a:ea typeface="ＭＳ Ｐゴシック"/>
              </a:rPr>
              <a:t>Mouse injected with radiotracer</a:t>
            </a:r>
          </a:p>
        </p:txBody>
      </p:sp>
      <p:sp>
        <p:nvSpPr>
          <p:cNvPr id="137227" name="Text Box 11"/>
          <p:cNvSpPr txBox="1">
            <a:spLocks noChangeArrowheads="1"/>
          </p:cNvSpPr>
          <p:nvPr/>
        </p:nvSpPr>
        <p:spPr bwMode="auto">
          <a:xfrm>
            <a:off x="457200" y="2971800"/>
            <a:ext cx="3048000" cy="82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mtClean="0">
                <a:solidFill>
                  <a:srgbClr val="000000"/>
                </a:solidFill>
                <a:ea typeface="ＭＳ Ｐゴシック"/>
              </a:rPr>
              <a:t>Position-sensitive scintillation detector</a:t>
            </a:r>
          </a:p>
        </p:txBody>
      </p:sp>
      <p:sp>
        <p:nvSpPr>
          <p:cNvPr id="137228" name="Text Box 12"/>
          <p:cNvSpPr txBox="1">
            <a:spLocks noChangeArrowheads="1"/>
          </p:cNvSpPr>
          <p:nvPr/>
        </p:nvSpPr>
        <p:spPr bwMode="auto">
          <a:xfrm>
            <a:off x="457200" y="4419600"/>
            <a:ext cx="30480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mtClean="0">
                <a:solidFill>
                  <a:srgbClr val="000000"/>
                </a:solidFill>
                <a:ea typeface="ＭＳ Ｐゴシック"/>
              </a:rPr>
              <a:t>Projection image</a:t>
            </a:r>
          </a:p>
        </p:txBody>
      </p:sp>
      <p:sp>
        <p:nvSpPr>
          <p:cNvPr id="137234" name="Text Box 18"/>
          <p:cNvSpPr txBox="1">
            <a:spLocks noChangeArrowheads="1"/>
          </p:cNvSpPr>
          <p:nvPr/>
        </p:nvSpPr>
        <p:spPr bwMode="auto">
          <a:xfrm>
            <a:off x="457200" y="2971800"/>
            <a:ext cx="3048000" cy="82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mtClean="0">
                <a:solidFill>
                  <a:srgbClr val="000000"/>
                </a:solidFill>
                <a:ea typeface="ＭＳ Ｐゴシック"/>
              </a:rPr>
              <a:t>Position-sensitive scintillation detector</a:t>
            </a:r>
          </a:p>
        </p:txBody>
      </p:sp>
      <p:sp>
        <p:nvSpPr>
          <p:cNvPr id="137235" name="Text Box 19"/>
          <p:cNvSpPr txBox="1">
            <a:spLocks noChangeArrowheads="1"/>
          </p:cNvSpPr>
          <p:nvPr/>
        </p:nvSpPr>
        <p:spPr bwMode="auto">
          <a:xfrm>
            <a:off x="457200" y="4419600"/>
            <a:ext cx="30480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mtClean="0">
                <a:solidFill>
                  <a:srgbClr val="000000"/>
                </a:solidFill>
                <a:ea typeface="ＭＳ Ｐゴシック"/>
              </a:rPr>
              <a:t>Projection image</a:t>
            </a:r>
          </a:p>
        </p:txBody>
      </p:sp>
      <p:sp>
        <p:nvSpPr>
          <p:cNvPr id="137236" name="Text Box 20"/>
          <p:cNvSpPr txBox="1">
            <a:spLocks noChangeArrowheads="1"/>
          </p:cNvSpPr>
          <p:nvPr/>
        </p:nvSpPr>
        <p:spPr bwMode="auto">
          <a:xfrm>
            <a:off x="457200" y="1676400"/>
            <a:ext cx="2362200" cy="82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mtClean="0">
                <a:solidFill>
                  <a:srgbClr val="000000"/>
                </a:solidFill>
                <a:ea typeface="ＭＳ Ｐゴシック"/>
              </a:rPr>
              <a:t>Mouse injected with radiotracer</a:t>
            </a:r>
          </a:p>
        </p:txBody>
      </p:sp>
      <p:sp>
        <p:nvSpPr>
          <p:cNvPr id="137237" name="Text Box 21"/>
          <p:cNvSpPr txBox="1">
            <a:spLocks noChangeArrowheads="1"/>
          </p:cNvSpPr>
          <p:nvPr/>
        </p:nvSpPr>
        <p:spPr bwMode="auto">
          <a:xfrm>
            <a:off x="457200" y="2971800"/>
            <a:ext cx="3048000" cy="82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mtClean="0">
                <a:solidFill>
                  <a:srgbClr val="000000"/>
                </a:solidFill>
                <a:ea typeface="ＭＳ Ｐゴシック"/>
              </a:rPr>
              <a:t>Position-sensitive scintillation detector</a:t>
            </a:r>
          </a:p>
        </p:txBody>
      </p:sp>
      <p:sp>
        <p:nvSpPr>
          <p:cNvPr id="137238" name="Text Box 22"/>
          <p:cNvSpPr txBox="1">
            <a:spLocks noChangeArrowheads="1"/>
          </p:cNvSpPr>
          <p:nvPr/>
        </p:nvSpPr>
        <p:spPr bwMode="auto">
          <a:xfrm>
            <a:off x="457200" y="4419600"/>
            <a:ext cx="30480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mtClean="0">
                <a:solidFill>
                  <a:srgbClr val="000000"/>
                </a:solidFill>
                <a:ea typeface="ＭＳ Ｐゴシック"/>
              </a:rPr>
              <a:t>Projection image</a:t>
            </a:r>
          </a:p>
        </p:txBody>
      </p:sp>
      <p:sp>
        <p:nvSpPr>
          <p:cNvPr id="137239" name="Rectangle 23"/>
          <p:cNvSpPr>
            <a:spLocks noChangeArrowheads="1"/>
          </p:cNvSpPr>
          <p:nvPr/>
        </p:nvSpPr>
        <p:spPr bwMode="auto">
          <a:xfrm>
            <a:off x="2743200" y="1600200"/>
            <a:ext cx="1371600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de-DE" sz="1800" smtClean="0">
              <a:solidFill>
                <a:srgbClr val="000000"/>
              </a:solidFill>
              <a:ea typeface="ＭＳ Ｐゴシック"/>
            </a:endParaRPr>
          </a:p>
        </p:txBody>
      </p:sp>
      <p:sp>
        <p:nvSpPr>
          <p:cNvPr id="17" name="Titel 1"/>
          <p:cNvSpPr>
            <a:spLocks noGrp="1"/>
          </p:cNvSpPr>
          <p:nvPr>
            <p:ph type="title"/>
          </p:nvPr>
        </p:nvSpPr>
        <p:spPr>
          <a:xfrm>
            <a:off x="468000" y="169200"/>
            <a:ext cx="8255000" cy="427038"/>
          </a:xfrm>
        </p:spPr>
        <p:txBody>
          <a:bodyPr/>
          <a:lstStyle/>
          <a:p>
            <a:r>
              <a:rPr lang="en-US" dirty="0" smtClean="0"/>
              <a:t>Projection Imaging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73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67"/>
          <a:stretch>
            <a:fillRect/>
          </a:stretch>
        </p:blipFill>
        <p:spPr bwMode="auto">
          <a:xfrm>
            <a:off x="457200" y="1600200"/>
            <a:ext cx="7932738" cy="420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8243" name="Text Box 3"/>
          <p:cNvSpPr txBox="1">
            <a:spLocks noChangeArrowheads="1"/>
          </p:cNvSpPr>
          <p:nvPr/>
        </p:nvSpPr>
        <p:spPr bwMode="auto">
          <a:xfrm>
            <a:off x="5856288" y="5613400"/>
            <a:ext cx="32115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de-DE" sz="1400" smtClean="0">
                <a:solidFill>
                  <a:srgbClr val="000000"/>
                </a:solidFill>
                <a:ea typeface="ＭＳ Ｐゴシック"/>
              </a:rPr>
              <a:t>Courtesy: Dr. Simon Cherry, UC Davis</a:t>
            </a:r>
          </a:p>
        </p:txBody>
      </p:sp>
      <p:sp>
        <p:nvSpPr>
          <p:cNvPr id="138245" name="Text Box 5"/>
          <p:cNvSpPr txBox="1">
            <a:spLocks noChangeArrowheads="1"/>
          </p:cNvSpPr>
          <p:nvPr/>
        </p:nvSpPr>
        <p:spPr bwMode="auto">
          <a:xfrm>
            <a:off x="733425" y="3770313"/>
            <a:ext cx="16954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de-DE" sz="1800" smtClean="0">
                <a:solidFill>
                  <a:srgbClr val="000000"/>
                </a:solidFill>
                <a:ea typeface="ＭＳ Ｐゴシック"/>
              </a:rPr>
              <a:t>(Slit collimator)</a:t>
            </a:r>
          </a:p>
        </p:txBody>
      </p:sp>
      <p:sp>
        <p:nvSpPr>
          <p:cNvPr id="138249" name="Text Box 9"/>
          <p:cNvSpPr txBox="1">
            <a:spLocks noChangeArrowheads="1"/>
          </p:cNvSpPr>
          <p:nvPr/>
        </p:nvSpPr>
        <p:spPr bwMode="auto">
          <a:xfrm>
            <a:off x="609600" y="1768475"/>
            <a:ext cx="2362200" cy="822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mtClean="0">
                <a:solidFill>
                  <a:srgbClr val="000000"/>
                </a:solidFill>
                <a:ea typeface="ＭＳ Ｐゴシック"/>
              </a:rPr>
              <a:t>Mouse injected with radiotracer</a:t>
            </a:r>
          </a:p>
        </p:txBody>
      </p:sp>
      <p:sp>
        <p:nvSpPr>
          <p:cNvPr id="138250" name="Text Box 10"/>
          <p:cNvSpPr txBox="1">
            <a:spLocks noChangeArrowheads="1"/>
          </p:cNvSpPr>
          <p:nvPr/>
        </p:nvSpPr>
        <p:spPr bwMode="auto">
          <a:xfrm>
            <a:off x="533400" y="2895600"/>
            <a:ext cx="3048000" cy="11874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mtClean="0">
                <a:solidFill>
                  <a:srgbClr val="000000"/>
                </a:solidFill>
                <a:ea typeface="ＭＳ Ｐゴシック"/>
              </a:rPr>
              <a:t>Position-sensitive scintillation detector with slit collimator</a:t>
            </a:r>
          </a:p>
        </p:txBody>
      </p:sp>
      <p:sp>
        <p:nvSpPr>
          <p:cNvPr id="138251" name="Text Box 11"/>
          <p:cNvSpPr txBox="1">
            <a:spLocks noChangeArrowheads="1"/>
          </p:cNvSpPr>
          <p:nvPr/>
        </p:nvSpPr>
        <p:spPr bwMode="auto">
          <a:xfrm>
            <a:off x="533400" y="4648200"/>
            <a:ext cx="30480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mtClean="0">
                <a:solidFill>
                  <a:srgbClr val="000000"/>
                </a:solidFill>
                <a:ea typeface="ＭＳ Ｐゴシック"/>
              </a:rPr>
              <a:t>Projection image</a:t>
            </a:r>
          </a:p>
        </p:txBody>
      </p:sp>
      <p:sp>
        <p:nvSpPr>
          <p:cNvPr id="138252" name="Rectangle 12"/>
          <p:cNvSpPr>
            <a:spLocks noChangeArrowheads="1"/>
          </p:cNvSpPr>
          <p:nvPr/>
        </p:nvSpPr>
        <p:spPr bwMode="auto">
          <a:xfrm>
            <a:off x="2819400" y="1752600"/>
            <a:ext cx="1371600" cy="914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de-DE" sz="1800" smtClean="0">
              <a:solidFill>
                <a:srgbClr val="000000"/>
              </a:solidFill>
              <a:ea typeface="ＭＳ Ｐゴシック"/>
            </a:endParaRPr>
          </a:p>
        </p:txBody>
      </p:sp>
      <p:sp>
        <p:nvSpPr>
          <p:cNvPr id="15" name="Titel 1"/>
          <p:cNvSpPr>
            <a:spLocks noGrp="1"/>
          </p:cNvSpPr>
          <p:nvPr>
            <p:ph type="title"/>
          </p:nvPr>
        </p:nvSpPr>
        <p:spPr>
          <a:xfrm>
            <a:off x="468313" y="174625"/>
            <a:ext cx="8255000" cy="427038"/>
          </a:xfrm>
        </p:spPr>
        <p:txBody>
          <a:bodyPr/>
          <a:lstStyle/>
          <a:p>
            <a:r>
              <a:rPr lang="en-US" dirty="0" smtClean="0"/>
              <a:t>Projection Imaging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74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3" y="174625"/>
            <a:ext cx="8255000" cy="427038"/>
          </a:xfrm>
          <a:prstGeom prst="rect">
            <a:avLst/>
          </a:prstGeom>
          <a:ln/>
        </p:spPr>
        <p:txBody>
          <a:bodyPr/>
          <a:lstStyle/>
          <a:p>
            <a:r>
              <a:rPr lang="en-US" dirty="0"/>
              <a:t>Collimation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5600" y="1308100"/>
            <a:ext cx="4492625" cy="4525963"/>
          </a:xfrm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200" dirty="0"/>
              <a:t>Collimation = direction of motion become aligned</a:t>
            </a:r>
          </a:p>
          <a:p>
            <a:pPr>
              <a:lnSpc>
                <a:spcPct val="90000"/>
              </a:lnSpc>
            </a:pPr>
            <a:endParaRPr lang="en-US" sz="2200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sz="2200" dirty="0"/>
              <a:t>	</a:t>
            </a:r>
            <a:r>
              <a:rPr lang="en-US" sz="2200" dirty="0">
                <a:sym typeface="Wingdings" pitchFamily="2" charset="2"/>
              </a:rPr>
              <a:t> </a:t>
            </a:r>
            <a:r>
              <a:rPr lang="en-US" sz="2200" dirty="0"/>
              <a:t>production of parallel </a:t>
            </a:r>
            <a:r>
              <a:rPr lang="el-GR" sz="2200" dirty="0">
                <a:cs typeface="Arial" pitchFamily="34" charset="0"/>
              </a:rPr>
              <a:t>γ</a:t>
            </a:r>
            <a:r>
              <a:rPr lang="en-US" sz="2200" dirty="0"/>
              <a:t> -rays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200" dirty="0"/>
          </a:p>
          <a:p>
            <a:pPr>
              <a:lnSpc>
                <a:spcPct val="90000"/>
              </a:lnSpc>
            </a:pPr>
            <a:r>
              <a:rPr lang="en-US" sz="2200" dirty="0"/>
              <a:t>Material of collimator: </a:t>
            </a:r>
          </a:p>
          <a:p>
            <a:pPr lvl="1">
              <a:lnSpc>
                <a:spcPct val="90000"/>
              </a:lnSpc>
            </a:pPr>
            <a:r>
              <a:rPr lang="en-US" sz="2200" dirty="0"/>
              <a:t>Tungsten, lead</a:t>
            </a:r>
          </a:p>
          <a:p>
            <a:pPr>
              <a:lnSpc>
                <a:spcPct val="90000"/>
              </a:lnSpc>
            </a:pPr>
            <a:endParaRPr lang="en-US" sz="2200" dirty="0"/>
          </a:p>
          <a:p>
            <a:pPr>
              <a:lnSpc>
                <a:spcPct val="90000"/>
              </a:lnSpc>
            </a:pPr>
            <a:endParaRPr lang="en-US" sz="2200" dirty="0"/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8420100" y="1181100"/>
            <a:ext cx="152400" cy="2794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" name="Rechteck 1"/>
          <p:cNvSpPr/>
          <p:nvPr/>
        </p:nvSpPr>
        <p:spPr bwMode="auto">
          <a:xfrm>
            <a:off x="6012160" y="1320800"/>
            <a:ext cx="144016" cy="1676152"/>
          </a:xfrm>
          <a:prstGeom prst="rect">
            <a:avLst/>
          </a:prstGeom>
          <a:solidFill>
            <a:schemeClr val="bg2"/>
          </a:solidFill>
          <a:ln w="2857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1" name="Gerade Verbindung mit Pfeil 10"/>
          <p:cNvCxnSpPr/>
          <p:nvPr/>
        </p:nvCxnSpPr>
        <p:spPr bwMode="auto">
          <a:xfrm flipH="1">
            <a:off x="6452592" y="2141240"/>
            <a:ext cx="1152128" cy="3516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7" name="Gerade Verbindung mit Pfeil 16"/>
          <p:cNvCxnSpPr/>
          <p:nvPr/>
        </p:nvCxnSpPr>
        <p:spPr bwMode="auto">
          <a:xfrm flipH="1" flipV="1">
            <a:off x="6452592" y="2158876"/>
            <a:ext cx="1152128" cy="1347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0" name="Gerade Verbindung mit Pfeil 19"/>
          <p:cNvCxnSpPr/>
          <p:nvPr/>
        </p:nvCxnSpPr>
        <p:spPr bwMode="auto">
          <a:xfrm flipH="1" flipV="1">
            <a:off x="6408936" y="1672456"/>
            <a:ext cx="1043384" cy="10036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2" name="Gerade Verbindung mit Pfeil 21"/>
          <p:cNvCxnSpPr/>
          <p:nvPr/>
        </p:nvCxnSpPr>
        <p:spPr bwMode="auto">
          <a:xfrm flipH="1" flipV="1">
            <a:off x="6604992" y="1460500"/>
            <a:ext cx="999728" cy="6983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5" name="Gerade Verbindung mit Pfeil 24"/>
          <p:cNvCxnSpPr/>
          <p:nvPr/>
        </p:nvCxnSpPr>
        <p:spPr bwMode="auto">
          <a:xfrm flipH="1" flipV="1">
            <a:off x="6452592" y="1916832"/>
            <a:ext cx="1130153" cy="51808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7" name="Gerade Verbindung mit Pfeil 26"/>
          <p:cNvCxnSpPr/>
          <p:nvPr/>
        </p:nvCxnSpPr>
        <p:spPr bwMode="auto">
          <a:xfrm flipH="1">
            <a:off x="6476428" y="1916832"/>
            <a:ext cx="975892" cy="1335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9" name="Gerade Verbindung mit Pfeil 28"/>
          <p:cNvCxnSpPr/>
          <p:nvPr/>
        </p:nvCxnSpPr>
        <p:spPr bwMode="auto">
          <a:xfrm flipH="1">
            <a:off x="6516216" y="2363056"/>
            <a:ext cx="925965" cy="28224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1" name="Gerade Verbindung mit Pfeil 30"/>
          <p:cNvCxnSpPr/>
          <p:nvPr/>
        </p:nvCxnSpPr>
        <p:spPr bwMode="auto">
          <a:xfrm flipH="1" flipV="1">
            <a:off x="6452592" y="2687805"/>
            <a:ext cx="999728" cy="1992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3" name="Gerade Verbindung mit Pfeil 32"/>
          <p:cNvCxnSpPr/>
          <p:nvPr/>
        </p:nvCxnSpPr>
        <p:spPr bwMode="auto">
          <a:xfrm flipH="1">
            <a:off x="6476428" y="2645296"/>
            <a:ext cx="975892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6" name="Gerade Verbindung mit Pfeil 35"/>
          <p:cNvCxnSpPr/>
          <p:nvPr/>
        </p:nvCxnSpPr>
        <p:spPr bwMode="auto">
          <a:xfrm flipH="1">
            <a:off x="6476428" y="2599008"/>
            <a:ext cx="975892" cy="2880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0" name="Gerade Verbindung mit Pfeil 39"/>
          <p:cNvCxnSpPr/>
          <p:nvPr/>
        </p:nvCxnSpPr>
        <p:spPr bwMode="auto">
          <a:xfrm flipH="1" flipV="1">
            <a:off x="6455881" y="1807040"/>
            <a:ext cx="880864" cy="2433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2" name="Gerade Verbindung mit Pfeil 41"/>
          <p:cNvCxnSpPr/>
          <p:nvPr/>
        </p:nvCxnSpPr>
        <p:spPr bwMode="auto">
          <a:xfrm flipH="1">
            <a:off x="6586579" y="1489750"/>
            <a:ext cx="731753" cy="66171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4" name="Gerade Verbindung mit Pfeil 43"/>
          <p:cNvCxnSpPr/>
          <p:nvPr/>
        </p:nvCxnSpPr>
        <p:spPr bwMode="auto">
          <a:xfrm flipH="1" flipV="1">
            <a:off x="6476428" y="1320800"/>
            <a:ext cx="916460" cy="2906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7" name="Gerade Verbindung mit Pfeil 46"/>
          <p:cNvCxnSpPr/>
          <p:nvPr/>
        </p:nvCxnSpPr>
        <p:spPr bwMode="auto">
          <a:xfrm flipH="1" flipV="1">
            <a:off x="6516216" y="2293640"/>
            <a:ext cx="936104" cy="1992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9" name="Gerade Verbindung mit Pfeil 48"/>
          <p:cNvCxnSpPr/>
          <p:nvPr/>
        </p:nvCxnSpPr>
        <p:spPr bwMode="auto">
          <a:xfrm flipH="1">
            <a:off x="6452592" y="1646450"/>
            <a:ext cx="847328" cy="28224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2" name="Gerade Verbindung mit Pfeil 51"/>
          <p:cNvCxnSpPr/>
          <p:nvPr/>
        </p:nvCxnSpPr>
        <p:spPr bwMode="auto">
          <a:xfrm flipH="1" flipV="1">
            <a:off x="6424623" y="1520379"/>
            <a:ext cx="1096888" cy="887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54" name="Rechteck 53"/>
          <p:cNvSpPr/>
          <p:nvPr/>
        </p:nvSpPr>
        <p:spPr bwMode="auto">
          <a:xfrm>
            <a:off x="6012160" y="4126689"/>
            <a:ext cx="144016" cy="1676152"/>
          </a:xfrm>
          <a:prstGeom prst="rect">
            <a:avLst/>
          </a:prstGeom>
          <a:solidFill>
            <a:schemeClr val="bg2"/>
          </a:solidFill>
          <a:ln w="2857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55" name="Gerade Verbindung mit Pfeil 54"/>
          <p:cNvCxnSpPr/>
          <p:nvPr/>
        </p:nvCxnSpPr>
        <p:spPr bwMode="auto">
          <a:xfrm flipH="1">
            <a:off x="7572772" y="4950799"/>
            <a:ext cx="1152128" cy="3516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6" name="Gerade Verbindung mit Pfeil 55"/>
          <p:cNvCxnSpPr/>
          <p:nvPr/>
        </p:nvCxnSpPr>
        <p:spPr bwMode="auto">
          <a:xfrm flipH="1" flipV="1">
            <a:off x="7572772" y="4968435"/>
            <a:ext cx="1152128" cy="1347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7" name="Gerade Verbindung mit Pfeil 56"/>
          <p:cNvCxnSpPr/>
          <p:nvPr/>
        </p:nvCxnSpPr>
        <p:spPr bwMode="auto">
          <a:xfrm flipH="1" flipV="1">
            <a:off x="7725172" y="4270059"/>
            <a:ext cx="999728" cy="6983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8" name="Gerade Verbindung mit Pfeil 57"/>
          <p:cNvCxnSpPr/>
          <p:nvPr/>
        </p:nvCxnSpPr>
        <p:spPr bwMode="auto">
          <a:xfrm flipH="1" flipV="1">
            <a:off x="7572772" y="4726391"/>
            <a:ext cx="1130153" cy="51808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9" name="Gerade Verbindung mit Pfeil 58"/>
          <p:cNvCxnSpPr/>
          <p:nvPr/>
        </p:nvCxnSpPr>
        <p:spPr bwMode="auto">
          <a:xfrm flipH="1">
            <a:off x="7596608" y="4726391"/>
            <a:ext cx="975892" cy="1335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0" name="Gerade Verbindung mit Pfeil 59"/>
          <p:cNvCxnSpPr/>
          <p:nvPr/>
        </p:nvCxnSpPr>
        <p:spPr bwMode="auto">
          <a:xfrm flipH="1">
            <a:off x="7636396" y="5172615"/>
            <a:ext cx="925965" cy="28224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1" name="Gerade Verbindung mit Pfeil 60"/>
          <p:cNvCxnSpPr/>
          <p:nvPr/>
        </p:nvCxnSpPr>
        <p:spPr bwMode="auto">
          <a:xfrm flipH="1" flipV="1">
            <a:off x="7572772" y="5497364"/>
            <a:ext cx="999728" cy="1992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2" name="Gerade Verbindung mit Pfeil 61"/>
          <p:cNvCxnSpPr/>
          <p:nvPr/>
        </p:nvCxnSpPr>
        <p:spPr bwMode="auto">
          <a:xfrm flipH="1">
            <a:off x="7596608" y="5454855"/>
            <a:ext cx="975892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3" name="Gerade Verbindung mit Pfeil 62"/>
          <p:cNvCxnSpPr/>
          <p:nvPr/>
        </p:nvCxnSpPr>
        <p:spPr bwMode="auto">
          <a:xfrm flipH="1">
            <a:off x="7596608" y="5408567"/>
            <a:ext cx="975892" cy="2880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4" name="Gerade Verbindung mit Pfeil 63"/>
          <p:cNvCxnSpPr/>
          <p:nvPr/>
        </p:nvCxnSpPr>
        <p:spPr bwMode="auto">
          <a:xfrm flipH="1" flipV="1">
            <a:off x="7576061" y="4616599"/>
            <a:ext cx="880864" cy="2433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5" name="Gerade Verbindung mit Pfeil 64"/>
          <p:cNvCxnSpPr/>
          <p:nvPr/>
        </p:nvCxnSpPr>
        <p:spPr bwMode="auto">
          <a:xfrm flipH="1">
            <a:off x="7706759" y="4299309"/>
            <a:ext cx="731753" cy="66171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6" name="Gerade Verbindung mit Pfeil 65"/>
          <p:cNvCxnSpPr/>
          <p:nvPr/>
        </p:nvCxnSpPr>
        <p:spPr bwMode="auto">
          <a:xfrm flipH="1" flipV="1">
            <a:off x="7596608" y="4130359"/>
            <a:ext cx="916460" cy="2906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7" name="Gerade Verbindung mit Pfeil 66"/>
          <p:cNvCxnSpPr/>
          <p:nvPr/>
        </p:nvCxnSpPr>
        <p:spPr bwMode="auto">
          <a:xfrm flipH="1" flipV="1">
            <a:off x="7636396" y="5103199"/>
            <a:ext cx="936104" cy="1992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8" name="Gerade Verbindung mit Pfeil 67"/>
          <p:cNvCxnSpPr/>
          <p:nvPr/>
        </p:nvCxnSpPr>
        <p:spPr bwMode="auto">
          <a:xfrm flipH="1">
            <a:off x="7572772" y="4456009"/>
            <a:ext cx="847328" cy="28224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9" name="Gerade Verbindung mit Pfeil 68"/>
          <p:cNvCxnSpPr/>
          <p:nvPr/>
        </p:nvCxnSpPr>
        <p:spPr bwMode="auto">
          <a:xfrm flipH="1" flipV="1">
            <a:off x="7544803" y="4329938"/>
            <a:ext cx="1096888" cy="887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45" name="Rechteck 44"/>
          <p:cNvSpPr/>
          <p:nvPr/>
        </p:nvSpPr>
        <p:spPr bwMode="auto">
          <a:xfrm>
            <a:off x="6631029" y="4126689"/>
            <a:ext cx="684076" cy="81683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48" name="Gruppieren 47"/>
          <p:cNvGrpSpPr/>
          <p:nvPr/>
        </p:nvGrpSpPr>
        <p:grpSpPr>
          <a:xfrm>
            <a:off x="6276269" y="4293096"/>
            <a:ext cx="1060476" cy="144016"/>
            <a:chOff x="6276269" y="4293096"/>
            <a:chExt cx="1060476" cy="144016"/>
          </a:xfrm>
        </p:grpSpPr>
        <p:sp>
          <p:nvSpPr>
            <p:cNvPr id="86" name="Rechteck 85"/>
            <p:cNvSpPr/>
            <p:nvPr/>
          </p:nvSpPr>
          <p:spPr bwMode="auto">
            <a:xfrm>
              <a:off x="6624228" y="4355429"/>
              <a:ext cx="684076" cy="81683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87" name="Gerade Verbindung mit Pfeil 86"/>
            <p:cNvCxnSpPr/>
            <p:nvPr/>
          </p:nvCxnSpPr>
          <p:spPr bwMode="auto">
            <a:xfrm flipH="1">
              <a:off x="6276269" y="4293096"/>
              <a:ext cx="106047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</p:grpSp>
      <p:grpSp>
        <p:nvGrpSpPr>
          <p:cNvPr id="51" name="Gruppieren 50"/>
          <p:cNvGrpSpPr/>
          <p:nvPr/>
        </p:nvGrpSpPr>
        <p:grpSpPr>
          <a:xfrm>
            <a:off x="6274800" y="4509120"/>
            <a:ext cx="1060476" cy="144016"/>
            <a:chOff x="6274800" y="4509120"/>
            <a:chExt cx="1060476" cy="144016"/>
          </a:xfrm>
        </p:grpSpPr>
        <p:sp>
          <p:nvSpPr>
            <p:cNvPr id="89" name="Rechteck 88"/>
            <p:cNvSpPr/>
            <p:nvPr/>
          </p:nvSpPr>
          <p:spPr bwMode="auto">
            <a:xfrm>
              <a:off x="6624228" y="4571453"/>
              <a:ext cx="684076" cy="81683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90" name="Gerade Verbindung mit Pfeil 89"/>
            <p:cNvCxnSpPr/>
            <p:nvPr/>
          </p:nvCxnSpPr>
          <p:spPr bwMode="auto">
            <a:xfrm flipH="1">
              <a:off x="6274800" y="4509120"/>
              <a:ext cx="106047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</p:grpSp>
      <p:grpSp>
        <p:nvGrpSpPr>
          <p:cNvPr id="94" name="Gruppieren 93"/>
          <p:cNvGrpSpPr/>
          <p:nvPr/>
        </p:nvGrpSpPr>
        <p:grpSpPr>
          <a:xfrm>
            <a:off x="6274800" y="4725144"/>
            <a:ext cx="1060476" cy="144016"/>
            <a:chOff x="6274800" y="4509120"/>
            <a:chExt cx="1060476" cy="144016"/>
          </a:xfrm>
        </p:grpSpPr>
        <p:sp>
          <p:nvSpPr>
            <p:cNvPr id="95" name="Rechteck 94"/>
            <p:cNvSpPr/>
            <p:nvPr/>
          </p:nvSpPr>
          <p:spPr bwMode="auto">
            <a:xfrm>
              <a:off x="6624228" y="4571453"/>
              <a:ext cx="684076" cy="81683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96" name="Gerade Verbindung mit Pfeil 95"/>
            <p:cNvCxnSpPr/>
            <p:nvPr/>
          </p:nvCxnSpPr>
          <p:spPr bwMode="auto">
            <a:xfrm flipH="1">
              <a:off x="6274800" y="4509120"/>
              <a:ext cx="106047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</p:grpSp>
      <p:grpSp>
        <p:nvGrpSpPr>
          <p:cNvPr id="97" name="Gruppieren 96"/>
          <p:cNvGrpSpPr/>
          <p:nvPr/>
        </p:nvGrpSpPr>
        <p:grpSpPr>
          <a:xfrm>
            <a:off x="6274800" y="4941168"/>
            <a:ext cx="1060476" cy="144016"/>
            <a:chOff x="6274800" y="4509120"/>
            <a:chExt cx="1060476" cy="144016"/>
          </a:xfrm>
        </p:grpSpPr>
        <p:sp>
          <p:nvSpPr>
            <p:cNvPr id="98" name="Rechteck 97"/>
            <p:cNvSpPr/>
            <p:nvPr/>
          </p:nvSpPr>
          <p:spPr bwMode="auto">
            <a:xfrm>
              <a:off x="6624228" y="4571453"/>
              <a:ext cx="684076" cy="81683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99" name="Gerade Verbindung mit Pfeil 98"/>
            <p:cNvCxnSpPr/>
            <p:nvPr/>
          </p:nvCxnSpPr>
          <p:spPr bwMode="auto">
            <a:xfrm flipH="1">
              <a:off x="6274800" y="4509120"/>
              <a:ext cx="106047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</p:grpSp>
      <p:grpSp>
        <p:nvGrpSpPr>
          <p:cNvPr id="103" name="Gruppieren 102"/>
          <p:cNvGrpSpPr/>
          <p:nvPr/>
        </p:nvGrpSpPr>
        <p:grpSpPr>
          <a:xfrm>
            <a:off x="6274800" y="5157192"/>
            <a:ext cx="1060476" cy="144016"/>
            <a:chOff x="6274800" y="4509120"/>
            <a:chExt cx="1060476" cy="144016"/>
          </a:xfrm>
        </p:grpSpPr>
        <p:sp>
          <p:nvSpPr>
            <p:cNvPr id="104" name="Rechteck 103"/>
            <p:cNvSpPr/>
            <p:nvPr/>
          </p:nvSpPr>
          <p:spPr bwMode="auto">
            <a:xfrm>
              <a:off x="6624228" y="4571453"/>
              <a:ext cx="684076" cy="81683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05" name="Gerade Verbindung mit Pfeil 104"/>
            <p:cNvCxnSpPr/>
            <p:nvPr/>
          </p:nvCxnSpPr>
          <p:spPr bwMode="auto">
            <a:xfrm flipH="1">
              <a:off x="6274800" y="4509120"/>
              <a:ext cx="106047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</p:grpSp>
      <p:grpSp>
        <p:nvGrpSpPr>
          <p:cNvPr id="106" name="Gruppieren 105"/>
          <p:cNvGrpSpPr/>
          <p:nvPr/>
        </p:nvGrpSpPr>
        <p:grpSpPr>
          <a:xfrm>
            <a:off x="6274800" y="5373216"/>
            <a:ext cx="1060476" cy="144016"/>
            <a:chOff x="6274800" y="4509120"/>
            <a:chExt cx="1060476" cy="144016"/>
          </a:xfrm>
        </p:grpSpPr>
        <p:sp>
          <p:nvSpPr>
            <p:cNvPr id="107" name="Rechteck 106"/>
            <p:cNvSpPr/>
            <p:nvPr/>
          </p:nvSpPr>
          <p:spPr bwMode="auto">
            <a:xfrm>
              <a:off x="6624228" y="4571453"/>
              <a:ext cx="684076" cy="81683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08" name="Gerade Verbindung mit Pfeil 107"/>
            <p:cNvCxnSpPr/>
            <p:nvPr/>
          </p:nvCxnSpPr>
          <p:spPr bwMode="auto">
            <a:xfrm flipH="1">
              <a:off x="6274800" y="4509120"/>
              <a:ext cx="106047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</p:grpSp>
      <p:grpSp>
        <p:nvGrpSpPr>
          <p:cNvPr id="109" name="Gruppieren 108"/>
          <p:cNvGrpSpPr/>
          <p:nvPr/>
        </p:nvGrpSpPr>
        <p:grpSpPr>
          <a:xfrm>
            <a:off x="6274800" y="5589240"/>
            <a:ext cx="1060476" cy="144016"/>
            <a:chOff x="6274800" y="4509120"/>
            <a:chExt cx="1060476" cy="144016"/>
          </a:xfrm>
        </p:grpSpPr>
        <p:sp>
          <p:nvSpPr>
            <p:cNvPr id="110" name="Rechteck 109"/>
            <p:cNvSpPr/>
            <p:nvPr/>
          </p:nvSpPr>
          <p:spPr bwMode="auto">
            <a:xfrm>
              <a:off x="6624228" y="4571453"/>
              <a:ext cx="684076" cy="81683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cxnSp>
          <p:nvCxnSpPr>
            <p:cNvPr id="111" name="Gerade Verbindung mit Pfeil 110"/>
            <p:cNvCxnSpPr/>
            <p:nvPr/>
          </p:nvCxnSpPr>
          <p:spPr bwMode="auto">
            <a:xfrm flipH="1">
              <a:off x="6274800" y="4509120"/>
              <a:ext cx="1060476" cy="0"/>
            </a:xfrm>
            <a:prstGeom prst="straightConnector1">
              <a:avLst/>
            </a:prstGeom>
            <a:solidFill>
              <a:schemeClr val="accent1"/>
            </a:solid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3710545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llipse 26"/>
          <p:cNvSpPr>
            <a:spLocks noChangeArrowheads="1"/>
          </p:cNvSpPr>
          <p:nvPr/>
        </p:nvSpPr>
        <p:spPr bwMode="auto">
          <a:xfrm>
            <a:off x="1943100" y="3471863"/>
            <a:ext cx="776288" cy="773112"/>
          </a:xfrm>
          <a:prstGeom prst="ellipse">
            <a:avLst/>
          </a:prstGeom>
          <a:solidFill>
            <a:srgbClr val="99CC00"/>
          </a:solidFill>
          <a:ln w="9525" algn="ctr">
            <a:solidFill>
              <a:srgbClr val="99CC00"/>
            </a:solidFill>
            <a:round/>
            <a:headEnd/>
            <a:tailEnd/>
          </a:ln>
        </p:spPr>
        <p:txBody>
          <a:bodyPr lIns="82945" tIns="41473" rIns="82945" bIns="41473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de-DE"/>
          </a:p>
        </p:txBody>
      </p:sp>
      <p:sp>
        <p:nvSpPr>
          <p:cNvPr id="29699" name="Ellipse 25"/>
          <p:cNvSpPr>
            <a:spLocks noChangeArrowheads="1"/>
          </p:cNvSpPr>
          <p:nvPr/>
        </p:nvSpPr>
        <p:spPr bwMode="auto">
          <a:xfrm>
            <a:off x="6400800" y="3044825"/>
            <a:ext cx="777875" cy="777875"/>
          </a:xfrm>
          <a:prstGeom prst="ellipse">
            <a:avLst/>
          </a:prstGeom>
          <a:solidFill>
            <a:srgbClr val="99CCFF"/>
          </a:solidFill>
          <a:ln w="9525" algn="ctr">
            <a:solidFill>
              <a:srgbClr val="99CCFF"/>
            </a:solidFill>
            <a:round/>
            <a:headEnd/>
            <a:tailEnd/>
          </a:ln>
        </p:spPr>
        <p:txBody>
          <a:bodyPr lIns="82945" tIns="41473" rIns="82945" bIns="41473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de-DE"/>
          </a:p>
        </p:txBody>
      </p:sp>
      <p:sp>
        <p:nvSpPr>
          <p:cNvPr id="29700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68000" y="169200"/>
            <a:ext cx="8228012" cy="496887"/>
          </a:xfrm>
          <a:prstGeom prst="rect">
            <a:avLst/>
          </a:prstGeom>
          <a:ln/>
        </p:spPr>
        <p:txBody>
          <a:bodyPr lIns="82945" tIns="28802" rIns="82945" bIns="41473"/>
          <a:lstStyle/>
          <a:p>
            <a:pPr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  <a:tab pos="3938588" algn="l"/>
                <a:tab pos="4595813" algn="l"/>
                <a:tab pos="5253038" algn="l"/>
                <a:tab pos="5908675" algn="l"/>
                <a:tab pos="6565900" algn="l"/>
                <a:tab pos="7223125" algn="l"/>
                <a:tab pos="7878763" algn="l"/>
              </a:tabLst>
            </a:pPr>
            <a:r>
              <a:rPr lang="de-DE" dirty="0" err="1" smtClean="0"/>
              <a:t>Pinhole</a:t>
            </a:r>
            <a:r>
              <a:rPr lang="de-DE" i="1" dirty="0" smtClean="0"/>
              <a:t> </a:t>
            </a:r>
            <a:r>
              <a:rPr lang="de-DE" dirty="0" err="1" smtClean="0"/>
              <a:t>collimation</a:t>
            </a:r>
            <a:endParaRPr lang="de-DE" dirty="0"/>
          </a:p>
        </p:txBody>
      </p:sp>
      <p:sp>
        <p:nvSpPr>
          <p:cNvPr id="2" name="Text Box 12"/>
          <p:cNvSpPr txBox="1">
            <a:spLocks noChangeArrowheads="1"/>
          </p:cNvSpPr>
          <p:nvPr/>
        </p:nvSpPr>
        <p:spPr bwMode="auto">
          <a:xfrm>
            <a:off x="653759" y="1508095"/>
            <a:ext cx="3428787" cy="1250051"/>
          </a:xfrm>
          <a:prstGeom prst="rect">
            <a:avLst/>
          </a:prstGeom>
          <a:ln>
            <a:headEnd type="triangle" w="med" len="med"/>
            <a:tailEnd type="triangl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81639" tIns="58421" rIns="81639" bIns="40820"/>
          <a:lstStyle>
            <a:lvl1pPr marL="244475" indent="-244475"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lnSpc>
                <a:spcPct val="93000"/>
              </a:lnSpc>
              <a:spcAft>
                <a:spcPts val="263"/>
              </a:spcAft>
              <a:buClr>
                <a:srgbClr val="000000"/>
              </a:buClr>
              <a:buSzPct val="100000"/>
            </a:pPr>
            <a:r>
              <a:rPr lang="de-DE" sz="2000" b="1">
                <a:solidFill>
                  <a:schemeClr val="accent2"/>
                </a:solidFill>
              </a:rPr>
              <a:t>Parallel-hole collimator</a:t>
            </a:r>
          </a:p>
          <a:p>
            <a:pPr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Char char=""/>
            </a:pPr>
            <a:r>
              <a:rPr lang="de-DE" sz="2000">
                <a:solidFill>
                  <a:schemeClr val="accent2"/>
                </a:solidFill>
              </a:rPr>
              <a:t>One-to-one Projection</a:t>
            </a:r>
          </a:p>
          <a:p>
            <a:pPr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Char char=""/>
            </a:pPr>
            <a:r>
              <a:rPr lang="de-DE" sz="2000">
                <a:solidFill>
                  <a:schemeClr val="accent2"/>
                </a:solidFill>
              </a:rPr>
              <a:t>Large FOV</a:t>
            </a:r>
          </a:p>
        </p:txBody>
      </p:sp>
      <p:sp>
        <p:nvSpPr>
          <p:cNvPr id="6151" name="Text Box 13"/>
          <p:cNvSpPr txBox="1">
            <a:spLocks noChangeArrowheads="1"/>
          </p:cNvSpPr>
          <p:nvPr/>
        </p:nvSpPr>
        <p:spPr bwMode="auto">
          <a:xfrm>
            <a:off x="5096161" y="1508095"/>
            <a:ext cx="3558268" cy="1250048"/>
          </a:xfrm>
          <a:prstGeom prst="rect">
            <a:avLst/>
          </a:prstGeom>
          <a:ln>
            <a:headEnd type="triangle" w="med" len="med"/>
            <a:tailEnd type="triangle" w="med" len="med"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81639" tIns="58421" rIns="81639" bIns="40820"/>
          <a:lstStyle>
            <a:lvl1pPr marL="244475" indent="-244475"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lnSpc>
                <a:spcPct val="93000"/>
              </a:lnSpc>
              <a:spcAft>
                <a:spcPts val="263"/>
              </a:spcAft>
              <a:buClr>
                <a:srgbClr val="000000"/>
              </a:buClr>
              <a:buSzPct val="100000"/>
            </a:pPr>
            <a:r>
              <a:rPr lang="de-DE" sz="2000" b="1">
                <a:solidFill>
                  <a:schemeClr val="accent2"/>
                </a:solidFill>
              </a:rPr>
              <a:t>Pinhole collimator</a:t>
            </a:r>
          </a:p>
          <a:p>
            <a:pPr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Char char=""/>
            </a:pPr>
            <a:r>
              <a:rPr lang="de-DE" sz="2000">
                <a:solidFill>
                  <a:schemeClr val="accent2"/>
                </a:solidFill>
              </a:rPr>
              <a:t>Magnification of object</a:t>
            </a:r>
          </a:p>
          <a:p>
            <a:pPr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Char char=""/>
            </a:pPr>
            <a:r>
              <a:rPr lang="de-DE" sz="2000">
                <a:solidFill>
                  <a:schemeClr val="accent2"/>
                </a:solidFill>
              </a:rPr>
              <a:t>Smaller FOV</a:t>
            </a:r>
          </a:p>
          <a:p>
            <a:pPr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Char char=""/>
            </a:pPr>
            <a:r>
              <a:rPr lang="de-DE" sz="2000">
                <a:solidFill>
                  <a:schemeClr val="accent2"/>
                </a:solidFill>
              </a:rPr>
              <a:t>Increased resolution</a:t>
            </a:r>
          </a:p>
        </p:txBody>
      </p:sp>
      <p:cxnSp>
        <p:nvCxnSpPr>
          <p:cNvPr id="29709" name="Gerade Verbindung mit Pfeil 19"/>
          <p:cNvCxnSpPr>
            <a:cxnSpLocks noChangeShapeType="1"/>
          </p:cNvCxnSpPr>
          <p:nvPr/>
        </p:nvCxnSpPr>
        <p:spPr bwMode="auto">
          <a:xfrm rot="5400000" flipH="1" flipV="1">
            <a:off x="3501232" y="5261769"/>
            <a:ext cx="584200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710" name="Gerade Verbindung mit Pfeil 22"/>
          <p:cNvCxnSpPr>
            <a:cxnSpLocks noChangeShapeType="1"/>
          </p:cNvCxnSpPr>
          <p:nvPr/>
        </p:nvCxnSpPr>
        <p:spPr bwMode="auto">
          <a:xfrm rot="5400000" flipH="1" flipV="1">
            <a:off x="4572794" y="4879182"/>
            <a:ext cx="1425575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 type="arrow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9711" name="Textfeld 23"/>
          <p:cNvSpPr txBox="1">
            <a:spLocks noChangeArrowheads="1"/>
          </p:cNvSpPr>
          <p:nvPr/>
        </p:nvSpPr>
        <p:spPr bwMode="auto">
          <a:xfrm>
            <a:off x="3924300" y="5048250"/>
            <a:ext cx="1360488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/>
            <a:r>
              <a:rPr lang="de-DE" sz="1500" b="1"/>
              <a:t>Collimator</a:t>
            </a:r>
          </a:p>
        </p:txBody>
      </p:sp>
      <p:sp>
        <p:nvSpPr>
          <p:cNvPr id="29712" name="Textfeld 24"/>
          <p:cNvSpPr txBox="1">
            <a:spLocks noChangeArrowheads="1"/>
          </p:cNvSpPr>
          <p:nvPr/>
        </p:nvSpPr>
        <p:spPr bwMode="auto">
          <a:xfrm>
            <a:off x="3924300" y="5532438"/>
            <a:ext cx="1360488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/>
            <a:r>
              <a:rPr lang="de-DE" sz="1500" b="1"/>
              <a:t>Detector</a:t>
            </a:r>
          </a:p>
        </p:txBody>
      </p:sp>
      <p:pic>
        <p:nvPicPr>
          <p:cNvPr id="297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83"/>
          <a:stretch>
            <a:fillRect/>
          </a:stretch>
        </p:blipFill>
        <p:spPr bwMode="auto">
          <a:xfrm>
            <a:off x="963613" y="3422650"/>
            <a:ext cx="2759075" cy="239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9720" name="AutoShape 4"/>
          <p:cNvSpPr>
            <a:spLocks noChangeArrowheads="1"/>
          </p:cNvSpPr>
          <p:nvPr/>
        </p:nvSpPr>
        <p:spPr bwMode="auto">
          <a:xfrm>
            <a:off x="1916905" y="5677296"/>
            <a:ext cx="861131" cy="122457"/>
          </a:xfrm>
          <a:prstGeom prst="roundRect">
            <a:avLst>
              <a:gd name="adj" fmla="val 1190"/>
            </a:avLst>
          </a:prstGeom>
          <a:solidFill>
            <a:srgbClr val="AEC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de-DE"/>
          </a:p>
        </p:txBody>
      </p:sp>
      <p:sp>
        <p:nvSpPr>
          <p:cNvPr id="29721" name="Text Box 5"/>
          <p:cNvSpPr txBox="1">
            <a:spLocks noChangeArrowheads="1"/>
          </p:cNvSpPr>
          <p:nvPr/>
        </p:nvSpPr>
        <p:spPr bwMode="auto">
          <a:xfrm>
            <a:off x="1980266" y="3710784"/>
            <a:ext cx="852491" cy="18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57347" rIns="90000" bIns="45000"/>
          <a:lstStyle>
            <a:lvl1pPr>
              <a:tabLst>
                <a:tab pos="655638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tabLst>
                <a:tab pos="655638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tabLst>
                <a:tab pos="655638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tabLst>
                <a:tab pos="655638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tabLst>
                <a:tab pos="655638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55638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55638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55638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55638" algn="l"/>
              </a:tabLst>
              <a:defRPr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>
              <a:lnSpc>
                <a:spcPct val="93000"/>
              </a:lnSpc>
              <a:buClr>
                <a:srgbClr val="000000"/>
              </a:buClr>
              <a:buSzPct val="100000"/>
            </a:pPr>
            <a:r>
              <a:rPr lang="de-DE" sz="1500" b="1" dirty="0" err="1">
                <a:solidFill>
                  <a:schemeClr val="bg1"/>
                </a:solidFill>
              </a:rPr>
              <a:t>Object</a:t>
            </a:r>
            <a:endParaRPr lang="de-DE" sz="1500" b="1" dirty="0">
              <a:solidFill>
                <a:schemeClr val="bg1"/>
              </a:solidFill>
            </a:endParaRPr>
          </a:p>
        </p:txBody>
      </p:sp>
      <p:grpSp>
        <p:nvGrpSpPr>
          <p:cNvPr id="29702" name="Group 6"/>
          <p:cNvGrpSpPr>
            <a:grpSpLocks/>
          </p:cNvGrpSpPr>
          <p:nvPr/>
        </p:nvGrpSpPr>
        <p:grpSpPr bwMode="auto">
          <a:xfrm>
            <a:off x="5432429" y="3016245"/>
            <a:ext cx="2759077" cy="2805109"/>
            <a:chOff x="3764" y="2406"/>
            <a:chExt cx="1916" cy="1948"/>
          </a:xfrm>
        </p:grpSpPr>
        <p:pic>
          <p:nvPicPr>
            <p:cNvPr id="29715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047"/>
            <a:stretch>
              <a:fillRect/>
            </a:stretch>
          </p:blipFill>
          <p:spPr bwMode="auto">
            <a:xfrm>
              <a:off x="3764" y="2406"/>
              <a:ext cx="1916" cy="19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29716" name="AutoShape 8"/>
            <p:cNvSpPr>
              <a:spLocks noChangeArrowheads="1"/>
            </p:cNvSpPr>
            <p:nvPr/>
          </p:nvSpPr>
          <p:spPr bwMode="auto">
            <a:xfrm>
              <a:off x="4002" y="4254"/>
              <a:ext cx="1465" cy="81"/>
            </a:xfrm>
            <a:prstGeom prst="roundRect">
              <a:avLst>
                <a:gd name="adj" fmla="val 1250"/>
              </a:avLst>
            </a:prstGeom>
            <a:solidFill>
              <a:srgbClr val="83C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de-DE"/>
            </a:p>
          </p:txBody>
        </p:sp>
        <p:sp>
          <p:nvSpPr>
            <p:cNvPr id="29717" name="Text Box 10"/>
            <p:cNvSpPr txBox="1">
              <a:spLocks noChangeArrowheads="1"/>
            </p:cNvSpPr>
            <p:nvPr/>
          </p:nvSpPr>
          <p:spPr bwMode="auto">
            <a:xfrm>
              <a:off x="4255" y="3832"/>
              <a:ext cx="990" cy="1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57347" rIns="90000" bIns="45000"/>
            <a:lstStyle>
              <a:lvl1pPr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>
                <a:lnSpc>
                  <a:spcPct val="93000"/>
                </a:lnSpc>
                <a:buClr>
                  <a:srgbClr val="000000"/>
                </a:buClr>
                <a:buSzPct val="100000"/>
              </a:pPr>
              <a:r>
                <a:rPr lang="de-DE" sz="1500" b="1">
                  <a:solidFill>
                    <a:srgbClr val="99CCFF"/>
                  </a:solidFill>
                </a:rPr>
                <a:t>Magnification</a:t>
              </a:r>
            </a:p>
          </p:txBody>
        </p:sp>
        <p:sp>
          <p:nvSpPr>
            <p:cNvPr id="29718" name="Text Box 9"/>
            <p:cNvSpPr txBox="1">
              <a:spLocks noChangeArrowheads="1"/>
            </p:cNvSpPr>
            <p:nvPr/>
          </p:nvSpPr>
          <p:spPr bwMode="auto">
            <a:xfrm>
              <a:off x="4456" y="2574"/>
              <a:ext cx="583" cy="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57347" rIns="90000" bIns="45000"/>
            <a:lstStyle>
              <a:lvl1pPr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>
                <a:lnSpc>
                  <a:spcPct val="93000"/>
                </a:lnSpc>
                <a:buClr>
                  <a:srgbClr val="000000"/>
                </a:buClr>
                <a:buSzPct val="100000"/>
              </a:pPr>
              <a:r>
                <a:rPr lang="de-DE" sz="1500" b="1" dirty="0" err="1">
                  <a:solidFill>
                    <a:schemeClr val="bg1"/>
                  </a:solidFill>
                </a:rPr>
                <a:t>Object</a:t>
              </a:r>
              <a:endParaRPr lang="de-DE" sz="13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69355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3"/>
          <a:stretch>
            <a:fillRect/>
          </a:stretch>
        </p:blipFill>
        <p:spPr bwMode="auto">
          <a:xfrm>
            <a:off x="971600" y="2554478"/>
            <a:ext cx="3159125" cy="213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1" name="Gruppieren 60"/>
          <p:cNvGrpSpPr/>
          <p:nvPr/>
        </p:nvGrpSpPr>
        <p:grpSpPr>
          <a:xfrm>
            <a:off x="5220072" y="2544953"/>
            <a:ext cx="2759075" cy="2828263"/>
            <a:chOff x="802998" y="824675"/>
            <a:chExt cx="2759075" cy="2828263"/>
          </a:xfrm>
        </p:grpSpPr>
        <p:sp>
          <p:nvSpPr>
            <p:cNvPr id="62" name="Ellipse 25"/>
            <p:cNvSpPr>
              <a:spLocks noChangeArrowheads="1"/>
            </p:cNvSpPr>
            <p:nvPr/>
          </p:nvSpPr>
          <p:spPr bwMode="auto">
            <a:xfrm>
              <a:off x="1767702" y="853250"/>
              <a:ext cx="777875" cy="777875"/>
            </a:xfrm>
            <a:prstGeom prst="ellipse">
              <a:avLst/>
            </a:prstGeom>
            <a:solidFill>
              <a:srgbClr val="99CCFF"/>
            </a:solidFill>
            <a:ln w="9525" algn="ctr">
              <a:solidFill>
                <a:srgbClr val="99CCFF"/>
              </a:solidFill>
              <a:round/>
              <a:headEnd/>
              <a:tailEnd/>
            </a:ln>
          </p:spPr>
          <p:txBody>
            <a:bodyPr lIns="82945" tIns="41473" rIns="82945" bIns="41473"/>
            <a:lstStyle/>
            <a:p>
              <a:pPr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de-DE"/>
            </a:p>
          </p:txBody>
        </p:sp>
        <p:sp>
          <p:nvSpPr>
            <p:cNvPr id="63" name="AutoShape 8"/>
            <p:cNvSpPr>
              <a:spLocks noChangeArrowheads="1"/>
            </p:cNvSpPr>
            <p:nvPr/>
          </p:nvSpPr>
          <p:spPr bwMode="auto">
            <a:xfrm>
              <a:off x="1142051" y="3485788"/>
              <a:ext cx="2109627" cy="116640"/>
            </a:xfrm>
            <a:prstGeom prst="roundRect">
              <a:avLst>
                <a:gd name="adj" fmla="val 1250"/>
              </a:avLst>
            </a:prstGeom>
            <a:solidFill>
              <a:srgbClr val="83C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de-DE"/>
            </a:p>
          </p:txBody>
        </p:sp>
        <p:sp>
          <p:nvSpPr>
            <p:cNvPr id="64" name="Text Box 10"/>
            <p:cNvSpPr txBox="1">
              <a:spLocks noChangeArrowheads="1"/>
            </p:cNvSpPr>
            <p:nvPr/>
          </p:nvSpPr>
          <p:spPr bwMode="auto">
            <a:xfrm>
              <a:off x="1506376" y="2878110"/>
              <a:ext cx="1425618" cy="2620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57347" rIns="90000" bIns="45000"/>
            <a:lstStyle>
              <a:lvl1pPr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>
                <a:lnSpc>
                  <a:spcPct val="93000"/>
                </a:lnSpc>
                <a:buClr>
                  <a:srgbClr val="000000"/>
                </a:buClr>
                <a:buSzPct val="100000"/>
              </a:pPr>
              <a:r>
                <a:rPr lang="de-DE" sz="1500" b="1">
                  <a:solidFill>
                    <a:srgbClr val="99CCFF"/>
                  </a:solidFill>
                </a:rPr>
                <a:t>Magnification</a:t>
              </a:r>
            </a:p>
          </p:txBody>
        </p:sp>
        <p:sp>
          <p:nvSpPr>
            <p:cNvPr id="65" name="Text Box 9"/>
            <p:cNvSpPr txBox="1">
              <a:spLocks noChangeArrowheads="1"/>
            </p:cNvSpPr>
            <p:nvPr/>
          </p:nvSpPr>
          <p:spPr bwMode="auto">
            <a:xfrm>
              <a:off x="1795820" y="1066594"/>
              <a:ext cx="839531" cy="269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57347" rIns="90000" bIns="45000"/>
            <a:lstStyle>
              <a:lvl1pPr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>
                <a:lnSpc>
                  <a:spcPct val="93000"/>
                </a:lnSpc>
                <a:buClr>
                  <a:srgbClr val="000000"/>
                </a:buClr>
                <a:buSzPct val="100000"/>
              </a:pPr>
              <a:r>
                <a:rPr lang="de-DE" sz="1500" b="1" dirty="0">
                  <a:solidFill>
                    <a:schemeClr val="bg1"/>
                  </a:solidFill>
                </a:rPr>
                <a:t>Object</a:t>
              </a:r>
              <a:endParaRPr lang="de-DE" sz="1300" b="1" dirty="0">
                <a:solidFill>
                  <a:schemeClr val="bg1"/>
                </a:solidFill>
              </a:endParaRPr>
            </a:p>
          </p:txBody>
        </p:sp>
        <p:sp>
          <p:nvSpPr>
            <p:cNvPr id="66" name="AutoShape 3"/>
            <p:cNvSpPr>
              <a:spLocks noChangeAspect="1" noChangeArrowheads="1" noTextEdit="1"/>
            </p:cNvSpPr>
            <p:nvPr/>
          </p:nvSpPr>
          <p:spPr bwMode="auto">
            <a:xfrm>
              <a:off x="802998" y="824675"/>
              <a:ext cx="2759075" cy="2805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7" name="Rectangle 5"/>
            <p:cNvSpPr>
              <a:spLocks noChangeArrowheads="1"/>
            </p:cNvSpPr>
            <p:nvPr/>
          </p:nvSpPr>
          <p:spPr bwMode="auto">
            <a:xfrm>
              <a:off x="877611" y="3485325"/>
              <a:ext cx="2593975" cy="147638"/>
            </a:xfrm>
            <a:prstGeom prst="rect">
              <a:avLst/>
            </a:prstGeom>
            <a:solidFill>
              <a:srgbClr val="969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858561" y="3466275"/>
              <a:ext cx="2620963" cy="174625"/>
            </a:xfrm>
            <a:custGeom>
              <a:avLst/>
              <a:gdLst>
                <a:gd name="T0" fmla="*/ 12 w 1651"/>
                <a:gd name="T1" fmla="*/ 93 h 110"/>
                <a:gd name="T2" fmla="*/ 1646 w 1651"/>
                <a:gd name="T3" fmla="*/ 93 h 110"/>
                <a:gd name="T4" fmla="*/ 1646 w 1651"/>
                <a:gd name="T5" fmla="*/ 110 h 110"/>
                <a:gd name="T6" fmla="*/ 12 w 1651"/>
                <a:gd name="T7" fmla="*/ 110 h 110"/>
                <a:gd name="T8" fmla="*/ 12 w 1651"/>
                <a:gd name="T9" fmla="*/ 93 h 110"/>
                <a:gd name="T10" fmla="*/ 1651 w 1651"/>
                <a:gd name="T11" fmla="*/ 105 h 110"/>
                <a:gd name="T12" fmla="*/ 1651 w 1651"/>
                <a:gd name="T13" fmla="*/ 110 h 110"/>
                <a:gd name="T14" fmla="*/ 1646 w 1651"/>
                <a:gd name="T15" fmla="*/ 110 h 110"/>
                <a:gd name="T16" fmla="*/ 1646 w 1651"/>
                <a:gd name="T17" fmla="*/ 105 h 110"/>
                <a:gd name="T18" fmla="*/ 1651 w 1651"/>
                <a:gd name="T19" fmla="*/ 105 h 110"/>
                <a:gd name="T20" fmla="*/ 1634 w 1651"/>
                <a:gd name="T21" fmla="*/ 105 h 110"/>
                <a:gd name="T22" fmla="*/ 1634 w 1651"/>
                <a:gd name="T23" fmla="*/ 12 h 110"/>
                <a:gd name="T24" fmla="*/ 1651 w 1651"/>
                <a:gd name="T25" fmla="*/ 12 h 110"/>
                <a:gd name="T26" fmla="*/ 1651 w 1651"/>
                <a:gd name="T27" fmla="*/ 105 h 110"/>
                <a:gd name="T28" fmla="*/ 1634 w 1651"/>
                <a:gd name="T29" fmla="*/ 105 h 110"/>
                <a:gd name="T30" fmla="*/ 1646 w 1651"/>
                <a:gd name="T31" fmla="*/ 0 h 110"/>
                <a:gd name="T32" fmla="*/ 1651 w 1651"/>
                <a:gd name="T33" fmla="*/ 0 h 110"/>
                <a:gd name="T34" fmla="*/ 1651 w 1651"/>
                <a:gd name="T35" fmla="*/ 12 h 110"/>
                <a:gd name="T36" fmla="*/ 1646 w 1651"/>
                <a:gd name="T37" fmla="*/ 12 h 110"/>
                <a:gd name="T38" fmla="*/ 1646 w 1651"/>
                <a:gd name="T39" fmla="*/ 0 h 110"/>
                <a:gd name="T40" fmla="*/ 1646 w 1651"/>
                <a:gd name="T41" fmla="*/ 17 h 110"/>
                <a:gd name="T42" fmla="*/ 12 w 1651"/>
                <a:gd name="T43" fmla="*/ 17 h 110"/>
                <a:gd name="T44" fmla="*/ 12 w 1651"/>
                <a:gd name="T45" fmla="*/ 0 h 110"/>
                <a:gd name="T46" fmla="*/ 1646 w 1651"/>
                <a:gd name="T47" fmla="*/ 0 h 110"/>
                <a:gd name="T48" fmla="*/ 1646 w 1651"/>
                <a:gd name="T49" fmla="*/ 17 h 110"/>
                <a:gd name="T50" fmla="*/ 0 w 1651"/>
                <a:gd name="T51" fmla="*/ 12 h 110"/>
                <a:gd name="T52" fmla="*/ 0 w 1651"/>
                <a:gd name="T53" fmla="*/ 0 h 110"/>
                <a:gd name="T54" fmla="*/ 12 w 1651"/>
                <a:gd name="T55" fmla="*/ 0 h 110"/>
                <a:gd name="T56" fmla="*/ 12 w 1651"/>
                <a:gd name="T57" fmla="*/ 12 h 110"/>
                <a:gd name="T58" fmla="*/ 0 w 1651"/>
                <a:gd name="T59" fmla="*/ 12 h 110"/>
                <a:gd name="T60" fmla="*/ 17 w 1651"/>
                <a:gd name="T61" fmla="*/ 12 h 110"/>
                <a:gd name="T62" fmla="*/ 17 w 1651"/>
                <a:gd name="T63" fmla="*/ 105 h 110"/>
                <a:gd name="T64" fmla="*/ 0 w 1651"/>
                <a:gd name="T65" fmla="*/ 105 h 110"/>
                <a:gd name="T66" fmla="*/ 0 w 1651"/>
                <a:gd name="T67" fmla="*/ 12 h 110"/>
                <a:gd name="T68" fmla="*/ 17 w 1651"/>
                <a:gd name="T69" fmla="*/ 12 h 110"/>
                <a:gd name="T70" fmla="*/ 12 w 1651"/>
                <a:gd name="T71" fmla="*/ 110 h 110"/>
                <a:gd name="T72" fmla="*/ 0 w 1651"/>
                <a:gd name="T73" fmla="*/ 110 h 110"/>
                <a:gd name="T74" fmla="*/ 0 w 1651"/>
                <a:gd name="T75" fmla="*/ 105 h 110"/>
                <a:gd name="T76" fmla="*/ 12 w 1651"/>
                <a:gd name="T77" fmla="*/ 105 h 110"/>
                <a:gd name="T78" fmla="*/ 12 w 1651"/>
                <a:gd name="T79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51" h="110">
                  <a:moveTo>
                    <a:pt x="12" y="93"/>
                  </a:moveTo>
                  <a:lnTo>
                    <a:pt x="1646" y="93"/>
                  </a:lnTo>
                  <a:lnTo>
                    <a:pt x="1646" y="110"/>
                  </a:lnTo>
                  <a:lnTo>
                    <a:pt x="12" y="110"/>
                  </a:lnTo>
                  <a:lnTo>
                    <a:pt x="12" y="93"/>
                  </a:lnTo>
                  <a:close/>
                  <a:moveTo>
                    <a:pt x="1651" y="105"/>
                  </a:moveTo>
                  <a:lnTo>
                    <a:pt x="1651" y="110"/>
                  </a:lnTo>
                  <a:lnTo>
                    <a:pt x="1646" y="110"/>
                  </a:lnTo>
                  <a:lnTo>
                    <a:pt x="1646" y="105"/>
                  </a:lnTo>
                  <a:lnTo>
                    <a:pt x="1651" y="105"/>
                  </a:lnTo>
                  <a:close/>
                  <a:moveTo>
                    <a:pt x="1634" y="105"/>
                  </a:moveTo>
                  <a:lnTo>
                    <a:pt x="1634" y="12"/>
                  </a:lnTo>
                  <a:lnTo>
                    <a:pt x="1651" y="12"/>
                  </a:lnTo>
                  <a:lnTo>
                    <a:pt x="1651" y="105"/>
                  </a:lnTo>
                  <a:lnTo>
                    <a:pt x="1634" y="105"/>
                  </a:lnTo>
                  <a:close/>
                  <a:moveTo>
                    <a:pt x="1646" y="0"/>
                  </a:moveTo>
                  <a:lnTo>
                    <a:pt x="1651" y="0"/>
                  </a:lnTo>
                  <a:lnTo>
                    <a:pt x="1651" y="12"/>
                  </a:lnTo>
                  <a:lnTo>
                    <a:pt x="1646" y="12"/>
                  </a:lnTo>
                  <a:lnTo>
                    <a:pt x="1646" y="0"/>
                  </a:lnTo>
                  <a:close/>
                  <a:moveTo>
                    <a:pt x="1646" y="17"/>
                  </a:moveTo>
                  <a:lnTo>
                    <a:pt x="12" y="17"/>
                  </a:lnTo>
                  <a:lnTo>
                    <a:pt x="12" y="0"/>
                  </a:lnTo>
                  <a:lnTo>
                    <a:pt x="1646" y="0"/>
                  </a:lnTo>
                  <a:lnTo>
                    <a:pt x="1646" y="17"/>
                  </a:lnTo>
                  <a:close/>
                  <a:moveTo>
                    <a:pt x="0" y="12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12" y="12"/>
                  </a:lnTo>
                  <a:lnTo>
                    <a:pt x="0" y="12"/>
                  </a:lnTo>
                  <a:close/>
                  <a:moveTo>
                    <a:pt x="17" y="12"/>
                  </a:moveTo>
                  <a:lnTo>
                    <a:pt x="17" y="105"/>
                  </a:lnTo>
                  <a:lnTo>
                    <a:pt x="0" y="105"/>
                  </a:lnTo>
                  <a:lnTo>
                    <a:pt x="0" y="12"/>
                  </a:lnTo>
                  <a:lnTo>
                    <a:pt x="17" y="12"/>
                  </a:lnTo>
                  <a:close/>
                  <a:moveTo>
                    <a:pt x="12" y="110"/>
                  </a:moveTo>
                  <a:lnTo>
                    <a:pt x="0" y="110"/>
                  </a:lnTo>
                  <a:lnTo>
                    <a:pt x="0" y="105"/>
                  </a:lnTo>
                  <a:lnTo>
                    <a:pt x="12" y="105"/>
                  </a:lnTo>
                  <a:lnTo>
                    <a:pt x="12" y="110"/>
                  </a:lnTo>
                  <a:close/>
                </a:path>
              </a:pathLst>
            </a:custGeom>
            <a:solidFill>
              <a:srgbClr val="DFDF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9" name="Freeform 12"/>
            <p:cNvSpPr>
              <a:spLocks noEditPoints="1"/>
            </p:cNvSpPr>
            <p:nvPr/>
          </p:nvSpPr>
          <p:spPr bwMode="auto">
            <a:xfrm>
              <a:off x="812523" y="3410714"/>
              <a:ext cx="2732088" cy="242224"/>
            </a:xfrm>
            <a:custGeom>
              <a:avLst/>
              <a:gdLst>
                <a:gd name="T0" fmla="*/ 0 w 1721"/>
                <a:gd name="T1" fmla="*/ 570 h 570"/>
                <a:gd name="T2" fmla="*/ 0 w 1721"/>
                <a:gd name="T3" fmla="*/ 12 h 570"/>
                <a:gd name="T4" fmla="*/ 17 w 1721"/>
                <a:gd name="T5" fmla="*/ 12 h 570"/>
                <a:gd name="T6" fmla="*/ 17 w 1721"/>
                <a:gd name="T7" fmla="*/ 570 h 570"/>
                <a:gd name="T8" fmla="*/ 0 w 1721"/>
                <a:gd name="T9" fmla="*/ 570 h 570"/>
                <a:gd name="T10" fmla="*/ 0 w 1721"/>
                <a:gd name="T11" fmla="*/ 12 h 570"/>
                <a:gd name="T12" fmla="*/ 0 w 1721"/>
                <a:gd name="T13" fmla="*/ 0 h 570"/>
                <a:gd name="T14" fmla="*/ 6 w 1721"/>
                <a:gd name="T15" fmla="*/ 0 h 570"/>
                <a:gd name="T16" fmla="*/ 6 w 1721"/>
                <a:gd name="T17" fmla="*/ 12 h 570"/>
                <a:gd name="T18" fmla="*/ 0 w 1721"/>
                <a:gd name="T19" fmla="*/ 12 h 570"/>
                <a:gd name="T20" fmla="*/ 6 w 1721"/>
                <a:gd name="T21" fmla="*/ 0 h 570"/>
                <a:gd name="T22" fmla="*/ 1710 w 1721"/>
                <a:gd name="T23" fmla="*/ 0 h 570"/>
                <a:gd name="T24" fmla="*/ 1710 w 1721"/>
                <a:gd name="T25" fmla="*/ 17 h 570"/>
                <a:gd name="T26" fmla="*/ 6 w 1721"/>
                <a:gd name="T27" fmla="*/ 17 h 570"/>
                <a:gd name="T28" fmla="*/ 6 w 1721"/>
                <a:gd name="T29" fmla="*/ 0 h 570"/>
                <a:gd name="T30" fmla="*/ 1710 w 1721"/>
                <a:gd name="T31" fmla="*/ 0 h 570"/>
                <a:gd name="T32" fmla="*/ 1721 w 1721"/>
                <a:gd name="T33" fmla="*/ 0 h 570"/>
                <a:gd name="T34" fmla="*/ 1721 w 1721"/>
                <a:gd name="T35" fmla="*/ 12 h 570"/>
                <a:gd name="T36" fmla="*/ 1710 w 1721"/>
                <a:gd name="T37" fmla="*/ 12 h 570"/>
                <a:gd name="T38" fmla="*/ 1710 w 1721"/>
                <a:gd name="T39" fmla="*/ 0 h 570"/>
                <a:gd name="T40" fmla="*/ 1721 w 1721"/>
                <a:gd name="T41" fmla="*/ 12 h 570"/>
                <a:gd name="T42" fmla="*/ 1721 w 1721"/>
                <a:gd name="T43" fmla="*/ 559 h 570"/>
                <a:gd name="T44" fmla="*/ 1704 w 1721"/>
                <a:gd name="T45" fmla="*/ 559 h 570"/>
                <a:gd name="T46" fmla="*/ 1704 w 1721"/>
                <a:gd name="T47" fmla="*/ 12 h 570"/>
                <a:gd name="T48" fmla="*/ 1721 w 1721"/>
                <a:gd name="T49" fmla="*/ 12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21" h="570">
                  <a:moveTo>
                    <a:pt x="0" y="570"/>
                  </a:moveTo>
                  <a:lnTo>
                    <a:pt x="0" y="12"/>
                  </a:lnTo>
                  <a:lnTo>
                    <a:pt x="17" y="12"/>
                  </a:lnTo>
                  <a:lnTo>
                    <a:pt x="17" y="570"/>
                  </a:lnTo>
                  <a:lnTo>
                    <a:pt x="0" y="570"/>
                  </a:lnTo>
                  <a:close/>
                  <a:moveTo>
                    <a:pt x="0" y="12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6" y="12"/>
                  </a:lnTo>
                  <a:lnTo>
                    <a:pt x="0" y="12"/>
                  </a:lnTo>
                  <a:close/>
                  <a:moveTo>
                    <a:pt x="6" y="0"/>
                  </a:moveTo>
                  <a:lnTo>
                    <a:pt x="1710" y="0"/>
                  </a:lnTo>
                  <a:lnTo>
                    <a:pt x="1710" y="17"/>
                  </a:lnTo>
                  <a:lnTo>
                    <a:pt x="6" y="17"/>
                  </a:lnTo>
                  <a:lnTo>
                    <a:pt x="6" y="0"/>
                  </a:lnTo>
                  <a:close/>
                  <a:moveTo>
                    <a:pt x="1710" y="0"/>
                  </a:moveTo>
                  <a:lnTo>
                    <a:pt x="1721" y="0"/>
                  </a:lnTo>
                  <a:lnTo>
                    <a:pt x="1721" y="12"/>
                  </a:lnTo>
                  <a:lnTo>
                    <a:pt x="1710" y="12"/>
                  </a:lnTo>
                  <a:lnTo>
                    <a:pt x="1710" y="0"/>
                  </a:lnTo>
                  <a:close/>
                  <a:moveTo>
                    <a:pt x="1721" y="12"/>
                  </a:moveTo>
                  <a:lnTo>
                    <a:pt x="1721" y="559"/>
                  </a:lnTo>
                  <a:lnTo>
                    <a:pt x="1704" y="559"/>
                  </a:lnTo>
                  <a:lnTo>
                    <a:pt x="1704" y="12"/>
                  </a:lnTo>
                  <a:lnTo>
                    <a:pt x="1721" y="12"/>
                  </a:lnTo>
                  <a:close/>
                </a:path>
              </a:pathLst>
            </a:custGeom>
            <a:solidFill>
              <a:srgbClr val="DFDF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0" name="Freeform 13"/>
            <p:cNvSpPr>
              <a:spLocks noEditPoints="1"/>
            </p:cNvSpPr>
            <p:nvPr/>
          </p:nvSpPr>
          <p:spPr bwMode="auto">
            <a:xfrm>
              <a:off x="1772961" y="834200"/>
              <a:ext cx="803275" cy="803275"/>
            </a:xfrm>
            <a:custGeom>
              <a:avLst/>
              <a:gdLst>
                <a:gd name="T0" fmla="*/ 296 w 506"/>
                <a:gd name="T1" fmla="*/ 489 h 506"/>
                <a:gd name="T2" fmla="*/ 349 w 506"/>
                <a:gd name="T3" fmla="*/ 471 h 506"/>
                <a:gd name="T4" fmla="*/ 395 w 506"/>
                <a:gd name="T5" fmla="*/ 442 h 506"/>
                <a:gd name="T6" fmla="*/ 424 w 506"/>
                <a:gd name="T7" fmla="*/ 442 h 506"/>
                <a:gd name="T8" fmla="*/ 378 w 506"/>
                <a:gd name="T9" fmla="*/ 477 h 506"/>
                <a:gd name="T10" fmla="*/ 325 w 506"/>
                <a:gd name="T11" fmla="*/ 494 h 506"/>
                <a:gd name="T12" fmla="*/ 273 w 506"/>
                <a:gd name="T13" fmla="*/ 506 h 506"/>
                <a:gd name="T14" fmla="*/ 436 w 506"/>
                <a:gd name="T15" fmla="*/ 407 h 506"/>
                <a:gd name="T16" fmla="*/ 465 w 506"/>
                <a:gd name="T17" fmla="*/ 361 h 506"/>
                <a:gd name="T18" fmla="*/ 482 w 506"/>
                <a:gd name="T19" fmla="*/ 314 h 506"/>
                <a:gd name="T20" fmla="*/ 488 w 506"/>
                <a:gd name="T21" fmla="*/ 262 h 506"/>
                <a:gd name="T22" fmla="*/ 500 w 506"/>
                <a:gd name="T23" fmla="*/ 302 h 506"/>
                <a:gd name="T24" fmla="*/ 482 w 506"/>
                <a:gd name="T25" fmla="*/ 355 h 506"/>
                <a:gd name="T26" fmla="*/ 459 w 506"/>
                <a:gd name="T27" fmla="*/ 401 h 506"/>
                <a:gd name="T28" fmla="*/ 488 w 506"/>
                <a:gd name="T29" fmla="*/ 256 h 506"/>
                <a:gd name="T30" fmla="*/ 482 w 506"/>
                <a:gd name="T31" fmla="*/ 203 h 506"/>
                <a:gd name="T32" fmla="*/ 465 w 506"/>
                <a:gd name="T33" fmla="*/ 151 h 506"/>
                <a:gd name="T34" fmla="*/ 436 w 506"/>
                <a:gd name="T35" fmla="*/ 110 h 506"/>
                <a:gd name="T36" fmla="*/ 442 w 506"/>
                <a:gd name="T37" fmla="*/ 87 h 506"/>
                <a:gd name="T38" fmla="*/ 476 w 506"/>
                <a:gd name="T39" fmla="*/ 134 h 506"/>
                <a:gd name="T40" fmla="*/ 494 w 506"/>
                <a:gd name="T41" fmla="*/ 186 h 506"/>
                <a:gd name="T42" fmla="*/ 506 w 506"/>
                <a:gd name="T43" fmla="*/ 244 h 506"/>
                <a:gd name="T44" fmla="*/ 395 w 506"/>
                <a:gd name="T45" fmla="*/ 70 h 506"/>
                <a:gd name="T46" fmla="*/ 354 w 506"/>
                <a:gd name="T47" fmla="*/ 41 h 506"/>
                <a:gd name="T48" fmla="*/ 302 w 506"/>
                <a:gd name="T49" fmla="*/ 23 h 506"/>
                <a:gd name="T50" fmla="*/ 250 w 506"/>
                <a:gd name="T51" fmla="*/ 17 h 506"/>
                <a:gd name="T52" fmla="*/ 302 w 506"/>
                <a:gd name="T53" fmla="*/ 6 h 506"/>
                <a:gd name="T54" fmla="*/ 354 w 506"/>
                <a:gd name="T55" fmla="*/ 23 h 506"/>
                <a:gd name="T56" fmla="*/ 401 w 506"/>
                <a:gd name="T57" fmla="*/ 52 h 506"/>
                <a:gd name="T58" fmla="*/ 244 w 506"/>
                <a:gd name="T59" fmla="*/ 17 h 506"/>
                <a:gd name="T60" fmla="*/ 192 w 506"/>
                <a:gd name="T61" fmla="*/ 29 h 506"/>
                <a:gd name="T62" fmla="*/ 145 w 506"/>
                <a:gd name="T63" fmla="*/ 46 h 506"/>
                <a:gd name="T64" fmla="*/ 98 w 506"/>
                <a:gd name="T65" fmla="*/ 75 h 506"/>
                <a:gd name="T66" fmla="*/ 93 w 506"/>
                <a:gd name="T67" fmla="*/ 58 h 506"/>
                <a:gd name="T68" fmla="*/ 133 w 506"/>
                <a:gd name="T69" fmla="*/ 29 h 506"/>
                <a:gd name="T70" fmla="*/ 186 w 506"/>
                <a:gd name="T71" fmla="*/ 11 h 506"/>
                <a:gd name="T72" fmla="*/ 244 w 506"/>
                <a:gd name="T73" fmla="*/ 0 h 506"/>
                <a:gd name="T74" fmla="*/ 64 w 506"/>
                <a:gd name="T75" fmla="*/ 116 h 506"/>
                <a:gd name="T76" fmla="*/ 35 w 506"/>
                <a:gd name="T77" fmla="*/ 157 h 506"/>
                <a:gd name="T78" fmla="*/ 17 w 506"/>
                <a:gd name="T79" fmla="*/ 209 h 506"/>
                <a:gd name="T80" fmla="*/ 0 w 506"/>
                <a:gd name="T81" fmla="*/ 256 h 506"/>
                <a:gd name="T82" fmla="*/ 5 w 506"/>
                <a:gd name="T83" fmla="*/ 198 h 506"/>
                <a:gd name="T84" fmla="*/ 23 w 506"/>
                <a:gd name="T85" fmla="*/ 145 h 506"/>
                <a:gd name="T86" fmla="*/ 52 w 506"/>
                <a:gd name="T87" fmla="*/ 99 h 506"/>
                <a:gd name="T88" fmla="*/ 17 w 506"/>
                <a:gd name="T89" fmla="*/ 267 h 506"/>
                <a:gd name="T90" fmla="*/ 23 w 506"/>
                <a:gd name="T91" fmla="*/ 320 h 506"/>
                <a:gd name="T92" fmla="*/ 40 w 506"/>
                <a:gd name="T93" fmla="*/ 366 h 506"/>
                <a:gd name="T94" fmla="*/ 69 w 506"/>
                <a:gd name="T95" fmla="*/ 407 h 506"/>
                <a:gd name="T96" fmla="*/ 52 w 506"/>
                <a:gd name="T97" fmla="*/ 413 h 506"/>
                <a:gd name="T98" fmla="*/ 23 w 506"/>
                <a:gd name="T99" fmla="*/ 366 h 506"/>
                <a:gd name="T100" fmla="*/ 5 w 506"/>
                <a:gd name="T101" fmla="*/ 314 h 506"/>
                <a:gd name="T102" fmla="*/ 0 w 506"/>
                <a:gd name="T103" fmla="*/ 256 h 506"/>
                <a:gd name="T104" fmla="*/ 116 w 506"/>
                <a:gd name="T105" fmla="*/ 448 h 506"/>
                <a:gd name="T106" fmla="*/ 157 w 506"/>
                <a:gd name="T107" fmla="*/ 471 h 506"/>
                <a:gd name="T108" fmla="*/ 209 w 506"/>
                <a:gd name="T109" fmla="*/ 489 h 506"/>
                <a:gd name="T110" fmla="*/ 244 w 506"/>
                <a:gd name="T111" fmla="*/ 506 h 506"/>
                <a:gd name="T112" fmla="*/ 186 w 506"/>
                <a:gd name="T113" fmla="*/ 500 h 506"/>
                <a:gd name="T114" fmla="*/ 133 w 506"/>
                <a:gd name="T115" fmla="*/ 483 h 506"/>
                <a:gd name="T116" fmla="*/ 93 w 506"/>
                <a:gd name="T117" fmla="*/ 448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06" h="506">
                  <a:moveTo>
                    <a:pt x="250" y="494"/>
                  </a:moveTo>
                  <a:lnTo>
                    <a:pt x="255" y="489"/>
                  </a:lnTo>
                  <a:lnTo>
                    <a:pt x="261" y="489"/>
                  </a:lnTo>
                  <a:lnTo>
                    <a:pt x="267" y="489"/>
                  </a:lnTo>
                  <a:lnTo>
                    <a:pt x="273" y="489"/>
                  </a:lnTo>
                  <a:lnTo>
                    <a:pt x="279" y="489"/>
                  </a:lnTo>
                  <a:lnTo>
                    <a:pt x="285" y="489"/>
                  </a:lnTo>
                  <a:lnTo>
                    <a:pt x="290" y="489"/>
                  </a:lnTo>
                  <a:lnTo>
                    <a:pt x="296" y="489"/>
                  </a:lnTo>
                  <a:lnTo>
                    <a:pt x="302" y="483"/>
                  </a:lnTo>
                  <a:lnTo>
                    <a:pt x="308" y="483"/>
                  </a:lnTo>
                  <a:lnTo>
                    <a:pt x="314" y="483"/>
                  </a:lnTo>
                  <a:lnTo>
                    <a:pt x="319" y="483"/>
                  </a:lnTo>
                  <a:lnTo>
                    <a:pt x="325" y="477"/>
                  </a:lnTo>
                  <a:lnTo>
                    <a:pt x="331" y="477"/>
                  </a:lnTo>
                  <a:lnTo>
                    <a:pt x="337" y="477"/>
                  </a:lnTo>
                  <a:lnTo>
                    <a:pt x="343" y="471"/>
                  </a:lnTo>
                  <a:lnTo>
                    <a:pt x="349" y="471"/>
                  </a:lnTo>
                  <a:lnTo>
                    <a:pt x="354" y="465"/>
                  </a:lnTo>
                  <a:lnTo>
                    <a:pt x="360" y="465"/>
                  </a:lnTo>
                  <a:lnTo>
                    <a:pt x="366" y="465"/>
                  </a:lnTo>
                  <a:lnTo>
                    <a:pt x="366" y="459"/>
                  </a:lnTo>
                  <a:lnTo>
                    <a:pt x="372" y="459"/>
                  </a:lnTo>
                  <a:lnTo>
                    <a:pt x="378" y="454"/>
                  </a:lnTo>
                  <a:lnTo>
                    <a:pt x="383" y="454"/>
                  </a:lnTo>
                  <a:lnTo>
                    <a:pt x="389" y="448"/>
                  </a:lnTo>
                  <a:lnTo>
                    <a:pt x="395" y="442"/>
                  </a:lnTo>
                  <a:lnTo>
                    <a:pt x="395" y="442"/>
                  </a:lnTo>
                  <a:lnTo>
                    <a:pt x="401" y="436"/>
                  </a:lnTo>
                  <a:lnTo>
                    <a:pt x="407" y="436"/>
                  </a:lnTo>
                  <a:lnTo>
                    <a:pt x="412" y="430"/>
                  </a:lnTo>
                  <a:lnTo>
                    <a:pt x="412" y="425"/>
                  </a:lnTo>
                  <a:lnTo>
                    <a:pt x="418" y="425"/>
                  </a:lnTo>
                  <a:lnTo>
                    <a:pt x="430" y="436"/>
                  </a:lnTo>
                  <a:lnTo>
                    <a:pt x="424" y="436"/>
                  </a:lnTo>
                  <a:lnTo>
                    <a:pt x="424" y="442"/>
                  </a:lnTo>
                  <a:lnTo>
                    <a:pt x="418" y="448"/>
                  </a:lnTo>
                  <a:lnTo>
                    <a:pt x="412" y="448"/>
                  </a:lnTo>
                  <a:lnTo>
                    <a:pt x="407" y="454"/>
                  </a:lnTo>
                  <a:lnTo>
                    <a:pt x="401" y="459"/>
                  </a:lnTo>
                  <a:lnTo>
                    <a:pt x="401" y="459"/>
                  </a:lnTo>
                  <a:lnTo>
                    <a:pt x="395" y="465"/>
                  </a:lnTo>
                  <a:lnTo>
                    <a:pt x="389" y="465"/>
                  </a:lnTo>
                  <a:lnTo>
                    <a:pt x="383" y="471"/>
                  </a:lnTo>
                  <a:lnTo>
                    <a:pt x="378" y="477"/>
                  </a:lnTo>
                  <a:lnTo>
                    <a:pt x="372" y="477"/>
                  </a:lnTo>
                  <a:lnTo>
                    <a:pt x="366" y="483"/>
                  </a:lnTo>
                  <a:lnTo>
                    <a:pt x="360" y="483"/>
                  </a:lnTo>
                  <a:lnTo>
                    <a:pt x="354" y="483"/>
                  </a:lnTo>
                  <a:lnTo>
                    <a:pt x="349" y="489"/>
                  </a:lnTo>
                  <a:lnTo>
                    <a:pt x="343" y="489"/>
                  </a:lnTo>
                  <a:lnTo>
                    <a:pt x="337" y="494"/>
                  </a:lnTo>
                  <a:lnTo>
                    <a:pt x="331" y="494"/>
                  </a:lnTo>
                  <a:lnTo>
                    <a:pt x="325" y="494"/>
                  </a:lnTo>
                  <a:lnTo>
                    <a:pt x="319" y="500"/>
                  </a:lnTo>
                  <a:lnTo>
                    <a:pt x="314" y="500"/>
                  </a:lnTo>
                  <a:lnTo>
                    <a:pt x="308" y="500"/>
                  </a:lnTo>
                  <a:lnTo>
                    <a:pt x="302" y="500"/>
                  </a:lnTo>
                  <a:lnTo>
                    <a:pt x="296" y="506"/>
                  </a:lnTo>
                  <a:lnTo>
                    <a:pt x="290" y="506"/>
                  </a:lnTo>
                  <a:lnTo>
                    <a:pt x="285" y="506"/>
                  </a:lnTo>
                  <a:lnTo>
                    <a:pt x="279" y="506"/>
                  </a:lnTo>
                  <a:lnTo>
                    <a:pt x="273" y="506"/>
                  </a:lnTo>
                  <a:lnTo>
                    <a:pt x="267" y="506"/>
                  </a:lnTo>
                  <a:lnTo>
                    <a:pt x="255" y="506"/>
                  </a:lnTo>
                  <a:lnTo>
                    <a:pt x="250" y="506"/>
                  </a:lnTo>
                  <a:lnTo>
                    <a:pt x="250" y="494"/>
                  </a:lnTo>
                  <a:close/>
                  <a:moveTo>
                    <a:pt x="418" y="425"/>
                  </a:moveTo>
                  <a:lnTo>
                    <a:pt x="424" y="419"/>
                  </a:lnTo>
                  <a:lnTo>
                    <a:pt x="424" y="413"/>
                  </a:lnTo>
                  <a:lnTo>
                    <a:pt x="430" y="407"/>
                  </a:lnTo>
                  <a:lnTo>
                    <a:pt x="436" y="407"/>
                  </a:lnTo>
                  <a:lnTo>
                    <a:pt x="436" y="401"/>
                  </a:lnTo>
                  <a:lnTo>
                    <a:pt x="442" y="395"/>
                  </a:lnTo>
                  <a:lnTo>
                    <a:pt x="447" y="390"/>
                  </a:lnTo>
                  <a:lnTo>
                    <a:pt x="447" y="390"/>
                  </a:lnTo>
                  <a:lnTo>
                    <a:pt x="453" y="384"/>
                  </a:lnTo>
                  <a:lnTo>
                    <a:pt x="453" y="378"/>
                  </a:lnTo>
                  <a:lnTo>
                    <a:pt x="459" y="372"/>
                  </a:lnTo>
                  <a:lnTo>
                    <a:pt x="459" y="366"/>
                  </a:lnTo>
                  <a:lnTo>
                    <a:pt x="465" y="361"/>
                  </a:lnTo>
                  <a:lnTo>
                    <a:pt x="465" y="355"/>
                  </a:lnTo>
                  <a:lnTo>
                    <a:pt x="465" y="355"/>
                  </a:lnTo>
                  <a:lnTo>
                    <a:pt x="471" y="349"/>
                  </a:lnTo>
                  <a:lnTo>
                    <a:pt x="471" y="343"/>
                  </a:lnTo>
                  <a:lnTo>
                    <a:pt x="476" y="337"/>
                  </a:lnTo>
                  <a:lnTo>
                    <a:pt x="476" y="331"/>
                  </a:lnTo>
                  <a:lnTo>
                    <a:pt x="476" y="326"/>
                  </a:lnTo>
                  <a:lnTo>
                    <a:pt x="482" y="320"/>
                  </a:lnTo>
                  <a:lnTo>
                    <a:pt x="482" y="314"/>
                  </a:lnTo>
                  <a:lnTo>
                    <a:pt x="482" y="308"/>
                  </a:lnTo>
                  <a:lnTo>
                    <a:pt x="482" y="302"/>
                  </a:lnTo>
                  <a:lnTo>
                    <a:pt x="482" y="297"/>
                  </a:lnTo>
                  <a:lnTo>
                    <a:pt x="488" y="291"/>
                  </a:lnTo>
                  <a:lnTo>
                    <a:pt x="488" y="285"/>
                  </a:lnTo>
                  <a:lnTo>
                    <a:pt x="488" y="279"/>
                  </a:lnTo>
                  <a:lnTo>
                    <a:pt x="488" y="273"/>
                  </a:lnTo>
                  <a:lnTo>
                    <a:pt x="488" y="267"/>
                  </a:lnTo>
                  <a:lnTo>
                    <a:pt x="488" y="262"/>
                  </a:lnTo>
                  <a:lnTo>
                    <a:pt x="488" y="256"/>
                  </a:lnTo>
                  <a:lnTo>
                    <a:pt x="506" y="256"/>
                  </a:lnTo>
                  <a:lnTo>
                    <a:pt x="506" y="262"/>
                  </a:lnTo>
                  <a:lnTo>
                    <a:pt x="506" y="267"/>
                  </a:lnTo>
                  <a:lnTo>
                    <a:pt x="506" y="273"/>
                  </a:lnTo>
                  <a:lnTo>
                    <a:pt x="506" y="279"/>
                  </a:lnTo>
                  <a:lnTo>
                    <a:pt x="506" y="285"/>
                  </a:lnTo>
                  <a:lnTo>
                    <a:pt x="500" y="297"/>
                  </a:lnTo>
                  <a:lnTo>
                    <a:pt x="500" y="302"/>
                  </a:lnTo>
                  <a:lnTo>
                    <a:pt x="500" y="308"/>
                  </a:lnTo>
                  <a:lnTo>
                    <a:pt x="500" y="314"/>
                  </a:lnTo>
                  <a:lnTo>
                    <a:pt x="494" y="320"/>
                  </a:lnTo>
                  <a:lnTo>
                    <a:pt x="494" y="326"/>
                  </a:lnTo>
                  <a:lnTo>
                    <a:pt x="494" y="331"/>
                  </a:lnTo>
                  <a:lnTo>
                    <a:pt x="494" y="337"/>
                  </a:lnTo>
                  <a:lnTo>
                    <a:pt x="488" y="343"/>
                  </a:lnTo>
                  <a:lnTo>
                    <a:pt x="488" y="349"/>
                  </a:lnTo>
                  <a:lnTo>
                    <a:pt x="482" y="355"/>
                  </a:lnTo>
                  <a:lnTo>
                    <a:pt x="482" y="361"/>
                  </a:lnTo>
                  <a:lnTo>
                    <a:pt x="482" y="366"/>
                  </a:lnTo>
                  <a:lnTo>
                    <a:pt x="476" y="372"/>
                  </a:lnTo>
                  <a:lnTo>
                    <a:pt x="476" y="378"/>
                  </a:lnTo>
                  <a:lnTo>
                    <a:pt x="471" y="378"/>
                  </a:lnTo>
                  <a:lnTo>
                    <a:pt x="471" y="384"/>
                  </a:lnTo>
                  <a:lnTo>
                    <a:pt x="465" y="390"/>
                  </a:lnTo>
                  <a:lnTo>
                    <a:pt x="459" y="395"/>
                  </a:lnTo>
                  <a:lnTo>
                    <a:pt x="459" y="401"/>
                  </a:lnTo>
                  <a:lnTo>
                    <a:pt x="453" y="407"/>
                  </a:lnTo>
                  <a:lnTo>
                    <a:pt x="453" y="413"/>
                  </a:lnTo>
                  <a:lnTo>
                    <a:pt x="447" y="413"/>
                  </a:lnTo>
                  <a:lnTo>
                    <a:pt x="442" y="419"/>
                  </a:lnTo>
                  <a:lnTo>
                    <a:pt x="436" y="425"/>
                  </a:lnTo>
                  <a:lnTo>
                    <a:pt x="436" y="430"/>
                  </a:lnTo>
                  <a:lnTo>
                    <a:pt x="430" y="436"/>
                  </a:lnTo>
                  <a:lnTo>
                    <a:pt x="418" y="425"/>
                  </a:lnTo>
                  <a:close/>
                  <a:moveTo>
                    <a:pt x="488" y="256"/>
                  </a:moveTo>
                  <a:lnTo>
                    <a:pt x="488" y="250"/>
                  </a:lnTo>
                  <a:lnTo>
                    <a:pt x="488" y="244"/>
                  </a:lnTo>
                  <a:lnTo>
                    <a:pt x="488" y="238"/>
                  </a:lnTo>
                  <a:lnTo>
                    <a:pt x="488" y="233"/>
                  </a:lnTo>
                  <a:lnTo>
                    <a:pt x="488" y="227"/>
                  </a:lnTo>
                  <a:lnTo>
                    <a:pt x="488" y="221"/>
                  </a:lnTo>
                  <a:lnTo>
                    <a:pt x="482" y="215"/>
                  </a:lnTo>
                  <a:lnTo>
                    <a:pt x="482" y="209"/>
                  </a:lnTo>
                  <a:lnTo>
                    <a:pt x="482" y="203"/>
                  </a:lnTo>
                  <a:lnTo>
                    <a:pt x="482" y="198"/>
                  </a:lnTo>
                  <a:lnTo>
                    <a:pt x="482" y="192"/>
                  </a:lnTo>
                  <a:lnTo>
                    <a:pt x="476" y="186"/>
                  </a:lnTo>
                  <a:lnTo>
                    <a:pt x="476" y="180"/>
                  </a:lnTo>
                  <a:lnTo>
                    <a:pt x="476" y="174"/>
                  </a:lnTo>
                  <a:lnTo>
                    <a:pt x="471" y="169"/>
                  </a:lnTo>
                  <a:lnTo>
                    <a:pt x="471" y="163"/>
                  </a:lnTo>
                  <a:lnTo>
                    <a:pt x="465" y="157"/>
                  </a:lnTo>
                  <a:lnTo>
                    <a:pt x="465" y="151"/>
                  </a:lnTo>
                  <a:lnTo>
                    <a:pt x="465" y="145"/>
                  </a:lnTo>
                  <a:lnTo>
                    <a:pt x="459" y="145"/>
                  </a:lnTo>
                  <a:lnTo>
                    <a:pt x="459" y="139"/>
                  </a:lnTo>
                  <a:lnTo>
                    <a:pt x="453" y="134"/>
                  </a:lnTo>
                  <a:lnTo>
                    <a:pt x="453" y="128"/>
                  </a:lnTo>
                  <a:lnTo>
                    <a:pt x="447" y="122"/>
                  </a:lnTo>
                  <a:lnTo>
                    <a:pt x="447" y="116"/>
                  </a:lnTo>
                  <a:lnTo>
                    <a:pt x="442" y="116"/>
                  </a:lnTo>
                  <a:lnTo>
                    <a:pt x="436" y="110"/>
                  </a:lnTo>
                  <a:lnTo>
                    <a:pt x="436" y="105"/>
                  </a:lnTo>
                  <a:lnTo>
                    <a:pt x="430" y="99"/>
                  </a:lnTo>
                  <a:lnTo>
                    <a:pt x="424" y="99"/>
                  </a:lnTo>
                  <a:lnTo>
                    <a:pt x="424" y="93"/>
                  </a:lnTo>
                  <a:lnTo>
                    <a:pt x="418" y="87"/>
                  </a:lnTo>
                  <a:lnTo>
                    <a:pt x="430" y="75"/>
                  </a:lnTo>
                  <a:lnTo>
                    <a:pt x="436" y="81"/>
                  </a:lnTo>
                  <a:lnTo>
                    <a:pt x="436" y="87"/>
                  </a:lnTo>
                  <a:lnTo>
                    <a:pt x="442" y="87"/>
                  </a:lnTo>
                  <a:lnTo>
                    <a:pt x="447" y="93"/>
                  </a:lnTo>
                  <a:lnTo>
                    <a:pt x="453" y="99"/>
                  </a:lnTo>
                  <a:lnTo>
                    <a:pt x="453" y="105"/>
                  </a:lnTo>
                  <a:lnTo>
                    <a:pt x="459" y="110"/>
                  </a:lnTo>
                  <a:lnTo>
                    <a:pt x="459" y="116"/>
                  </a:lnTo>
                  <a:lnTo>
                    <a:pt x="465" y="122"/>
                  </a:lnTo>
                  <a:lnTo>
                    <a:pt x="471" y="122"/>
                  </a:lnTo>
                  <a:lnTo>
                    <a:pt x="471" y="128"/>
                  </a:lnTo>
                  <a:lnTo>
                    <a:pt x="476" y="134"/>
                  </a:lnTo>
                  <a:lnTo>
                    <a:pt x="476" y="139"/>
                  </a:lnTo>
                  <a:lnTo>
                    <a:pt x="482" y="145"/>
                  </a:lnTo>
                  <a:lnTo>
                    <a:pt x="482" y="151"/>
                  </a:lnTo>
                  <a:lnTo>
                    <a:pt x="482" y="157"/>
                  </a:lnTo>
                  <a:lnTo>
                    <a:pt x="488" y="163"/>
                  </a:lnTo>
                  <a:lnTo>
                    <a:pt x="488" y="169"/>
                  </a:lnTo>
                  <a:lnTo>
                    <a:pt x="494" y="174"/>
                  </a:lnTo>
                  <a:lnTo>
                    <a:pt x="494" y="180"/>
                  </a:lnTo>
                  <a:lnTo>
                    <a:pt x="494" y="186"/>
                  </a:lnTo>
                  <a:lnTo>
                    <a:pt x="494" y="192"/>
                  </a:lnTo>
                  <a:lnTo>
                    <a:pt x="500" y="198"/>
                  </a:lnTo>
                  <a:lnTo>
                    <a:pt x="500" y="203"/>
                  </a:lnTo>
                  <a:lnTo>
                    <a:pt x="500" y="209"/>
                  </a:lnTo>
                  <a:lnTo>
                    <a:pt x="500" y="215"/>
                  </a:lnTo>
                  <a:lnTo>
                    <a:pt x="506" y="221"/>
                  </a:lnTo>
                  <a:lnTo>
                    <a:pt x="506" y="227"/>
                  </a:lnTo>
                  <a:lnTo>
                    <a:pt x="506" y="233"/>
                  </a:lnTo>
                  <a:lnTo>
                    <a:pt x="506" y="244"/>
                  </a:lnTo>
                  <a:lnTo>
                    <a:pt x="506" y="250"/>
                  </a:lnTo>
                  <a:lnTo>
                    <a:pt x="506" y="256"/>
                  </a:lnTo>
                  <a:lnTo>
                    <a:pt x="488" y="256"/>
                  </a:lnTo>
                  <a:close/>
                  <a:moveTo>
                    <a:pt x="418" y="87"/>
                  </a:moveTo>
                  <a:lnTo>
                    <a:pt x="412" y="81"/>
                  </a:lnTo>
                  <a:lnTo>
                    <a:pt x="412" y="81"/>
                  </a:lnTo>
                  <a:lnTo>
                    <a:pt x="407" y="75"/>
                  </a:lnTo>
                  <a:lnTo>
                    <a:pt x="401" y="75"/>
                  </a:lnTo>
                  <a:lnTo>
                    <a:pt x="395" y="70"/>
                  </a:lnTo>
                  <a:lnTo>
                    <a:pt x="395" y="64"/>
                  </a:lnTo>
                  <a:lnTo>
                    <a:pt x="389" y="64"/>
                  </a:lnTo>
                  <a:lnTo>
                    <a:pt x="383" y="58"/>
                  </a:lnTo>
                  <a:lnTo>
                    <a:pt x="378" y="58"/>
                  </a:lnTo>
                  <a:lnTo>
                    <a:pt x="372" y="52"/>
                  </a:lnTo>
                  <a:lnTo>
                    <a:pt x="366" y="52"/>
                  </a:lnTo>
                  <a:lnTo>
                    <a:pt x="366" y="46"/>
                  </a:lnTo>
                  <a:lnTo>
                    <a:pt x="360" y="46"/>
                  </a:lnTo>
                  <a:lnTo>
                    <a:pt x="354" y="41"/>
                  </a:lnTo>
                  <a:lnTo>
                    <a:pt x="349" y="41"/>
                  </a:lnTo>
                  <a:lnTo>
                    <a:pt x="343" y="35"/>
                  </a:lnTo>
                  <a:lnTo>
                    <a:pt x="337" y="35"/>
                  </a:lnTo>
                  <a:lnTo>
                    <a:pt x="331" y="35"/>
                  </a:lnTo>
                  <a:lnTo>
                    <a:pt x="325" y="29"/>
                  </a:lnTo>
                  <a:lnTo>
                    <a:pt x="319" y="29"/>
                  </a:lnTo>
                  <a:lnTo>
                    <a:pt x="314" y="29"/>
                  </a:lnTo>
                  <a:lnTo>
                    <a:pt x="308" y="29"/>
                  </a:lnTo>
                  <a:lnTo>
                    <a:pt x="302" y="23"/>
                  </a:lnTo>
                  <a:lnTo>
                    <a:pt x="296" y="23"/>
                  </a:lnTo>
                  <a:lnTo>
                    <a:pt x="290" y="23"/>
                  </a:lnTo>
                  <a:lnTo>
                    <a:pt x="285" y="23"/>
                  </a:lnTo>
                  <a:lnTo>
                    <a:pt x="279" y="23"/>
                  </a:lnTo>
                  <a:lnTo>
                    <a:pt x="273" y="17"/>
                  </a:lnTo>
                  <a:lnTo>
                    <a:pt x="267" y="17"/>
                  </a:lnTo>
                  <a:lnTo>
                    <a:pt x="261" y="17"/>
                  </a:lnTo>
                  <a:lnTo>
                    <a:pt x="255" y="17"/>
                  </a:lnTo>
                  <a:lnTo>
                    <a:pt x="250" y="17"/>
                  </a:lnTo>
                  <a:lnTo>
                    <a:pt x="250" y="0"/>
                  </a:lnTo>
                  <a:lnTo>
                    <a:pt x="255" y="0"/>
                  </a:lnTo>
                  <a:lnTo>
                    <a:pt x="267" y="0"/>
                  </a:lnTo>
                  <a:lnTo>
                    <a:pt x="273" y="6"/>
                  </a:lnTo>
                  <a:lnTo>
                    <a:pt x="279" y="6"/>
                  </a:lnTo>
                  <a:lnTo>
                    <a:pt x="285" y="6"/>
                  </a:lnTo>
                  <a:lnTo>
                    <a:pt x="290" y="6"/>
                  </a:lnTo>
                  <a:lnTo>
                    <a:pt x="296" y="6"/>
                  </a:lnTo>
                  <a:lnTo>
                    <a:pt x="302" y="6"/>
                  </a:lnTo>
                  <a:lnTo>
                    <a:pt x="308" y="11"/>
                  </a:lnTo>
                  <a:lnTo>
                    <a:pt x="314" y="11"/>
                  </a:lnTo>
                  <a:lnTo>
                    <a:pt x="319" y="11"/>
                  </a:lnTo>
                  <a:lnTo>
                    <a:pt x="325" y="11"/>
                  </a:lnTo>
                  <a:lnTo>
                    <a:pt x="331" y="17"/>
                  </a:lnTo>
                  <a:lnTo>
                    <a:pt x="337" y="17"/>
                  </a:lnTo>
                  <a:lnTo>
                    <a:pt x="343" y="17"/>
                  </a:lnTo>
                  <a:lnTo>
                    <a:pt x="349" y="23"/>
                  </a:lnTo>
                  <a:lnTo>
                    <a:pt x="354" y="23"/>
                  </a:lnTo>
                  <a:lnTo>
                    <a:pt x="360" y="29"/>
                  </a:lnTo>
                  <a:lnTo>
                    <a:pt x="366" y="29"/>
                  </a:lnTo>
                  <a:lnTo>
                    <a:pt x="372" y="35"/>
                  </a:lnTo>
                  <a:lnTo>
                    <a:pt x="378" y="35"/>
                  </a:lnTo>
                  <a:lnTo>
                    <a:pt x="383" y="41"/>
                  </a:lnTo>
                  <a:lnTo>
                    <a:pt x="389" y="41"/>
                  </a:lnTo>
                  <a:lnTo>
                    <a:pt x="395" y="46"/>
                  </a:lnTo>
                  <a:lnTo>
                    <a:pt x="401" y="46"/>
                  </a:lnTo>
                  <a:lnTo>
                    <a:pt x="401" y="52"/>
                  </a:lnTo>
                  <a:lnTo>
                    <a:pt x="407" y="58"/>
                  </a:lnTo>
                  <a:lnTo>
                    <a:pt x="412" y="58"/>
                  </a:lnTo>
                  <a:lnTo>
                    <a:pt x="418" y="64"/>
                  </a:lnTo>
                  <a:lnTo>
                    <a:pt x="424" y="70"/>
                  </a:lnTo>
                  <a:lnTo>
                    <a:pt x="424" y="70"/>
                  </a:lnTo>
                  <a:lnTo>
                    <a:pt x="430" y="75"/>
                  </a:lnTo>
                  <a:lnTo>
                    <a:pt x="418" y="87"/>
                  </a:lnTo>
                  <a:close/>
                  <a:moveTo>
                    <a:pt x="250" y="17"/>
                  </a:moveTo>
                  <a:lnTo>
                    <a:pt x="244" y="17"/>
                  </a:lnTo>
                  <a:lnTo>
                    <a:pt x="238" y="17"/>
                  </a:lnTo>
                  <a:lnTo>
                    <a:pt x="232" y="17"/>
                  </a:lnTo>
                  <a:lnTo>
                    <a:pt x="226" y="17"/>
                  </a:lnTo>
                  <a:lnTo>
                    <a:pt x="221" y="23"/>
                  </a:lnTo>
                  <a:lnTo>
                    <a:pt x="215" y="23"/>
                  </a:lnTo>
                  <a:lnTo>
                    <a:pt x="209" y="23"/>
                  </a:lnTo>
                  <a:lnTo>
                    <a:pt x="203" y="23"/>
                  </a:lnTo>
                  <a:lnTo>
                    <a:pt x="197" y="23"/>
                  </a:lnTo>
                  <a:lnTo>
                    <a:pt x="192" y="29"/>
                  </a:lnTo>
                  <a:lnTo>
                    <a:pt x="186" y="29"/>
                  </a:lnTo>
                  <a:lnTo>
                    <a:pt x="180" y="29"/>
                  </a:lnTo>
                  <a:lnTo>
                    <a:pt x="174" y="29"/>
                  </a:lnTo>
                  <a:lnTo>
                    <a:pt x="168" y="35"/>
                  </a:lnTo>
                  <a:lnTo>
                    <a:pt x="162" y="35"/>
                  </a:lnTo>
                  <a:lnTo>
                    <a:pt x="157" y="35"/>
                  </a:lnTo>
                  <a:lnTo>
                    <a:pt x="157" y="41"/>
                  </a:lnTo>
                  <a:lnTo>
                    <a:pt x="151" y="41"/>
                  </a:lnTo>
                  <a:lnTo>
                    <a:pt x="145" y="46"/>
                  </a:lnTo>
                  <a:lnTo>
                    <a:pt x="139" y="46"/>
                  </a:lnTo>
                  <a:lnTo>
                    <a:pt x="133" y="52"/>
                  </a:lnTo>
                  <a:lnTo>
                    <a:pt x="128" y="52"/>
                  </a:lnTo>
                  <a:lnTo>
                    <a:pt x="122" y="58"/>
                  </a:lnTo>
                  <a:lnTo>
                    <a:pt x="122" y="58"/>
                  </a:lnTo>
                  <a:lnTo>
                    <a:pt x="116" y="64"/>
                  </a:lnTo>
                  <a:lnTo>
                    <a:pt x="110" y="64"/>
                  </a:lnTo>
                  <a:lnTo>
                    <a:pt x="104" y="70"/>
                  </a:lnTo>
                  <a:lnTo>
                    <a:pt x="98" y="75"/>
                  </a:lnTo>
                  <a:lnTo>
                    <a:pt x="98" y="75"/>
                  </a:lnTo>
                  <a:lnTo>
                    <a:pt x="93" y="81"/>
                  </a:lnTo>
                  <a:lnTo>
                    <a:pt x="87" y="81"/>
                  </a:lnTo>
                  <a:lnTo>
                    <a:pt x="87" y="87"/>
                  </a:lnTo>
                  <a:lnTo>
                    <a:pt x="69" y="75"/>
                  </a:lnTo>
                  <a:lnTo>
                    <a:pt x="75" y="70"/>
                  </a:lnTo>
                  <a:lnTo>
                    <a:pt x="81" y="70"/>
                  </a:lnTo>
                  <a:lnTo>
                    <a:pt x="87" y="64"/>
                  </a:lnTo>
                  <a:lnTo>
                    <a:pt x="93" y="58"/>
                  </a:lnTo>
                  <a:lnTo>
                    <a:pt x="93" y="58"/>
                  </a:lnTo>
                  <a:lnTo>
                    <a:pt x="98" y="52"/>
                  </a:lnTo>
                  <a:lnTo>
                    <a:pt x="104" y="46"/>
                  </a:lnTo>
                  <a:lnTo>
                    <a:pt x="110" y="46"/>
                  </a:lnTo>
                  <a:lnTo>
                    <a:pt x="116" y="41"/>
                  </a:lnTo>
                  <a:lnTo>
                    <a:pt x="122" y="41"/>
                  </a:lnTo>
                  <a:lnTo>
                    <a:pt x="128" y="35"/>
                  </a:lnTo>
                  <a:lnTo>
                    <a:pt x="133" y="35"/>
                  </a:lnTo>
                  <a:lnTo>
                    <a:pt x="133" y="29"/>
                  </a:lnTo>
                  <a:lnTo>
                    <a:pt x="139" y="29"/>
                  </a:lnTo>
                  <a:lnTo>
                    <a:pt x="145" y="23"/>
                  </a:lnTo>
                  <a:lnTo>
                    <a:pt x="151" y="23"/>
                  </a:lnTo>
                  <a:lnTo>
                    <a:pt x="157" y="17"/>
                  </a:lnTo>
                  <a:lnTo>
                    <a:pt x="162" y="17"/>
                  </a:lnTo>
                  <a:lnTo>
                    <a:pt x="168" y="17"/>
                  </a:lnTo>
                  <a:lnTo>
                    <a:pt x="174" y="11"/>
                  </a:lnTo>
                  <a:lnTo>
                    <a:pt x="180" y="11"/>
                  </a:lnTo>
                  <a:lnTo>
                    <a:pt x="186" y="11"/>
                  </a:lnTo>
                  <a:lnTo>
                    <a:pt x="192" y="11"/>
                  </a:lnTo>
                  <a:lnTo>
                    <a:pt x="203" y="6"/>
                  </a:lnTo>
                  <a:lnTo>
                    <a:pt x="209" y="6"/>
                  </a:lnTo>
                  <a:lnTo>
                    <a:pt x="215" y="6"/>
                  </a:lnTo>
                  <a:lnTo>
                    <a:pt x="221" y="6"/>
                  </a:lnTo>
                  <a:lnTo>
                    <a:pt x="226" y="6"/>
                  </a:lnTo>
                  <a:lnTo>
                    <a:pt x="232" y="6"/>
                  </a:lnTo>
                  <a:lnTo>
                    <a:pt x="238" y="0"/>
                  </a:lnTo>
                  <a:lnTo>
                    <a:pt x="244" y="0"/>
                  </a:lnTo>
                  <a:lnTo>
                    <a:pt x="250" y="0"/>
                  </a:lnTo>
                  <a:lnTo>
                    <a:pt x="250" y="17"/>
                  </a:lnTo>
                  <a:close/>
                  <a:moveTo>
                    <a:pt x="87" y="87"/>
                  </a:moveTo>
                  <a:lnTo>
                    <a:pt x="81" y="93"/>
                  </a:lnTo>
                  <a:lnTo>
                    <a:pt x="75" y="99"/>
                  </a:lnTo>
                  <a:lnTo>
                    <a:pt x="69" y="99"/>
                  </a:lnTo>
                  <a:lnTo>
                    <a:pt x="69" y="105"/>
                  </a:lnTo>
                  <a:lnTo>
                    <a:pt x="64" y="110"/>
                  </a:lnTo>
                  <a:lnTo>
                    <a:pt x="64" y="116"/>
                  </a:lnTo>
                  <a:lnTo>
                    <a:pt x="58" y="116"/>
                  </a:lnTo>
                  <a:lnTo>
                    <a:pt x="58" y="122"/>
                  </a:lnTo>
                  <a:lnTo>
                    <a:pt x="52" y="128"/>
                  </a:lnTo>
                  <a:lnTo>
                    <a:pt x="46" y="134"/>
                  </a:lnTo>
                  <a:lnTo>
                    <a:pt x="46" y="139"/>
                  </a:lnTo>
                  <a:lnTo>
                    <a:pt x="40" y="145"/>
                  </a:lnTo>
                  <a:lnTo>
                    <a:pt x="40" y="145"/>
                  </a:lnTo>
                  <a:lnTo>
                    <a:pt x="40" y="151"/>
                  </a:lnTo>
                  <a:lnTo>
                    <a:pt x="35" y="157"/>
                  </a:lnTo>
                  <a:lnTo>
                    <a:pt x="35" y="163"/>
                  </a:lnTo>
                  <a:lnTo>
                    <a:pt x="29" y="169"/>
                  </a:lnTo>
                  <a:lnTo>
                    <a:pt x="29" y="174"/>
                  </a:lnTo>
                  <a:lnTo>
                    <a:pt x="29" y="180"/>
                  </a:lnTo>
                  <a:lnTo>
                    <a:pt x="23" y="186"/>
                  </a:lnTo>
                  <a:lnTo>
                    <a:pt x="23" y="192"/>
                  </a:lnTo>
                  <a:lnTo>
                    <a:pt x="23" y="198"/>
                  </a:lnTo>
                  <a:lnTo>
                    <a:pt x="23" y="203"/>
                  </a:lnTo>
                  <a:lnTo>
                    <a:pt x="17" y="209"/>
                  </a:lnTo>
                  <a:lnTo>
                    <a:pt x="17" y="215"/>
                  </a:lnTo>
                  <a:lnTo>
                    <a:pt x="17" y="221"/>
                  </a:lnTo>
                  <a:lnTo>
                    <a:pt x="17" y="227"/>
                  </a:lnTo>
                  <a:lnTo>
                    <a:pt x="17" y="233"/>
                  </a:lnTo>
                  <a:lnTo>
                    <a:pt x="17" y="238"/>
                  </a:lnTo>
                  <a:lnTo>
                    <a:pt x="17" y="244"/>
                  </a:lnTo>
                  <a:lnTo>
                    <a:pt x="17" y="250"/>
                  </a:lnTo>
                  <a:lnTo>
                    <a:pt x="17" y="256"/>
                  </a:lnTo>
                  <a:lnTo>
                    <a:pt x="0" y="256"/>
                  </a:lnTo>
                  <a:lnTo>
                    <a:pt x="0" y="250"/>
                  </a:lnTo>
                  <a:lnTo>
                    <a:pt x="0" y="244"/>
                  </a:lnTo>
                  <a:lnTo>
                    <a:pt x="0" y="233"/>
                  </a:lnTo>
                  <a:lnTo>
                    <a:pt x="0" y="227"/>
                  </a:lnTo>
                  <a:lnTo>
                    <a:pt x="0" y="221"/>
                  </a:lnTo>
                  <a:lnTo>
                    <a:pt x="0" y="215"/>
                  </a:lnTo>
                  <a:lnTo>
                    <a:pt x="0" y="209"/>
                  </a:lnTo>
                  <a:lnTo>
                    <a:pt x="5" y="203"/>
                  </a:lnTo>
                  <a:lnTo>
                    <a:pt x="5" y="198"/>
                  </a:lnTo>
                  <a:lnTo>
                    <a:pt x="5" y="192"/>
                  </a:lnTo>
                  <a:lnTo>
                    <a:pt x="5" y="186"/>
                  </a:lnTo>
                  <a:lnTo>
                    <a:pt x="11" y="180"/>
                  </a:lnTo>
                  <a:lnTo>
                    <a:pt x="11" y="174"/>
                  </a:lnTo>
                  <a:lnTo>
                    <a:pt x="11" y="169"/>
                  </a:lnTo>
                  <a:lnTo>
                    <a:pt x="17" y="163"/>
                  </a:lnTo>
                  <a:lnTo>
                    <a:pt x="17" y="157"/>
                  </a:lnTo>
                  <a:lnTo>
                    <a:pt x="23" y="151"/>
                  </a:lnTo>
                  <a:lnTo>
                    <a:pt x="23" y="145"/>
                  </a:lnTo>
                  <a:lnTo>
                    <a:pt x="23" y="139"/>
                  </a:lnTo>
                  <a:lnTo>
                    <a:pt x="29" y="134"/>
                  </a:lnTo>
                  <a:lnTo>
                    <a:pt x="29" y="128"/>
                  </a:lnTo>
                  <a:lnTo>
                    <a:pt x="35" y="122"/>
                  </a:lnTo>
                  <a:lnTo>
                    <a:pt x="40" y="122"/>
                  </a:lnTo>
                  <a:lnTo>
                    <a:pt x="40" y="116"/>
                  </a:lnTo>
                  <a:lnTo>
                    <a:pt x="46" y="110"/>
                  </a:lnTo>
                  <a:lnTo>
                    <a:pt x="46" y="105"/>
                  </a:lnTo>
                  <a:lnTo>
                    <a:pt x="52" y="99"/>
                  </a:lnTo>
                  <a:lnTo>
                    <a:pt x="58" y="93"/>
                  </a:lnTo>
                  <a:lnTo>
                    <a:pt x="58" y="87"/>
                  </a:lnTo>
                  <a:lnTo>
                    <a:pt x="64" y="87"/>
                  </a:lnTo>
                  <a:lnTo>
                    <a:pt x="69" y="81"/>
                  </a:lnTo>
                  <a:lnTo>
                    <a:pt x="69" y="75"/>
                  </a:lnTo>
                  <a:lnTo>
                    <a:pt x="87" y="87"/>
                  </a:lnTo>
                  <a:close/>
                  <a:moveTo>
                    <a:pt x="17" y="256"/>
                  </a:moveTo>
                  <a:lnTo>
                    <a:pt x="17" y="262"/>
                  </a:lnTo>
                  <a:lnTo>
                    <a:pt x="17" y="267"/>
                  </a:lnTo>
                  <a:lnTo>
                    <a:pt x="17" y="273"/>
                  </a:lnTo>
                  <a:lnTo>
                    <a:pt x="17" y="279"/>
                  </a:lnTo>
                  <a:lnTo>
                    <a:pt x="17" y="285"/>
                  </a:lnTo>
                  <a:lnTo>
                    <a:pt x="17" y="291"/>
                  </a:lnTo>
                  <a:lnTo>
                    <a:pt x="17" y="297"/>
                  </a:lnTo>
                  <a:lnTo>
                    <a:pt x="17" y="302"/>
                  </a:lnTo>
                  <a:lnTo>
                    <a:pt x="23" y="308"/>
                  </a:lnTo>
                  <a:lnTo>
                    <a:pt x="23" y="314"/>
                  </a:lnTo>
                  <a:lnTo>
                    <a:pt x="23" y="320"/>
                  </a:lnTo>
                  <a:lnTo>
                    <a:pt x="23" y="326"/>
                  </a:lnTo>
                  <a:lnTo>
                    <a:pt x="29" y="331"/>
                  </a:lnTo>
                  <a:lnTo>
                    <a:pt x="29" y="337"/>
                  </a:lnTo>
                  <a:lnTo>
                    <a:pt x="29" y="343"/>
                  </a:lnTo>
                  <a:lnTo>
                    <a:pt x="35" y="349"/>
                  </a:lnTo>
                  <a:lnTo>
                    <a:pt x="35" y="355"/>
                  </a:lnTo>
                  <a:lnTo>
                    <a:pt x="40" y="355"/>
                  </a:lnTo>
                  <a:lnTo>
                    <a:pt x="40" y="361"/>
                  </a:lnTo>
                  <a:lnTo>
                    <a:pt x="40" y="366"/>
                  </a:lnTo>
                  <a:lnTo>
                    <a:pt x="46" y="372"/>
                  </a:lnTo>
                  <a:lnTo>
                    <a:pt x="46" y="378"/>
                  </a:lnTo>
                  <a:lnTo>
                    <a:pt x="52" y="384"/>
                  </a:lnTo>
                  <a:lnTo>
                    <a:pt x="58" y="390"/>
                  </a:lnTo>
                  <a:lnTo>
                    <a:pt x="58" y="390"/>
                  </a:lnTo>
                  <a:lnTo>
                    <a:pt x="64" y="395"/>
                  </a:lnTo>
                  <a:lnTo>
                    <a:pt x="64" y="401"/>
                  </a:lnTo>
                  <a:lnTo>
                    <a:pt x="69" y="407"/>
                  </a:lnTo>
                  <a:lnTo>
                    <a:pt x="69" y="407"/>
                  </a:lnTo>
                  <a:lnTo>
                    <a:pt x="75" y="413"/>
                  </a:lnTo>
                  <a:lnTo>
                    <a:pt x="81" y="419"/>
                  </a:lnTo>
                  <a:lnTo>
                    <a:pt x="87" y="425"/>
                  </a:lnTo>
                  <a:lnTo>
                    <a:pt x="69" y="436"/>
                  </a:lnTo>
                  <a:lnTo>
                    <a:pt x="69" y="430"/>
                  </a:lnTo>
                  <a:lnTo>
                    <a:pt x="64" y="425"/>
                  </a:lnTo>
                  <a:lnTo>
                    <a:pt x="58" y="419"/>
                  </a:lnTo>
                  <a:lnTo>
                    <a:pt x="58" y="413"/>
                  </a:lnTo>
                  <a:lnTo>
                    <a:pt x="52" y="413"/>
                  </a:lnTo>
                  <a:lnTo>
                    <a:pt x="46" y="407"/>
                  </a:lnTo>
                  <a:lnTo>
                    <a:pt x="46" y="401"/>
                  </a:lnTo>
                  <a:lnTo>
                    <a:pt x="40" y="395"/>
                  </a:lnTo>
                  <a:lnTo>
                    <a:pt x="40" y="390"/>
                  </a:lnTo>
                  <a:lnTo>
                    <a:pt x="35" y="384"/>
                  </a:lnTo>
                  <a:lnTo>
                    <a:pt x="29" y="378"/>
                  </a:lnTo>
                  <a:lnTo>
                    <a:pt x="29" y="378"/>
                  </a:lnTo>
                  <a:lnTo>
                    <a:pt x="23" y="372"/>
                  </a:lnTo>
                  <a:lnTo>
                    <a:pt x="23" y="366"/>
                  </a:lnTo>
                  <a:lnTo>
                    <a:pt x="23" y="361"/>
                  </a:lnTo>
                  <a:lnTo>
                    <a:pt x="17" y="355"/>
                  </a:lnTo>
                  <a:lnTo>
                    <a:pt x="17" y="349"/>
                  </a:lnTo>
                  <a:lnTo>
                    <a:pt x="11" y="343"/>
                  </a:lnTo>
                  <a:lnTo>
                    <a:pt x="11" y="337"/>
                  </a:lnTo>
                  <a:lnTo>
                    <a:pt x="11" y="331"/>
                  </a:lnTo>
                  <a:lnTo>
                    <a:pt x="5" y="326"/>
                  </a:lnTo>
                  <a:lnTo>
                    <a:pt x="5" y="320"/>
                  </a:lnTo>
                  <a:lnTo>
                    <a:pt x="5" y="314"/>
                  </a:lnTo>
                  <a:lnTo>
                    <a:pt x="5" y="308"/>
                  </a:lnTo>
                  <a:lnTo>
                    <a:pt x="0" y="302"/>
                  </a:lnTo>
                  <a:lnTo>
                    <a:pt x="0" y="297"/>
                  </a:lnTo>
                  <a:lnTo>
                    <a:pt x="0" y="285"/>
                  </a:lnTo>
                  <a:lnTo>
                    <a:pt x="0" y="279"/>
                  </a:lnTo>
                  <a:lnTo>
                    <a:pt x="0" y="273"/>
                  </a:lnTo>
                  <a:lnTo>
                    <a:pt x="0" y="267"/>
                  </a:lnTo>
                  <a:lnTo>
                    <a:pt x="0" y="262"/>
                  </a:lnTo>
                  <a:lnTo>
                    <a:pt x="0" y="256"/>
                  </a:lnTo>
                  <a:lnTo>
                    <a:pt x="17" y="256"/>
                  </a:lnTo>
                  <a:close/>
                  <a:moveTo>
                    <a:pt x="87" y="425"/>
                  </a:moveTo>
                  <a:lnTo>
                    <a:pt x="87" y="425"/>
                  </a:lnTo>
                  <a:lnTo>
                    <a:pt x="93" y="430"/>
                  </a:lnTo>
                  <a:lnTo>
                    <a:pt x="98" y="436"/>
                  </a:lnTo>
                  <a:lnTo>
                    <a:pt x="98" y="436"/>
                  </a:lnTo>
                  <a:lnTo>
                    <a:pt x="104" y="442"/>
                  </a:lnTo>
                  <a:lnTo>
                    <a:pt x="110" y="442"/>
                  </a:lnTo>
                  <a:lnTo>
                    <a:pt x="116" y="448"/>
                  </a:lnTo>
                  <a:lnTo>
                    <a:pt x="122" y="454"/>
                  </a:lnTo>
                  <a:lnTo>
                    <a:pt x="122" y="454"/>
                  </a:lnTo>
                  <a:lnTo>
                    <a:pt x="128" y="459"/>
                  </a:lnTo>
                  <a:lnTo>
                    <a:pt x="133" y="459"/>
                  </a:lnTo>
                  <a:lnTo>
                    <a:pt x="139" y="465"/>
                  </a:lnTo>
                  <a:lnTo>
                    <a:pt x="145" y="465"/>
                  </a:lnTo>
                  <a:lnTo>
                    <a:pt x="151" y="465"/>
                  </a:lnTo>
                  <a:lnTo>
                    <a:pt x="157" y="471"/>
                  </a:lnTo>
                  <a:lnTo>
                    <a:pt x="157" y="471"/>
                  </a:lnTo>
                  <a:lnTo>
                    <a:pt x="162" y="477"/>
                  </a:lnTo>
                  <a:lnTo>
                    <a:pt x="168" y="477"/>
                  </a:lnTo>
                  <a:lnTo>
                    <a:pt x="174" y="477"/>
                  </a:lnTo>
                  <a:lnTo>
                    <a:pt x="180" y="483"/>
                  </a:lnTo>
                  <a:lnTo>
                    <a:pt x="186" y="483"/>
                  </a:lnTo>
                  <a:lnTo>
                    <a:pt x="192" y="483"/>
                  </a:lnTo>
                  <a:lnTo>
                    <a:pt x="197" y="483"/>
                  </a:lnTo>
                  <a:lnTo>
                    <a:pt x="203" y="489"/>
                  </a:lnTo>
                  <a:lnTo>
                    <a:pt x="209" y="489"/>
                  </a:lnTo>
                  <a:lnTo>
                    <a:pt x="215" y="489"/>
                  </a:lnTo>
                  <a:lnTo>
                    <a:pt x="221" y="489"/>
                  </a:lnTo>
                  <a:lnTo>
                    <a:pt x="226" y="489"/>
                  </a:lnTo>
                  <a:lnTo>
                    <a:pt x="232" y="489"/>
                  </a:lnTo>
                  <a:lnTo>
                    <a:pt x="238" y="489"/>
                  </a:lnTo>
                  <a:lnTo>
                    <a:pt x="244" y="489"/>
                  </a:lnTo>
                  <a:lnTo>
                    <a:pt x="250" y="494"/>
                  </a:lnTo>
                  <a:lnTo>
                    <a:pt x="250" y="506"/>
                  </a:lnTo>
                  <a:lnTo>
                    <a:pt x="244" y="506"/>
                  </a:lnTo>
                  <a:lnTo>
                    <a:pt x="238" y="506"/>
                  </a:lnTo>
                  <a:lnTo>
                    <a:pt x="232" y="506"/>
                  </a:lnTo>
                  <a:lnTo>
                    <a:pt x="226" y="506"/>
                  </a:lnTo>
                  <a:lnTo>
                    <a:pt x="221" y="506"/>
                  </a:lnTo>
                  <a:lnTo>
                    <a:pt x="215" y="506"/>
                  </a:lnTo>
                  <a:lnTo>
                    <a:pt x="209" y="506"/>
                  </a:lnTo>
                  <a:lnTo>
                    <a:pt x="203" y="500"/>
                  </a:lnTo>
                  <a:lnTo>
                    <a:pt x="192" y="500"/>
                  </a:lnTo>
                  <a:lnTo>
                    <a:pt x="186" y="500"/>
                  </a:lnTo>
                  <a:lnTo>
                    <a:pt x="180" y="500"/>
                  </a:lnTo>
                  <a:lnTo>
                    <a:pt x="174" y="494"/>
                  </a:lnTo>
                  <a:lnTo>
                    <a:pt x="168" y="494"/>
                  </a:lnTo>
                  <a:lnTo>
                    <a:pt x="162" y="494"/>
                  </a:lnTo>
                  <a:lnTo>
                    <a:pt x="157" y="489"/>
                  </a:lnTo>
                  <a:lnTo>
                    <a:pt x="151" y="489"/>
                  </a:lnTo>
                  <a:lnTo>
                    <a:pt x="145" y="483"/>
                  </a:lnTo>
                  <a:lnTo>
                    <a:pt x="139" y="483"/>
                  </a:lnTo>
                  <a:lnTo>
                    <a:pt x="133" y="483"/>
                  </a:lnTo>
                  <a:lnTo>
                    <a:pt x="133" y="477"/>
                  </a:lnTo>
                  <a:lnTo>
                    <a:pt x="128" y="477"/>
                  </a:lnTo>
                  <a:lnTo>
                    <a:pt x="122" y="471"/>
                  </a:lnTo>
                  <a:lnTo>
                    <a:pt x="116" y="465"/>
                  </a:lnTo>
                  <a:lnTo>
                    <a:pt x="110" y="465"/>
                  </a:lnTo>
                  <a:lnTo>
                    <a:pt x="104" y="459"/>
                  </a:lnTo>
                  <a:lnTo>
                    <a:pt x="98" y="459"/>
                  </a:lnTo>
                  <a:lnTo>
                    <a:pt x="93" y="454"/>
                  </a:lnTo>
                  <a:lnTo>
                    <a:pt x="93" y="448"/>
                  </a:lnTo>
                  <a:lnTo>
                    <a:pt x="87" y="448"/>
                  </a:lnTo>
                  <a:lnTo>
                    <a:pt x="81" y="442"/>
                  </a:lnTo>
                  <a:lnTo>
                    <a:pt x="75" y="436"/>
                  </a:lnTo>
                  <a:lnTo>
                    <a:pt x="69" y="436"/>
                  </a:lnTo>
                  <a:lnTo>
                    <a:pt x="87" y="425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1" name="Freeform 14"/>
            <p:cNvSpPr>
              <a:spLocks/>
            </p:cNvSpPr>
            <p:nvPr/>
          </p:nvSpPr>
          <p:spPr bwMode="auto">
            <a:xfrm>
              <a:off x="1163361" y="3328163"/>
              <a:ext cx="46038" cy="63500"/>
            </a:xfrm>
            <a:custGeom>
              <a:avLst/>
              <a:gdLst>
                <a:gd name="T0" fmla="*/ 23 w 29"/>
                <a:gd name="T1" fmla="*/ 0 h 40"/>
                <a:gd name="T2" fmla="*/ 29 w 29"/>
                <a:gd name="T3" fmla="*/ 5 h 40"/>
                <a:gd name="T4" fmla="*/ 6 w 29"/>
                <a:gd name="T5" fmla="*/ 40 h 40"/>
                <a:gd name="T6" fmla="*/ 0 w 29"/>
                <a:gd name="T7" fmla="*/ 35 h 40"/>
                <a:gd name="T8" fmla="*/ 23 w 2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0">
                  <a:moveTo>
                    <a:pt x="23" y="0"/>
                  </a:moveTo>
                  <a:lnTo>
                    <a:pt x="29" y="5"/>
                  </a:lnTo>
                  <a:lnTo>
                    <a:pt x="6" y="40"/>
                  </a:lnTo>
                  <a:lnTo>
                    <a:pt x="0" y="3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15"/>
            <p:cNvSpPr>
              <a:spLocks/>
            </p:cNvSpPr>
            <p:nvPr/>
          </p:nvSpPr>
          <p:spPr bwMode="auto">
            <a:xfrm>
              <a:off x="1236386" y="3226563"/>
              <a:ext cx="46038" cy="55563"/>
            </a:xfrm>
            <a:custGeom>
              <a:avLst/>
              <a:gdLst>
                <a:gd name="T0" fmla="*/ 24 w 29"/>
                <a:gd name="T1" fmla="*/ 0 h 35"/>
                <a:gd name="T2" fmla="*/ 29 w 29"/>
                <a:gd name="T3" fmla="*/ 5 h 35"/>
                <a:gd name="T4" fmla="*/ 6 w 29"/>
                <a:gd name="T5" fmla="*/ 35 h 35"/>
                <a:gd name="T6" fmla="*/ 0 w 29"/>
                <a:gd name="T7" fmla="*/ 35 h 35"/>
                <a:gd name="T8" fmla="*/ 24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24" y="0"/>
                  </a:moveTo>
                  <a:lnTo>
                    <a:pt x="29" y="5"/>
                  </a:lnTo>
                  <a:lnTo>
                    <a:pt x="6" y="35"/>
                  </a:lnTo>
                  <a:lnTo>
                    <a:pt x="0" y="35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3" name="Freeform 16"/>
            <p:cNvSpPr>
              <a:spLocks/>
            </p:cNvSpPr>
            <p:nvPr/>
          </p:nvSpPr>
          <p:spPr bwMode="auto">
            <a:xfrm>
              <a:off x="1310998" y="3115438"/>
              <a:ext cx="46038" cy="65088"/>
            </a:xfrm>
            <a:custGeom>
              <a:avLst/>
              <a:gdLst>
                <a:gd name="T0" fmla="*/ 23 w 29"/>
                <a:gd name="T1" fmla="*/ 0 h 41"/>
                <a:gd name="T2" fmla="*/ 29 w 29"/>
                <a:gd name="T3" fmla="*/ 6 h 41"/>
                <a:gd name="T4" fmla="*/ 6 w 29"/>
                <a:gd name="T5" fmla="*/ 41 h 41"/>
                <a:gd name="T6" fmla="*/ 0 w 29"/>
                <a:gd name="T7" fmla="*/ 35 h 41"/>
                <a:gd name="T8" fmla="*/ 23 w 29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23" y="0"/>
                  </a:moveTo>
                  <a:lnTo>
                    <a:pt x="29" y="6"/>
                  </a:lnTo>
                  <a:lnTo>
                    <a:pt x="6" y="41"/>
                  </a:lnTo>
                  <a:lnTo>
                    <a:pt x="0" y="3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4" name="Freeform 17"/>
            <p:cNvSpPr>
              <a:spLocks/>
            </p:cNvSpPr>
            <p:nvPr/>
          </p:nvSpPr>
          <p:spPr bwMode="auto">
            <a:xfrm>
              <a:off x="1384023" y="3013838"/>
              <a:ext cx="46038" cy="55563"/>
            </a:xfrm>
            <a:custGeom>
              <a:avLst/>
              <a:gdLst>
                <a:gd name="T0" fmla="*/ 24 w 29"/>
                <a:gd name="T1" fmla="*/ 0 h 35"/>
                <a:gd name="T2" fmla="*/ 29 w 29"/>
                <a:gd name="T3" fmla="*/ 0 h 35"/>
                <a:gd name="T4" fmla="*/ 6 w 29"/>
                <a:gd name="T5" fmla="*/ 35 h 35"/>
                <a:gd name="T6" fmla="*/ 0 w 29"/>
                <a:gd name="T7" fmla="*/ 29 h 35"/>
                <a:gd name="T8" fmla="*/ 24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24" y="0"/>
                  </a:moveTo>
                  <a:lnTo>
                    <a:pt x="29" y="0"/>
                  </a:lnTo>
                  <a:lnTo>
                    <a:pt x="6" y="35"/>
                  </a:lnTo>
                  <a:lnTo>
                    <a:pt x="0" y="29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18"/>
            <p:cNvSpPr>
              <a:spLocks/>
            </p:cNvSpPr>
            <p:nvPr/>
          </p:nvSpPr>
          <p:spPr bwMode="auto">
            <a:xfrm>
              <a:off x="1458636" y="2902713"/>
              <a:ext cx="55563" cy="65088"/>
            </a:xfrm>
            <a:custGeom>
              <a:avLst/>
              <a:gdLst>
                <a:gd name="T0" fmla="*/ 23 w 35"/>
                <a:gd name="T1" fmla="*/ 0 h 41"/>
                <a:gd name="T2" fmla="*/ 35 w 35"/>
                <a:gd name="T3" fmla="*/ 6 h 41"/>
                <a:gd name="T4" fmla="*/ 6 w 35"/>
                <a:gd name="T5" fmla="*/ 41 h 41"/>
                <a:gd name="T6" fmla="*/ 0 w 35"/>
                <a:gd name="T7" fmla="*/ 35 h 41"/>
                <a:gd name="T8" fmla="*/ 23 w 35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1">
                  <a:moveTo>
                    <a:pt x="23" y="0"/>
                  </a:moveTo>
                  <a:lnTo>
                    <a:pt x="35" y="6"/>
                  </a:lnTo>
                  <a:lnTo>
                    <a:pt x="6" y="41"/>
                  </a:lnTo>
                  <a:lnTo>
                    <a:pt x="0" y="3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19"/>
            <p:cNvSpPr>
              <a:spLocks/>
            </p:cNvSpPr>
            <p:nvPr/>
          </p:nvSpPr>
          <p:spPr bwMode="auto">
            <a:xfrm>
              <a:off x="1531661" y="2801113"/>
              <a:ext cx="55563" cy="55563"/>
            </a:xfrm>
            <a:custGeom>
              <a:avLst/>
              <a:gdLst>
                <a:gd name="T0" fmla="*/ 29 w 35"/>
                <a:gd name="T1" fmla="*/ 0 h 35"/>
                <a:gd name="T2" fmla="*/ 35 w 35"/>
                <a:gd name="T3" fmla="*/ 0 h 35"/>
                <a:gd name="T4" fmla="*/ 12 w 35"/>
                <a:gd name="T5" fmla="*/ 35 h 35"/>
                <a:gd name="T6" fmla="*/ 0 w 35"/>
                <a:gd name="T7" fmla="*/ 29 h 35"/>
                <a:gd name="T8" fmla="*/ 29 w 3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29" y="0"/>
                  </a:moveTo>
                  <a:lnTo>
                    <a:pt x="35" y="0"/>
                  </a:lnTo>
                  <a:lnTo>
                    <a:pt x="12" y="35"/>
                  </a:lnTo>
                  <a:lnTo>
                    <a:pt x="0" y="29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20"/>
            <p:cNvSpPr>
              <a:spLocks/>
            </p:cNvSpPr>
            <p:nvPr/>
          </p:nvSpPr>
          <p:spPr bwMode="auto">
            <a:xfrm>
              <a:off x="1615798" y="2689988"/>
              <a:ext cx="46038" cy="65088"/>
            </a:xfrm>
            <a:custGeom>
              <a:avLst/>
              <a:gdLst>
                <a:gd name="T0" fmla="*/ 23 w 29"/>
                <a:gd name="T1" fmla="*/ 0 h 41"/>
                <a:gd name="T2" fmla="*/ 29 w 29"/>
                <a:gd name="T3" fmla="*/ 6 h 41"/>
                <a:gd name="T4" fmla="*/ 6 w 29"/>
                <a:gd name="T5" fmla="*/ 41 h 41"/>
                <a:gd name="T6" fmla="*/ 0 w 29"/>
                <a:gd name="T7" fmla="*/ 35 h 41"/>
                <a:gd name="T8" fmla="*/ 23 w 29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23" y="0"/>
                  </a:moveTo>
                  <a:lnTo>
                    <a:pt x="29" y="6"/>
                  </a:lnTo>
                  <a:lnTo>
                    <a:pt x="6" y="41"/>
                  </a:lnTo>
                  <a:lnTo>
                    <a:pt x="0" y="3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21"/>
            <p:cNvSpPr>
              <a:spLocks/>
            </p:cNvSpPr>
            <p:nvPr/>
          </p:nvSpPr>
          <p:spPr bwMode="auto">
            <a:xfrm>
              <a:off x="1688823" y="2578863"/>
              <a:ext cx="46038" cy="65088"/>
            </a:xfrm>
            <a:custGeom>
              <a:avLst/>
              <a:gdLst>
                <a:gd name="T0" fmla="*/ 24 w 29"/>
                <a:gd name="T1" fmla="*/ 0 h 41"/>
                <a:gd name="T2" fmla="*/ 29 w 29"/>
                <a:gd name="T3" fmla="*/ 6 h 41"/>
                <a:gd name="T4" fmla="*/ 6 w 29"/>
                <a:gd name="T5" fmla="*/ 41 h 41"/>
                <a:gd name="T6" fmla="*/ 0 w 29"/>
                <a:gd name="T7" fmla="*/ 35 h 41"/>
                <a:gd name="T8" fmla="*/ 24 w 29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24" y="0"/>
                  </a:moveTo>
                  <a:lnTo>
                    <a:pt x="29" y="6"/>
                  </a:lnTo>
                  <a:lnTo>
                    <a:pt x="6" y="41"/>
                  </a:lnTo>
                  <a:lnTo>
                    <a:pt x="0" y="35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Freeform 22"/>
            <p:cNvSpPr>
              <a:spLocks/>
            </p:cNvSpPr>
            <p:nvPr/>
          </p:nvSpPr>
          <p:spPr bwMode="auto">
            <a:xfrm>
              <a:off x="1763436" y="2477263"/>
              <a:ext cx="46038" cy="55563"/>
            </a:xfrm>
            <a:custGeom>
              <a:avLst/>
              <a:gdLst>
                <a:gd name="T0" fmla="*/ 23 w 29"/>
                <a:gd name="T1" fmla="*/ 0 h 35"/>
                <a:gd name="T2" fmla="*/ 29 w 29"/>
                <a:gd name="T3" fmla="*/ 6 h 35"/>
                <a:gd name="T4" fmla="*/ 6 w 29"/>
                <a:gd name="T5" fmla="*/ 35 h 35"/>
                <a:gd name="T6" fmla="*/ 0 w 29"/>
                <a:gd name="T7" fmla="*/ 35 h 35"/>
                <a:gd name="T8" fmla="*/ 23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23" y="0"/>
                  </a:moveTo>
                  <a:lnTo>
                    <a:pt x="29" y="6"/>
                  </a:lnTo>
                  <a:lnTo>
                    <a:pt x="6" y="35"/>
                  </a:lnTo>
                  <a:lnTo>
                    <a:pt x="0" y="3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Freeform 23"/>
            <p:cNvSpPr>
              <a:spLocks/>
            </p:cNvSpPr>
            <p:nvPr/>
          </p:nvSpPr>
          <p:spPr bwMode="auto">
            <a:xfrm>
              <a:off x="1836461" y="2367725"/>
              <a:ext cx="46038" cy="63500"/>
            </a:xfrm>
            <a:custGeom>
              <a:avLst/>
              <a:gdLst>
                <a:gd name="T0" fmla="*/ 24 w 29"/>
                <a:gd name="T1" fmla="*/ 0 h 40"/>
                <a:gd name="T2" fmla="*/ 29 w 29"/>
                <a:gd name="T3" fmla="*/ 5 h 40"/>
                <a:gd name="T4" fmla="*/ 6 w 29"/>
                <a:gd name="T5" fmla="*/ 40 h 40"/>
                <a:gd name="T6" fmla="*/ 0 w 29"/>
                <a:gd name="T7" fmla="*/ 35 h 40"/>
                <a:gd name="T8" fmla="*/ 24 w 2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0">
                  <a:moveTo>
                    <a:pt x="24" y="0"/>
                  </a:moveTo>
                  <a:lnTo>
                    <a:pt x="29" y="5"/>
                  </a:lnTo>
                  <a:lnTo>
                    <a:pt x="6" y="40"/>
                  </a:lnTo>
                  <a:lnTo>
                    <a:pt x="0" y="35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24"/>
            <p:cNvSpPr>
              <a:spLocks/>
            </p:cNvSpPr>
            <p:nvPr/>
          </p:nvSpPr>
          <p:spPr bwMode="auto">
            <a:xfrm>
              <a:off x="1911073" y="2266125"/>
              <a:ext cx="46038" cy="55563"/>
            </a:xfrm>
            <a:custGeom>
              <a:avLst/>
              <a:gdLst>
                <a:gd name="T0" fmla="*/ 23 w 29"/>
                <a:gd name="T1" fmla="*/ 0 h 35"/>
                <a:gd name="T2" fmla="*/ 29 w 29"/>
                <a:gd name="T3" fmla="*/ 5 h 35"/>
                <a:gd name="T4" fmla="*/ 6 w 29"/>
                <a:gd name="T5" fmla="*/ 35 h 35"/>
                <a:gd name="T6" fmla="*/ 0 w 29"/>
                <a:gd name="T7" fmla="*/ 29 h 35"/>
                <a:gd name="T8" fmla="*/ 23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23" y="0"/>
                  </a:moveTo>
                  <a:lnTo>
                    <a:pt x="29" y="5"/>
                  </a:lnTo>
                  <a:lnTo>
                    <a:pt x="6" y="35"/>
                  </a:lnTo>
                  <a:lnTo>
                    <a:pt x="0" y="29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Freeform 25"/>
            <p:cNvSpPr>
              <a:spLocks/>
            </p:cNvSpPr>
            <p:nvPr/>
          </p:nvSpPr>
          <p:spPr bwMode="auto">
            <a:xfrm>
              <a:off x="1984098" y="2155000"/>
              <a:ext cx="55563" cy="65088"/>
            </a:xfrm>
            <a:custGeom>
              <a:avLst/>
              <a:gdLst>
                <a:gd name="T0" fmla="*/ 24 w 35"/>
                <a:gd name="T1" fmla="*/ 0 h 41"/>
                <a:gd name="T2" fmla="*/ 35 w 35"/>
                <a:gd name="T3" fmla="*/ 6 h 41"/>
                <a:gd name="T4" fmla="*/ 6 w 35"/>
                <a:gd name="T5" fmla="*/ 41 h 41"/>
                <a:gd name="T6" fmla="*/ 0 w 35"/>
                <a:gd name="T7" fmla="*/ 35 h 41"/>
                <a:gd name="T8" fmla="*/ 24 w 35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41">
                  <a:moveTo>
                    <a:pt x="24" y="0"/>
                  </a:moveTo>
                  <a:lnTo>
                    <a:pt x="35" y="6"/>
                  </a:lnTo>
                  <a:lnTo>
                    <a:pt x="6" y="41"/>
                  </a:lnTo>
                  <a:lnTo>
                    <a:pt x="0" y="35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Freeform 26"/>
            <p:cNvSpPr>
              <a:spLocks/>
            </p:cNvSpPr>
            <p:nvPr/>
          </p:nvSpPr>
          <p:spPr bwMode="auto">
            <a:xfrm>
              <a:off x="2058711" y="2053400"/>
              <a:ext cx="55563" cy="55563"/>
            </a:xfrm>
            <a:custGeom>
              <a:avLst/>
              <a:gdLst>
                <a:gd name="T0" fmla="*/ 29 w 35"/>
                <a:gd name="T1" fmla="*/ 0 h 35"/>
                <a:gd name="T2" fmla="*/ 35 w 35"/>
                <a:gd name="T3" fmla="*/ 0 h 35"/>
                <a:gd name="T4" fmla="*/ 12 w 35"/>
                <a:gd name="T5" fmla="*/ 35 h 35"/>
                <a:gd name="T6" fmla="*/ 0 w 35"/>
                <a:gd name="T7" fmla="*/ 29 h 35"/>
                <a:gd name="T8" fmla="*/ 29 w 3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29" y="0"/>
                  </a:moveTo>
                  <a:lnTo>
                    <a:pt x="35" y="0"/>
                  </a:lnTo>
                  <a:lnTo>
                    <a:pt x="12" y="35"/>
                  </a:lnTo>
                  <a:lnTo>
                    <a:pt x="0" y="29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Freeform 27"/>
            <p:cNvSpPr>
              <a:spLocks/>
            </p:cNvSpPr>
            <p:nvPr/>
          </p:nvSpPr>
          <p:spPr bwMode="auto">
            <a:xfrm>
              <a:off x="2141261" y="1942275"/>
              <a:ext cx="46038" cy="65088"/>
            </a:xfrm>
            <a:custGeom>
              <a:avLst/>
              <a:gdLst>
                <a:gd name="T0" fmla="*/ 23 w 29"/>
                <a:gd name="T1" fmla="*/ 0 h 41"/>
                <a:gd name="T2" fmla="*/ 29 w 29"/>
                <a:gd name="T3" fmla="*/ 6 h 41"/>
                <a:gd name="T4" fmla="*/ 6 w 29"/>
                <a:gd name="T5" fmla="*/ 41 h 41"/>
                <a:gd name="T6" fmla="*/ 0 w 29"/>
                <a:gd name="T7" fmla="*/ 35 h 41"/>
                <a:gd name="T8" fmla="*/ 23 w 29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23" y="0"/>
                  </a:moveTo>
                  <a:lnTo>
                    <a:pt x="29" y="6"/>
                  </a:lnTo>
                  <a:lnTo>
                    <a:pt x="6" y="41"/>
                  </a:lnTo>
                  <a:lnTo>
                    <a:pt x="0" y="3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28"/>
            <p:cNvSpPr>
              <a:spLocks/>
            </p:cNvSpPr>
            <p:nvPr/>
          </p:nvSpPr>
          <p:spPr bwMode="auto">
            <a:xfrm>
              <a:off x="2215873" y="1831150"/>
              <a:ext cx="46038" cy="65088"/>
            </a:xfrm>
            <a:custGeom>
              <a:avLst/>
              <a:gdLst>
                <a:gd name="T0" fmla="*/ 23 w 29"/>
                <a:gd name="T1" fmla="*/ 0 h 41"/>
                <a:gd name="T2" fmla="*/ 29 w 29"/>
                <a:gd name="T3" fmla="*/ 6 h 41"/>
                <a:gd name="T4" fmla="*/ 6 w 29"/>
                <a:gd name="T5" fmla="*/ 41 h 41"/>
                <a:gd name="T6" fmla="*/ 0 w 29"/>
                <a:gd name="T7" fmla="*/ 35 h 41"/>
                <a:gd name="T8" fmla="*/ 23 w 29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23" y="0"/>
                  </a:moveTo>
                  <a:lnTo>
                    <a:pt x="29" y="6"/>
                  </a:lnTo>
                  <a:lnTo>
                    <a:pt x="6" y="41"/>
                  </a:lnTo>
                  <a:lnTo>
                    <a:pt x="0" y="3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29"/>
            <p:cNvSpPr>
              <a:spLocks/>
            </p:cNvSpPr>
            <p:nvPr/>
          </p:nvSpPr>
          <p:spPr bwMode="auto">
            <a:xfrm>
              <a:off x="2288898" y="1729550"/>
              <a:ext cx="46038" cy="65088"/>
            </a:xfrm>
            <a:custGeom>
              <a:avLst/>
              <a:gdLst>
                <a:gd name="T0" fmla="*/ 24 w 29"/>
                <a:gd name="T1" fmla="*/ 0 h 41"/>
                <a:gd name="T2" fmla="*/ 29 w 29"/>
                <a:gd name="T3" fmla="*/ 6 h 41"/>
                <a:gd name="T4" fmla="*/ 6 w 29"/>
                <a:gd name="T5" fmla="*/ 41 h 41"/>
                <a:gd name="T6" fmla="*/ 0 w 29"/>
                <a:gd name="T7" fmla="*/ 35 h 41"/>
                <a:gd name="T8" fmla="*/ 24 w 29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24" y="0"/>
                  </a:moveTo>
                  <a:lnTo>
                    <a:pt x="29" y="6"/>
                  </a:lnTo>
                  <a:lnTo>
                    <a:pt x="6" y="41"/>
                  </a:lnTo>
                  <a:lnTo>
                    <a:pt x="0" y="35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30"/>
            <p:cNvSpPr>
              <a:spLocks/>
            </p:cNvSpPr>
            <p:nvPr/>
          </p:nvSpPr>
          <p:spPr bwMode="auto">
            <a:xfrm>
              <a:off x="2363511" y="1618425"/>
              <a:ext cx="46038" cy="65088"/>
            </a:xfrm>
            <a:custGeom>
              <a:avLst/>
              <a:gdLst>
                <a:gd name="T0" fmla="*/ 23 w 29"/>
                <a:gd name="T1" fmla="*/ 0 h 41"/>
                <a:gd name="T2" fmla="*/ 29 w 29"/>
                <a:gd name="T3" fmla="*/ 6 h 41"/>
                <a:gd name="T4" fmla="*/ 6 w 29"/>
                <a:gd name="T5" fmla="*/ 41 h 41"/>
                <a:gd name="T6" fmla="*/ 0 w 29"/>
                <a:gd name="T7" fmla="*/ 35 h 41"/>
                <a:gd name="T8" fmla="*/ 23 w 29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23" y="0"/>
                  </a:moveTo>
                  <a:lnTo>
                    <a:pt x="29" y="6"/>
                  </a:lnTo>
                  <a:lnTo>
                    <a:pt x="6" y="41"/>
                  </a:lnTo>
                  <a:lnTo>
                    <a:pt x="0" y="3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31"/>
            <p:cNvSpPr>
              <a:spLocks/>
            </p:cNvSpPr>
            <p:nvPr/>
          </p:nvSpPr>
          <p:spPr bwMode="auto">
            <a:xfrm>
              <a:off x="2436536" y="1516825"/>
              <a:ext cx="46038" cy="55563"/>
            </a:xfrm>
            <a:custGeom>
              <a:avLst/>
              <a:gdLst>
                <a:gd name="T0" fmla="*/ 24 w 29"/>
                <a:gd name="T1" fmla="*/ 0 h 35"/>
                <a:gd name="T2" fmla="*/ 29 w 29"/>
                <a:gd name="T3" fmla="*/ 6 h 35"/>
                <a:gd name="T4" fmla="*/ 6 w 29"/>
                <a:gd name="T5" fmla="*/ 35 h 35"/>
                <a:gd name="T6" fmla="*/ 0 w 29"/>
                <a:gd name="T7" fmla="*/ 35 h 35"/>
                <a:gd name="T8" fmla="*/ 24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24" y="0"/>
                  </a:moveTo>
                  <a:lnTo>
                    <a:pt x="29" y="6"/>
                  </a:lnTo>
                  <a:lnTo>
                    <a:pt x="6" y="35"/>
                  </a:lnTo>
                  <a:lnTo>
                    <a:pt x="0" y="35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32"/>
            <p:cNvSpPr>
              <a:spLocks/>
            </p:cNvSpPr>
            <p:nvPr/>
          </p:nvSpPr>
          <p:spPr bwMode="auto">
            <a:xfrm>
              <a:off x="2511148" y="1407288"/>
              <a:ext cx="46038" cy="63500"/>
            </a:xfrm>
            <a:custGeom>
              <a:avLst/>
              <a:gdLst>
                <a:gd name="T0" fmla="*/ 23 w 29"/>
                <a:gd name="T1" fmla="*/ 0 h 40"/>
                <a:gd name="T2" fmla="*/ 29 w 29"/>
                <a:gd name="T3" fmla="*/ 5 h 40"/>
                <a:gd name="T4" fmla="*/ 6 w 29"/>
                <a:gd name="T5" fmla="*/ 40 h 40"/>
                <a:gd name="T6" fmla="*/ 0 w 29"/>
                <a:gd name="T7" fmla="*/ 34 h 40"/>
                <a:gd name="T8" fmla="*/ 23 w 2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0">
                  <a:moveTo>
                    <a:pt x="23" y="0"/>
                  </a:moveTo>
                  <a:lnTo>
                    <a:pt x="29" y="5"/>
                  </a:lnTo>
                  <a:lnTo>
                    <a:pt x="6" y="40"/>
                  </a:lnTo>
                  <a:lnTo>
                    <a:pt x="0" y="34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33"/>
            <p:cNvSpPr>
              <a:spLocks/>
            </p:cNvSpPr>
            <p:nvPr/>
          </p:nvSpPr>
          <p:spPr bwMode="auto">
            <a:xfrm>
              <a:off x="2584173" y="1305688"/>
              <a:ext cx="55563" cy="53975"/>
            </a:xfrm>
            <a:custGeom>
              <a:avLst/>
              <a:gdLst>
                <a:gd name="T0" fmla="*/ 24 w 35"/>
                <a:gd name="T1" fmla="*/ 0 h 34"/>
                <a:gd name="T2" fmla="*/ 35 w 35"/>
                <a:gd name="T3" fmla="*/ 0 h 34"/>
                <a:gd name="T4" fmla="*/ 12 w 35"/>
                <a:gd name="T5" fmla="*/ 34 h 34"/>
                <a:gd name="T6" fmla="*/ 0 w 35"/>
                <a:gd name="T7" fmla="*/ 29 h 34"/>
                <a:gd name="T8" fmla="*/ 24 w 35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4">
                  <a:moveTo>
                    <a:pt x="24" y="0"/>
                  </a:moveTo>
                  <a:lnTo>
                    <a:pt x="35" y="0"/>
                  </a:lnTo>
                  <a:lnTo>
                    <a:pt x="12" y="34"/>
                  </a:lnTo>
                  <a:lnTo>
                    <a:pt x="0" y="29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34"/>
            <p:cNvSpPr>
              <a:spLocks/>
            </p:cNvSpPr>
            <p:nvPr/>
          </p:nvSpPr>
          <p:spPr bwMode="auto">
            <a:xfrm>
              <a:off x="2668311" y="1194563"/>
              <a:ext cx="46038" cy="63500"/>
            </a:xfrm>
            <a:custGeom>
              <a:avLst/>
              <a:gdLst>
                <a:gd name="T0" fmla="*/ 23 w 29"/>
                <a:gd name="T1" fmla="*/ 0 h 40"/>
                <a:gd name="T2" fmla="*/ 29 w 29"/>
                <a:gd name="T3" fmla="*/ 6 h 40"/>
                <a:gd name="T4" fmla="*/ 6 w 29"/>
                <a:gd name="T5" fmla="*/ 40 h 40"/>
                <a:gd name="T6" fmla="*/ 0 w 29"/>
                <a:gd name="T7" fmla="*/ 35 h 40"/>
                <a:gd name="T8" fmla="*/ 23 w 29"/>
                <a:gd name="T9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0">
                  <a:moveTo>
                    <a:pt x="23" y="0"/>
                  </a:moveTo>
                  <a:lnTo>
                    <a:pt x="29" y="6"/>
                  </a:lnTo>
                  <a:lnTo>
                    <a:pt x="6" y="40"/>
                  </a:lnTo>
                  <a:lnTo>
                    <a:pt x="0" y="35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35"/>
            <p:cNvSpPr>
              <a:spLocks/>
            </p:cNvSpPr>
            <p:nvPr/>
          </p:nvSpPr>
          <p:spPr bwMode="auto">
            <a:xfrm>
              <a:off x="2741336" y="1092963"/>
              <a:ext cx="46038" cy="55563"/>
            </a:xfrm>
            <a:custGeom>
              <a:avLst/>
              <a:gdLst>
                <a:gd name="T0" fmla="*/ 23 w 29"/>
                <a:gd name="T1" fmla="*/ 0 h 35"/>
                <a:gd name="T2" fmla="*/ 29 w 29"/>
                <a:gd name="T3" fmla="*/ 0 h 35"/>
                <a:gd name="T4" fmla="*/ 6 w 29"/>
                <a:gd name="T5" fmla="*/ 35 h 35"/>
                <a:gd name="T6" fmla="*/ 0 w 29"/>
                <a:gd name="T7" fmla="*/ 29 h 35"/>
                <a:gd name="T8" fmla="*/ 23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23" y="0"/>
                  </a:moveTo>
                  <a:lnTo>
                    <a:pt x="29" y="0"/>
                  </a:lnTo>
                  <a:lnTo>
                    <a:pt x="6" y="35"/>
                  </a:lnTo>
                  <a:lnTo>
                    <a:pt x="0" y="29"/>
                  </a:lnTo>
                  <a:lnTo>
                    <a:pt x="23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36"/>
            <p:cNvSpPr>
              <a:spLocks/>
            </p:cNvSpPr>
            <p:nvPr/>
          </p:nvSpPr>
          <p:spPr bwMode="auto">
            <a:xfrm>
              <a:off x="2815948" y="1000888"/>
              <a:ext cx="36513" cy="46038"/>
            </a:xfrm>
            <a:custGeom>
              <a:avLst/>
              <a:gdLst>
                <a:gd name="T0" fmla="*/ 17 w 23"/>
                <a:gd name="T1" fmla="*/ 0 h 29"/>
                <a:gd name="T2" fmla="*/ 0 w 23"/>
                <a:gd name="T3" fmla="*/ 23 h 29"/>
                <a:gd name="T4" fmla="*/ 6 w 23"/>
                <a:gd name="T5" fmla="*/ 29 h 29"/>
                <a:gd name="T6" fmla="*/ 23 w 23"/>
                <a:gd name="T7" fmla="*/ 5 h 29"/>
                <a:gd name="T8" fmla="*/ 17 w 23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9">
                  <a:moveTo>
                    <a:pt x="17" y="0"/>
                  </a:moveTo>
                  <a:lnTo>
                    <a:pt x="0" y="23"/>
                  </a:lnTo>
                  <a:lnTo>
                    <a:pt x="6" y="29"/>
                  </a:lnTo>
                  <a:lnTo>
                    <a:pt x="23" y="5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37"/>
            <p:cNvSpPr>
              <a:spLocks/>
            </p:cNvSpPr>
            <p:nvPr/>
          </p:nvSpPr>
          <p:spPr bwMode="auto">
            <a:xfrm>
              <a:off x="3138211" y="3328163"/>
              <a:ext cx="46038" cy="63500"/>
            </a:xfrm>
            <a:custGeom>
              <a:avLst/>
              <a:gdLst>
                <a:gd name="T0" fmla="*/ 0 w 29"/>
                <a:gd name="T1" fmla="*/ 5 h 40"/>
                <a:gd name="T2" fmla="*/ 6 w 29"/>
                <a:gd name="T3" fmla="*/ 0 h 40"/>
                <a:gd name="T4" fmla="*/ 29 w 29"/>
                <a:gd name="T5" fmla="*/ 35 h 40"/>
                <a:gd name="T6" fmla="*/ 24 w 29"/>
                <a:gd name="T7" fmla="*/ 40 h 40"/>
                <a:gd name="T8" fmla="*/ 0 w 29"/>
                <a:gd name="T9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0">
                  <a:moveTo>
                    <a:pt x="0" y="5"/>
                  </a:moveTo>
                  <a:lnTo>
                    <a:pt x="6" y="0"/>
                  </a:lnTo>
                  <a:lnTo>
                    <a:pt x="29" y="35"/>
                  </a:lnTo>
                  <a:lnTo>
                    <a:pt x="24" y="4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38"/>
            <p:cNvSpPr>
              <a:spLocks/>
            </p:cNvSpPr>
            <p:nvPr/>
          </p:nvSpPr>
          <p:spPr bwMode="auto">
            <a:xfrm>
              <a:off x="3065186" y="3226563"/>
              <a:ext cx="46038" cy="55563"/>
            </a:xfrm>
            <a:custGeom>
              <a:avLst/>
              <a:gdLst>
                <a:gd name="T0" fmla="*/ 0 w 29"/>
                <a:gd name="T1" fmla="*/ 5 h 35"/>
                <a:gd name="T2" fmla="*/ 6 w 29"/>
                <a:gd name="T3" fmla="*/ 0 h 35"/>
                <a:gd name="T4" fmla="*/ 29 w 29"/>
                <a:gd name="T5" fmla="*/ 35 h 35"/>
                <a:gd name="T6" fmla="*/ 23 w 29"/>
                <a:gd name="T7" fmla="*/ 35 h 35"/>
                <a:gd name="T8" fmla="*/ 0 w 29"/>
                <a:gd name="T9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0" y="5"/>
                  </a:moveTo>
                  <a:lnTo>
                    <a:pt x="6" y="0"/>
                  </a:lnTo>
                  <a:lnTo>
                    <a:pt x="29" y="35"/>
                  </a:lnTo>
                  <a:lnTo>
                    <a:pt x="23" y="3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39"/>
            <p:cNvSpPr>
              <a:spLocks/>
            </p:cNvSpPr>
            <p:nvPr/>
          </p:nvSpPr>
          <p:spPr bwMode="auto">
            <a:xfrm>
              <a:off x="2990573" y="3115438"/>
              <a:ext cx="46038" cy="65088"/>
            </a:xfrm>
            <a:custGeom>
              <a:avLst/>
              <a:gdLst>
                <a:gd name="T0" fmla="*/ 0 w 29"/>
                <a:gd name="T1" fmla="*/ 6 h 41"/>
                <a:gd name="T2" fmla="*/ 6 w 29"/>
                <a:gd name="T3" fmla="*/ 0 h 41"/>
                <a:gd name="T4" fmla="*/ 29 w 29"/>
                <a:gd name="T5" fmla="*/ 35 h 41"/>
                <a:gd name="T6" fmla="*/ 23 w 29"/>
                <a:gd name="T7" fmla="*/ 41 h 41"/>
                <a:gd name="T8" fmla="*/ 0 w 29"/>
                <a:gd name="T9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0" y="6"/>
                  </a:moveTo>
                  <a:lnTo>
                    <a:pt x="6" y="0"/>
                  </a:lnTo>
                  <a:lnTo>
                    <a:pt x="29" y="35"/>
                  </a:lnTo>
                  <a:lnTo>
                    <a:pt x="23" y="41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40"/>
            <p:cNvSpPr>
              <a:spLocks/>
            </p:cNvSpPr>
            <p:nvPr/>
          </p:nvSpPr>
          <p:spPr bwMode="auto">
            <a:xfrm>
              <a:off x="2908023" y="3013838"/>
              <a:ext cx="55563" cy="55563"/>
            </a:xfrm>
            <a:custGeom>
              <a:avLst/>
              <a:gdLst>
                <a:gd name="T0" fmla="*/ 0 w 35"/>
                <a:gd name="T1" fmla="*/ 6 h 35"/>
                <a:gd name="T2" fmla="*/ 12 w 35"/>
                <a:gd name="T3" fmla="*/ 0 h 35"/>
                <a:gd name="T4" fmla="*/ 35 w 35"/>
                <a:gd name="T5" fmla="*/ 29 h 35"/>
                <a:gd name="T6" fmla="*/ 23 w 35"/>
                <a:gd name="T7" fmla="*/ 35 h 35"/>
                <a:gd name="T8" fmla="*/ 0 w 35"/>
                <a:gd name="T9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0" y="6"/>
                  </a:moveTo>
                  <a:lnTo>
                    <a:pt x="12" y="0"/>
                  </a:lnTo>
                  <a:lnTo>
                    <a:pt x="35" y="29"/>
                  </a:lnTo>
                  <a:lnTo>
                    <a:pt x="23" y="35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41"/>
            <p:cNvSpPr>
              <a:spLocks/>
            </p:cNvSpPr>
            <p:nvPr/>
          </p:nvSpPr>
          <p:spPr bwMode="auto">
            <a:xfrm>
              <a:off x="2833411" y="2902713"/>
              <a:ext cx="46038" cy="65088"/>
            </a:xfrm>
            <a:custGeom>
              <a:avLst/>
              <a:gdLst>
                <a:gd name="T0" fmla="*/ 0 w 29"/>
                <a:gd name="T1" fmla="*/ 6 h 41"/>
                <a:gd name="T2" fmla="*/ 6 w 29"/>
                <a:gd name="T3" fmla="*/ 0 h 41"/>
                <a:gd name="T4" fmla="*/ 29 w 29"/>
                <a:gd name="T5" fmla="*/ 35 h 41"/>
                <a:gd name="T6" fmla="*/ 24 w 29"/>
                <a:gd name="T7" fmla="*/ 41 h 41"/>
                <a:gd name="T8" fmla="*/ 0 w 29"/>
                <a:gd name="T9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0" y="6"/>
                  </a:moveTo>
                  <a:lnTo>
                    <a:pt x="6" y="0"/>
                  </a:lnTo>
                  <a:lnTo>
                    <a:pt x="29" y="35"/>
                  </a:lnTo>
                  <a:lnTo>
                    <a:pt x="24" y="41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42"/>
            <p:cNvSpPr>
              <a:spLocks/>
            </p:cNvSpPr>
            <p:nvPr/>
          </p:nvSpPr>
          <p:spPr bwMode="auto">
            <a:xfrm>
              <a:off x="2760386" y="2801113"/>
              <a:ext cx="46038" cy="55563"/>
            </a:xfrm>
            <a:custGeom>
              <a:avLst/>
              <a:gdLst>
                <a:gd name="T0" fmla="*/ 0 w 29"/>
                <a:gd name="T1" fmla="*/ 0 h 35"/>
                <a:gd name="T2" fmla="*/ 6 w 29"/>
                <a:gd name="T3" fmla="*/ 0 h 35"/>
                <a:gd name="T4" fmla="*/ 29 w 29"/>
                <a:gd name="T5" fmla="*/ 29 h 35"/>
                <a:gd name="T6" fmla="*/ 23 w 29"/>
                <a:gd name="T7" fmla="*/ 35 h 35"/>
                <a:gd name="T8" fmla="*/ 0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0" y="0"/>
                  </a:moveTo>
                  <a:lnTo>
                    <a:pt x="6" y="0"/>
                  </a:lnTo>
                  <a:lnTo>
                    <a:pt x="29" y="29"/>
                  </a:lnTo>
                  <a:lnTo>
                    <a:pt x="23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43"/>
            <p:cNvSpPr>
              <a:spLocks/>
            </p:cNvSpPr>
            <p:nvPr/>
          </p:nvSpPr>
          <p:spPr bwMode="auto">
            <a:xfrm>
              <a:off x="2685773" y="2689988"/>
              <a:ext cx="46038" cy="65088"/>
            </a:xfrm>
            <a:custGeom>
              <a:avLst/>
              <a:gdLst>
                <a:gd name="T0" fmla="*/ 0 w 29"/>
                <a:gd name="T1" fmla="*/ 6 h 41"/>
                <a:gd name="T2" fmla="*/ 6 w 29"/>
                <a:gd name="T3" fmla="*/ 0 h 41"/>
                <a:gd name="T4" fmla="*/ 29 w 29"/>
                <a:gd name="T5" fmla="*/ 35 h 41"/>
                <a:gd name="T6" fmla="*/ 24 w 29"/>
                <a:gd name="T7" fmla="*/ 41 h 41"/>
                <a:gd name="T8" fmla="*/ 0 w 29"/>
                <a:gd name="T9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0" y="6"/>
                  </a:moveTo>
                  <a:lnTo>
                    <a:pt x="6" y="0"/>
                  </a:lnTo>
                  <a:lnTo>
                    <a:pt x="29" y="35"/>
                  </a:lnTo>
                  <a:lnTo>
                    <a:pt x="24" y="41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44"/>
            <p:cNvSpPr>
              <a:spLocks/>
            </p:cNvSpPr>
            <p:nvPr/>
          </p:nvSpPr>
          <p:spPr bwMode="auto">
            <a:xfrm>
              <a:off x="2612748" y="2588388"/>
              <a:ext cx="46038" cy="55563"/>
            </a:xfrm>
            <a:custGeom>
              <a:avLst/>
              <a:gdLst>
                <a:gd name="T0" fmla="*/ 0 w 29"/>
                <a:gd name="T1" fmla="*/ 0 h 35"/>
                <a:gd name="T2" fmla="*/ 6 w 29"/>
                <a:gd name="T3" fmla="*/ 0 h 35"/>
                <a:gd name="T4" fmla="*/ 29 w 29"/>
                <a:gd name="T5" fmla="*/ 29 h 35"/>
                <a:gd name="T6" fmla="*/ 23 w 29"/>
                <a:gd name="T7" fmla="*/ 35 h 35"/>
                <a:gd name="T8" fmla="*/ 0 w 29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35">
                  <a:moveTo>
                    <a:pt x="0" y="0"/>
                  </a:moveTo>
                  <a:lnTo>
                    <a:pt x="6" y="0"/>
                  </a:lnTo>
                  <a:lnTo>
                    <a:pt x="29" y="29"/>
                  </a:lnTo>
                  <a:lnTo>
                    <a:pt x="23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45"/>
            <p:cNvSpPr>
              <a:spLocks/>
            </p:cNvSpPr>
            <p:nvPr/>
          </p:nvSpPr>
          <p:spPr bwMode="auto">
            <a:xfrm>
              <a:off x="2538136" y="2477263"/>
              <a:ext cx="46038" cy="65088"/>
            </a:xfrm>
            <a:custGeom>
              <a:avLst/>
              <a:gdLst>
                <a:gd name="T0" fmla="*/ 0 w 29"/>
                <a:gd name="T1" fmla="*/ 6 h 41"/>
                <a:gd name="T2" fmla="*/ 6 w 29"/>
                <a:gd name="T3" fmla="*/ 0 h 41"/>
                <a:gd name="T4" fmla="*/ 29 w 29"/>
                <a:gd name="T5" fmla="*/ 35 h 41"/>
                <a:gd name="T6" fmla="*/ 24 w 29"/>
                <a:gd name="T7" fmla="*/ 41 h 41"/>
                <a:gd name="T8" fmla="*/ 0 w 29"/>
                <a:gd name="T9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0" y="6"/>
                  </a:moveTo>
                  <a:lnTo>
                    <a:pt x="6" y="0"/>
                  </a:lnTo>
                  <a:lnTo>
                    <a:pt x="29" y="35"/>
                  </a:lnTo>
                  <a:lnTo>
                    <a:pt x="24" y="41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46"/>
            <p:cNvSpPr>
              <a:spLocks/>
            </p:cNvSpPr>
            <p:nvPr/>
          </p:nvSpPr>
          <p:spPr bwMode="auto">
            <a:xfrm>
              <a:off x="2455586" y="2375663"/>
              <a:ext cx="55563" cy="55563"/>
            </a:xfrm>
            <a:custGeom>
              <a:avLst/>
              <a:gdLst>
                <a:gd name="T0" fmla="*/ 0 w 35"/>
                <a:gd name="T1" fmla="*/ 0 h 35"/>
                <a:gd name="T2" fmla="*/ 6 w 35"/>
                <a:gd name="T3" fmla="*/ 0 h 35"/>
                <a:gd name="T4" fmla="*/ 35 w 35"/>
                <a:gd name="T5" fmla="*/ 30 h 35"/>
                <a:gd name="T6" fmla="*/ 23 w 35"/>
                <a:gd name="T7" fmla="*/ 35 h 35"/>
                <a:gd name="T8" fmla="*/ 0 w 35"/>
                <a:gd name="T9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35">
                  <a:moveTo>
                    <a:pt x="0" y="0"/>
                  </a:moveTo>
                  <a:lnTo>
                    <a:pt x="6" y="0"/>
                  </a:lnTo>
                  <a:lnTo>
                    <a:pt x="35" y="30"/>
                  </a:lnTo>
                  <a:lnTo>
                    <a:pt x="23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47"/>
            <p:cNvSpPr>
              <a:spLocks/>
            </p:cNvSpPr>
            <p:nvPr/>
          </p:nvSpPr>
          <p:spPr bwMode="auto">
            <a:xfrm>
              <a:off x="2380973" y="2266125"/>
              <a:ext cx="46038" cy="63500"/>
            </a:xfrm>
            <a:custGeom>
              <a:avLst/>
              <a:gdLst>
                <a:gd name="T0" fmla="*/ 0 w 29"/>
                <a:gd name="T1" fmla="*/ 5 h 40"/>
                <a:gd name="T2" fmla="*/ 6 w 29"/>
                <a:gd name="T3" fmla="*/ 0 h 40"/>
                <a:gd name="T4" fmla="*/ 29 w 29"/>
                <a:gd name="T5" fmla="*/ 35 h 40"/>
                <a:gd name="T6" fmla="*/ 24 w 29"/>
                <a:gd name="T7" fmla="*/ 40 h 40"/>
                <a:gd name="T8" fmla="*/ 0 w 29"/>
                <a:gd name="T9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0">
                  <a:moveTo>
                    <a:pt x="0" y="5"/>
                  </a:moveTo>
                  <a:lnTo>
                    <a:pt x="6" y="0"/>
                  </a:lnTo>
                  <a:lnTo>
                    <a:pt x="29" y="35"/>
                  </a:lnTo>
                  <a:lnTo>
                    <a:pt x="24" y="4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5" name="Freeform 48"/>
            <p:cNvSpPr>
              <a:spLocks/>
            </p:cNvSpPr>
            <p:nvPr/>
          </p:nvSpPr>
          <p:spPr bwMode="auto">
            <a:xfrm>
              <a:off x="2307948" y="2155000"/>
              <a:ext cx="46038" cy="65088"/>
            </a:xfrm>
            <a:custGeom>
              <a:avLst/>
              <a:gdLst>
                <a:gd name="T0" fmla="*/ 0 w 29"/>
                <a:gd name="T1" fmla="*/ 6 h 41"/>
                <a:gd name="T2" fmla="*/ 6 w 29"/>
                <a:gd name="T3" fmla="*/ 0 h 41"/>
                <a:gd name="T4" fmla="*/ 29 w 29"/>
                <a:gd name="T5" fmla="*/ 35 h 41"/>
                <a:gd name="T6" fmla="*/ 23 w 29"/>
                <a:gd name="T7" fmla="*/ 41 h 41"/>
                <a:gd name="T8" fmla="*/ 0 w 29"/>
                <a:gd name="T9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0" y="6"/>
                  </a:moveTo>
                  <a:lnTo>
                    <a:pt x="6" y="0"/>
                  </a:lnTo>
                  <a:lnTo>
                    <a:pt x="29" y="35"/>
                  </a:lnTo>
                  <a:lnTo>
                    <a:pt x="23" y="41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" name="Freeform 49"/>
            <p:cNvSpPr>
              <a:spLocks/>
            </p:cNvSpPr>
            <p:nvPr/>
          </p:nvSpPr>
          <p:spPr bwMode="auto">
            <a:xfrm>
              <a:off x="2233336" y="2053400"/>
              <a:ext cx="46038" cy="65088"/>
            </a:xfrm>
            <a:custGeom>
              <a:avLst/>
              <a:gdLst>
                <a:gd name="T0" fmla="*/ 0 w 29"/>
                <a:gd name="T1" fmla="*/ 6 h 41"/>
                <a:gd name="T2" fmla="*/ 6 w 29"/>
                <a:gd name="T3" fmla="*/ 0 h 41"/>
                <a:gd name="T4" fmla="*/ 29 w 29"/>
                <a:gd name="T5" fmla="*/ 35 h 41"/>
                <a:gd name="T6" fmla="*/ 24 w 29"/>
                <a:gd name="T7" fmla="*/ 41 h 41"/>
                <a:gd name="T8" fmla="*/ 0 w 29"/>
                <a:gd name="T9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0" y="6"/>
                  </a:moveTo>
                  <a:lnTo>
                    <a:pt x="6" y="0"/>
                  </a:lnTo>
                  <a:lnTo>
                    <a:pt x="29" y="35"/>
                  </a:lnTo>
                  <a:lnTo>
                    <a:pt x="24" y="41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" name="Freeform 50"/>
            <p:cNvSpPr>
              <a:spLocks/>
            </p:cNvSpPr>
            <p:nvPr/>
          </p:nvSpPr>
          <p:spPr bwMode="auto">
            <a:xfrm>
              <a:off x="2160311" y="1942275"/>
              <a:ext cx="46038" cy="65088"/>
            </a:xfrm>
            <a:custGeom>
              <a:avLst/>
              <a:gdLst>
                <a:gd name="T0" fmla="*/ 0 w 29"/>
                <a:gd name="T1" fmla="*/ 6 h 41"/>
                <a:gd name="T2" fmla="*/ 6 w 29"/>
                <a:gd name="T3" fmla="*/ 0 h 41"/>
                <a:gd name="T4" fmla="*/ 29 w 29"/>
                <a:gd name="T5" fmla="*/ 35 h 41"/>
                <a:gd name="T6" fmla="*/ 23 w 29"/>
                <a:gd name="T7" fmla="*/ 41 h 41"/>
                <a:gd name="T8" fmla="*/ 0 w 29"/>
                <a:gd name="T9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0" y="6"/>
                  </a:moveTo>
                  <a:lnTo>
                    <a:pt x="6" y="0"/>
                  </a:lnTo>
                  <a:lnTo>
                    <a:pt x="29" y="35"/>
                  </a:lnTo>
                  <a:lnTo>
                    <a:pt x="23" y="41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" name="Freeform 51"/>
            <p:cNvSpPr>
              <a:spLocks/>
            </p:cNvSpPr>
            <p:nvPr/>
          </p:nvSpPr>
          <p:spPr bwMode="auto">
            <a:xfrm>
              <a:off x="2077761" y="1840675"/>
              <a:ext cx="53975" cy="55563"/>
            </a:xfrm>
            <a:custGeom>
              <a:avLst/>
              <a:gdLst>
                <a:gd name="T0" fmla="*/ 0 w 34"/>
                <a:gd name="T1" fmla="*/ 6 h 35"/>
                <a:gd name="T2" fmla="*/ 11 w 34"/>
                <a:gd name="T3" fmla="*/ 0 h 35"/>
                <a:gd name="T4" fmla="*/ 34 w 34"/>
                <a:gd name="T5" fmla="*/ 35 h 35"/>
                <a:gd name="T6" fmla="*/ 29 w 34"/>
                <a:gd name="T7" fmla="*/ 35 h 35"/>
                <a:gd name="T8" fmla="*/ 0 w 34"/>
                <a:gd name="T9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5">
                  <a:moveTo>
                    <a:pt x="0" y="6"/>
                  </a:moveTo>
                  <a:lnTo>
                    <a:pt x="11" y="0"/>
                  </a:lnTo>
                  <a:lnTo>
                    <a:pt x="34" y="35"/>
                  </a:lnTo>
                  <a:lnTo>
                    <a:pt x="29" y="35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9" name="Freeform 52"/>
            <p:cNvSpPr>
              <a:spLocks/>
            </p:cNvSpPr>
            <p:nvPr/>
          </p:nvSpPr>
          <p:spPr bwMode="auto">
            <a:xfrm>
              <a:off x="2003148" y="1729550"/>
              <a:ext cx="46038" cy="65088"/>
            </a:xfrm>
            <a:custGeom>
              <a:avLst/>
              <a:gdLst>
                <a:gd name="T0" fmla="*/ 0 w 29"/>
                <a:gd name="T1" fmla="*/ 6 h 41"/>
                <a:gd name="T2" fmla="*/ 6 w 29"/>
                <a:gd name="T3" fmla="*/ 0 h 41"/>
                <a:gd name="T4" fmla="*/ 29 w 29"/>
                <a:gd name="T5" fmla="*/ 35 h 41"/>
                <a:gd name="T6" fmla="*/ 23 w 29"/>
                <a:gd name="T7" fmla="*/ 41 h 41"/>
                <a:gd name="T8" fmla="*/ 0 w 29"/>
                <a:gd name="T9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0" y="6"/>
                  </a:moveTo>
                  <a:lnTo>
                    <a:pt x="6" y="0"/>
                  </a:lnTo>
                  <a:lnTo>
                    <a:pt x="29" y="35"/>
                  </a:lnTo>
                  <a:lnTo>
                    <a:pt x="23" y="41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0" name="Freeform 53"/>
            <p:cNvSpPr>
              <a:spLocks/>
            </p:cNvSpPr>
            <p:nvPr/>
          </p:nvSpPr>
          <p:spPr bwMode="auto">
            <a:xfrm>
              <a:off x="1928536" y="1627950"/>
              <a:ext cx="47625" cy="55563"/>
            </a:xfrm>
            <a:custGeom>
              <a:avLst/>
              <a:gdLst>
                <a:gd name="T0" fmla="*/ 0 w 30"/>
                <a:gd name="T1" fmla="*/ 6 h 35"/>
                <a:gd name="T2" fmla="*/ 6 w 30"/>
                <a:gd name="T3" fmla="*/ 0 h 35"/>
                <a:gd name="T4" fmla="*/ 30 w 30"/>
                <a:gd name="T5" fmla="*/ 35 h 35"/>
                <a:gd name="T6" fmla="*/ 24 w 30"/>
                <a:gd name="T7" fmla="*/ 35 h 35"/>
                <a:gd name="T8" fmla="*/ 0 w 30"/>
                <a:gd name="T9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5">
                  <a:moveTo>
                    <a:pt x="0" y="6"/>
                  </a:moveTo>
                  <a:lnTo>
                    <a:pt x="6" y="0"/>
                  </a:lnTo>
                  <a:lnTo>
                    <a:pt x="30" y="35"/>
                  </a:lnTo>
                  <a:lnTo>
                    <a:pt x="24" y="35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1" name="Freeform 54"/>
            <p:cNvSpPr>
              <a:spLocks/>
            </p:cNvSpPr>
            <p:nvPr/>
          </p:nvSpPr>
          <p:spPr bwMode="auto">
            <a:xfrm>
              <a:off x="1855511" y="1516825"/>
              <a:ext cx="46038" cy="65088"/>
            </a:xfrm>
            <a:custGeom>
              <a:avLst/>
              <a:gdLst>
                <a:gd name="T0" fmla="*/ 0 w 29"/>
                <a:gd name="T1" fmla="*/ 6 h 41"/>
                <a:gd name="T2" fmla="*/ 6 w 29"/>
                <a:gd name="T3" fmla="*/ 0 h 41"/>
                <a:gd name="T4" fmla="*/ 29 w 29"/>
                <a:gd name="T5" fmla="*/ 35 h 41"/>
                <a:gd name="T6" fmla="*/ 23 w 29"/>
                <a:gd name="T7" fmla="*/ 41 h 41"/>
                <a:gd name="T8" fmla="*/ 0 w 29"/>
                <a:gd name="T9" fmla="*/ 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1">
                  <a:moveTo>
                    <a:pt x="0" y="6"/>
                  </a:moveTo>
                  <a:lnTo>
                    <a:pt x="6" y="0"/>
                  </a:lnTo>
                  <a:lnTo>
                    <a:pt x="29" y="35"/>
                  </a:lnTo>
                  <a:lnTo>
                    <a:pt x="23" y="41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2" name="Freeform 55"/>
            <p:cNvSpPr>
              <a:spLocks/>
            </p:cNvSpPr>
            <p:nvPr/>
          </p:nvSpPr>
          <p:spPr bwMode="auto">
            <a:xfrm>
              <a:off x="1780898" y="1415225"/>
              <a:ext cx="47625" cy="55563"/>
            </a:xfrm>
            <a:custGeom>
              <a:avLst/>
              <a:gdLst>
                <a:gd name="T0" fmla="*/ 0 w 30"/>
                <a:gd name="T1" fmla="*/ 6 h 35"/>
                <a:gd name="T2" fmla="*/ 6 w 30"/>
                <a:gd name="T3" fmla="*/ 0 h 35"/>
                <a:gd name="T4" fmla="*/ 30 w 30"/>
                <a:gd name="T5" fmla="*/ 35 h 35"/>
                <a:gd name="T6" fmla="*/ 24 w 30"/>
                <a:gd name="T7" fmla="*/ 35 h 35"/>
                <a:gd name="T8" fmla="*/ 0 w 30"/>
                <a:gd name="T9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35">
                  <a:moveTo>
                    <a:pt x="0" y="6"/>
                  </a:moveTo>
                  <a:lnTo>
                    <a:pt x="6" y="0"/>
                  </a:lnTo>
                  <a:lnTo>
                    <a:pt x="30" y="35"/>
                  </a:lnTo>
                  <a:lnTo>
                    <a:pt x="24" y="35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3" name="Freeform 56"/>
            <p:cNvSpPr>
              <a:spLocks/>
            </p:cNvSpPr>
            <p:nvPr/>
          </p:nvSpPr>
          <p:spPr bwMode="auto">
            <a:xfrm>
              <a:off x="1707873" y="1305688"/>
              <a:ext cx="46038" cy="63500"/>
            </a:xfrm>
            <a:custGeom>
              <a:avLst/>
              <a:gdLst>
                <a:gd name="T0" fmla="*/ 0 w 29"/>
                <a:gd name="T1" fmla="*/ 5 h 40"/>
                <a:gd name="T2" fmla="*/ 6 w 29"/>
                <a:gd name="T3" fmla="*/ 0 h 40"/>
                <a:gd name="T4" fmla="*/ 29 w 29"/>
                <a:gd name="T5" fmla="*/ 34 h 40"/>
                <a:gd name="T6" fmla="*/ 23 w 29"/>
                <a:gd name="T7" fmla="*/ 40 h 40"/>
                <a:gd name="T8" fmla="*/ 0 w 29"/>
                <a:gd name="T9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0">
                  <a:moveTo>
                    <a:pt x="0" y="5"/>
                  </a:moveTo>
                  <a:lnTo>
                    <a:pt x="6" y="0"/>
                  </a:lnTo>
                  <a:lnTo>
                    <a:pt x="29" y="34"/>
                  </a:lnTo>
                  <a:lnTo>
                    <a:pt x="23" y="4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4" name="Freeform 57"/>
            <p:cNvSpPr>
              <a:spLocks/>
            </p:cNvSpPr>
            <p:nvPr/>
          </p:nvSpPr>
          <p:spPr bwMode="auto">
            <a:xfrm>
              <a:off x="1625323" y="1204088"/>
              <a:ext cx="53975" cy="53975"/>
            </a:xfrm>
            <a:custGeom>
              <a:avLst/>
              <a:gdLst>
                <a:gd name="T0" fmla="*/ 0 w 34"/>
                <a:gd name="T1" fmla="*/ 0 h 34"/>
                <a:gd name="T2" fmla="*/ 11 w 34"/>
                <a:gd name="T3" fmla="*/ 0 h 34"/>
                <a:gd name="T4" fmla="*/ 34 w 34"/>
                <a:gd name="T5" fmla="*/ 29 h 34"/>
                <a:gd name="T6" fmla="*/ 23 w 34"/>
                <a:gd name="T7" fmla="*/ 34 h 34"/>
                <a:gd name="T8" fmla="*/ 0 w 34"/>
                <a:gd name="T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34">
                  <a:moveTo>
                    <a:pt x="0" y="0"/>
                  </a:moveTo>
                  <a:lnTo>
                    <a:pt x="11" y="0"/>
                  </a:lnTo>
                  <a:lnTo>
                    <a:pt x="34" y="29"/>
                  </a:lnTo>
                  <a:lnTo>
                    <a:pt x="23" y="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5" name="Freeform 58"/>
            <p:cNvSpPr>
              <a:spLocks/>
            </p:cNvSpPr>
            <p:nvPr/>
          </p:nvSpPr>
          <p:spPr bwMode="auto">
            <a:xfrm>
              <a:off x="1550711" y="1092963"/>
              <a:ext cx="46038" cy="63500"/>
            </a:xfrm>
            <a:custGeom>
              <a:avLst/>
              <a:gdLst>
                <a:gd name="T0" fmla="*/ 0 w 29"/>
                <a:gd name="T1" fmla="*/ 6 h 40"/>
                <a:gd name="T2" fmla="*/ 6 w 29"/>
                <a:gd name="T3" fmla="*/ 0 h 40"/>
                <a:gd name="T4" fmla="*/ 29 w 29"/>
                <a:gd name="T5" fmla="*/ 35 h 40"/>
                <a:gd name="T6" fmla="*/ 23 w 29"/>
                <a:gd name="T7" fmla="*/ 40 h 40"/>
                <a:gd name="T8" fmla="*/ 0 w 29"/>
                <a:gd name="T9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0">
                  <a:moveTo>
                    <a:pt x="0" y="6"/>
                  </a:moveTo>
                  <a:lnTo>
                    <a:pt x="6" y="0"/>
                  </a:lnTo>
                  <a:lnTo>
                    <a:pt x="29" y="35"/>
                  </a:lnTo>
                  <a:lnTo>
                    <a:pt x="23" y="40"/>
                  </a:lnTo>
                  <a:lnTo>
                    <a:pt x="0" y="6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6" name="Freeform 59"/>
            <p:cNvSpPr>
              <a:spLocks/>
            </p:cNvSpPr>
            <p:nvPr/>
          </p:nvSpPr>
          <p:spPr bwMode="auto">
            <a:xfrm>
              <a:off x="1485623" y="1000888"/>
              <a:ext cx="38100" cy="46038"/>
            </a:xfrm>
            <a:custGeom>
              <a:avLst/>
              <a:gdLst>
                <a:gd name="T0" fmla="*/ 0 w 24"/>
                <a:gd name="T1" fmla="*/ 5 h 29"/>
                <a:gd name="T2" fmla="*/ 18 w 24"/>
                <a:gd name="T3" fmla="*/ 29 h 29"/>
                <a:gd name="T4" fmla="*/ 24 w 24"/>
                <a:gd name="T5" fmla="*/ 23 h 29"/>
                <a:gd name="T6" fmla="*/ 6 w 24"/>
                <a:gd name="T7" fmla="*/ 0 h 29"/>
                <a:gd name="T8" fmla="*/ 0 w 24"/>
                <a:gd name="T9" fmla="*/ 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5"/>
                  </a:moveTo>
                  <a:lnTo>
                    <a:pt x="18" y="29"/>
                  </a:lnTo>
                  <a:lnTo>
                    <a:pt x="24" y="23"/>
                  </a:lnTo>
                  <a:lnTo>
                    <a:pt x="6" y="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7" name="Freeform 60"/>
            <p:cNvSpPr>
              <a:spLocks noEditPoints="1"/>
            </p:cNvSpPr>
            <p:nvPr/>
          </p:nvSpPr>
          <p:spPr bwMode="auto">
            <a:xfrm>
              <a:off x="822048" y="1951800"/>
              <a:ext cx="1309688" cy="1439863"/>
            </a:xfrm>
            <a:custGeom>
              <a:avLst/>
              <a:gdLst>
                <a:gd name="T0" fmla="*/ 0 w 825"/>
                <a:gd name="T1" fmla="*/ 902 h 907"/>
                <a:gd name="T2" fmla="*/ 697 w 825"/>
                <a:gd name="T3" fmla="*/ 6 h 907"/>
                <a:gd name="T4" fmla="*/ 709 w 825"/>
                <a:gd name="T5" fmla="*/ 11 h 907"/>
                <a:gd name="T6" fmla="*/ 11 w 825"/>
                <a:gd name="T7" fmla="*/ 907 h 907"/>
                <a:gd name="T8" fmla="*/ 0 w 825"/>
                <a:gd name="T9" fmla="*/ 902 h 907"/>
                <a:gd name="T10" fmla="*/ 697 w 825"/>
                <a:gd name="T11" fmla="*/ 6 h 907"/>
                <a:gd name="T12" fmla="*/ 697 w 825"/>
                <a:gd name="T13" fmla="*/ 0 h 907"/>
                <a:gd name="T14" fmla="*/ 703 w 825"/>
                <a:gd name="T15" fmla="*/ 0 h 907"/>
                <a:gd name="T16" fmla="*/ 703 w 825"/>
                <a:gd name="T17" fmla="*/ 6 h 907"/>
                <a:gd name="T18" fmla="*/ 697 w 825"/>
                <a:gd name="T19" fmla="*/ 6 h 907"/>
                <a:gd name="T20" fmla="*/ 703 w 825"/>
                <a:gd name="T21" fmla="*/ 0 h 907"/>
                <a:gd name="T22" fmla="*/ 825 w 825"/>
                <a:gd name="T23" fmla="*/ 0 h 907"/>
                <a:gd name="T24" fmla="*/ 825 w 825"/>
                <a:gd name="T25" fmla="*/ 17 h 907"/>
                <a:gd name="T26" fmla="*/ 703 w 825"/>
                <a:gd name="T27" fmla="*/ 17 h 907"/>
                <a:gd name="T28" fmla="*/ 703 w 825"/>
                <a:gd name="T29" fmla="*/ 0 h 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25" h="907">
                  <a:moveTo>
                    <a:pt x="0" y="902"/>
                  </a:moveTo>
                  <a:lnTo>
                    <a:pt x="697" y="6"/>
                  </a:lnTo>
                  <a:lnTo>
                    <a:pt x="709" y="11"/>
                  </a:lnTo>
                  <a:lnTo>
                    <a:pt x="11" y="907"/>
                  </a:lnTo>
                  <a:lnTo>
                    <a:pt x="0" y="902"/>
                  </a:lnTo>
                  <a:close/>
                  <a:moveTo>
                    <a:pt x="697" y="6"/>
                  </a:moveTo>
                  <a:lnTo>
                    <a:pt x="697" y="0"/>
                  </a:lnTo>
                  <a:lnTo>
                    <a:pt x="703" y="0"/>
                  </a:lnTo>
                  <a:lnTo>
                    <a:pt x="703" y="6"/>
                  </a:lnTo>
                  <a:lnTo>
                    <a:pt x="697" y="6"/>
                  </a:lnTo>
                  <a:close/>
                  <a:moveTo>
                    <a:pt x="703" y="0"/>
                  </a:moveTo>
                  <a:lnTo>
                    <a:pt x="825" y="0"/>
                  </a:lnTo>
                  <a:lnTo>
                    <a:pt x="825" y="17"/>
                  </a:lnTo>
                  <a:lnTo>
                    <a:pt x="703" y="17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rgbClr val="DFDF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8" name="Freeform 61"/>
            <p:cNvSpPr>
              <a:spLocks noEditPoints="1"/>
            </p:cNvSpPr>
            <p:nvPr/>
          </p:nvSpPr>
          <p:spPr bwMode="auto">
            <a:xfrm>
              <a:off x="2215873" y="1951800"/>
              <a:ext cx="1301750" cy="1439863"/>
            </a:xfrm>
            <a:custGeom>
              <a:avLst/>
              <a:gdLst>
                <a:gd name="T0" fmla="*/ 802 w 820"/>
                <a:gd name="T1" fmla="*/ 907 h 907"/>
                <a:gd name="T2" fmla="*/ 110 w 820"/>
                <a:gd name="T3" fmla="*/ 11 h 907"/>
                <a:gd name="T4" fmla="*/ 122 w 820"/>
                <a:gd name="T5" fmla="*/ 6 h 907"/>
                <a:gd name="T6" fmla="*/ 820 w 820"/>
                <a:gd name="T7" fmla="*/ 902 h 907"/>
                <a:gd name="T8" fmla="*/ 802 w 820"/>
                <a:gd name="T9" fmla="*/ 907 h 907"/>
                <a:gd name="T10" fmla="*/ 116 w 820"/>
                <a:gd name="T11" fmla="*/ 0 h 907"/>
                <a:gd name="T12" fmla="*/ 122 w 820"/>
                <a:gd name="T13" fmla="*/ 0 h 907"/>
                <a:gd name="T14" fmla="*/ 122 w 820"/>
                <a:gd name="T15" fmla="*/ 6 h 907"/>
                <a:gd name="T16" fmla="*/ 116 w 820"/>
                <a:gd name="T17" fmla="*/ 6 h 907"/>
                <a:gd name="T18" fmla="*/ 116 w 820"/>
                <a:gd name="T19" fmla="*/ 0 h 907"/>
                <a:gd name="T20" fmla="*/ 116 w 820"/>
                <a:gd name="T21" fmla="*/ 17 h 907"/>
                <a:gd name="T22" fmla="*/ 0 w 820"/>
                <a:gd name="T23" fmla="*/ 17 h 907"/>
                <a:gd name="T24" fmla="*/ 0 w 820"/>
                <a:gd name="T25" fmla="*/ 0 h 907"/>
                <a:gd name="T26" fmla="*/ 116 w 820"/>
                <a:gd name="T27" fmla="*/ 0 h 907"/>
                <a:gd name="T28" fmla="*/ 116 w 820"/>
                <a:gd name="T29" fmla="*/ 17 h 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20" h="907">
                  <a:moveTo>
                    <a:pt x="802" y="907"/>
                  </a:moveTo>
                  <a:lnTo>
                    <a:pt x="110" y="11"/>
                  </a:lnTo>
                  <a:lnTo>
                    <a:pt x="122" y="6"/>
                  </a:lnTo>
                  <a:lnTo>
                    <a:pt x="820" y="902"/>
                  </a:lnTo>
                  <a:lnTo>
                    <a:pt x="802" y="907"/>
                  </a:lnTo>
                  <a:close/>
                  <a:moveTo>
                    <a:pt x="116" y="0"/>
                  </a:moveTo>
                  <a:lnTo>
                    <a:pt x="122" y="0"/>
                  </a:lnTo>
                  <a:lnTo>
                    <a:pt x="122" y="6"/>
                  </a:lnTo>
                  <a:lnTo>
                    <a:pt x="116" y="6"/>
                  </a:lnTo>
                  <a:lnTo>
                    <a:pt x="116" y="0"/>
                  </a:lnTo>
                  <a:close/>
                  <a:moveTo>
                    <a:pt x="116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16" y="0"/>
                  </a:lnTo>
                  <a:lnTo>
                    <a:pt x="116" y="17"/>
                  </a:lnTo>
                  <a:close/>
                </a:path>
              </a:pathLst>
            </a:custGeom>
            <a:solidFill>
              <a:srgbClr val="DFDF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9" name="Rechteck 118"/>
            <p:cNvSpPr/>
            <p:nvPr/>
          </p:nvSpPr>
          <p:spPr>
            <a:xfrm>
              <a:off x="1155831" y="3501008"/>
              <a:ext cx="2028417" cy="97265"/>
            </a:xfrm>
            <a:prstGeom prst="rect">
              <a:avLst/>
            </a:prstGeom>
            <a:solidFill>
              <a:srgbClr val="99CCFF"/>
            </a:solidFill>
            <a:ln>
              <a:solidFill>
                <a:srgbClr val="99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0" name="Rechteck 119"/>
            <p:cNvSpPr/>
            <p:nvPr/>
          </p:nvSpPr>
          <p:spPr>
            <a:xfrm>
              <a:off x="1619672" y="2950568"/>
              <a:ext cx="1214532" cy="27599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1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68000" y="169200"/>
            <a:ext cx="8228012" cy="496887"/>
          </a:xfrm>
          <a:prstGeom prst="rect">
            <a:avLst/>
          </a:prstGeom>
          <a:ln/>
        </p:spPr>
        <p:txBody>
          <a:bodyPr lIns="82945" tIns="28802" rIns="82945" bIns="41473"/>
          <a:lstStyle/>
          <a:p>
            <a:pPr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  <a:tab pos="3938588" algn="l"/>
                <a:tab pos="4595813" algn="l"/>
                <a:tab pos="5253038" algn="l"/>
                <a:tab pos="5908675" algn="l"/>
                <a:tab pos="6565900" algn="l"/>
                <a:tab pos="7223125" algn="l"/>
                <a:tab pos="7878763" algn="l"/>
              </a:tabLst>
            </a:pPr>
            <a:r>
              <a:rPr lang="de-DE" dirty="0" err="1"/>
              <a:t>Pinhole</a:t>
            </a:r>
            <a:r>
              <a:rPr lang="de-DE" i="1" dirty="0"/>
              <a:t> </a:t>
            </a:r>
            <a:r>
              <a:rPr lang="de-DE" dirty="0" err="1"/>
              <a:t>collimation</a:t>
            </a:r>
            <a:endParaRPr lang="de-DE" dirty="0"/>
          </a:p>
        </p:txBody>
      </p:sp>
      <p:sp>
        <p:nvSpPr>
          <p:cNvPr id="122" name="Rectangle 3"/>
          <p:cNvSpPr txBox="1">
            <a:spLocks noChangeArrowheads="1"/>
          </p:cNvSpPr>
          <p:nvPr/>
        </p:nvSpPr>
        <p:spPr bwMode="auto">
          <a:xfrm>
            <a:off x="417661" y="1052736"/>
            <a:ext cx="4492625" cy="1590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000" dirty="0"/>
              <a:t>use pinhole to obtain </a:t>
            </a:r>
            <a:r>
              <a:rPr lang="en-US" sz="2000" dirty="0" smtClean="0"/>
              <a:t>projection</a:t>
            </a:r>
          </a:p>
          <a:p>
            <a:pPr>
              <a:lnSpc>
                <a:spcPct val="90000"/>
              </a:lnSpc>
            </a:pPr>
            <a:r>
              <a:rPr lang="en-US" sz="2000" dirty="0" smtClean="0"/>
              <a:t>magnification </a:t>
            </a:r>
            <a:r>
              <a:rPr lang="en-US" sz="2000" dirty="0"/>
              <a:t>possible due to distance </a:t>
            </a:r>
            <a:r>
              <a:rPr lang="en-US" sz="2000" dirty="0" smtClean="0"/>
              <a:t>variation</a:t>
            </a:r>
          </a:p>
        </p:txBody>
      </p:sp>
      <p:grpSp>
        <p:nvGrpSpPr>
          <p:cNvPr id="47" name="Gruppieren 46"/>
          <p:cNvGrpSpPr/>
          <p:nvPr/>
        </p:nvGrpSpPr>
        <p:grpSpPr>
          <a:xfrm>
            <a:off x="5224288" y="1672954"/>
            <a:ext cx="2732088" cy="3680321"/>
            <a:chOff x="4968850" y="-27384"/>
            <a:chExt cx="2732088" cy="3680321"/>
          </a:xfrm>
        </p:grpSpPr>
        <p:sp>
          <p:nvSpPr>
            <p:cNvPr id="48" name="Ellipse 25"/>
            <p:cNvSpPr>
              <a:spLocks noChangeArrowheads="1"/>
            </p:cNvSpPr>
            <p:nvPr/>
          </p:nvSpPr>
          <p:spPr bwMode="auto">
            <a:xfrm>
              <a:off x="5924029" y="-27384"/>
              <a:ext cx="777875" cy="777875"/>
            </a:xfrm>
            <a:prstGeom prst="ellipse">
              <a:avLst/>
            </a:prstGeom>
            <a:solidFill>
              <a:srgbClr val="99CCFF"/>
            </a:solidFill>
            <a:ln w="9525" algn="ctr">
              <a:solidFill>
                <a:srgbClr val="99CCFF"/>
              </a:solidFill>
              <a:round/>
              <a:headEnd/>
              <a:tailEnd/>
            </a:ln>
          </p:spPr>
          <p:txBody>
            <a:bodyPr lIns="82945" tIns="41473" rIns="82945" bIns="41473"/>
            <a:lstStyle/>
            <a:p>
              <a:pPr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de-DE"/>
            </a:p>
          </p:txBody>
        </p:sp>
        <p:sp>
          <p:nvSpPr>
            <p:cNvPr id="49" name="AutoShape 8"/>
            <p:cNvSpPr>
              <a:spLocks noChangeArrowheads="1"/>
            </p:cNvSpPr>
            <p:nvPr/>
          </p:nvSpPr>
          <p:spPr bwMode="auto">
            <a:xfrm>
              <a:off x="5298378" y="3497825"/>
              <a:ext cx="2109627" cy="116640"/>
            </a:xfrm>
            <a:prstGeom prst="roundRect">
              <a:avLst>
                <a:gd name="adj" fmla="val 1250"/>
              </a:avLst>
            </a:prstGeom>
            <a:solidFill>
              <a:srgbClr val="83C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de-DE"/>
            </a:p>
          </p:txBody>
        </p:sp>
        <p:sp>
          <p:nvSpPr>
            <p:cNvPr id="50" name="Text Box 9"/>
            <p:cNvSpPr txBox="1">
              <a:spLocks noChangeArrowheads="1"/>
            </p:cNvSpPr>
            <p:nvPr/>
          </p:nvSpPr>
          <p:spPr bwMode="auto">
            <a:xfrm>
              <a:off x="5952147" y="205010"/>
              <a:ext cx="839531" cy="269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57347" rIns="90000" bIns="45000"/>
            <a:lstStyle>
              <a:lvl1pPr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>
                <a:lnSpc>
                  <a:spcPct val="93000"/>
                </a:lnSpc>
                <a:buClr>
                  <a:srgbClr val="000000"/>
                </a:buClr>
                <a:buSzPct val="100000"/>
              </a:pPr>
              <a:r>
                <a:rPr lang="de-DE" sz="1500" b="1" dirty="0">
                  <a:solidFill>
                    <a:schemeClr val="bg1"/>
                  </a:solidFill>
                </a:rPr>
                <a:t>Object</a:t>
              </a:r>
              <a:endParaRPr lang="de-DE" sz="1300" b="1" dirty="0">
                <a:solidFill>
                  <a:schemeClr val="bg1"/>
                </a:solidFill>
              </a:endParaRPr>
            </a:p>
          </p:txBody>
        </p:sp>
        <p:sp>
          <p:nvSpPr>
            <p:cNvPr id="51" name="Rectangle 5"/>
            <p:cNvSpPr>
              <a:spLocks noChangeArrowheads="1"/>
            </p:cNvSpPr>
            <p:nvPr/>
          </p:nvSpPr>
          <p:spPr bwMode="auto">
            <a:xfrm>
              <a:off x="5033938" y="3497362"/>
              <a:ext cx="2593975" cy="147638"/>
            </a:xfrm>
            <a:prstGeom prst="rect">
              <a:avLst/>
            </a:prstGeom>
            <a:solidFill>
              <a:srgbClr val="969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Freeform 6"/>
            <p:cNvSpPr>
              <a:spLocks noEditPoints="1"/>
            </p:cNvSpPr>
            <p:nvPr/>
          </p:nvSpPr>
          <p:spPr bwMode="auto">
            <a:xfrm>
              <a:off x="5014888" y="3478312"/>
              <a:ext cx="2620963" cy="174625"/>
            </a:xfrm>
            <a:custGeom>
              <a:avLst/>
              <a:gdLst>
                <a:gd name="T0" fmla="*/ 12 w 1651"/>
                <a:gd name="T1" fmla="*/ 93 h 110"/>
                <a:gd name="T2" fmla="*/ 1646 w 1651"/>
                <a:gd name="T3" fmla="*/ 93 h 110"/>
                <a:gd name="T4" fmla="*/ 1646 w 1651"/>
                <a:gd name="T5" fmla="*/ 110 h 110"/>
                <a:gd name="T6" fmla="*/ 12 w 1651"/>
                <a:gd name="T7" fmla="*/ 110 h 110"/>
                <a:gd name="T8" fmla="*/ 12 w 1651"/>
                <a:gd name="T9" fmla="*/ 93 h 110"/>
                <a:gd name="T10" fmla="*/ 1651 w 1651"/>
                <a:gd name="T11" fmla="*/ 105 h 110"/>
                <a:gd name="T12" fmla="*/ 1651 w 1651"/>
                <a:gd name="T13" fmla="*/ 110 h 110"/>
                <a:gd name="T14" fmla="*/ 1646 w 1651"/>
                <a:gd name="T15" fmla="*/ 110 h 110"/>
                <a:gd name="T16" fmla="*/ 1646 w 1651"/>
                <a:gd name="T17" fmla="*/ 105 h 110"/>
                <a:gd name="T18" fmla="*/ 1651 w 1651"/>
                <a:gd name="T19" fmla="*/ 105 h 110"/>
                <a:gd name="T20" fmla="*/ 1634 w 1651"/>
                <a:gd name="T21" fmla="*/ 105 h 110"/>
                <a:gd name="T22" fmla="*/ 1634 w 1651"/>
                <a:gd name="T23" fmla="*/ 12 h 110"/>
                <a:gd name="T24" fmla="*/ 1651 w 1651"/>
                <a:gd name="T25" fmla="*/ 12 h 110"/>
                <a:gd name="T26" fmla="*/ 1651 w 1651"/>
                <a:gd name="T27" fmla="*/ 105 h 110"/>
                <a:gd name="T28" fmla="*/ 1634 w 1651"/>
                <a:gd name="T29" fmla="*/ 105 h 110"/>
                <a:gd name="T30" fmla="*/ 1646 w 1651"/>
                <a:gd name="T31" fmla="*/ 0 h 110"/>
                <a:gd name="T32" fmla="*/ 1651 w 1651"/>
                <a:gd name="T33" fmla="*/ 0 h 110"/>
                <a:gd name="T34" fmla="*/ 1651 w 1651"/>
                <a:gd name="T35" fmla="*/ 12 h 110"/>
                <a:gd name="T36" fmla="*/ 1646 w 1651"/>
                <a:gd name="T37" fmla="*/ 12 h 110"/>
                <a:gd name="T38" fmla="*/ 1646 w 1651"/>
                <a:gd name="T39" fmla="*/ 0 h 110"/>
                <a:gd name="T40" fmla="*/ 1646 w 1651"/>
                <a:gd name="T41" fmla="*/ 17 h 110"/>
                <a:gd name="T42" fmla="*/ 12 w 1651"/>
                <a:gd name="T43" fmla="*/ 17 h 110"/>
                <a:gd name="T44" fmla="*/ 12 w 1651"/>
                <a:gd name="T45" fmla="*/ 0 h 110"/>
                <a:gd name="T46" fmla="*/ 1646 w 1651"/>
                <a:gd name="T47" fmla="*/ 0 h 110"/>
                <a:gd name="T48" fmla="*/ 1646 w 1651"/>
                <a:gd name="T49" fmla="*/ 17 h 110"/>
                <a:gd name="T50" fmla="*/ 0 w 1651"/>
                <a:gd name="T51" fmla="*/ 12 h 110"/>
                <a:gd name="T52" fmla="*/ 0 w 1651"/>
                <a:gd name="T53" fmla="*/ 0 h 110"/>
                <a:gd name="T54" fmla="*/ 12 w 1651"/>
                <a:gd name="T55" fmla="*/ 0 h 110"/>
                <a:gd name="T56" fmla="*/ 12 w 1651"/>
                <a:gd name="T57" fmla="*/ 12 h 110"/>
                <a:gd name="T58" fmla="*/ 0 w 1651"/>
                <a:gd name="T59" fmla="*/ 12 h 110"/>
                <a:gd name="T60" fmla="*/ 17 w 1651"/>
                <a:gd name="T61" fmla="*/ 12 h 110"/>
                <a:gd name="T62" fmla="*/ 17 w 1651"/>
                <a:gd name="T63" fmla="*/ 105 h 110"/>
                <a:gd name="T64" fmla="*/ 0 w 1651"/>
                <a:gd name="T65" fmla="*/ 105 h 110"/>
                <a:gd name="T66" fmla="*/ 0 w 1651"/>
                <a:gd name="T67" fmla="*/ 12 h 110"/>
                <a:gd name="T68" fmla="*/ 17 w 1651"/>
                <a:gd name="T69" fmla="*/ 12 h 110"/>
                <a:gd name="T70" fmla="*/ 12 w 1651"/>
                <a:gd name="T71" fmla="*/ 110 h 110"/>
                <a:gd name="T72" fmla="*/ 0 w 1651"/>
                <a:gd name="T73" fmla="*/ 110 h 110"/>
                <a:gd name="T74" fmla="*/ 0 w 1651"/>
                <a:gd name="T75" fmla="*/ 105 h 110"/>
                <a:gd name="T76" fmla="*/ 12 w 1651"/>
                <a:gd name="T77" fmla="*/ 105 h 110"/>
                <a:gd name="T78" fmla="*/ 12 w 1651"/>
                <a:gd name="T79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51" h="110">
                  <a:moveTo>
                    <a:pt x="12" y="93"/>
                  </a:moveTo>
                  <a:lnTo>
                    <a:pt x="1646" y="93"/>
                  </a:lnTo>
                  <a:lnTo>
                    <a:pt x="1646" y="110"/>
                  </a:lnTo>
                  <a:lnTo>
                    <a:pt x="12" y="110"/>
                  </a:lnTo>
                  <a:lnTo>
                    <a:pt x="12" y="93"/>
                  </a:lnTo>
                  <a:close/>
                  <a:moveTo>
                    <a:pt x="1651" y="105"/>
                  </a:moveTo>
                  <a:lnTo>
                    <a:pt x="1651" y="110"/>
                  </a:lnTo>
                  <a:lnTo>
                    <a:pt x="1646" y="110"/>
                  </a:lnTo>
                  <a:lnTo>
                    <a:pt x="1646" y="105"/>
                  </a:lnTo>
                  <a:lnTo>
                    <a:pt x="1651" y="105"/>
                  </a:lnTo>
                  <a:close/>
                  <a:moveTo>
                    <a:pt x="1634" y="105"/>
                  </a:moveTo>
                  <a:lnTo>
                    <a:pt x="1634" y="12"/>
                  </a:lnTo>
                  <a:lnTo>
                    <a:pt x="1651" y="12"/>
                  </a:lnTo>
                  <a:lnTo>
                    <a:pt x="1651" y="105"/>
                  </a:lnTo>
                  <a:lnTo>
                    <a:pt x="1634" y="105"/>
                  </a:lnTo>
                  <a:close/>
                  <a:moveTo>
                    <a:pt x="1646" y="0"/>
                  </a:moveTo>
                  <a:lnTo>
                    <a:pt x="1651" y="0"/>
                  </a:lnTo>
                  <a:lnTo>
                    <a:pt x="1651" y="12"/>
                  </a:lnTo>
                  <a:lnTo>
                    <a:pt x="1646" y="12"/>
                  </a:lnTo>
                  <a:lnTo>
                    <a:pt x="1646" y="0"/>
                  </a:lnTo>
                  <a:close/>
                  <a:moveTo>
                    <a:pt x="1646" y="17"/>
                  </a:moveTo>
                  <a:lnTo>
                    <a:pt x="12" y="17"/>
                  </a:lnTo>
                  <a:lnTo>
                    <a:pt x="12" y="0"/>
                  </a:lnTo>
                  <a:lnTo>
                    <a:pt x="1646" y="0"/>
                  </a:lnTo>
                  <a:lnTo>
                    <a:pt x="1646" y="17"/>
                  </a:lnTo>
                  <a:close/>
                  <a:moveTo>
                    <a:pt x="0" y="12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12" y="12"/>
                  </a:lnTo>
                  <a:lnTo>
                    <a:pt x="0" y="12"/>
                  </a:lnTo>
                  <a:close/>
                  <a:moveTo>
                    <a:pt x="17" y="12"/>
                  </a:moveTo>
                  <a:lnTo>
                    <a:pt x="17" y="105"/>
                  </a:lnTo>
                  <a:lnTo>
                    <a:pt x="0" y="105"/>
                  </a:lnTo>
                  <a:lnTo>
                    <a:pt x="0" y="12"/>
                  </a:lnTo>
                  <a:lnTo>
                    <a:pt x="17" y="12"/>
                  </a:lnTo>
                  <a:close/>
                  <a:moveTo>
                    <a:pt x="12" y="110"/>
                  </a:moveTo>
                  <a:lnTo>
                    <a:pt x="0" y="110"/>
                  </a:lnTo>
                  <a:lnTo>
                    <a:pt x="0" y="105"/>
                  </a:lnTo>
                  <a:lnTo>
                    <a:pt x="12" y="105"/>
                  </a:lnTo>
                  <a:lnTo>
                    <a:pt x="12" y="110"/>
                  </a:lnTo>
                  <a:close/>
                </a:path>
              </a:pathLst>
            </a:custGeom>
            <a:solidFill>
              <a:srgbClr val="DFDF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3" name="Freeform 12"/>
            <p:cNvSpPr>
              <a:spLocks noEditPoints="1"/>
            </p:cNvSpPr>
            <p:nvPr/>
          </p:nvSpPr>
          <p:spPr bwMode="auto">
            <a:xfrm>
              <a:off x="4968850" y="3422750"/>
              <a:ext cx="2732088" cy="230187"/>
            </a:xfrm>
            <a:custGeom>
              <a:avLst/>
              <a:gdLst>
                <a:gd name="T0" fmla="*/ 0 w 1721"/>
                <a:gd name="T1" fmla="*/ 570 h 570"/>
                <a:gd name="T2" fmla="*/ 0 w 1721"/>
                <a:gd name="T3" fmla="*/ 12 h 570"/>
                <a:gd name="T4" fmla="*/ 17 w 1721"/>
                <a:gd name="T5" fmla="*/ 12 h 570"/>
                <a:gd name="T6" fmla="*/ 17 w 1721"/>
                <a:gd name="T7" fmla="*/ 570 h 570"/>
                <a:gd name="T8" fmla="*/ 0 w 1721"/>
                <a:gd name="T9" fmla="*/ 570 h 570"/>
                <a:gd name="T10" fmla="*/ 0 w 1721"/>
                <a:gd name="T11" fmla="*/ 12 h 570"/>
                <a:gd name="T12" fmla="*/ 0 w 1721"/>
                <a:gd name="T13" fmla="*/ 0 h 570"/>
                <a:gd name="T14" fmla="*/ 6 w 1721"/>
                <a:gd name="T15" fmla="*/ 0 h 570"/>
                <a:gd name="T16" fmla="*/ 6 w 1721"/>
                <a:gd name="T17" fmla="*/ 12 h 570"/>
                <a:gd name="T18" fmla="*/ 0 w 1721"/>
                <a:gd name="T19" fmla="*/ 12 h 570"/>
                <a:gd name="T20" fmla="*/ 6 w 1721"/>
                <a:gd name="T21" fmla="*/ 0 h 570"/>
                <a:gd name="T22" fmla="*/ 1710 w 1721"/>
                <a:gd name="T23" fmla="*/ 0 h 570"/>
                <a:gd name="T24" fmla="*/ 1710 w 1721"/>
                <a:gd name="T25" fmla="*/ 17 h 570"/>
                <a:gd name="T26" fmla="*/ 6 w 1721"/>
                <a:gd name="T27" fmla="*/ 17 h 570"/>
                <a:gd name="T28" fmla="*/ 6 w 1721"/>
                <a:gd name="T29" fmla="*/ 0 h 570"/>
                <a:gd name="T30" fmla="*/ 1710 w 1721"/>
                <a:gd name="T31" fmla="*/ 0 h 570"/>
                <a:gd name="T32" fmla="*/ 1721 w 1721"/>
                <a:gd name="T33" fmla="*/ 0 h 570"/>
                <a:gd name="T34" fmla="*/ 1721 w 1721"/>
                <a:gd name="T35" fmla="*/ 12 h 570"/>
                <a:gd name="T36" fmla="*/ 1710 w 1721"/>
                <a:gd name="T37" fmla="*/ 12 h 570"/>
                <a:gd name="T38" fmla="*/ 1710 w 1721"/>
                <a:gd name="T39" fmla="*/ 0 h 570"/>
                <a:gd name="T40" fmla="*/ 1721 w 1721"/>
                <a:gd name="T41" fmla="*/ 12 h 570"/>
                <a:gd name="T42" fmla="*/ 1721 w 1721"/>
                <a:gd name="T43" fmla="*/ 559 h 570"/>
                <a:gd name="T44" fmla="*/ 1704 w 1721"/>
                <a:gd name="T45" fmla="*/ 559 h 570"/>
                <a:gd name="T46" fmla="*/ 1704 w 1721"/>
                <a:gd name="T47" fmla="*/ 12 h 570"/>
                <a:gd name="T48" fmla="*/ 1721 w 1721"/>
                <a:gd name="T49" fmla="*/ 12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21" h="570">
                  <a:moveTo>
                    <a:pt x="0" y="570"/>
                  </a:moveTo>
                  <a:lnTo>
                    <a:pt x="0" y="12"/>
                  </a:lnTo>
                  <a:lnTo>
                    <a:pt x="17" y="12"/>
                  </a:lnTo>
                  <a:lnTo>
                    <a:pt x="17" y="570"/>
                  </a:lnTo>
                  <a:lnTo>
                    <a:pt x="0" y="570"/>
                  </a:lnTo>
                  <a:close/>
                  <a:moveTo>
                    <a:pt x="0" y="12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6" y="12"/>
                  </a:lnTo>
                  <a:lnTo>
                    <a:pt x="0" y="12"/>
                  </a:lnTo>
                  <a:close/>
                  <a:moveTo>
                    <a:pt x="6" y="0"/>
                  </a:moveTo>
                  <a:lnTo>
                    <a:pt x="1710" y="0"/>
                  </a:lnTo>
                  <a:lnTo>
                    <a:pt x="1710" y="17"/>
                  </a:lnTo>
                  <a:lnTo>
                    <a:pt x="6" y="17"/>
                  </a:lnTo>
                  <a:lnTo>
                    <a:pt x="6" y="0"/>
                  </a:lnTo>
                  <a:close/>
                  <a:moveTo>
                    <a:pt x="1710" y="0"/>
                  </a:moveTo>
                  <a:lnTo>
                    <a:pt x="1721" y="0"/>
                  </a:lnTo>
                  <a:lnTo>
                    <a:pt x="1721" y="12"/>
                  </a:lnTo>
                  <a:lnTo>
                    <a:pt x="1710" y="12"/>
                  </a:lnTo>
                  <a:lnTo>
                    <a:pt x="1710" y="0"/>
                  </a:lnTo>
                  <a:close/>
                  <a:moveTo>
                    <a:pt x="1721" y="12"/>
                  </a:moveTo>
                  <a:lnTo>
                    <a:pt x="1721" y="559"/>
                  </a:lnTo>
                  <a:lnTo>
                    <a:pt x="1704" y="559"/>
                  </a:lnTo>
                  <a:lnTo>
                    <a:pt x="1704" y="12"/>
                  </a:lnTo>
                  <a:lnTo>
                    <a:pt x="1721" y="12"/>
                  </a:lnTo>
                  <a:close/>
                </a:path>
              </a:pathLst>
            </a:custGeom>
            <a:solidFill>
              <a:srgbClr val="DFDF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Freeform 13"/>
            <p:cNvSpPr>
              <a:spLocks noEditPoints="1"/>
            </p:cNvSpPr>
            <p:nvPr/>
          </p:nvSpPr>
          <p:spPr bwMode="auto">
            <a:xfrm>
              <a:off x="5929288" y="-27384"/>
              <a:ext cx="803275" cy="803275"/>
            </a:xfrm>
            <a:custGeom>
              <a:avLst/>
              <a:gdLst>
                <a:gd name="T0" fmla="*/ 296 w 506"/>
                <a:gd name="T1" fmla="*/ 489 h 506"/>
                <a:gd name="T2" fmla="*/ 349 w 506"/>
                <a:gd name="T3" fmla="*/ 471 h 506"/>
                <a:gd name="T4" fmla="*/ 395 w 506"/>
                <a:gd name="T5" fmla="*/ 442 h 506"/>
                <a:gd name="T6" fmla="*/ 424 w 506"/>
                <a:gd name="T7" fmla="*/ 442 h 506"/>
                <a:gd name="T8" fmla="*/ 378 w 506"/>
                <a:gd name="T9" fmla="*/ 477 h 506"/>
                <a:gd name="T10" fmla="*/ 325 w 506"/>
                <a:gd name="T11" fmla="*/ 494 h 506"/>
                <a:gd name="T12" fmla="*/ 273 w 506"/>
                <a:gd name="T13" fmla="*/ 506 h 506"/>
                <a:gd name="T14" fmla="*/ 436 w 506"/>
                <a:gd name="T15" fmla="*/ 407 h 506"/>
                <a:gd name="T16" fmla="*/ 465 w 506"/>
                <a:gd name="T17" fmla="*/ 361 h 506"/>
                <a:gd name="T18" fmla="*/ 482 w 506"/>
                <a:gd name="T19" fmla="*/ 314 h 506"/>
                <a:gd name="T20" fmla="*/ 488 w 506"/>
                <a:gd name="T21" fmla="*/ 262 h 506"/>
                <a:gd name="T22" fmla="*/ 500 w 506"/>
                <a:gd name="T23" fmla="*/ 302 h 506"/>
                <a:gd name="T24" fmla="*/ 482 w 506"/>
                <a:gd name="T25" fmla="*/ 355 h 506"/>
                <a:gd name="T26" fmla="*/ 459 w 506"/>
                <a:gd name="T27" fmla="*/ 401 h 506"/>
                <a:gd name="T28" fmla="*/ 488 w 506"/>
                <a:gd name="T29" fmla="*/ 256 h 506"/>
                <a:gd name="T30" fmla="*/ 482 w 506"/>
                <a:gd name="T31" fmla="*/ 203 h 506"/>
                <a:gd name="T32" fmla="*/ 465 w 506"/>
                <a:gd name="T33" fmla="*/ 151 h 506"/>
                <a:gd name="T34" fmla="*/ 436 w 506"/>
                <a:gd name="T35" fmla="*/ 110 h 506"/>
                <a:gd name="T36" fmla="*/ 442 w 506"/>
                <a:gd name="T37" fmla="*/ 87 h 506"/>
                <a:gd name="T38" fmla="*/ 476 w 506"/>
                <a:gd name="T39" fmla="*/ 134 h 506"/>
                <a:gd name="T40" fmla="*/ 494 w 506"/>
                <a:gd name="T41" fmla="*/ 186 h 506"/>
                <a:gd name="T42" fmla="*/ 506 w 506"/>
                <a:gd name="T43" fmla="*/ 244 h 506"/>
                <a:gd name="T44" fmla="*/ 395 w 506"/>
                <a:gd name="T45" fmla="*/ 70 h 506"/>
                <a:gd name="T46" fmla="*/ 354 w 506"/>
                <a:gd name="T47" fmla="*/ 41 h 506"/>
                <a:gd name="T48" fmla="*/ 302 w 506"/>
                <a:gd name="T49" fmla="*/ 23 h 506"/>
                <a:gd name="T50" fmla="*/ 250 w 506"/>
                <a:gd name="T51" fmla="*/ 17 h 506"/>
                <a:gd name="T52" fmla="*/ 302 w 506"/>
                <a:gd name="T53" fmla="*/ 6 h 506"/>
                <a:gd name="T54" fmla="*/ 354 w 506"/>
                <a:gd name="T55" fmla="*/ 23 h 506"/>
                <a:gd name="T56" fmla="*/ 401 w 506"/>
                <a:gd name="T57" fmla="*/ 52 h 506"/>
                <a:gd name="T58" fmla="*/ 244 w 506"/>
                <a:gd name="T59" fmla="*/ 17 h 506"/>
                <a:gd name="T60" fmla="*/ 192 w 506"/>
                <a:gd name="T61" fmla="*/ 29 h 506"/>
                <a:gd name="T62" fmla="*/ 145 w 506"/>
                <a:gd name="T63" fmla="*/ 46 h 506"/>
                <a:gd name="T64" fmla="*/ 98 w 506"/>
                <a:gd name="T65" fmla="*/ 75 h 506"/>
                <a:gd name="T66" fmla="*/ 93 w 506"/>
                <a:gd name="T67" fmla="*/ 58 h 506"/>
                <a:gd name="T68" fmla="*/ 133 w 506"/>
                <a:gd name="T69" fmla="*/ 29 h 506"/>
                <a:gd name="T70" fmla="*/ 186 w 506"/>
                <a:gd name="T71" fmla="*/ 11 h 506"/>
                <a:gd name="T72" fmla="*/ 244 w 506"/>
                <a:gd name="T73" fmla="*/ 0 h 506"/>
                <a:gd name="T74" fmla="*/ 64 w 506"/>
                <a:gd name="T75" fmla="*/ 116 h 506"/>
                <a:gd name="T76" fmla="*/ 35 w 506"/>
                <a:gd name="T77" fmla="*/ 157 h 506"/>
                <a:gd name="T78" fmla="*/ 17 w 506"/>
                <a:gd name="T79" fmla="*/ 209 h 506"/>
                <a:gd name="T80" fmla="*/ 0 w 506"/>
                <a:gd name="T81" fmla="*/ 256 h 506"/>
                <a:gd name="T82" fmla="*/ 5 w 506"/>
                <a:gd name="T83" fmla="*/ 198 h 506"/>
                <a:gd name="T84" fmla="*/ 23 w 506"/>
                <a:gd name="T85" fmla="*/ 145 h 506"/>
                <a:gd name="T86" fmla="*/ 52 w 506"/>
                <a:gd name="T87" fmla="*/ 99 h 506"/>
                <a:gd name="T88" fmla="*/ 17 w 506"/>
                <a:gd name="T89" fmla="*/ 267 h 506"/>
                <a:gd name="T90" fmla="*/ 23 w 506"/>
                <a:gd name="T91" fmla="*/ 320 h 506"/>
                <a:gd name="T92" fmla="*/ 40 w 506"/>
                <a:gd name="T93" fmla="*/ 366 h 506"/>
                <a:gd name="T94" fmla="*/ 69 w 506"/>
                <a:gd name="T95" fmla="*/ 407 h 506"/>
                <a:gd name="T96" fmla="*/ 52 w 506"/>
                <a:gd name="T97" fmla="*/ 413 h 506"/>
                <a:gd name="T98" fmla="*/ 23 w 506"/>
                <a:gd name="T99" fmla="*/ 366 h 506"/>
                <a:gd name="T100" fmla="*/ 5 w 506"/>
                <a:gd name="T101" fmla="*/ 314 h 506"/>
                <a:gd name="T102" fmla="*/ 0 w 506"/>
                <a:gd name="T103" fmla="*/ 256 h 506"/>
                <a:gd name="T104" fmla="*/ 116 w 506"/>
                <a:gd name="T105" fmla="*/ 448 h 506"/>
                <a:gd name="T106" fmla="*/ 157 w 506"/>
                <a:gd name="T107" fmla="*/ 471 h 506"/>
                <a:gd name="T108" fmla="*/ 209 w 506"/>
                <a:gd name="T109" fmla="*/ 489 h 506"/>
                <a:gd name="T110" fmla="*/ 244 w 506"/>
                <a:gd name="T111" fmla="*/ 506 h 506"/>
                <a:gd name="T112" fmla="*/ 186 w 506"/>
                <a:gd name="T113" fmla="*/ 500 h 506"/>
                <a:gd name="T114" fmla="*/ 133 w 506"/>
                <a:gd name="T115" fmla="*/ 483 h 506"/>
                <a:gd name="T116" fmla="*/ 93 w 506"/>
                <a:gd name="T117" fmla="*/ 448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06" h="506">
                  <a:moveTo>
                    <a:pt x="250" y="494"/>
                  </a:moveTo>
                  <a:lnTo>
                    <a:pt x="255" y="489"/>
                  </a:lnTo>
                  <a:lnTo>
                    <a:pt x="261" y="489"/>
                  </a:lnTo>
                  <a:lnTo>
                    <a:pt x="267" y="489"/>
                  </a:lnTo>
                  <a:lnTo>
                    <a:pt x="273" y="489"/>
                  </a:lnTo>
                  <a:lnTo>
                    <a:pt x="279" y="489"/>
                  </a:lnTo>
                  <a:lnTo>
                    <a:pt x="285" y="489"/>
                  </a:lnTo>
                  <a:lnTo>
                    <a:pt x="290" y="489"/>
                  </a:lnTo>
                  <a:lnTo>
                    <a:pt x="296" y="489"/>
                  </a:lnTo>
                  <a:lnTo>
                    <a:pt x="302" y="483"/>
                  </a:lnTo>
                  <a:lnTo>
                    <a:pt x="308" y="483"/>
                  </a:lnTo>
                  <a:lnTo>
                    <a:pt x="314" y="483"/>
                  </a:lnTo>
                  <a:lnTo>
                    <a:pt x="319" y="483"/>
                  </a:lnTo>
                  <a:lnTo>
                    <a:pt x="325" y="477"/>
                  </a:lnTo>
                  <a:lnTo>
                    <a:pt x="331" y="477"/>
                  </a:lnTo>
                  <a:lnTo>
                    <a:pt x="337" y="477"/>
                  </a:lnTo>
                  <a:lnTo>
                    <a:pt x="343" y="471"/>
                  </a:lnTo>
                  <a:lnTo>
                    <a:pt x="349" y="471"/>
                  </a:lnTo>
                  <a:lnTo>
                    <a:pt x="354" y="465"/>
                  </a:lnTo>
                  <a:lnTo>
                    <a:pt x="360" y="465"/>
                  </a:lnTo>
                  <a:lnTo>
                    <a:pt x="366" y="465"/>
                  </a:lnTo>
                  <a:lnTo>
                    <a:pt x="366" y="459"/>
                  </a:lnTo>
                  <a:lnTo>
                    <a:pt x="372" y="459"/>
                  </a:lnTo>
                  <a:lnTo>
                    <a:pt x="378" y="454"/>
                  </a:lnTo>
                  <a:lnTo>
                    <a:pt x="383" y="454"/>
                  </a:lnTo>
                  <a:lnTo>
                    <a:pt x="389" y="448"/>
                  </a:lnTo>
                  <a:lnTo>
                    <a:pt x="395" y="442"/>
                  </a:lnTo>
                  <a:lnTo>
                    <a:pt x="395" y="442"/>
                  </a:lnTo>
                  <a:lnTo>
                    <a:pt x="401" y="436"/>
                  </a:lnTo>
                  <a:lnTo>
                    <a:pt x="407" y="436"/>
                  </a:lnTo>
                  <a:lnTo>
                    <a:pt x="412" y="430"/>
                  </a:lnTo>
                  <a:lnTo>
                    <a:pt x="412" y="425"/>
                  </a:lnTo>
                  <a:lnTo>
                    <a:pt x="418" y="425"/>
                  </a:lnTo>
                  <a:lnTo>
                    <a:pt x="430" y="436"/>
                  </a:lnTo>
                  <a:lnTo>
                    <a:pt x="424" y="436"/>
                  </a:lnTo>
                  <a:lnTo>
                    <a:pt x="424" y="442"/>
                  </a:lnTo>
                  <a:lnTo>
                    <a:pt x="418" y="448"/>
                  </a:lnTo>
                  <a:lnTo>
                    <a:pt x="412" y="448"/>
                  </a:lnTo>
                  <a:lnTo>
                    <a:pt x="407" y="454"/>
                  </a:lnTo>
                  <a:lnTo>
                    <a:pt x="401" y="459"/>
                  </a:lnTo>
                  <a:lnTo>
                    <a:pt x="401" y="459"/>
                  </a:lnTo>
                  <a:lnTo>
                    <a:pt x="395" y="465"/>
                  </a:lnTo>
                  <a:lnTo>
                    <a:pt x="389" y="465"/>
                  </a:lnTo>
                  <a:lnTo>
                    <a:pt x="383" y="471"/>
                  </a:lnTo>
                  <a:lnTo>
                    <a:pt x="378" y="477"/>
                  </a:lnTo>
                  <a:lnTo>
                    <a:pt x="372" y="477"/>
                  </a:lnTo>
                  <a:lnTo>
                    <a:pt x="366" y="483"/>
                  </a:lnTo>
                  <a:lnTo>
                    <a:pt x="360" y="483"/>
                  </a:lnTo>
                  <a:lnTo>
                    <a:pt x="354" y="483"/>
                  </a:lnTo>
                  <a:lnTo>
                    <a:pt x="349" y="489"/>
                  </a:lnTo>
                  <a:lnTo>
                    <a:pt x="343" y="489"/>
                  </a:lnTo>
                  <a:lnTo>
                    <a:pt x="337" y="494"/>
                  </a:lnTo>
                  <a:lnTo>
                    <a:pt x="331" y="494"/>
                  </a:lnTo>
                  <a:lnTo>
                    <a:pt x="325" y="494"/>
                  </a:lnTo>
                  <a:lnTo>
                    <a:pt x="319" y="500"/>
                  </a:lnTo>
                  <a:lnTo>
                    <a:pt x="314" y="500"/>
                  </a:lnTo>
                  <a:lnTo>
                    <a:pt x="308" y="500"/>
                  </a:lnTo>
                  <a:lnTo>
                    <a:pt x="302" y="500"/>
                  </a:lnTo>
                  <a:lnTo>
                    <a:pt x="296" y="506"/>
                  </a:lnTo>
                  <a:lnTo>
                    <a:pt x="290" y="506"/>
                  </a:lnTo>
                  <a:lnTo>
                    <a:pt x="285" y="506"/>
                  </a:lnTo>
                  <a:lnTo>
                    <a:pt x="279" y="506"/>
                  </a:lnTo>
                  <a:lnTo>
                    <a:pt x="273" y="506"/>
                  </a:lnTo>
                  <a:lnTo>
                    <a:pt x="267" y="506"/>
                  </a:lnTo>
                  <a:lnTo>
                    <a:pt x="255" y="506"/>
                  </a:lnTo>
                  <a:lnTo>
                    <a:pt x="250" y="506"/>
                  </a:lnTo>
                  <a:lnTo>
                    <a:pt x="250" y="494"/>
                  </a:lnTo>
                  <a:close/>
                  <a:moveTo>
                    <a:pt x="418" y="425"/>
                  </a:moveTo>
                  <a:lnTo>
                    <a:pt x="424" y="419"/>
                  </a:lnTo>
                  <a:lnTo>
                    <a:pt x="424" y="413"/>
                  </a:lnTo>
                  <a:lnTo>
                    <a:pt x="430" y="407"/>
                  </a:lnTo>
                  <a:lnTo>
                    <a:pt x="436" y="407"/>
                  </a:lnTo>
                  <a:lnTo>
                    <a:pt x="436" y="401"/>
                  </a:lnTo>
                  <a:lnTo>
                    <a:pt x="442" y="395"/>
                  </a:lnTo>
                  <a:lnTo>
                    <a:pt x="447" y="390"/>
                  </a:lnTo>
                  <a:lnTo>
                    <a:pt x="447" y="390"/>
                  </a:lnTo>
                  <a:lnTo>
                    <a:pt x="453" y="384"/>
                  </a:lnTo>
                  <a:lnTo>
                    <a:pt x="453" y="378"/>
                  </a:lnTo>
                  <a:lnTo>
                    <a:pt x="459" y="372"/>
                  </a:lnTo>
                  <a:lnTo>
                    <a:pt x="459" y="366"/>
                  </a:lnTo>
                  <a:lnTo>
                    <a:pt x="465" y="361"/>
                  </a:lnTo>
                  <a:lnTo>
                    <a:pt x="465" y="355"/>
                  </a:lnTo>
                  <a:lnTo>
                    <a:pt x="465" y="355"/>
                  </a:lnTo>
                  <a:lnTo>
                    <a:pt x="471" y="349"/>
                  </a:lnTo>
                  <a:lnTo>
                    <a:pt x="471" y="343"/>
                  </a:lnTo>
                  <a:lnTo>
                    <a:pt x="476" y="337"/>
                  </a:lnTo>
                  <a:lnTo>
                    <a:pt x="476" y="331"/>
                  </a:lnTo>
                  <a:lnTo>
                    <a:pt x="476" y="326"/>
                  </a:lnTo>
                  <a:lnTo>
                    <a:pt x="482" y="320"/>
                  </a:lnTo>
                  <a:lnTo>
                    <a:pt x="482" y="314"/>
                  </a:lnTo>
                  <a:lnTo>
                    <a:pt x="482" y="308"/>
                  </a:lnTo>
                  <a:lnTo>
                    <a:pt x="482" y="302"/>
                  </a:lnTo>
                  <a:lnTo>
                    <a:pt x="482" y="297"/>
                  </a:lnTo>
                  <a:lnTo>
                    <a:pt x="488" y="291"/>
                  </a:lnTo>
                  <a:lnTo>
                    <a:pt x="488" y="285"/>
                  </a:lnTo>
                  <a:lnTo>
                    <a:pt x="488" y="279"/>
                  </a:lnTo>
                  <a:lnTo>
                    <a:pt x="488" y="273"/>
                  </a:lnTo>
                  <a:lnTo>
                    <a:pt x="488" y="267"/>
                  </a:lnTo>
                  <a:lnTo>
                    <a:pt x="488" y="262"/>
                  </a:lnTo>
                  <a:lnTo>
                    <a:pt x="488" y="256"/>
                  </a:lnTo>
                  <a:lnTo>
                    <a:pt x="506" y="256"/>
                  </a:lnTo>
                  <a:lnTo>
                    <a:pt x="506" y="262"/>
                  </a:lnTo>
                  <a:lnTo>
                    <a:pt x="506" y="267"/>
                  </a:lnTo>
                  <a:lnTo>
                    <a:pt x="506" y="273"/>
                  </a:lnTo>
                  <a:lnTo>
                    <a:pt x="506" y="279"/>
                  </a:lnTo>
                  <a:lnTo>
                    <a:pt x="506" y="285"/>
                  </a:lnTo>
                  <a:lnTo>
                    <a:pt x="500" y="297"/>
                  </a:lnTo>
                  <a:lnTo>
                    <a:pt x="500" y="302"/>
                  </a:lnTo>
                  <a:lnTo>
                    <a:pt x="500" y="308"/>
                  </a:lnTo>
                  <a:lnTo>
                    <a:pt x="500" y="314"/>
                  </a:lnTo>
                  <a:lnTo>
                    <a:pt x="494" y="320"/>
                  </a:lnTo>
                  <a:lnTo>
                    <a:pt x="494" y="326"/>
                  </a:lnTo>
                  <a:lnTo>
                    <a:pt x="494" y="331"/>
                  </a:lnTo>
                  <a:lnTo>
                    <a:pt x="494" y="337"/>
                  </a:lnTo>
                  <a:lnTo>
                    <a:pt x="488" y="343"/>
                  </a:lnTo>
                  <a:lnTo>
                    <a:pt x="488" y="349"/>
                  </a:lnTo>
                  <a:lnTo>
                    <a:pt x="482" y="355"/>
                  </a:lnTo>
                  <a:lnTo>
                    <a:pt x="482" y="361"/>
                  </a:lnTo>
                  <a:lnTo>
                    <a:pt x="482" y="366"/>
                  </a:lnTo>
                  <a:lnTo>
                    <a:pt x="476" y="372"/>
                  </a:lnTo>
                  <a:lnTo>
                    <a:pt x="476" y="378"/>
                  </a:lnTo>
                  <a:lnTo>
                    <a:pt x="471" y="378"/>
                  </a:lnTo>
                  <a:lnTo>
                    <a:pt x="471" y="384"/>
                  </a:lnTo>
                  <a:lnTo>
                    <a:pt x="465" y="390"/>
                  </a:lnTo>
                  <a:lnTo>
                    <a:pt x="459" y="395"/>
                  </a:lnTo>
                  <a:lnTo>
                    <a:pt x="459" y="401"/>
                  </a:lnTo>
                  <a:lnTo>
                    <a:pt x="453" y="407"/>
                  </a:lnTo>
                  <a:lnTo>
                    <a:pt x="453" y="413"/>
                  </a:lnTo>
                  <a:lnTo>
                    <a:pt x="447" y="413"/>
                  </a:lnTo>
                  <a:lnTo>
                    <a:pt x="442" y="419"/>
                  </a:lnTo>
                  <a:lnTo>
                    <a:pt x="436" y="425"/>
                  </a:lnTo>
                  <a:lnTo>
                    <a:pt x="436" y="430"/>
                  </a:lnTo>
                  <a:lnTo>
                    <a:pt x="430" y="436"/>
                  </a:lnTo>
                  <a:lnTo>
                    <a:pt x="418" y="425"/>
                  </a:lnTo>
                  <a:close/>
                  <a:moveTo>
                    <a:pt x="488" y="256"/>
                  </a:moveTo>
                  <a:lnTo>
                    <a:pt x="488" y="250"/>
                  </a:lnTo>
                  <a:lnTo>
                    <a:pt x="488" y="244"/>
                  </a:lnTo>
                  <a:lnTo>
                    <a:pt x="488" y="238"/>
                  </a:lnTo>
                  <a:lnTo>
                    <a:pt x="488" y="233"/>
                  </a:lnTo>
                  <a:lnTo>
                    <a:pt x="488" y="227"/>
                  </a:lnTo>
                  <a:lnTo>
                    <a:pt x="488" y="221"/>
                  </a:lnTo>
                  <a:lnTo>
                    <a:pt x="482" y="215"/>
                  </a:lnTo>
                  <a:lnTo>
                    <a:pt x="482" y="209"/>
                  </a:lnTo>
                  <a:lnTo>
                    <a:pt x="482" y="203"/>
                  </a:lnTo>
                  <a:lnTo>
                    <a:pt x="482" y="198"/>
                  </a:lnTo>
                  <a:lnTo>
                    <a:pt x="482" y="192"/>
                  </a:lnTo>
                  <a:lnTo>
                    <a:pt x="476" y="186"/>
                  </a:lnTo>
                  <a:lnTo>
                    <a:pt x="476" y="180"/>
                  </a:lnTo>
                  <a:lnTo>
                    <a:pt x="476" y="174"/>
                  </a:lnTo>
                  <a:lnTo>
                    <a:pt x="471" y="169"/>
                  </a:lnTo>
                  <a:lnTo>
                    <a:pt x="471" y="163"/>
                  </a:lnTo>
                  <a:lnTo>
                    <a:pt x="465" y="157"/>
                  </a:lnTo>
                  <a:lnTo>
                    <a:pt x="465" y="151"/>
                  </a:lnTo>
                  <a:lnTo>
                    <a:pt x="465" y="145"/>
                  </a:lnTo>
                  <a:lnTo>
                    <a:pt x="459" y="145"/>
                  </a:lnTo>
                  <a:lnTo>
                    <a:pt x="459" y="139"/>
                  </a:lnTo>
                  <a:lnTo>
                    <a:pt x="453" y="134"/>
                  </a:lnTo>
                  <a:lnTo>
                    <a:pt x="453" y="128"/>
                  </a:lnTo>
                  <a:lnTo>
                    <a:pt x="447" y="122"/>
                  </a:lnTo>
                  <a:lnTo>
                    <a:pt x="447" y="116"/>
                  </a:lnTo>
                  <a:lnTo>
                    <a:pt x="442" y="116"/>
                  </a:lnTo>
                  <a:lnTo>
                    <a:pt x="436" y="110"/>
                  </a:lnTo>
                  <a:lnTo>
                    <a:pt x="436" y="105"/>
                  </a:lnTo>
                  <a:lnTo>
                    <a:pt x="430" y="99"/>
                  </a:lnTo>
                  <a:lnTo>
                    <a:pt x="424" y="99"/>
                  </a:lnTo>
                  <a:lnTo>
                    <a:pt x="424" y="93"/>
                  </a:lnTo>
                  <a:lnTo>
                    <a:pt x="418" y="87"/>
                  </a:lnTo>
                  <a:lnTo>
                    <a:pt x="430" y="75"/>
                  </a:lnTo>
                  <a:lnTo>
                    <a:pt x="436" y="81"/>
                  </a:lnTo>
                  <a:lnTo>
                    <a:pt x="436" y="87"/>
                  </a:lnTo>
                  <a:lnTo>
                    <a:pt x="442" y="87"/>
                  </a:lnTo>
                  <a:lnTo>
                    <a:pt x="447" y="93"/>
                  </a:lnTo>
                  <a:lnTo>
                    <a:pt x="453" y="99"/>
                  </a:lnTo>
                  <a:lnTo>
                    <a:pt x="453" y="105"/>
                  </a:lnTo>
                  <a:lnTo>
                    <a:pt x="459" y="110"/>
                  </a:lnTo>
                  <a:lnTo>
                    <a:pt x="459" y="116"/>
                  </a:lnTo>
                  <a:lnTo>
                    <a:pt x="465" y="122"/>
                  </a:lnTo>
                  <a:lnTo>
                    <a:pt x="471" y="122"/>
                  </a:lnTo>
                  <a:lnTo>
                    <a:pt x="471" y="128"/>
                  </a:lnTo>
                  <a:lnTo>
                    <a:pt x="476" y="134"/>
                  </a:lnTo>
                  <a:lnTo>
                    <a:pt x="476" y="139"/>
                  </a:lnTo>
                  <a:lnTo>
                    <a:pt x="482" y="145"/>
                  </a:lnTo>
                  <a:lnTo>
                    <a:pt x="482" y="151"/>
                  </a:lnTo>
                  <a:lnTo>
                    <a:pt x="482" y="157"/>
                  </a:lnTo>
                  <a:lnTo>
                    <a:pt x="488" y="163"/>
                  </a:lnTo>
                  <a:lnTo>
                    <a:pt x="488" y="169"/>
                  </a:lnTo>
                  <a:lnTo>
                    <a:pt x="494" y="174"/>
                  </a:lnTo>
                  <a:lnTo>
                    <a:pt x="494" y="180"/>
                  </a:lnTo>
                  <a:lnTo>
                    <a:pt x="494" y="186"/>
                  </a:lnTo>
                  <a:lnTo>
                    <a:pt x="494" y="192"/>
                  </a:lnTo>
                  <a:lnTo>
                    <a:pt x="500" y="198"/>
                  </a:lnTo>
                  <a:lnTo>
                    <a:pt x="500" y="203"/>
                  </a:lnTo>
                  <a:lnTo>
                    <a:pt x="500" y="209"/>
                  </a:lnTo>
                  <a:lnTo>
                    <a:pt x="500" y="215"/>
                  </a:lnTo>
                  <a:lnTo>
                    <a:pt x="506" y="221"/>
                  </a:lnTo>
                  <a:lnTo>
                    <a:pt x="506" y="227"/>
                  </a:lnTo>
                  <a:lnTo>
                    <a:pt x="506" y="233"/>
                  </a:lnTo>
                  <a:lnTo>
                    <a:pt x="506" y="244"/>
                  </a:lnTo>
                  <a:lnTo>
                    <a:pt x="506" y="250"/>
                  </a:lnTo>
                  <a:lnTo>
                    <a:pt x="506" y="256"/>
                  </a:lnTo>
                  <a:lnTo>
                    <a:pt x="488" y="256"/>
                  </a:lnTo>
                  <a:close/>
                  <a:moveTo>
                    <a:pt x="418" y="87"/>
                  </a:moveTo>
                  <a:lnTo>
                    <a:pt x="412" y="81"/>
                  </a:lnTo>
                  <a:lnTo>
                    <a:pt x="412" y="81"/>
                  </a:lnTo>
                  <a:lnTo>
                    <a:pt x="407" y="75"/>
                  </a:lnTo>
                  <a:lnTo>
                    <a:pt x="401" y="75"/>
                  </a:lnTo>
                  <a:lnTo>
                    <a:pt x="395" y="70"/>
                  </a:lnTo>
                  <a:lnTo>
                    <a:pt x="395" y="64"/>
                  </a:lnTo>
                  <a:lnTo>
                    <a:pt x="389" y="64"/>
                  </a:lnTo>
                  <a:lnTo>
                    <a:pt x="383" y="58"/>
                  </a:lnTo>
                  <a:lnTo>
                    <a:pt x="378" y="58"/>
                  </a:lnTo>
                  <a:lnTo>
                    <a:pt x="372" y="52"/>
                  </a:lnTo>
                  <a:lnTo>
                    <a:pt x="366" y="52"/>
                  </a:lnTo>
                  <a:lnTo>
                    <a:pt x="366" y="46"/>
                  </a:lnTo>
                  <a:lnTo>
                    <a:pt x="360" y="46"/>
                  </a:lnTo>
                  <a:lnTo>
                    <a:pt x="354" y="41"/>
                  </a:lnTo>
                  <a:lnTo>
                    <a:pt x="349" y="41"/>
                  </a:lnTo>
                  <a:lnTo>
                    <a:pt x="343" y="35"/>
                  </a:lnTo>
                  <a:lnTo>
                    <a:pt x="337" y="35"/>
                  </a:lnTo>
                  <a:lnTo>
                    <a:pt x="331" y="35"/>
                  </a:lnTo>
                  <a:lnTo>
                    <a:pt x="325" y="29"/>
                  </a:lnTo>
                  <a:lnTo>
                    <a:pt x="319" y="29"/>
                  </a:lnTo>
                  <a:lnTo>
                    <a:pt x="314" y="29"/>
                  </a:lnTo>
                  <a:lnTo>
                    <a:pt x="308" y="29"/>
                  </a:lnTo>
                  <a:lnTo>
                    <a:pt x="302" y="23"/>
                  </a:lnTo>
                  <a:lnTo>
                    <a:pt x="296" y="23"/>
                  </a:lnTo>
                  <a:lnTo>
                    <a:pt x="290" y="23"/>
                  </a:lnTo>
                  <a:lnTo>
                    <a:pt x="285" y="23"/>
                  </a:lnTo>
                  <a:lnTo>
                    <a:pt x="279" y="23"/>
                  </a:lnTo>
                  <a:lnTo>
                    <a:pt x="273" y="17"/>
                  </a:lnTo>
                  <a:lnTo>
                    <a:pt x="267" y="17"/>
                  </a:lnTo>
                  <a:lnTo>
                    <a:pt x="261" y="17"/>
                  </a:lnTo>
                  <a:lnTo>
                    <a:pt x="255" y="17"/>
                  </a:lnTo>
                  <a:lnTo>
                    <a:pt x="250" y="17"/>
                  </a:lnTo>
                  <a:lnTo>
                    <a:pt x="250" y="0"/>
                  </a:lnTo>
                  <a:lnTo>
                    <a:pt x="255" y="0"/>
                  </a:lnTo>
                  <a:lnTo>
                    <a:pt x="267" y="0"/>
                  </a:lnTo>
                  <a:lnTo>
                    <a:pt x="273" y="6"/>
                  </a:lnTo>
                  <a:lnTo>
                    <a:pt x="279" y="6"/>
                  </a:lnTo>
                  <a:lnTo>
                    <a:pt x="285" y="6"/>
                  </a:lnTo>
                  <a:lnTo>
                    <a:pt x="290" y="6"/>
                  </a:lnTo>
                  <a:lnTo>
                    <a:pt x="296" y="6"/>
                  </a:lnTo>
                  <a:lnTo>
                    <a:pt x="302" y="6"/>
                  </a:lnTo>
                  <a:lnTo>
                    <a:pt x="308" y="11"/>
                  </a:lnTo>
                  <a:lnTo>
                    <a:pt x="314" y="11"/>
                  </a:lnTo>
                  <a:lnTo>
                    <a:pt x="319" y="11"/>
                  </a:lnTo>
                  <a:lnTo>
                    <a:pt x="325" y="11"/>
                  </a:lnTo>
                  <a:lnTo>
                    <a:pt x="331" y="17"/>
                  </a:lnTo>
                  <a:lnTo>
                    <a:pt x="337" y="17"/>
                  </a:lnTo>
                  <a:lnTo>
                    <a:pt x="343" y="17"/>
                  </a:lnTo>
                  <a:lnTo>
                    <a:pt x="349" y="23"/>
                  </a:lnTo>
                  <a:lnTo>
                    <a:pt x="354" y="23"/>
                  </a:lnTo>
                  <a:lnTo>
                    <a:pt x="360" y="29"/>
                  </a:lnTo>
                  <a:lnTo>
                    <a:pt x="366" y="29"/>
                  </a:lnTo>
                  <a:lnTo>
                    <a:pt x="372" y="35"/>
                  </a:lnTo>
                  <a:lnTo>
                    <a:pt x="378" y="35"/>
                  </a:lnTo>
                  <a:lnTo>
                    <a:pt x="383" y="41"/>
                  </a:lnTo>
                  <a:lnTo>
                    <a:pt x="389" y="41"/>
                  </a:lnTo>
                  <a:lnTo>
                    <a:pt x="395" y="46"/>
                  </a:lnTo>
                  <a:lnTo>
                    <a:pt x="401" y="46"/>
                  </a:lnTo>
                  <a:lnTo>
                    <a:pt x="401" y="52"/>
                  </a:lnTo>
                  <a:lnTo>
                    <a:pt x="407" y="58"/>
                  </a:lnTo>
                  <a:lnTo>
                    <a:pt x="412" y="58"/>
                  </a:lnTo>
                  <a:lnTo>
                    <a:pt x="418" y="64"/>
                  </a:lnTo>
                  <a:lnTo>
                    <a:pt x="424" y="70"/>
                  </a:lnTo>
                  <a:lnTo>
                    <a:pt x="424" y="70"/>
                  </a:lnTo>
                  <a:lnTo>
                    <a:pt x="430" y="75"/>
                  </a:lnTo>
                  <a:lnTo>
                    <a:pt x="418" y="87"/>
                  </a:lnTo>
                  <a:close/>
                  <a:moveTo>
                    <a:pt x="250" y="17"/>
                  </a:moveTo>
                  <a:lnTo>
                    <a:pt x="244" y="17"/>
                  </a:lnTo>
                  <a:lnTo>
                    <a:pt x="238" y="17"/>
                  </a:lnTo>
                  <a:lnTo>
                    <a:pt x="232" y="17"/>
                  </a:lnTo>
                  <a:lnTo>
                    <a:pt x="226" y="17"/>
                  </a:lnTo>
                  <a:lnTo>
                    <a:pt x="221" y="23"/>
                  </a:lnTo>
                  <a:lnTo>
                    <a:pt x="215" y="23"/>
                  </a:lnTo>
                  <a:lnTo>
                    <a:pt x="209" y="23"/>
                  </a:lnTo>
                  <a:lnTo>
                    <a:pt x="203" y="23"/>
                  </a:lnTo>
                  <a:lnTo>
                    <a:pt x="197" y="23"/>
                  </a:lnTo>
                  <a:lnTo>
                    <a:pt x="192" y="29"/>
                  </a:lnTo>
                  <a:lnTo>
                    <a:pt x="186" y="29"/>
                  </a:lnTo>
                  <a:lnTo>
                    <a:pt x="180" y="29"/>
                  </a:lnTo>
                  <a:lnTo>
                    <a:pt x="174" y="29"/>
                  </a:lnTo>
                  <a:lnTo>
                    <a:pt x="168" y="35"/>
                  </a:lnTo>
                  <a:lnTo>
                    <a:pt x="162" y="35"/>
                  </a:lnTo>
                  <a:lnTo>
                    <a:pt x="157" y="35"/>
                  </a:lnTo>
                  <a:lnTo>
                    <a:pt x="157" y="41"/>
                  </a:lnTo>
                  <a:lnTo>
                    <a:pt x="151" y="41"/>
                  </a:lnTo>
                  <a:lnTo>
                    <a:pt x="145" y="46"/>
                  </a:lnTo>
                  <a:lnTo>
                    <a:pt x="139" y="46"/>
                  </a:lnTo>
                  <a:lnTo>
                    <a:pt x="133" y="52"/>
                  </a:lnTo>
                  <a:lnTo>
                    <a:pt x="128" y="52"/>
                  </a:lnTo>
                  <a:lnTo>
                    <a:pt x="122" y="58"/>
                  </a:lnTo>
                  <a:lnTo>
                    <a:pt x="122" y="58"/>
                  </a:lnTo>
                  <a:lnTo>
                    <a:pt x="116" y="64"/>
                  </a:lnTo>
                  <a:lnTo>
                    <a:pt x="110" y="64"/>
                  </a:lnTo>
                  <a:lnTo>
                    <a:pt x="104" y="70"/>
                  </a:lnTo>
                  <a:lnTo>
                    <a:pt x="98" y="75"/>
                  </a:lnTo>
                  <a:lnTo>
                    <a:pt x="98" y="75"/>
                  </a:lnTo>
                  <a:lnTo>
                    <a:pt x="93" y="81"/>
                  </a:lnTo>
                  <a:lnTo>
                    <a:pt x="87" y="81"/>
                  </a:lnTo>
                  <a:lnTo>
                    <a:pt x="87" y="87"/>
                  </a:lnTo>
                  <a:lnTo>
                    <a:pt x="69" y="75"/>
                  </a:lnTo>
                  <a:lnTo>
                    <a:pt x="75" y="70"/>
                  </a:lnTo>
                  <a:lnTo>
                    <a:pt x="81" y="70"/>
                  </a:lnTo>
                  <a:lnTo>
                    <a:pt x="87" y="64"/>
                  </a:lnTo>
                  <a:lnTo>
                    <a:pt x="93" y="58"/>
                  </a:lnTo>
                  <a:lnTo>
                    <a:pt x="93" y="58"/>
                  </a:lnTo>
                  <a:lnTo>
                    <a:pt x="98" y="52"/>
                  </a:lnTo>
                  <a:lnTo>
                    <a:pt x="104" y="46"/>
                  </a:lnTo>
                  <a:lnTo>
                    <a:pt x="110" y="46"/>
                  </a:lnTo>
                  <a:lnTo>
                    <a:pt x="116" y="41"/>
                  </a:lnTo>
                  <a:lnTo>
                    <a:pt x="122" y="41"/>
                  </a:lnTo>
                  <a:lnTo>
                    <a:pt x="128" y="35"/>
                  </a:lnTo>
                  <a:lnTo>
                    <a:pt x="133" y="35"/>
                  </a:lnTo>
                  <a:lnTo>
                    <a:pt x="133" y="29"/>
                  </a:lnTo>
                  <a:lnTo>
                    <a:pt x="139" y="29"/>
                  </a:lnTo>
                  <a:lnTo>
                    <a:pt x="145" y="23"/>
                  </a:lnTo>
                  <a:lnTo>
                    <a:pt x="151" y="23"/>
                  </a:lnTo>
                  <a:lnTo>
                    <a:pt x="157" y="17"/>
                  </a:lnTo>
                  <a:lnTo>
                    <a:pt x="162" y="17"/>
                  </a:lnTo>
                  <a:lnTo>
                    <a:pt x="168" y="17"/>
                  </a:lnTo>
                  <a:lnTo>
                    <a:pt x="174" y="11"/>
                  </a:lnTo>
                  <a:lnTo>
                    <a:pt x="180" y="11"/>
                  </a:lnTo>
                  <a:lnTo>
                    <a:pt x="186" y="11"/>
                  </a:lnTo>
                  <a:lnTo>
                    <a:pt x="192" y="11"/>
                  </a:lnTo>
                  <a:lnTo>
                    <a:pt x="203" y="6"/>
                  </a:lnTo>
                  <a:lnTo>
                    <a:pt x="209" y="6"/>
                  </a:lnTo>
                  <a:lnTo>
                    <a:pt x="215" y="6"/>
                  </a:lnTo>
                  <a:lnTo>
                    <a:pt x="221" y="6"/>
                  </a:lnTo>
                  <a:lnTo>
                    <a:pt x="226" y="6"/>
                  </a:lnTo>
                  <a:lnTo>
                    <a:pt x="232" y="6"/>
                  </a:lnTo>
                  <a:lnTo>
                    <a:pt x="238" y="0"/>
                  </a:lnTo>
                  <a:lnTo>
                    <a:pt x="244" y="0"/>
                  </a:lnTo>
                  <a:lnTo>
                    <a:pt x="250" y="0"/>
                  </a:lnTo>
                  <a:lnTo>
                    <a:pt x="250" y="17"/>
                  </a:lnTo>
                  <a:close/>
                  <a:moveTo>
                    <a:pt x="87" y="87"/>
                  </a:moveTo>
                  <a:lnTo>
                    <a:pt x="81" y="93"/>
                  </a:lnTo>
                  <a:lnTo>
                    <a:pt x="75" y="99"/>
                  </a:lnTo>
                  <a:lnTo>
                    <a:pt x="69" y="99"/>
                  </a:lnTo>
                  <a:lnTo>
                    <a:pt x="69" y="105"/>
                  </a:lnTo>
                  <a:lnTo>
                    <a:pt x="64" y="110"/>
                  </a:lnTo>
                  <a:lnTo>
                    <a:pt x="64" y="116"/>
                  </a:lnTo>
                  <a:lnTo>
                    <a:pt x="58" y="116"/>
                  </a:lnTo>
                  <a:lnTo>
                    <a:pt x="58" y="122"/>
                  </a:lnTo>
                  <a:lnTo>
                    <a:pt x="52" y="128"/>
                  </a:lnTo>
                  <a:lnTo>
                    <a:pt x="46" y="134"/>
                  </a:lnTo>
                  <a:lnTo>
                    <a:pt x="46" y="139"/>
                  </a:lnTo>
                  <a:lnTo>
                    <a:pt x="40" y="145"/>
                  </a:lnTo>
                  <a:lnTo>
                    <a:pt x="40" y="145"/>
                  </a:lnTo>
                  <a:lnTo>
                    <a:pt x="40" y="151"/>
                  </a:lnTo>
                  <a:lnTo>
                    <a:pt x="35" y="157"/>
                  </a:lnTo>
                  <a:lnTo>
                    <a:pt x="35" y="163"/>
                  </a:lnTo>
                  <a:lnTo>
                    <a:pt x="29" y="169"/>
                  </a:lnTo>
                  <a:lnTo>
                    <a:pt x="29" y="174"/>
                  </a:lnTo>
                  <a:lnTo>
                    <a:pt x="29" y="180"/>
                  </a:lnTo>
                  <a:lnTo>
                    <a:pt x="23" y="186"/>
                  </a:lnTo>
                  <a:lnTo>
                    <a:pt x="23" y="192"/>
                  </a:lnTo>
                  <a:lnTo>
                    <a:pt x="23" y="198"/>
                  </a:lnTo>
                  <a:lnTo>
                    <a:pt x="23" y="203"/>
                  </a:lnTo>
                  <a:lnTo>
                    <a:pt x="17" y="209"/>
                  </a:lnTo>
                  <a:lnTo>
                    <a:pt x="17" y="215"/>
                  </a:lnTo>
                  <a:lnTo>
                    <a:pt x="17" y="221"/>
                  </a:lnTo>
                  <a:lnTo>
                    <a:pt x="17" y="227"/>
                  </a:lnTo>
                  <a:lnTo>
                    <a:pt x="17" y="233"/>
                  </a:lnTo>
                  <a:lnTo>
                    <a:pt x="17" y="238"/>
                  </a:lnTo>
                  <a:lnTo>
                    <a:pt x="17" y="244"/>
                  </a:lnTo>
                  <a:lnTo>
                    <a:pt x="17" y="250"/>
                  </a:lnTo>
                  <a:lnTo>
                    <a:pt x="17" y="256"/>
                  </a:lnTo>
                  <a:lnTo>
                    <a:pt x="0" y="256"/>
                  </a:lnTo>
                  <a:lnTo>
                    <a:pt x="0" y="250"/>
                  </a:lnTo>
                  <a:lnTo>
                    <a:pt x="0" y="244"/>
                  </a:lnTo>
                  <a:lnTo>
                    <a:pt x="0" y="233"/>
                  </a:lnTo>
                  <a:lnTo>
                    <a:pt x="0" y="227"/>
                  </a:lnTo>
                  <a:lnTo>
                    <a:pt x="0" y="221"/>
                  </a:lnTo>
                  <a:lnTo>
                    <a:pt x="0" y="215"/>
                  </a:lnTo>
                  <a:lnTo>
                    <a:pt x="0" y="209"/>
                  </a:lnTo>
                  <a:lnTo>
                    <a:pt x="5" y="203"/>
                  </a:lnTo>
                  <a:lnTo>
                    <a:pt x="5" y="198"/>
                  </a:lnTo>
                  <a:lnTo>
                    <a:pt x="5" y="192"/>
                  </a:lnTo>
                  <a:lnTo>
                    <a:pt x="5" y="186"/>
                  </a:lnTo>
                  <a:lnTo>
                    <a:pt x="11" y="180"/>
                  </a:lnTo>
                  <a:lnTo>
                    <a:pt x="11" y="174"/>
                  </a:lnTo>
                  <a:lnTo>
                    <a:pt x="11" y="169"/>
                  </a:lnTo>
                  <a:lnTo>
                    <a:pt x="17" y="163"/>
                  </a:lnTo>
                  <a:lnTo>
                    <a:pt x="17" y="157"/>
                  </a:lnTo>
                  <a:lnTo>
                    <a:pt x="23" y="151"/>
                  </a:lnTo>
                  <a:lnTo>
                    <a:pt x="23" y="145"/>
                  </a:lnTo>
                  <a:lnTo>
                    <a:pt x="23" y="139"/>
                  </a:lnTo>
                  <a:lnTo>
                    <a:pt x="29" y="134"/>
                  </a:lnTo>
                  <a:lnTo>
                    <a:pt x="29" y="128"/>
                  </a:lnTo>
                  <a:lnTo>
                    <a:pt x="35" y="122"/>
                  </a:lnTo>
                  <a:lnTo>
                    <a:pt x="40" y="122"/>
                  </a:lnTo>
                  <a:lnTo>
                    <a:pt x="40" y="116"/>
                  </a:lnTo>
                  <a:lnTo>
                    <a:pt x="46" y="110"/>
                  </a:lnTo>
                  <a:lnTo>
                    <a:pt x="46" y="105"/>
                  </a:lnTo>
                  <a:lnTo>
                    <a:pt x="52" y="99"/>
                  </a:lnTo>
                  <a:lnTo>
                    <a:pt x="58" y="93"/>
                  </a:lnTo>
                  <a:lnTo>
                    <a:pt x="58" y="87"/>
                  </a:lnTo>
                  <a:lnTo>
                    <a:pt x="64" y="87"/>
                  </a:lnTo>
                  <a:lnTo>
                    <a:pt x="69" y="81"/>
                  </a:lnTo>
                  <a:lnTo>
                    <a:pt x="69" y="75"/>
                  </a:lnTo>
                  <a:lnTo>
                    <a:pt x="87" y="87"/>
                  </a:lnTo>
                  <a:close/>
                  <a:moveTo>
                    <a:pt x="17" y="256"/>
                  </a:moveTo>
                  <a:lnTo>
                    <a:pt x="17" y="262"/>
                  </a:lnTo>
                  <a:lnTo>
                    <a:pt x="17" y="267"/>
                  </a:lnTo>
                  <a:lnTo>
                    <a:pt x="17" y="273"/>
                  </a:lnTo>
                  <a:lnTo>
                    <a:pt x="17" y="279"/>
                  </a:lnTo>
                  <a:lnTo>
                    <a:pt x="17" y="285"/>
                  </a:lnTo>
                  <a:lnTo>
                    <a:pt x="17" y="291"/>
                  </a:lnTo>
                  <a:lnTo>
                    <a:pt x="17" y="297"/>
                  </a:lnTo>
                  <a:lnTo>
                    <a:pt x="17" y="302"/>
                  </a:lnTo>
                  <a:lnTo>
                    <a:pt x="23" y="308"/>
                  </a:lnTo>
                  <a:lnTo>
                    <a:pt x="23" y="314"/>
                  </a:lnTo>
                  <a:lnTo>
                    <a:pt x="23" y="320"/>
                  </a:lnTo>
                  <a:lnTo>
                    <a:pt x="23" y="326"/>
                  </a:lnTo>
                  <a:lnTo>
                    <a:pt x="29" y="331"/>
                  </a:lnTo>
                  <a:lnTo>
                    <a:pt x="29" y="337"/>
                  </a:lnTo>
                  <a:lnTo>
                    <a:pt x="29" y="343"/>
                  </a:lnTo>
                  <a:lnTo>
                    <a:pt x="35" y="349"/>
                  </a:lnTo>
                  <a:lnTo>
                    <a:pt x="35" y="355"/>
                  </a:lnTo>
                  <a:lnTo>
                    <a:pt x="40" y="355"/>
                  </a:lnTo>
                  <a:lnTo>
                    <a:pt x="40" y="361"/>
                  </a:lnTo>
                  <a:lnTo>
                    <a:pt x="40" y="366"/>
                  </a:lnTo>
                  <a:lnTo>
                    <a:pt x="46" y="372"/>
                  </a:lnTo>
                  <a:lnTo>
                    <a:pt x="46" y="378"/>
                  </a:lnTo>
                  <a:lnTo>
                    <a:pt x="52" y="384"/>
                  </a:lnTo>
                  <a:lnTo>
                    <a:pt x="58" y="390"/>
                  </a:lnTo>
                  <a:lnTo>
                    <a:pt x="58" y="390"/>
                  </a:lnTo>
                  <a:lnTo>
                    <a:pt x="64" y="395"/>
                  </a:lnTo>
                  <a:lnTo>
                    <a:pt x="64" y="401"/>
                  </a:lnTo>
                  <a:lnTo>
                    <a:pt x="69" y="407"/>
                  </a:lnTo>
                  <a:lnTo>
                    <a:pt x="69" y="407"/>
                  </a:lnTo>
                  <a:lnTo>
                    <a:pt x="75" y="413"/>
                  </a:lnTo>
                  <a:lnTo>
                    <a:pt x="81" y="419"/>
                  </a:lnTo>
                  <a:lnTo>
                    <a:pt x="87" y="425"/>
                  </a:lnTo>
                  <a:lnTo>
                    <a:pt x="69" y="436"/>
                  </a:lnTo>
                  <a:lnTo>
                    <a:pt x="69" y="430"/>
                  </a:lnTo>
                  <a:lnTo>
                    <a:pt x="64" y="425"/>
                  </a:lnTo>
                  <a:lnTo>
                    <a:pt x="58" y="419"/>
                  </a:lnTo>
                  <a:lnTo>
                    <a:pt x="58" y="413"/>
                  </a:lnTo>
                  <a:lnTo>
                    <a:pt x="52" y="413"/>
                  </a:lnTo>
                  <a:lnTo>
                    <a:pt x="46" y="407"/>
                  </a:lnTo>
                  <a:lnTo>
                    <a:pt x="46" y="401"/>
                  </a:lnTo>
                  <a:lnTo>
                    <a:pt x="40" y="395"/>
                  </a:lnTo>
                  <a:lnTo>
                    <a:pt x="40" y="390"/>
                  </a:lnTo>
                  <a:lnTo>
                    <a:pt x="35" y="384"/>
                  </a:lnTo>
                  <a:lnTo>
                    <a:pt x="29" y="378"/>
                  </a:lnTo>
                  <a:lnTo>
                    <a:pt x="29" y="378"/>
                  </a:lnTo>
                  <a:lnTo>
                    <a:pt x="23" y="372"/>
                  </a:lnTo>
                  <a:lnTo>
                    <a:pt x="23" y="366"/>
                  </a:lnTo>
                  <a:lnTo>
                    <a:pt x="23" y="361"/>
                  </a:lnTo>
                  <a:lnTo>
                    <a:pt x="17" y="355"/>
                  </a:lnTo>
                  <a:lnTo>
                    <a:pt x="17" y="349"/>
                  </a:lnTo>
                  <a:lnTo>
                    <a:pt x="11" y="343"/>
                  </a:lnTo>
                  <a:lnTo>
                    <a:pt x="11" y="337"/>
                  </a:lnTo>
                  <a:lnTo>
                    <a:pt x="11" y="331"/>
                  </a:lnTo>
                  <a:lnTo>
                    <a:pt x="5" y="326"/>
                  </a:lnTo>
                  <a:lnTo>
                    <a:pt x="5" y="320"/>
                  </a:lnTo>
                  <a:lnTo>
                    <a:pt x="5" y="314"/>
                  </a:lnTo>
                  <a:lnTo>
                    <a:pt x="5" y="308"/>
                  </a:lnTo>
                  <a:lnTo>
                    <a:pt x="0" y="302"/>
                  </a:lnTo>
                  <a:lnTo>
                    <a:pt x="0" y="297"/>
                  </a:lnTo>
                  <a:lnTo>
                    <a:pt x="0" y="285"/>
                  </a:lnTo>
                  <a:lnTo>
                    <a:pt x="0" y="279"/>
                  </a:lnTo>
                  <a:lnTo>
                    <a:pt x="0" y="273"/>
                  </a:lnTo>
                  <a:lnTo>
                    <a:pt x="0" y="267"/>
                  </a:lnTo>
                  <a:lnTo>
                    <a:pt x="0" y="262"/>
                  </a:lnTo>
                  <a:lnTo>
                    <a:pt x="0" y="256"/>
                  </a:lnTo>
                  <a:lnTo>
                    <a:pt x="17" y="256"/>
                  </a:lnTo>
                  <a:close/>
                  <a:moveTo>
                    <a:pt x="87" y="425"/>
                  </a:moveTo>
                  <a:lnTo>
                    <a:pt x="87" y="425"/>
                  </a:lnTo>
                  <a:lnTo>
                    <a:pt x="93" y="430"/>
                  </a:lnTo>
                  <a:lnTo>
                    <a:pt x="98" y="436"/>
                  </a:lnTo>
                  <a:lnTo>
                    <a:pt x="98" y="436"/>
                  </a:lnTo>
                  <a:lnTo>
                    <a:pt x="104" y="442"/>
                  </a:lnTo>
                  <a:lnTo>
                    <a:pt x="110" y="442"/>
                  </a:lnTo>
                  <a:lnTo>
                    <a:pt x="116" y="448"/>
                  </a:lnTo>
                  <a:lnTo>
                    <a:pt x="122" y="454"/>
                  </a:lnTo>
                  <a:lnTo>
                    <a:pt x="122" y="454"/>
                  </a:lnTo>
                  <a:lnTo>
                    <a:pt x="128" y="459"/>
                  </a:lnTo>
                  <a:lnTo>
                    <a:pt x="133" y="459"/>
                  </a:lnTo>
                  <a:lnTo>
                    <a:pt x="139" y="465"/>
                  </a:lnTo>
                  <a:lnTo>
                    <a:pt x="145" y="465"/>
                  </a:lnTo>
                  <a:lnTo>
                    <a:pt x="151" y="465"/>
                  </a:lnTo>
                  <a:lnTo>
                    <a:pt x="157" y="471"/>
                  </a:lnTo>
                  <a:lnTo>
                    <a:pt x="157" y="471"/>
                  </a:lnTo>
                  <a:lnTo>
                    <a:pt x="162" y="477"/>
                  </a:lnTo>
                  <a:lnTo>
                    <a:pt x="168" y="477"/>
                  </a:lnTo>
                  <a:lnTo>
                    <a:pt x="174" y="477"/>
                  </a:lnTo>
                  <a:lnTo>
                    <a:pt x="180" y="483"/>
                  </a:lnTo>
                  <a:lnTo>
                    <a:pt x="186" y="483"/>
                  </a:lnTo>
                  <a:lnTo>
                    <a:pt x="192" y="483"/>
                  </a:lnTo>
                  <a:lnTo>
                    <a:pt x="197" y="483"/>
                  </a:lnTo>
                  <a:lnTo>
                    <a:pt x="203" y="489"/>
                  </a:lnTo>
                  <a:lnTo>
                    <a:pt x="209" y="489"/>
                  </a:lnTo>
                  <a:lnTo>
                    <a:pt x="215" y="489"/>
                  </a:lnTo>
                  <a:lnTo>
                    <a:pt x="221" y="489"/>
                  </a:lnTo>
                  <a:lnTo>
                    <a:pt x="226" y="489"/>
                  </a:lnTo>
                  <a:lnTo>
                    <a:pt x="232" y="489"/>
                  </a:lnTo>
                  <a:lnTo>
                    <a:pt x="238" y="489"/>
                  </a:lnTo>
                  <a:lnTo>
                    <a:pt x="244" y="489"/>
                  </a:lnTo>
                  <a:lnTo>
                    <a:pt x="250" y="494"/>
                  </a:lnTo>
                  <a:lnTo>
                    <a:pt x="250" y="506"/>
                  </a:lnTo>
                  <a:lnTo>
                    <a:pt x="244" y="506"/>
                  </a:lnTo>
                  <a:lnTo>
                    <a:pt x="238" y="506"/>
                  </a:lnTo>
                  <a:lnTo>
                    <a:pt x="232" y="506"/>
                  </a:lnTo>
                  <a:lnTo>
                    <a:pt x="226" y="506"/>
                  </a:lnTo>
                  <a:lnTo>
                    <a:pt x="221" y="506"/>
                  </a:lnTo>
                  <a:lnTo>
                    <a:pt x="215" y="506"/>
                  </a:lnTo>
                  <a:lnTo>
                    <a:pt x="209" y="506"/>
                  </a:lnTo>
                  <a:lnTo>
                    <a:pt x="203" y="500"/>
                  </a:lnTo>
                  <a:lnTo>
                    <a:pt x="192" y="500"/>
                  </a:lnTo>
                  <a:lnTo>
                    <a:pt x="186" y="500"/>
                  </a:lnTo>
                  <a:lnTo>
                    <a:pt x="180" y="500"/>
                  </a:lnTo>
                  <a:lnTo>
                    <a:pt x="174" y="494"/>
                  </a:lnTo>
                  <a:lnTo>
                    <a:pt x="168" y="494"/>
                  </a:lnTo>
                  <a:lnTo>
                    <a:pt x="162" y="494"/>
                  </a:lnTo>
                  <a:lnTo>
                    <a:pt x="157" y="489"/>
                  </a:lnTo>
                  <a:lnTo>
                    <a:pt x="151" y="489"/>
                  </a:lnTo>
                  <a:lnTo>
                    <a:pt x="145" y="483"/>
                  </a:lnTo>
                  <a:lnTo>
                    <a:pt x="139" y="483"/>
                  </a:lnTo>
                  <a:lnTo>
                    <a:pt x="133" y="483"/>
                  </a:lnTo>
                  <a:lnTo>
                    <a:pt x="133" y="477"/>
                  </a:lnTo>
                  <a:lnTo>
                    <a:pt x="128" y="477"/>
                  </a:lnTo>
                  <a:lnTo>
                    <a:pt x="122" y="471"/>
                  </a:lnTo>
                  <a:lnTo>
                    <a:pt x="116" y="465"/>
                  </a:lnTo>
                  <a:lnTo>
                    <a:pt x="110" y="465"/>
                  </a:lnTo>
                  <a:lnTo>
                    <a:pt x="104" y="459"/>
                  </a:lnTo>
                  <a:lnTo>
                    <a:pt x="98" y="459"/>
                  </a:lnTo>
                  <a:lnTo>
                    <a:pt x="93" y="454"/>
                  </a:lnTo>
                  <a:lnTo>
                    <a:pt x="93" y="448"/>
                  </a:lnTo>
                  <a:lnTo>
                    <a:pt x="87" y="448"/>
                  </a:lnTo>
                  <a:lnTo>
                    <a:pt x="81" y="442"/>
                  </a:lnTo>
                  <a:lnTo>
                    <a:pt x="75" y="436"/>
                  </a:lnTo>
                  <a:lnTo>
                    <a:pt x="69" y="436"/>
                  </a:lnTo>
                  <a:lnTo>
                    <a:pt x="87" y="425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55" name="Gruppieren 54"/>
            <p:cNvGrpSpPr/>
            <p:nvPr/>
          </p:nvGrpSpPr>
          <p:grpSpPr>
            <a:xfrm>
              <a:off x="4978375" y="1951200"/>
              <a:ext cx="2695575" cy="1439863"/>
              <a:chOff x="4978375" y="1963837"/>
              <a:chExt cx="2695575" cy="1439863"/>
            </a:xfrm>
          </p:grpSpPr>
          <p:sp>
            <p:nvSpPr>
              <p:cNvPr id="59" name="Freeform 60"/>
              <p:cNvSpPr>
                <a:spLocks noEditPoints="1"/>
              </p:cNvSpPr>
              <p:nvPr/>
            </p:nvSpPr>
            <p:spPr bwMode="auto">
              <a:xfrm>
                <a:off x="4978375" y="1963837"/>
                <a:ext cx="1309688" cy="1439863"/>
              </a:xfrm>
              <a:custGeom>
                <a:avLst/>
                <a:gdLst>
                  <a:gd name="T0" fmla="*/ 0 w 825"/>
                  <a:gd name="T1" fmla="*/ 902 h 907"/>
                  <a:gd name="T2" fmla="*/ 697 w 825"/>
                  <a:gd name="T3" fmla="*/ 6 h 907"/>
                  <a:gd name="T4" fmla="*/ 709 w 825"/>
                  <a:gd name="T5" fmla="*/ 11 h 907"/>
                  <a:gd name="T6" fmla="*/ 11 w 825"/>
                  <a:gd name="T7" fmla="*/ 907 h 907"/>
                  <a:gd name="T8" fmla="*/ 0 w 825"/>
                  <a:gd name="T9" fmla="*/ 902 h 907"/>
                  <a:gd name="T10" fmla="*/ 697 w 825"/>
                  <a:gd name="T11" fmla="*/ 6 h 907"/>
                  <a:gd name="T12" fmla="*/ 697 w 825"/>
                  <a:gd name="T13" fmla="*/ 0 h 907"/>
                  <a:gd name="T14" fmla="*/ 703 w 825"/>
                  <a:gd name="T15" fmla="*/ 0 h 907"/>
                  <a:gd name="T16" fmla="*/ 703 w 825"/>
                  <a:gd name="T17" fmla="*/ 6 h 907"/>
                  <a:gd name="T18" fmla="*/ 697 w 825"/>
                  <a:gd name="T19" fmla="*/ 6 h 907"/>
                  <a:gd name="T20" fmla="*/ 703 w 825"/>
                  <a:gd name="T21" fmla="*/ 0 h 907"/>
                  <a:gd name="T22" fmla="*/ 825 w 825"/>
                  <a:gd name="T23" fmla="*/ 0 h 907"/>
                  <a:gd name="T24" fmla="*/ 825 w 825"/>
                  <a:gd name="T25" fmla="*/ 17 h 907"/>
                  <a:gd name="T26" fmla="*/ 703 w 825"/>
                  <a:gd name="T27" fmla="*/ 17 h 907"/>
                  <a:gd name="T28" fmla="*/ 703 w 825"/>
                  <a:gd name="T29" fmla="*/ 0 h 9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25" h="907">
                    <a:moveTo>
                      <a:pt x="0" y="902"/>
                    </a:moveTo>
                    <a:lnTo>
                      <a:pt x="697" y="6"/>
                    </a:lnTo>
                    <a:lnTo>
                      <a:pt x="709" y="11"/>
                    </a:lnTo>
                    <a:lnTo>
                      <a:pt x="11" y="907"/>
                    </a:lnTo>
                    <a:lnTo>
                      <a:pt x="0" y="902"/>
                    </a:lnTo>
                    <a:close/>
                    <a:moveTo>
                      <a:pt x="697" y="6"/>
                    </a:moveTo>
                    <a:lnTo>
                      <a:pt x="697" y="0"/>
                    </a:lnTo>
                    <a:lnTo>
                      <a:pt x="703" y="0"/>
                    </a:lnTo>
                    <a:lnTo>
                      <a:pt x="703" y="6"/>
                    </a:lnTo>
                    <a:lnTo>
                      <a:pt x="697" y="6"/>
                    </a:lnTo>
                    <a:close/>
                    <a:moveTo>
                      <a:pt x="703" y="0"/>
                    </a:moveTo>
                    <a:lnTo>
                      <a:pt x="825" y="0"/>
                    </a:lnTo>
                    <a:lnTo>
                      <a:pt x="825" y="17"/>
                    </a:lnTo>
                    <a:lnTo>
                      <a:pt x="703" y="17"/>
                    </a:lnTo>
                    <a:lnTo>
                      <a:pt x="703" y="0"/>
                    </a:lnTo>
                    <a:close/>
                  </a:path>
                </a:pathLst>
              </a:custGeom>
              <a:solidFill>
                <a:srgbClr val="DFD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0" name="Freeform 61"/>
              <p:cNvSpPr>
                <a:spLocks noEditPoints="1"/>
              </p:cNvSpPr>
              <p:nvPr/>
            </p:nvSpPr>
            <p:spPr bwMode="auto">
              <a:xfrm>
                <a:off x="6372200" y="1963837"/>
                <a:ext cx="1301750" cy="1439863"/>
              </a:xfrm>
              <a:custGeom>
                <a:avLst/>
                <a:gdLst>
                  <a:gd name="T0" fmla="*/ 802 w 820"/>
                  <a:gd name="T1" fmla="*/ 907 h 907"/>
                  <a:gd name="T2" fmla="*/ 110 w 820"/>
                  <a:gd name="T3" fmla="*/ 11 h 907"/>
                  <a:gd name="T4" fmla="*/ 122 w 820"/>
                  <a:gd name="T5" fmla="*/ 6 h 907"/>
                  <a:gd name="T6" fmla="*/ 820 w 820"/>
                  <a:gd name="T7" fmla="*/ 902 h 907"/>
                  <a:gd name="T8" fmla="*/ 802 w 820"/>
                  <a:gd name="T9" fmla="*/ 907 h 907"/>
                  <a:gd name="T10" fmla="*/ 116 w 820"/>
                  <a:gd name="T11" fmla="*/ 0 h 907"/>
                  <a:gd name="T12" fmla="*/ 122 w 820"/>
                  <a:gd name="T13" fmla="*/ 0 h 907"/>
                  <a:gd name="T14" fmla="*/ 122 w 820"/>
                  <a:gd name="T15" fmla="*/ 6 h 907"/>
                  <a:gd name="T16" fmla="*/ 116 w 820"/>
                  <a:gd name="T17" fmla="*/ 6 h 907"/>
                  <a:gd name="T18" fmla="*/ 116 w 820"/>
                  <a:gd name="T19" fmla="*/ 0 h 907"/>
                  <a:gd name="T20" fmla="*/ 116 w 820"/>
                  <a:gd name="T21" fmla="*/ 17 h 907"/>
                  <a:gd name="T22" fmla="*/ 0 w 820"/>
                  <a:gd name="T23" fmla="*/ 17 h 907"/>
                  <a:gd name="T24" fmla="*/ 0 w 820"/>
                  <a:gd name="T25" fmla="*/ 0 h 907"/>
                  <a:gd name="T26" fmla="*/ 116 w 820"/>
                  <a:gd name="T27" fmla="*/ 0 h 907"/>
                  <a:gd name="T28" fmla="*/ 116 w 820"/>
                  <a:gd name="T29" fmla="*/ 17 h 9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820" h="907">
                    <a:moveTo>
                      <a:pt x="802" y="907"/>
                    </a:moveTo>
                    <a:lnTo>
                      <a:pt x="110" y="11"/>
                    </a:lnTo>
                    <a:lnTo>
                      <a:pt x="122" y="6"/>
                    </a:lnTo>
                    <a:lnTo>
                      <a:pt x="820" y="902"/>
                    </a:lnTo>
                    <a:lnTo>
                      <a:pt x="802" y="907"/>
                    </a:lnTo>
                    <a:close/>
                    <a:moveTo>
                      <a:pt x="116" y="0"/>
                    </a:moveTo>
                    <a:lnTo>
                      <a:pt x="122" y="0"/>
                    </a:lnTo>
                    <a:lnTo>
                      <a:pt x="122" y="6"/>
                    </a:lnTo>
                    <a:lnTo>
                      <a:pt x="116" y="6"/>
                    </a:lnTo>
                    <a:lnTo>
                      <a:pt x="116" y="0"/>
                    </a:lnTo>
                    <a:close/>
                    <a:moveTo>
                      <a:pt x="116" y="17"/>
                    </a:moveTo>
                    <a:lnTo>
                      <a:pt x="0" y="17"/>
                    </a:lnTo>
                    <a:lnTo>
                      <a:pt x="0" y="0"/>
                    </a:lnTo>
                    <a:lnTo>
                      <a:pt x="116" y="0"/>
                    </a:lnTo>
                    <a:lnTo>
                      <a:pt x="116" y="17"/>
                    </a:lnTo>
                    <a:close/>
                  </a:path>
                </a:pathLst>
              </a:custGeom>
              <a:solidFill>
                <a:srgbClr val="DFDFD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cxnSp>
          <p:nvCxnSpPr>
            <p:cNvPr id="56" name="Gerade Verbindung 55"/>
            <p:cNvCxnSpPr/>
            <p:nvPr/>
          </p:nvCxnSpPr>
          <p:spPr>
            <a:xfrm flipV="1">
              <a:off x="5924029" y="44624"/>
              <a:ext cx="952227" cy="3356565"/>
            </a:xfrm>
            <a:prstGeom prst="line">
              <a:avLst/>
            </a:prstGeom>
            <a:ln w="19050">
              <a:solidFill>
                <a:srgbClr val="99CC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Gerade Verbindung 56"/>
            <p:cNvCxnSpPr/>
            <p:nvPr/>
          </p:nvCxnSpPr>
          <p:spPr>
            <a:xfrm flipH="1" flipV="1">
              <a:off x="5796136" y="116633"/>
              <a:ext cx="936428" cy="3284556"/>
            </a:xfrm>
            <a:prstGeom prst="line">
              <a:avLst/>
            </a:prstGeom>
            <a:ln w="19050">
              <a:solidFill>
                <a:srgbClr val="99CC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hteck 57"/>
            <p:cNvSpPr/>
            <p:nvPr/>
          </p:nvSpPr>
          <p:spPr>
            <a:xfrm>
              <a:off x="5924030" y="3515824"/>
              <a:ext cx="808534" cy="86604"/>
            </a:xfrm>
            <a:prstGeom prst="rect">
              <a:avLst/>
            </a:prstGeom>
            <a:solidFill>
              <a:srgbClr val="99CCFF"/>
            </a:solidFill>
            <a:ln>
              <a:solidFill>
                <a:srgbClr val="99CC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3" name="Gerade Verbindung mit Pfeil 2"/>
          <p:cNvCxnSpPr/>
          <p:nvPr/>
        </p:nvCxnSpPr>
        <p:spPr bwMode="auto">
          <a:xfrm flipH="1">
            <a:off x="7075860" y="3292666"/>
            <a:ext cx="9525" cy="40243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23" name="Gerade Verbindung mit Pfeil 122"/>
          <p:cNvCxnSpPr/>
          <p:nvPr/>
        </p:nvCxnSpPr>
        <p:spPr bwMode="auto">
          <a:xfrm flipH="1">
            <a:off x="7092280" y="2450829"/>
            <a:ext cx="16123" cy="123658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628230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3600" y="1657350"/>
            <a:ext cx="4902200" cy="3321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78555" y="5929535"/>
            <a:ext cx="169790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de-DE" sz="1400" dirty="0" err="1" smtClean="0">
                <a:solidFill>
                  <a:srgbClr val="000000"/>
                </a:solidFill>
                <a:ea typeface="ＭＳ Ｐゴシック"/>
              </a:rPr>
              <a:t>Courtesy</a:t>
            </a:r>
            <a:r>
              <a:rPr lang="de-DE" sz="1400" dirty="0" smtClean="0">
                <a:solidFill>
                  <a:srgbClr val="000000"/>
                </a:solidFill>
                <a:ea typeface="ＭＳ Ｐゴシック"/>
              </a:rPr>
              <a:t>: Siemens</a:t>
            </a:r>
          </a:p>
        </p:txBody>
      </p:sp>
      <p:sp>
        <p:nvSpPr>
          <p:cNvPr id="6" name="Rectangle 1"/>
          <p:cNvSpPr txBox="1">
            <a:spLocks noChangeArrowheads="1"/>
          </p:cNvSpPr>
          <p:nvPr/>
        </p:nvSpPr>
        <p:spPr>
          <a:xfrm>
            <a:off x="468000" y="169200"/>
            <a:ext cx="8228012" cy="496887"/>
          </a:xfrm>
          <a:prstGeom prst="rect">
            <a:avLst/>
          </a:prstGeom>
          <a:ln/>
        </p:spPr>
        <p:txBody>
          <a:bodyPr lIns="82945" tIns="28802" rIns="82945" bIns="41473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  <a:tab pos="3938588" algn="l"/>
                <a:tab pos="4595813" algn="l"/>
                <a:tab pos="5253038" algn="l"/>
                <a:tab pos="5908675" algn="l"/>
                <a:tab pos="6565900" algn="l"/>
                <a:tab pos="7223125" algn="l"/>
                <a:tab pos="7878763" algn="l"/>
              </a:tabLst>
            </a:pPr>
            <a:r>
              <a:rPr lang="de-DE" smtClean="0"/>
              <a:t>Pinhole</a:t>
            </a:r>
            <a:r>
              <a:rPr lang="de-DE" i="1" smtClean="0"/>
              <a:t> </a:t>
            </a:r>
            <a:r>
              <a:rPr lang="de-DE" smtClean="0"/>
              <a:t>collimation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51464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4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8363" y="1681163"/>
            <a:ext cx="4854575" cy="32908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78555" y="5929535"/>
            <a:ext cx="169790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de-DE" sz="1400" dirty="0" err="1" smtClean="0">
                <a:solidFill>
                  <a:srgbClr val="000000"/>
                </a:solidFill>
                <a:ea typeface="ＭＳ Ｐゴシック"/>
              </a:rPr>
              <a:t>Courtesy</a:t>
            </a:r>
            <a:r>
              <a:rPr lang="de-DE" sz="1400" dirty="0" smtClean="0">
                <a:solidFill>
                  <a:srgbClr val="000000"/>
                </a:solidFill>
                <a:ea typeface="ＭＳ Ｐゴシック"/>
              </a:rPr>
              <a:t>: Siemens</a:t>
            </a:r>
          </a:p>
        </p:txBody>
      </p:sp>
      <p:sp>
        <p:nvSpPr>
          <p:cNvPr id="6" name="Rectangle 1"/>
          <p:cNvSpPr txBox="1">
            <a:spLocks noChangeArrowheads="1"/>
          </p:cNvSpPr>
          <p:nvPr/>
        </p:nvSpPr>
        <p:spPr>
          <a:xfrm>
            <a:off x="468000" y="169200"/>
            <a:ext cx="8228012" cy="496887"/>
          </a:xfrm>
          <a:prstGeom prst="rect">
            <a:avLst/>
          </a:prstGeom>
          <a:ln/>
        </p:spPr>
        <p:txBody>
          <a:bodyPr lIns="82945" tIns="28802" rIns="82945" bIns="41473"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  <a:tab pos="3938588" algn="l"/>
                <a:tab pos="4595813" algn="l"/>
                <a:tab pos="5253038" algn="l"/>
                <a:tab pos="5908675" algn="l"/>
                <a:tab pos="6565900" algn="l"/>
                <a:tab pos="7223125" algn="l"/>
                <a:tab pos="7878763" algn="l"/>
              </a:tabLst>
            </a:pPr>
            <a:r>
              <a:rPr lang="de-DE" smtClean="0"/>
              <a:t>Pinhole</a:t>
            </a:r>
            <a:r>
              <a:rPr lang="de-DE" i="1" smtClean="0"/>
              <a:t> </a:t>
            </a:r>
            <a:r>
              <a:rPr lang="de-DE" smtClean="0"/>
              <a:t>collimation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04838890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pieren 5"/>
          <p:cNvGrpSpPr/>
          <p:nvPr/>
        </p:nvGrpSpPr>
        <p:grpSpPr>
          <a:xfrm>
            <a:off x="5023389" y="1340768"/>
            <a:ext cx="3528392" cy="3680321"/>
            <a:chOff x="4788024" y="2291309"/>
            <a:chExt cx="3528392" cy="3680321"/>
          </a:xfrm>
        </p:grpSpPr>
        <p:sp>
          <p:nvSpPr>
            <p:cNvPr id="7" name="Ellipse 25"/>
            <p:cNvSpPr>
              <a:spLocks noChangeArrowheads="1"/>
            </p:cNvSpPr>
            <p:nvPr/>
          </p:nvSpPr>
          <p:spPr bwMode="auto">
            <a:xfrm>
              <a:off x="6156176" y="2291309"/>
              <a:ext cx="777875" cy="777875"/>
            </a:xfrm>
            <a:prstGeom prst="ellipse">
              <a:avLst/>
            </a:prstGeom>
            <a:solidFill>
              <a:srgbClr val="99CCFF"/>
            </a:solidFill>
            <a:ln w="9525" algn="ctr">
              <a:solidFill>
                <a:srgbClr val="99CCFF"/>
              </a:solidFill>
              <a:round/>
              <a:headEnd/>
              <a:tailEnd/>
            </a:ln>
          </p:spPr>
          <p:txBody>
            <a:bodyPr lIns="82945" tIns="41473" rIns="82945" bIns="41473"/>
            <a:lstStyle/>
            <a:p>
              <a:pPr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de-DE"/>
            </a:p>
          </p:txBody>
        </p:sp>
        <p:sp>
          <p:nvSpPr>
            <p:cNvPr id="8" name="AutoShape 8"/>
            <p:cNvSpPr>
              <a:spLocks noChangeArrowheads="1"/>
            </p:cNvSpPr>
            <p:nvPr/>
          </p:nvSpPr>
          <p:spPr bwMode="auto">
            <a:xfrm>
              <a:off x="5117552" y="5816518"/>
              <a:ext cx="2109627" cy="116640"/>
            </a:xfrm>
            <a:prstGeom prst="roundRect">
              <a:avLst>
                <a:gd name="adj" fmla="val 1250"/>
              </a:avLst>
            </a:prstGeom>
            <a:solidFill>
              <a:srgbClr val="83CA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de-DE"/>
            </a:p>
          </p:txBody>
        </p:sp>
        <p:sp>
          <p:nvSpPr>
            <p:cNvPr id="9" name="Text Box 9"/>
            <p:cNvSpPr txBox="1">
              <a:spLocks noChangeArrowheads="1"/>
            </p:cNvSpPr>
            <p:nvPr/>
          </p:nvSpPr>
          <p:spPr bwMode="auto">
            <a:xfrm>
              <a:off x="6184294" y="2523703"/>
              <a:ext cx="839531" cy="269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0000" tIns="57347" rIns="90000" bIns="45000"/>
            <a:lstStyle>
              <a:lvl1pPr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1pPr>
              <a:lvl2pPr marL="742950" indent="-28575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2pPr>
              <a:lvl3pPr marL="11430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3pPr>
              <a:lvl4pPr marL="16002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4pPr>
              <a:lvl5pPr marL="2057400" indent="-228600"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655638" algn="l"/>
                </a:tabLst>
                <a:defRPr>
                  <a:solidFill>
                    <a:schemeClr val="tx1"/>
                  </a:solidFill>
                  <a:latin typeface="Arial" pitchFamily="34" charset="0"/>
                  <a:ea typeface="ＭＳ Ｐゴシック" pitchFamily="34" charset="-128"/>
                </a:defRPr>
              </a:lvl9pPr>
            </a:lstStyle>
            <a:p>
              <a:pPr>
                <a:lnSpc>
                  <a:spcPct val="93000"/>
                </a:lnSpc>
                <a:buClr>
                  <a:srgbClr val="000000"/>
                </a:buClr>
                <a:buSzPct val="100000"/>
              </a:pPr>
              <a:r>
                <a:rPr lang="de-DE" sz="1500" b="1" dirty="0">
                  <a:solidFill>
                    <a:schemeClr val="bg1"/>
                  </a:solidFill>
                </a:rPr>
                <a:t>Object</a:t>
              </a:r>
              <a:endParaRPr lang="de-DE" sz="1300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Rectangle 5"/>
            <p:cNvSpPr>
              <a:spLocks noChangeArrowheads="1"/>
            </p:cNvSpPr>
            <p:nvPr/>
          </p:nvSpPr>
          <p:spPr bwMode="auto">
            <a:xfrm>
              <a:off x="4853112" y="5816055"/>
              <a:ext cx="3463304" cy="117103"/>
            </a:xfrm>
            <a:prstGeom prst="rect">
              <a:avLst/>
            </a:prstGeom>
            <a:solidFill>
              <a:srgbClr val="96959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4834062" y="5797005"/>
              <a:ext cx="3482354" cy="174625"/>
            </a:xfrm>
            <a:custGeom>
              <a:avLst/>
              <a:gdLst>
                <a:gd name="T0" fmla="*/ 12 w 1651"/>
                <a:gd name="T1" fmla="*/ 93 h 110"/>
                <a:gd name="T2" fmla="*/ 1646 w 1651"/>
                <a:gd name="T3" fmla="*/ 93 h 110"/>
                <a:gd name="T4" fmla="*/ 1646 w 1651"/>
                <a:gd name="T5" fmla="*/ 110 h 110"/>
                <a:gd name="T6" fmla="*/ 12 w 1651"/>
                <a:gd name="T7" fmla="*/ 110 h 110"/>
                <a:gd name="T8" fmla="*/ 12 w 1651"/>
                <a:gd name="T9" fmla="*/ 93 h 110"/>
                <a:gd name="T10" fmla="*/ 1651 w 1651"/>
                <a:gd name="T11" fmla="*/ 105 h 110"/>
                <a:gd name="T12" fmla="*/ 1651 w 1651"/>
                <a:gd name="T13" fmla="*/ 110 h 110"/>
                <a:gd name="T14" fmla="*/ 1646 w 1651"/>
                <a:gd name="T15" fmla="*/ 110 h 110"/>
                <a:gd name="T16" fmla="*/ 1646 w 1651"/>
                <a:gd name="T17" fmla="*/ 105 h 110"/>
                <a:gd name="T18" fmla="*/ 1651 w 1651"/>
                <a:gd name="T19" fmla="*/ 105 h 110"/>
                <a:gd name="T20" fmla="*/ 1634 w 1651"/>
                <a:gd name="T21" fmla="*/ 105 h 110"/>
                <a:gd name="T22" fmla="*/ 1634 w 1651"/>
                <a:gd name="T23" fmla="*/ 12 h 110"/>
                <a:gd name="T24" fmla="*/ 1651 w 1651"/>
                <a:gd name="T25" fmla="*/ 12 h 110"/>
                <a:gd name="T26" fmla="*/ 1651 w 1651"/>
                <a:gd name="T27" fmla="*/ 105 h 110"/>
                <a:gd name="T28" fmla="*/ 1634 w 1651"/>
                <a:gd name="T29" fmla="*/ 105 h 110"/>
                <a:gd name="T30" fmla="*/ 1646 w 1651"/>
                <a:gd name="T31" fmla="*/ 0 h 110"/>
                <a:gd name="T32" fmla="*/ 1651 w 1651"/>
                <a:gd name="T33" fmla="*/ 0 h 110"/>
                <a:gd name="T34" fmla="*/ 1651 w 1651"/>
                <a:gd name="T35" fmla="*/ 12 h 110"/>
                <a:gd name="T36" fmla="*/ 1646 w 1651"/>
                <a:gd name="T37" fmla="*/ 12 h 110"/>
                <a:gd name="T38" fmla="*/ 1646 w 1651"/>
                <a:gd name="T39" fmla="*/ 0 h 110"/>
                <a:gd name="T40" fmla="*/ 1646 w 1651"/>
                <a:gd name="T41" fmla="*/ 17 h 110"/>
                <a:gd name="T42" fmla="*/ 12 w 1651"/>
                <a:gd name="T43" fmla="*/ 17 h 110"/>
                <a:gd name="T44" fmla="*/ 12 w 1651"/>
                <a:gd name="T45" fmla="*/ 0 h 110"/>
                <a:gd name="T46" fmla="*/ 1646 w 1651"/>
                <a:gd name="T47" fmla="*/ 0 h 110"/>
                <a:gd name="T48" fmla="*/ 1646 w 1651"/>
                <a:gd name="T49" fmla="*/ 17 h 110"/>
                <a:gd name="T50" fmla="*/ 0 w 1651"/>
                <a:gd name="T51" fmla="*/ 12 h 110"/>
                <a:gd name="T52" fmla="*/ 0 w 1651"/>
                <a:gd name="T53" fmla="*/ 0 h 110"/>
                <a:gd name="T54" fmla="*/ 12 w 1651"/>
                <a:gd name="T55" fmla="*/ 0 h 110"/>
                <a:gd name="T56" fmla="*/ 12 w 1651"/>
                <a:gd name="T57" fmla="*/ 12 h 110"/>
                <a:gd name="T58" fmla="*/ 0 w 1651"/>
                <a:gd name="T59" fmla="*/ 12 h 110"/>
                <a:gd name="T60" fmla="*/ 17 w 1651"/>
                <a:gd name="T61" fmla="*/ 12 h 110"/>
                <a:gd name="T62" fmla="*/ 17 w 1651"/>
                <a:gd name="T63" fmla="*/ 105 h 110"/>
                <a:gd name="T64" fmla="*/ 0 w 1651"/>
                <a:gd name="T65" fmla="*/ 105 h 110"/>
                <a:gd name="T66" fmla="*/ 0 w 1651"/>
                <a:gd name="T67" fmla="*/ 12 h 110"/>
                <a:gd name="T68" fmla="*/ 17 w 1651"/>
                <a:gd name="T69" fmla="*/ 12 h 110"/>
                <a:gd name="T70" fmla="*/ 12 w 1651"/>
                <a:gd name="T71" fmla="*/ 110 h 110"/>
                <a:gd name="T72" fmla="*/ 0 w 1651"/>
                <a:gd name="T73" fmla="*/ 110 h 110"/>
                <a:gd name="T74" fmla="*/ 0 w 1651"/>
                <a:gd name="T75" fmla="*/ 105 h 110"/>
                <a:gd name="T76" fmla="*/ 12 w 1651"/>
                <a:gd name="T77" fmla="*/ 105 h 110"/>
                <a:gd name="T78" fmla="*/ 12 w 1651"/>
                <a:gd name="T79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51" h="110">
                  <a:moveTo>
                    <a:pt x="12" y="93"/>
                  </a:moveTo>
                  <a:lnTo>
                    <a:pt x="1646" y="93"/>
                  </a:lnTo>
                  <a:lnTo>
                    <a:pt x="1646" y="110"/>
                  </a:lnTo>
                  <a:lnTo>
                    <a:pt x="12" y="110"/>
                  </a:lnTo>
                  <a:lnTo>
                    <a:pt x="12" y="93"/>
                  </a:lnTo>
                  <a:close/>
                  <a:moveTo>
                    <a:pt x="1651" y="105"/>
                  </a:moveTo>
                  <a:lnTo>
                    <a:pt x="1651" y="110"/>
                  </a:lnTo>
                  <a:lnTo>
                    <a:pt x="1646" y="110"/>
                  </a:lnTo>
                  <a:lnTo>
                    <a:pt x="1646" y="105"/>
                  </a:lnTo>
                  <a:lnTo>
                    <a:pt x="1651" y="105"/>
                  </a:lnTo>
                  <a:close/>
                  <a:moveTo>
                    <a:pt x="1634" y="105"/>
                  </a:moveTo>
                  <a:lnTo>
                    <a:pt x="1634" y="12"/>
                  </a:lnTo>
                  <a:lnTo>
                    <a:pt x="1651" y="12"/>
                  </a:lnTo>
                  <a:lnTo>
                    <a:pt x="1651" y="105"/>
                  </a:lnTo>
                  <a:lnTo>
                    <a:pt x="1634" y="105"/>
                  </a:lnTo>
                  <a:close/>
                  <a:moveTo>
                    <a:pt x="1646" y="0"/>
                  </a:moveTo>
                  <a:lnTo>
                    <a:pt x="1651" y="0"/>
                  </a:lnTo>
                  <a:lnTo>
                    <a:pt x="1651" y="12"/>
                  </a:lnTo>
                  <a:lnTo>
                    <a:pt x="1646" y="12"/>
                  </a:lnTo>
                  <a:lnTo>
                    <a:pt x="1646" y="0"/>
                  </a:lnTo>
                  <a:close/>
                  <a:moveTo>
                    <a:pt x="1646" y="17"/>
                  </a:moveTo>
                  <a:lnTo>
                    <a:pt x="12" y="17"/>
                  </a:lnTo>
                  <a:lnTo>
                    <a:pt x="12" y="0"/>
                  </a:lnTo>
                  <a:lnTo>
                    <a:pt x="1646" y="0"/>
                  </a:lnTo>
                  <a:lnTo>
                    <a:pt x="1646" y="17"/>
                  </a:lnTo>
                  <a:close/>
                  <a:moveTo>
                    <a:pt x="0" y="12"/>
                  </a:moveTo>
                  <a:lnTo>
                    <a:pt x="0" y="0"/>
                  </a:lnTo>
                  <a:lnTo>
                    <a:pt x="12" y="0"/>
                  </a:lnTo>
                  <a:lnTo>
                    <a:pt x="12" y="12"/>
                  </a:lnTo>
                  <a:lnTo>
                    <a:pt x="0" y="12"/>
                  </a:lnTo>
                  <a:close/>
                  <a:moveTo>
                    <a:pt x="17" y="12"/>
                  </a:moveTo>
                  <a:lnTo>
                    <a:pt x="17" y="105"/>
                  </a:lnTo>
                  <a:lnTo>
                    <a:pt x="0" y="105"/>
                  </a:lnTo>
                  <a:lnTo>
                    <a:pt x="0" y="12"/>
                  </a:lnTo>
                  <a:lnTo>
                    <a:pt x="17" y="12"/>
                  </a:lnTo>
                  <a:close/>
                  <a:moveTo>
                    <a:pt x="12" y="110"/>
                  </a:moveTo>
                  <a:lnTo>
                    <a:pt x="0" y="110"/>
                  </a:lnTo>
                  <a:lnTo>
                    <a:pt x="0" y="105"/>
                  </a:lnTo>
                  <a:lnTo>
                    <a:pt x="12" y="105"/>
                  </a:lnTo>
                  <a:lnTo>
                    <a:pt x="12" y="110"/>
                  </a:lnTo>
                  <a:close/>
                </a:path>
              </a:pathLst>
            </a:custGeom>
            <a:solidFill>
              <a:srgbClr val="DFDF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2"/>
            <p:cNvSpPr>
              <a:spLocks noEditPoints="1"/>
            </p:cNvSpPr>
            <p:nvPr/>
          </p:nvSpPr>
          <p:spPr bwMode="auto">
            <a:xfrm>
              <a:off x="4788024" y="5741443"/>
              <a:ext cx="3528392" cy="230187"/>
            </a:xfrm>
            <a:custGeom>
              <a:avLst/>
              <a:gdLst>
                <a:gd name="T0" fmla="*/ 0 w 1721"/>
                <a:gd name="T1" fmla="*/ 570 h 570"/>
                <a:gd name="T2" fmla="*/ 0 w 1721"/>
                <a:gd name="T3" fmla="*/ 12 h 570"/>
                <a:gd name="T4" fmla="*/ 17 w 1721"/>
                <a:gd name="T5" fmla="*/ 12 h 570"/>
                <a:gd name="T6" fmla="*/ 17 w 1721"/>
                <a:gd name="T7" fmla="*/ 570 h 570"/>
                <a:gd name="T8" fmla="*/ 0 w 1721"/>
                <a:gd name="T9" fmla="*/ 570 h 570"/>
                <a:gd name="T10" fmla="*/ 0 w 1721"/>
                <a:gd name="T11" fmla="*/ 12 h 570"/>
                <a:gd name="T12" fmla="*/ 0 w 1721"/>
                <a:gd name="T13" fmla="*/ 0 h 570"/>
                <a:gd name="T14" fmla="*/ 6 w 1721"/>
                <a:gd name="T15" fmla="*/ 0 h 570"/>
                <a:gd name="T16" fmla="*/ 6 w 1721"/>
                <a:gd name="T17" fmla="*/ 12 h 570"/>
                <a:gd name="T18" fmla="*/ 0 w 1721"/>
                <a:gd name="T19" fmla="*/ 12 h 570"/>
                <a:gd name="T20" fmla="*/ 6 w 1721"/>
                <a:gd name="T21" fmla="*/ 0 h 570"/>
                <a:gd name="T22" fmla="*/ 1710 w 1721"/>
                <a:gd name="T23" fmla="*/ 0 h 570"/>
                <a:gd name="T24" fmla="*/ 1710 w 1721"/>
                <a:gd name="T25" fmla="*/ 17 h 570"/>
                <a:gd name="T26" fmla="*/ 6 w 1721"/>
                <a:gd name="T27" fmla="*/ 17 h 570"/>
                <a:gd name="T28" fmla="*/ 6 w 1721"/>
                <a:gd name="T29" fmla="*/ 0 h 570"/>
                <a:gd name="T30" fmla="*/ 1710 w 1721"/>
                <a:gd name="T31" fmla="*/ 0 h 570"/>
                <a:gd name="T32" fmla="*/ 1721 w 1721"/>
                <a:gd name="T33" fmla="*/ 0 h 570"/>
                <a:gd name="T34" fmla="*/ 1721 w 1721"/>
                <a:gd name="T35" fmla="*/ 12 h 570"/>
                <a:gd name="T36" fmla="*/ 1710 w 1721"/>
                <a:gd name="T37" fmla="*/ 12 h 570"/>
                <a:gd name="T38" fmla="*/ 1710 w 1721"/>
                <a:gd name="T39" fmla="*/ 0 h 570"/>
                <a:gd name="T40" fmla="*/ 1721 w 1721"/>
                <a:gd name="T41" fmla="*/ 12 h 570"/>
                <a:gd name="T42" fmla="*/ 1721 w 1721"/>
                <a:gd name="T43" fmla="*/ 559 h 570"/>
                <a:gd name="T44" fmla="*/ 1704 w 1721"/>
                <a:gd name="T45" fmla="*/ 559 h 570"/>
                <a:gd name="T46" fmla="*/ 1704 w 1721"/>
                <a:gd name="T47" fmla="*/ 12 h 570"/>
                <a:gd name="T48" fmla="*/ 1721 w 1721"/>
                <a:gd name="T49" fmla="*/ 12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21" h="570">
                  <a:moveTo>
                    <a:pt x="0" y="570"/>
                  </a:moveTo>
                  <a:lnTo>
                    <a:pt x="0" y="12"/>
                  </a:lnTo>
                  <a:lnTo>
                    <a:pt x="17" y="12"/>
                  </a:lnTo>
                  <a:lnTo>
                    <a:pt x="17" y="570"/>
                  </a:lnTo>
                  <a:lnTo>
                    <a:pt x="0" y="570"/>
                  </a:lnTo>
                  <a:close/>
                  <a:moveTo>
                    <a:pt x="0" y="12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6" y="12"/>
                  </a:lnTo>
                  <a:lnTo>
                    <a:pt x="0" y="12"/>
                  </a:lnTo>
                  <a:close/>
                  <a:moveTo>
                    <a:pt x="6" y="0"/>
                  </a:moveTo>
                  <a:lnTo>
                    <a:pt x="1710" y="0"/>
                  </a:lnTo>
                  <a:lnTo>
                    <a:pt x="1710" y="17"/>
                  </a:lnTo>
                  <a:lnTo>
                    <a:pt x="6" y="17"/>
                  </a:lnTo>
                  <a:lnTo>
                    <a:pt x="6" y="0"/>
                  </a:lnTo>
                  <a:close/>
                  <a:moveTo>
                    <a:pt x="1710" y="0"/>
                  </a:moveTo>
                  <a:lnTo>
                    <a:pt x="1721" y="0"/>
                  </a:lnTo>
                  <a:lnTo>
                    <a:pt x="1721" y="12"/>
                  </a:lnTo>
                  <a:lnTo>
                    <a:pt x="1710" y="12"/>
                  </a:lnTo>
                  <a:lnTo>
                    <a:pt x="1710" y="0"/>
                  </a:lnTo>
                  <a:close/>
                  <a:moveTo>
                    <a:pt x="1721" y="12"/>
                  </a:moveTo>
                  <a:lnTo>
                    <a:pt x="1721" y="559"/>
                  </a:lnTo>
                  <a:lnTo>
                    <a:pt x="1704" y="559"/>
                  </a:lnTo>
                  <a:lnTo>
                    <a:pt x="1704" y="12"/>
                  </a:lnTo>
                  <a:lnTo>
                    <a:pt x="1721" y="12"/>
                  </a:lnTo>
                  <a:close/>
                </a:path>
              </a:pathLst>
            </a:custGeom>
            <a:solidFill>
              <a:srgbClr val="DFDF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3"/>
            <p:cNvSpPr>
              <a:spLocks noEditPoints="1"/>
            </p:cNvSpPr>
            <p:nvPr/>
          </p:nvSpPr>
          <p:spPr bwMode="auto">
            <a:xfrm>
              <a:off x="6161435" y="2291309"/>
              <a:ext cx="803275" cy="803275"/>
            </a:xfrm>
            <a:custGeom>
              <a:avLst/>
              <a:gdLst>
                <a:gd name="T0" fmla="*/ 296 w 506"/>
                <a:gd name="T1" fmla="*/ 489 h 506"/>
                <a:gd name="T2" fmla="*/ 349 w 506"/>
                <a:gd name="T3" fmla="*/ 471 h 506"/>
                <a:gd name="T4" fmla="*/ 395 w 506"/>
                <a:gd name="T5" fmla="*/ 442 h 506"/>
                <a:gd name="T6" fmla="*/ 424 w 506"/>
                <a:gd name="T7" fmla="*/ 442 h 506"/>
                <a:gd name="T8" fmla="*/ 378 w 506"/>
                <a:gd name="T9" fmla="*/ 477 h 506"/>
                <a:gd name="T10" fmla="*/ 325 w 506"/>
                <a:gd name="T11" fmla="*/ 494 h 506"/>
                <a:gd name="T12" fmla="*/ 273 w 506"/>
                <a:gd name="T13" fmla="*/ 506 h 506"/>
                <a:gd name="T14" fmla="*/ 436 w 506"/>
                <a:gd name="T15" fmla="*/ 407 h 506"/>
                <a:gd name="T16" fmla="*/ 465 w 506"/>
                <a:gd name="T17" fmla="*/ 361 h 506"/>
                <a:gd name="T18" fmla="*/ 482 w 506"/>
                <a:gd name="T19" fmla="*/ 314 h 506"/>
                <a:gd name="T20" fmla="*/ 488 w 506"/>
                <a:gd name="T21" fmla="*/ 262 h 506"/>
                <a:gd name="T22" fmla="*/ 500 w 506"/>
                <a:gd name="T23" fmla="*/ 302 h 506"/>
                <a:gd name="T24" fmla="*/ 482 w 506"/>
                <a:gd name="T25" fmla="*/ 355 h 506"/>
                <a:gd name="T26" fmla="*/ 459 w 506"/>
                <a:gd name="T27" fmla="*/ 401 h 506"/>
                <a:gd name="T28" fmla="*/ 488 w 506"/>
                <a:gd name="T29" fmla="*/ 256 h 506"/>
                <a:gd name="T30" fmla="*/ 482 w 506"/>
                <a:gd name="T31" fmla="*/ 203 h 506"/>
                <a:gd name="T32" fmla="*/ 465 w 506"/>
                <a:gd name="T33" fmla="*/ 151 h 506"/>
                <a:gd name="T34" fmla="*/ 436 w 506"/>
                <a:gd name="T35" fmla="*/ 110 h 506"/>
                <a:gd name="T36" fmla="*/ 442 w 506"/>
                <a:gd name="T37" fmla="*/ 87 h 506"/>
                <a:gd name="T38" fmla="*/ 476 w 506"/>
                <a:gd name="T39" fmla="*/ 134 h 506"/>
                <a:gd name="T40" fmla="*/ 494 w 506"/>
                <a:gd name="T41" fmla="*/ 186 h 506"/>
                <a:gd name="T42" fmla="*/ 506 w 506"/>
                <a:gd name="T43" fmla="*/ 244 h 506"/>
                <a:gd name="T44" fmla="*/ 395 w 506"/>
                <a:gd name="T45" fmla="*/ 70 h 506"/>
                <a:gd name="T46" fmla="*/ 354 w 506"/>
                <a:gd name="T47" fmla="*/ 41 h 506"/>
                <a:gd name="T48" fmla="*/ 302 w 506"/>
                <a:gd name="T49" fmla="*/ 23 h 506"/>
                <a:gd name="T50" fmla="*/ 250 w 506"/>
                <a:gd name="T51" fmla="*/ 17 h 506"/>
                <a:gd name="T52" fmla="*/ 302 w 506"/>
                <a:gd name="T53" fmla="*/ 6 h 506"/>
                <a:gd name="T54" fmla="*/ 354 w 506"/>
                <a:gd name="T55" fmla="*/ 23 h 506"/>
                <a:gd name="T56" fmla="*/ 401 w 506"/>
                <a:gd name="T57" fmla="*/ 52 h 506"/>
                <a:gd name="T58" fmla="*/ 244 w 506"/>
                <a:gd name="T59" fmla="*/ 17 h 506"/>
                <a:gd name="T60" fmla="*/ 192 w 506"/>
                <a:gd name="T61" fmla="*/ 29 h 506"/>
                <a:gd name="T62" fmla="*/ 145 w 506"/>
                <a:gd name="T63" fmla="*/ 46 h 506"/>
                <a:gd name="T64" fmla="*/ 98 w 506"/>
                <a:gd name="T65" fmla="*/ 75 h 506"/>
                <a:gd name="T66" fmla="*/ 93 w 506"/>
                <a:gd name="T67" fmla="*/ 58 h 506"/>
                <a:gd name="T68" fmla="*/ 133 w 506"/>
                <a:gd name="T69" fmla="*/ 29 h 506"/>
                <a:gd name="T70" fmla="*/ 186 w 506"/>
                <a:gd name="T71" fmla="*/ 11 h 506"/>
                <a:gd name="T72" fmla="*/ 244 w 506"/>
                <a:gd name="T73" fmla="*/ 0 h 506"/>
                <a:gd name="T74" fmla="*/ 64 w 506"/>
                <a:gd name="T75" fmla="*/ 116 h 506"/>
                <a:gd name="T76" fmla="*/ 35 w 506"/>
                <a:gd name="T77" fmla="*/ 157 h 506"/>
                <a:gd name="T78" fmla="*/ 17 w 506"/>
                <a:gd name="T79" fmla="*/ 209 h 506"/>
                <a:gd name="T80" fmla="*/ 0 w 506"/>
                <a:gd name="T81" fmla="*/ 256 h 506"/>
                <a:gd name="T82" fmla="*/ 5 w 506"/>
                <a:gd name="T83" fmla="*/ 198 h 506"/>
                <a:gd name="T84" fmla="*/ 23 w 506"/>
                <a:gd name="T85" fmla="*/ 145 h 506"/>
                <a:gd name="T86" fmla="*/ 52 w 506"/>
                <a:gd name="T87" fmla="*/ 99 h 506"/>
                <a:gd name="T88" fmla="*/ 17 w 506"/>
                <a:gd name="T89" fmla="*/ 267 h 506"/>
                <a:gd name="T90" fmla="*/ 23 w 506"/>
                <a:gd name="T91" fmla="*/ 320 h 506"/>
                <a:gd name="T92" fmla="*/ 40 w 506"/>
                <a:gd name="T93" fmla="*/ 366 h 506"/>
                <a:gd name="T94" fmla="*/ 69 w 506"/>
                <a:gd name="T95" fmla="*/ 407 h 506"/>
                <a:gd name="T96" fmla="*/ 52 w 506"/>
                <a:gd name="T97" fmla="*/ 413 h 506"/>
                <a:gd name="T98" fmla="*/ 23 w 506"/>
                <a:gd name="T99" fmla="*/ 366 h 506"/>
                <a:gd name="T100" fmla="*/ 5 w 506"/>
                <a:gd name="T101" fmla="*/ 314 h 506"/>
                <a:gd name="T102" fmla="*/ 0 w 506"/>
                <a:gd name="T103" fmla="*/ 256 h 506"/>
                <a:gd name="T104" fmla="*/ 116 w 506"/>
                <a:gd name="T105" fmla="*/ 448 h 506"/>
                <a:gd name="T106" fmla="*/ 157 w 506"/>
                <a:gd name="T107" fmla="*/ 471 h 506"/>
                <a:gd name="T108" fmla="*/ 209 w 506"/>
                <a:gd name="T109" fmla="*/ 489 h 506"/>
                <a:gd name="T110" fmla="*/ 244 w 506"/>
                <a:gd name="T111" fmla="*/ 506 h 506"/>
                <a:gd name="T112" fmla="*/ 186 w 506"/>
                <a:gd name="T113" fmla="*/ 500 h 506"/>
                <a:gd name="T114" fmla="*/ 133 w 506"/>
                <a:gd name="T115" fmla="*/ 483 h 506"/>
                <a:gd name="T116" fmla="*/ 93 w 506"/>
                <a:gd name="T117" fmla="*/ 448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06" h="506">
                  <a:moveTo>
                    <a:pt x="250" y="494"/>
                  </a:moveTo>
                  <a:lnTo>
                    <a:pt x="255" y="489"/>
                  </a:lnTo>
                  <a:lnTo>
                    <a:pt x="261" y="489"/>
                  </a:lnTo>
                  <a:lnTo>
                    <a:pt x="267" y="489"/>
                  </a:lnTo>
                  <a:lnTo>
                    <a:pt x="273" y="489"/>
                  </a:lnTo>
                  <a:lnTo>
                    <a:pt x="279" y="489"/>
                  </a:lnTo>
                  <a:lnTo>
                    <a:pt x="285" y="489"/>
                  </a:lnTo>
                  <a:lnTo>
                    <a:pt x="290" y="489"/>
                  </a:lnTo>
                  <a:lnTo>
                    <a:pt x="296" y="489"/>
                  </a:lnTo>
                  <a:lnTo>
                    <a:pt x="302" y="483"/>
                  </a:lnTo>
                  <a:lnTo>
                    <a:pt x="308" y="483"/>
                  </a:lnTo>
                  <a:lnTo>
                    <a:pt x="314" y="483"/>
                  </a:lnTo>
                  <a:lnTo>
                    <a:pt x="319" y="483"/>
                  </a:lnTo>
                  <a:lnTo>
                    <a:pt x="325" y="477"/>
                  </a:lnTo>
                  <a:lnTo>
                    <a:pt x="331" y="477"/>
                  </a:lnTo>
                  <a:lnTo>
                    <a:pt x="337" y="477"/>
                  </a:lnTo>
                  <a:lnTo>
                    <a:pt x="343" y="471"/>
                  </a:lnTo>
                  <a:lnTo>
                    <a:pt x="349" y="471"/>
                  </a:lnTo>
                  <a:lnTo>
                    <a:pt x="354" y="465"/>
                  </a:lnTo>
                  <a:lnTo>
                    <a:pt x="360" y="465"/>
                  </a:lnTo>
                  <a:lnTo>
                    <a:pt x="366" y="465"/>
                  </a:lnTo>
                  <a:lnTo>
                    <a:pt x="366" y="459"/>
                  </a:lnTo>
                  <a:lnTo>
                    <a:pt x="372" y="459"/>
                  </a:lnTo>
                  <a:lnTo>
                    <a:pt x="378" y="454"/>
                  </a:lnTo>
                  <a:lnTo>
                    <a:pt x="383" y="454"/>
                  </a:lnTo>
                  <a:lnTo>
                    <a:pt x="389" y="448"/>
                  </a:lnTo>
                  <a:lnTo>
                    <a:pt x="395" y="442"/>
                  </a:lnTo>
                  <a:lnTo>
                    <a:pt x="395" y="442"/>
                  </a:lnTo>
                  <a:lnTo>
                    <a:pt x="401" y="436"/>
                  </a:lnTo>
                  <a:lnTo>
                    <a:pt x="407" y="436"/>
                  </a:lnTo>
                  <a:lnTo>
                    <a:pt x="412" y="430"/>
                  </a:lnTo>
                  <a:lnTo>
                    <a:pt x="412" y="425"/>
                  </a:lnTo>
                  <a:lnTo>
                    <a:pt x="418" y="425"/>
                  </a:lnTo>
                  <a:lnTo>
                    <a:pt x="430" y="436"/>
                  </a:lnTo>
                  <a:lnTo>
                    <a:pt x="424" y="436"/>
                  </a:lnTo>
                  <a:lnTo>
                    <a:pt x="424" y="442"/>
                  </a:lnTo>
                  <a:lnTo>
                    <a:pt x="418" y="448"/>
                  </a:lnTo>
                  <a:lnTo>
                    <a:pt x="412" y="448"/>
                  </a:lnTo>
                  <a:lnTo>
                    <a:pt x="407" y="454"/>
                  </a:lnTo>
                  <a:lnTo>
                    <a:pt x="401" y="459"/>
                  </a:lnTo>
                  <a:lnTo>
                    <a:pt x="401" y="459"/>
                  </a:lnTo>
                  <a:lnTo>
                    <a:pt x="395" y="465"/>
                  </a:lnTo>
                  <a:lnTo>
                    <a:pt x="389" y="465"/>
                  </a:lnTo>
                  <a:lnTo>
                    <a:pt x="383" y="471"/>
                  </a:lnTo>
                  <a:lnTo>
                    <a:pt x="378" y="477"/>
                  </a:lnTo>
                  <a:lnTo>
                    <a:pt x="372" y="477"/>
                  </a:lnTo>
                  <a:lnTo>
                    <a:pt x="366" y="483"/>
                  </a:lnTo>
                  <a:lnTo>
                    <a:pt x="360" y="483"/>
                  </a:lnTo>
                  <a:lnTo>
                    <a:pt x="354" y="483"/>
                  </a:lnTo>
                  <a:lnTo>
                    <a:pt x="349" y="489"/>
                  </a:lnTo>
                  <a:lnTo>
                    <a:pt x="343" y="489"/>
                  </a:lnTo>
                  <a:lnTo>
                    <a:pt x="337" y="494"/>
                  </a:lnTo>
                  <a:lnTo>
                    <a:pt x="331" y="494"/>
                  </a:lnTo>
                  <a:lnTo>
                    <a:pt x="325" y="494"/>
                  </a:lnTo>
                  <a:lnTo>
                    <a:pt x="319" y="500"/>
                  </a:lnTo>
                  <a:lnTo>
                    <a:pt x="314" y="500"/>
                  </a:lnTo>
                  <a:lnTo>
                    <a:pt x="308" y="500"/>
                  </a:lnTo>
                  <a:lnTo>
                    <a:pt x="302" y="500"/>
                  </a:lnTo>
                  <a:lnTo>
                    <a:pt x="296" y="506"/>
                  </a:lnTo>
                  <a:lnTo>
                    <a:pt x="290" y="506"/>
                  </a:lnTo>
                  <a:lnTo>
                    <a:pt x="285" y="506"/>
                  </a:lnTo>
                  <a:lnTo>
                    <a:pt x="279" y="506"/>
                  </a:lnTo>
                  <a:lnTo>
                    <a:pt x="273" y="506"/>
                  </a:lnTo>
                  <a:lnTo>
                    <a:pt x="267" y="506"/>
                  </a:lnTo>
                  <a:lnTo>
                    <a:pt x="255" y="506"/>
                  </a:lnTo>
                  <a:lnTo>
                    <a:pt x="250" y="506"/>
                  </a:lnTo>
                  <a:lnTo>
                    <a:pt x="250" y="494"/>
                  </a:lnTo>
                  <a:close/>
                  <a:moveTo>
                    <a:pt x="418" y="425"/>
                  </a:moveTo>
                  <a:lnTo>
                    <a:pt x="424" y="419"/>
                  </a:lnTo>
                  <a:lnTo>
                    <a:pt x="424" y="413"/>
                  </a:lnTo>
                  <a:lnTo>
                    <a:pt x="430" y="407"/>
                  </a:lnTo>
                  <a:lnTo>
                    <a:pt x="436" y="407"/>
                  </a:lnTo>
                  <a:lnTo>
                    <a:pt x="436" y="401"/>
                  </a:lnTo>
                  <a:lnTo>
                    <a:pt x="442" y="395"/>
                  </a:lnTo>
                  <a:lnTo>
                    <a:pt x="447" y="390"/>
                  </a:lnTo>
                  <a:lnTo>
                    <a:pt x="447" y="390"/>
                  </a:lnTo>
                  <a:lnTo>
                    <a:pt x="453" y="384"/>
                  </a:lnTo>
                  <a:lnTo>
                    <a:pt x="453" y="378"/>
                  </a:lnTo>
                  <a:lnTo>
                    <a:pt x="459" y="372"/>
                  </a:lnTo>
                  <a:lnTo>
                    <a:pt x="459" y="366"/>
                  </a:lnTo>
                  <a:lnTo>
                    <a:pt x="465" y="361"/>
                  </a:lnTo>
                  <a:lnTo>
                    <a:pt x="465" y="355"/>
                  </a:lnTo>
                  <a:lnTo>
                    <a:pt x="465" y="355"/>
                  </a:lnTo>
                  <a:lnTo>
                    <a:pt x="471" y="349"/>
                  </a:lnTo>
                  <a:lnTo>
                    <a:pt x="471" y="343"/>
                  </a:lnTo>
                  <a:lnTo>
                    <a:pt x="476" y="337"/>
                  </a:lnTo>
                  <a:lnTo>
                    <a:pt x="476" y="331"/>
                  </a:lnTo>
                  <a:lnTo>
                    <a:pt x="476" y="326"/>
                  </a:lnTo>
                  <a:lnTo>
                    <a:pt x="482" y="320"/>
                  </a:lnTo>
                  <a:lnTo>
                    <a:pt x="482" y="314"/>
                  </a:lnTo>
                  <a:lnTo>
                    <a:pt x="482" y="308"/>
                  </a:lnTo>
                  <a:lnTo>
                    <a:pt x="482" y="302"/>
                  </a:lnTo>
                  <a:lnTo>
                    <a:pt x="482" y="297"/>
                  </a:lnTo>
                  <a:lnTo>
                    <a:pt x="488" y="291"/>
                  </a:lnTo>
                  <a:lnTo>
                    <a:pt x="488" y="285"/>
                  </a:lnTo>
                  <a:lnTo>
                    <a:pt x="488" y="279"/>
                  </a:lnTo>
                  <a:lnTo>
                    <a:pt x="488" y="273"/>
                  </a:lnTo>
                  <a:lnTo>
                    <a:pt x="488" y="267"/>
                  </a:lnTo>
                  <a:lnTo>
                    <a:pt x="488" y="262"/>
                  </a:lnTo>
                  <a:lnTo>
                    <a:pt x="488" y="256"/>
                  </a:lnTo>
                  <a:lnTo>
                    <a:pt x="506" y="256"/>
                  </a:lnTo>
                  <a:lnTo>
                    <a:pt x="506" y="262"/>
                  </a:lnTo>
                  <a:lnTo>
                    <a:pt x="506" y="267"/>
                  </a:lnTo>
                  <a:lnTo>
                    <a:pt x="506" y="273"/>
                  </a:lnTo>
                  <a:lnTo>
                    <a:pt x="506" y="279"/>
                  </a:lnTo>
                  <a:lnTo>
                    <a:pt x="506" y="285"/>
                  </a:lnTo>
                  <a:lnTo>
                    <a:pt x="500" y="297"/>
                  </a:lnTo>
                  <a:lnTo>
                    <a:pt x="500" y="302"/>
                  </a:lnTo>
                  <a:lnTo>
                    <a:pt x="500" y="308"/>
                  </a:lnTo>
                  <a:lnTo>
                    <a:pt x="500" y="314"/>
                  </a:lnTo>
                  <a:lnTo>
                    <a:pt x="494" y="320"/>
                  </a:lnTo>
                  <a:lnTo>
                    <a:pt x="494" y="326"/>
                  </a:lnTo>
                  <a:lnTo>
                    <a:pt x="494" y="331"/>
                  </a:lnTo>
                  <a:lnTo>
                    <a:pt x="494" y="337"/>
                  </a:lnTo>
                  <a:lnTo>
                    <a:pt x="488" y="343"/>
                  </a:lnTo>
                  <a:lnTo>
                    <a:pt x="488" y="349"/>
                  </a:lnTo>
                  <a:lnTo>
                    <a:pt x="482" y="355"/>
                  </a:lnTo>
                  <a:lnTo>
                    <a:pt x="482" y="361"/>
                  </a:lnTo>
                  <a:lnTo>
                    <a:pt x="482" y="366"/>
                  </a:lnTo>
                  <a:lnTo>
                    <a:pt x="476" y="372"/>
                  </a:lnTo>
                  <a:lnTo>
                    <a:pt x="476" y="378"/>
                  </a:lnTo>
                  <a:lnTo>
                    <a:pt x="471" y="378"/>
                  </a:lnTo>
                  <a:lnTo>
                    <a:pt x="471" y="384"/>
                  </a:lnTo>
                  <a:lnTo>
                    <a:pt x="465" y="390"/>
                  </a:lnTo>
                  <a:lnTo>
                    <a:pt x="459" y="395"/>
                  </a:lnTo>
                  <a:lnTo>
                    <a:pt x="459" y="401"/>
                  </a:lnTo>
                  <a:lnTo>
                    <a:pt x="453" y="407"/>
                  </a:lnTo>
                  <a:lnTo>
                    <a:pt x="453" y="413"/>
                  </a:lnTo>
                  <a:lnTo>
                    <a:pt x="447" y="413"/>
                  </a:lnTo>
                  <a:lnTo>
                    <a:pt x="442" y="419"/>
                  </a:lnTo>
                  <a:lnTo>
                    <a:pt x="436" y="425"/>
                  </a:lnTo>
                  <a:lnTo>
                    <a:pt x="436" y="430"/>
                  </a:lnTo>
                  <a:lnTo>
                    <a:pt x="430" y="436"/>
                  </a:lnTo>
                  <a:lnTo>
                    <a:pt x="418" y="425"/>
                  </a:lnTo>
                  <a:close/>
                  <a:moveTo>
                    <a:pt x="488" y="256"/>
                  </a:moveTo>
                  <a:lnTo>
                    <a:pt x="488" y="250"/>
                  </a:lnTo>
                  <a:lnTo>
                    <a:pt x="488" y="244"/>
                  </a:lnTo>
                  <a:lnTo>
                    <a:pt x="488" y="238"/>
                  </a:lnTo>
                  <a:lnTo>
                    <a:pt x="488" y="233"/>
                  </a:lnTo>
                  <a:lnTo>
                    <a:pt x="488" y="227"/>
                  </a:lnTo>
                  <a:lnTo>
                    <a:pt x="488" y="221"/>
                  </a:lnTo>
                  <a:lnTo>
                    <a:pt x="482" y="215"/>
                  </a:lnTo>
                  <a:lnTo>
                    <a:pt x="482" y="209"/>
                  </a:lnTo>
                  <a:lnTo>
                    <a:pt x="482" y="203"/>
                  </a:lnTo>
                  <a:lnTo>
                    <a:pt x="482" y="198"/>
                  </a:lnTo>
                  <a:lnTo>
                    <a:pt x="482" y="192"/>
                  </a:lnTo>
                  <a:lnTo>
                    <a:pt x="476" y="186"/>
                  </a:lnTo>
                  <a:lnTo>
                    <a:pt x="476" y="180"/>
                  </a:lnTo>
                  <a:lnTo>
                    <a:pt x="476" y="174"/>
                  </a:lnTo>
                  <a:lnTo>
                    <a:pt x="471" y="169"/>
                  </a:lnTo>
                  <a:lnTo>
                    <a:pt x="471" y="163"/>
                  </a:lnTo>
                  <a:lnTo>
                    <a:pt x="465" y="157"/>
                  </a:lnTo>
                  <a:lnTo>
                    <a:pt x="465" y="151"/>
                  </a:lnTo>
                  <a:lnTo>
                    <a:pt x="465" y="145"/>
                  </a:lnTo>
                  <a:lnTo>
                    <a:pt x="459" y="145"/>
                  </a:lnTo>
                  <a:lnTo>
                    <a:pt x="459" y="139"/>
                  </a:lnTo>
                  <a:lnTo>
                    <a:pt x="453" y="134"/>
                  </a:lnTo>
                  <a:lnTo>
                    <a:pt x="453" y="128"/>
                  </a:lnTo>
                  <a:lnTo>
                    <a:pt x="447" y="122"/>
                  </a:lnTo>
                  <a:lnTo>
                    <a:pt x="447" y="116"/>
                  </a:lnTo>
                  <a:lnTo>
                    <a:pt x="442" y="116"/>
                  </a:lnTo>
                  <a:lnTo>
                    <a:pt x="436" y="110"/>
                  </a:lnTo>
                  <a:lnTo>
                    <a:pt x="436" y="105"/>
                  </a:lnTo>
                  <a:lnTo>
                    <a:pt x="430" y="99"/>
                  </a:lnTo>
                  <a:lnTo>
                    <a:pt x="424" y="99"/>
                  </a:lnTo>
                  <a:lnTo>
                    <a:pt x="424" y="93"/>
                  </a:lnTo>
                  <a:lnTo>
                    <a:pt x="418" y="87"/>
                  </a:lnTo>
                  <a:lnTo>
                    <a:pt x="430" y="75"/>
                  </a:lnTo>
                  <a:lnTo>
                    <a:pt x="436" y="81"/>
                  </a:lnTo>
                  <a:lnTo>
                    <a:pt x="436" y="87"/>
                  </a:lnTo>
                  <a:lnTo>
                    <a:pt x="442" y="87"/>
                  </a:lnTo>
                  <a:lnTo>
                    <a:pt x="447" y="93"/>
                  </a:lnTo>
                  <a:lnTo>
                    <a:pt x="453" y="99"/>
                  </a:lnTo>
                  <a:lnTo>
                    <a:pt x="453" y="105"/>
                  </a:lnTo>
                  <a:lnTo>
                    <a:pt x="459" y="110"/>
                  </a:lnTo>
                  <a:lnTo>
                    <a:pt x="459" y="116"/>
                  </a:lnTo>
                  <a:lnTo>
                    <a:pt x="465" y="122"/>
                  </a:lnTo>
                  <a:lnTo>
                    <a:pt x="471" y="122"/>
                  </a:lnTo>
                  <a:lnTo>
                    <a:pt x="471" y="128"/>
                  </a:lnTo>
                  <a:lnTo>
                    <a:pt x="476" y="134"/>
                  </a:lnTo>
                  <a:lnTo>
                    <a:pt x="476" y="139"/>
                  </a:lnTo>
                  <a:lnTo>
                    <a:pt x="482" y="145"/>
                  </a:lnTo>
                  <a:lnTo>
                    <a:pt x="482" y="151"/>
                  </a:lnTo>
                  <a:lnTo>
                    <a:pt x="482" y="157"/>
                  </a:lnTo>
                  <a:lnTo>
                    <a:pt x="488" y="163"/>
                  </a:lnTo>
                  <a:lnTo>
                    <a:pt x="488" y="169"/>
                  </a:lnTo>
                  <a:lnTo>
                    <a:pt x="494" y="174"/>
                  </a:lnTo>
                  <a:lnTo>
                    <a:pt x="494" y="180"/>
                  </a:lnTo>
                  <a:lnTo>
                    <a:pt x="494" y="186"/>
                  </a:lnTo>
                  <a:lnTo>
                    <a:pt x="494" y="192"/>
                  </a:lnTo>
                  <a:lnTo>
                    <a:pt x="500" y="198"/>
                  </a:lnTo>
                  <a:lnTo>
                    <a:pt x="500" y="203"/>
                  </a:lnTo>
                  <a:lnTo>
                    <a:pt x="500" y="209"/>
                  </a:lnTo>
                  <a:lnTo>
                    <a:pt x="500" y="215"/>
                  </a:lnTo>
                  <a:lnTo>
                    <a:pt x="506" y="221"/>
                  </a:lnTo>
                  <a:lnTo>
                    <a:pt x="506" y="227"/>
                  </a:lnTo>
                  <a:lnTo>
                    <a:pt x="506" y="233"/>
                  </a:lnTo>
                  <a:lnTo>
                    <a:pt x="506" y="244"/>
                  </a:lnTo>
                  <a:lnTo>
                    <a:pt x="506" y="250"/>
                  </a:lnTo>
                  <a:lnTo>
                    <a:pt x="506" y="256"/>
                  </a:lnTo>
                  <a:lnTo>
                    <a:pt x="488" y="256"/>
                  </a:lnTo>
                  <a:close/>
                  <a:moveTo>
                    <a:pt x="418" y="87"/>
                  </a:moveTo>
                  <a:lnTo>
                    <a:pt x="412" y="81"/>
                  </a:lnTo>
                  <a:lnTo>
                    <a:pt x="412" y="81"/>
                  </a:lnTo>
                  <a:lnTo>
                    <a:pt x="407" y="75"/>
                  </a:lnTo>
                  <a:lnTo>
                    <a:pt x="401" y="75"/>
                  </a:lnTo>
                  <a:lnTo>
                    <a:pt x="395" y="70"/>
                  </a:lnTo>
                  <a:lnTo>
                    <a:pt x="395" y="64"/>
                  </a:lnTo>
                  <a:lnTo>
                    <a:pt x="389" y="64"/>
                  </a:lnTo>
                  <a:lnTo>
                    <a:pt x="383" y="58"/>
                  </a:lnTo>
                  <a:lnTo>
                    <a:pt x="378" y="58"/>
                  </a:lnTo>
                  <a:lnTo>
                    <a:pt x="372" y="52"/>
                  </a:lnTo>
                  <a:lnTo>
                    <a:pt x="366" y="52"/>
                  </a:lnTo>
                  <a:lnTo>
                    <a:pt x="366" y="46"/>
                  </a:lnTo>
                  <a:lnTo>
                    <a:pt x="360" y="46"/>
                  </a:lnTo>
                  <a:lnTo>
                    <a:pt x="354" y="41"/>
                  </a:lnTo>
                  <a:lnTo>
                    <a:pt x="349" y="41"/>
                  </a:lnTo>
                  <a:lnTo>
                    <a:pt x="343" y="35"/>
                  </a:lnTo>
                  <a:lnTo>
                    <a:pt x="337" y="35"/>
                  </a:lnTo>
                  <a:lnTo>
                    <a:pt x="331" y="35"/>
                  </a:lnTo>
                  <a:lnTo>
                    <a:pt x="325" y="29"/>
                  </a:lnTo>
                  <a:lnTo>
                    <a:pt x="319" y="29"/>
                  </a:lnTo>
                  <a:lnTo>
                    <a:pt x="314" y="29"/>
                  </a:lnTo>
                  <a:lnTo>
                    <a:pt x="308" y="29"/>
                  </a:lnTo>
                  <a:lnTo>
                    <a:pt x="302" y="23"/>
                  </a:lnTo>
                  <a:lnTo>
                    <a:pt x="296" y="23"/>
                  </a:lnTo>
                  <a:lnTo>
                    <a:pt x="290" y="23"/>
                  </a:lnTo>
                  <a:lnTo>
                    <a:pt x="285" y="23"/>
                  </a:lnTo>
                  <a:lnTo>
                    <a:pt x="279" y="23"/>
                  </a:lnTo>
                  <a:lnTo>
                    <a:pt x="273" y="17"/>
                  </a:lnTo>
                  <a:lnTo>
                    <a:pt x="267" y="17"/>
                  </a:lnTo>
                  <a:lnTo>
                    <a:pt x="261" y="17"/>
                  </a:lnTo>
                  <a:lnTo>
                    <a:pt x="255" y="17"/>
                  </a:lnTo>
                  <a:lnTo>
                    <a:pt x="250" y="17"/>
                  </a:lnTo>
                  <a:lnTo>
                    <a:pt x="250" y="0"/>
                  </a:lnTo>
                  <a:lnTo>
                    <a:pt x="255" y="0"/>
                  </a:lnTo>
                  <a:lnTo>
                    <a:pt x="267" y="0"/>
                  </a:lnTo>
                  <a:lnTo>
                    <a:pt x="273" y="6"/>
                  </a:lnTo>
                  <a:lnTo>
                    <a:pt x="279" y="6"/>
                  </a:lnTo>
                  <a:lnTo>
                    <a:pt x="285" y="6"/>
                  </a:lnTo>
                  <a:lnTo>
                    <a:pt x="290" y="6"/>
                  </a:lnTo>
                  <a:lnTo>
                    <a:pt x="296" y="6"/>
                  </a:lnTo>
                  <a:lnTo>
                    <a:pt x="302" y="6"/>
                  </a:lnTo>
                  <a:lnTo>
                    <a:pt x="308" y="11"/>
                  </a:lnTo>
                  <a:lnTo>
                    <a:pt x="314" y="11"/>
                  </a:lnTo>
                  <a:lnTo>
                    <a:pt x="319" y="11"/>
                  </a:lnTo>
                  <a:lnTo>
                    <a:pt x="325" y="11"/>
                  </a:lnTo>
                  <a:lnTo>
                    <a:pt x="331" y="17"/>
                  </a:lnTo>
                  <a:lnTo>
                    <a:pt x="337" y="17"/>
                  </a:lnTo>
                  <a:lnTo>
                    <a:pt x="343" y="17"/>
                  </a:lnTo>
                  <a:lnTo>
                    <a:pt x="349" y="23"/>
                  </a:lnTo>
                  <a:lnTo>
                    <a:pt x="354" y="23"/>
                  </a:lnTo>
                  <a:lnTo>
                    <a:pt x="360" y="29"/>
                  </a:lnTo>
                  <a:lnTo>
                    <a:pt x="366" y="29"/>
                  </a:lnTo>
                  <a:lnTo>
                    <a:pt x="372" y="35"/>
                  </a:lnTo>
                  <a:lnTo>
                    <a:pt x="378" y="35"/>
                  </a:lnTo>
                  <a:lnTo>
                    <a:pt x="383" y="41"/>
                  </a:lnTo>
                  <a:lnTo>
                    <a:pt x="389" y="41"/>
                  </a:lnTo>
                  <a:lnTo>
                    <a:pt x="395" y="46"/>
                  </a:lnTo>
                  <a:lnTo>
                    <a:pt x="401" y="46"/>
                  </a:lnTo>
                  <a:lnTo>
                    <a:pt x="401" y="52"/>
                  </a:lnTo>
                  <a:lnTo>
                    <a:pt x="407" y="58"/>
                  </a:lnTo>
                  <a:lnTo>
                    <a:pt x="412" y="58"/>
                  </a:lnTo>
                  <a:lnTo>
                    <a:pt x="418" y="64"/>
                  </a:lnTo>
                  <a:lnTo>
                    <a:pt x="424" y="70"/>
                  </a:lnTo>
                  <a:lnTo>
                    <a:pt x="424" y="70"/>
                  </a:lnTo>
                  <a:lnTo>
                    <a:pt x="430" y="75"/>
                  </a:lnTo>
                  <a:lnTo>
                    <a:pt x="418" y="87"/>
                  </a:lnTo>
                  <a:close/>
                  <a:moveTo>
                    <a:pt x="250" y="17"/>
                  </a:moveTo>
                  <a:lnTo>
                    <a:pt x="244" y="17"/>
                  </a:lnTo>
                  <a:lnTo>
                    <a:pt x="238" y="17"/>
                  </a:lnTo>
                  <a:lnTo>
                    <a:pt x="232" y="17"/>
                  </a:lnTo>
                  <a:lnTo>
                    <a:pt x="226" y="17"/>
                  </a:lnTo>
                  <a:lnTo>
                    <a:pt x="221" y="23"/>
                  </a:lnTo>
                  <a:lnTo>
                    <a:pt x="215" y="23"/>
                  </a:lnTo>
                  <a:lnTo>
                    <a:pt x="209" y="23"/>
                  </a:lnTo>
                  <a:lnTo>
                    <a:pt x="203" y="23"/>
                  </a:lnTo>
                  <a:lnTo>
                    <a:pt x="197" y="23"/>
                  </a:lnTo>
                  <a:lnTo>
                    <a:pt x="192" y="29"/>
                  </a:lnTo>
                  <a:lnTo>
                    <a:pt x="186" y="29"/>
                  </a:lnTo>
                  <a:lnTo>
                    <a:pt x="180" y="29"/>
                  </a:lnTo>
                  <a:lnTo>
                    <a:pt x="174" y="29"/>
                  </a:lnTo>
                  <a:lnTo>
                    <a:pt x="168" y="35"/>
                  </a:lnTo>
                  <a:lnTo>
                    <a:pt x="162" y="35"/>
                  </a:lnTo>
                  <a:lnTo>
                    <a:pt x="157" y="35"/>
                  </a:lnTo>
                  <a:lnTo>
                    <a:pt x="157" y="41"/>
                  </a:lnTo>
                  <a:lnTo>
                    <a:pt x="151" y="41"/>
                  </a:lnTo>
                  <a:lnTo>
                    <a:pt x="145" y="46"/>
                  </a:lnTo>
                  <a:lnTo>
                    <a:pt x="139" y="46"/>
                  </a:lnTo>
                  <a:lnTo>
                    <a:pt x="133" y="52"/>
                  </a:lnTo>
                  <a:lnTo>
                    <a:pt x="128" y="52"/>
                  </a:lnTo>
                  <a:lnTo>
                    <a:pt x="122" y="58"/>
                  </a:lnTo>
                  <a:lnTo>
                    <a:pt x="122" y="58"/>
                  </a:lnTo>
                  <a:lnTo>
                    <a:pt x="116" y="64"/>
                  </a:lnTo>
                  <a:lnTo>
                    <a:pt x="110" y="64"/>
                  </a:lnTo>
                  <a:lnTo>
                    <a:pt x="104" y="70"/>
                  </a:lnTo>
                  <a:lnTo>
                    <a:pt x="98" y="75"/>
                  </a:lnTo>
                  <a:lnTo>
                    <a:pt x="98" y="75"/>
                  </a:lnTo>
                  <a:lnTo>
                    <a:pt x="93" y="81"/>
                  </a:lnTo>
                  <a:lnTo>
                    <a:pt x="87" y="81"/>
                  </a:lnTo>
                  <a:lnTo>
                    <a:pt x="87" y="87"/>
                  </a:lnTo>
                  <a:lnTo>
                    <a:pt x="69" y="75"/>
                  </a:lnTo>
                  <a:lnTo>
                    <a:pt x="75" y="70"/>
                  </a:lnTo>
                  <a:lnTo>
                    <a:pt x="81" y="70"/>
                  </a:lnTo>
                  <a:lnTo>
                    <a:pt x="87" y="64"/>
                  </a:lnTo>
                  <a:lnTo>
                    <a:pt x="93" y="58"/>
                  </a:lnTo>
                  <a:lnTo>
                    <a:pt x="93" y="58"/>
                  </a:lnTo>
                  <a:lnTo>
                    <a:pt x="98" y="52"/>
                  </a:lnTo>
                  <a:lnTo>
                    <a:pt x="104" y="46"/>
                  </a:lnTo>
                  <a:lnTo>
                    <a:pt x="110" y="46"/>
                  </a:lnTo>
                  <a:lnTo>
                    <a:pt x="116" y="41"/>
                  </a:lnTo>
                  <a:lnTo>
                    <a:pt x="122" y="41"/>
                  </a:lnTo>
                  <a:lnTo>
                    <a:pt x="128" y="35"/>
                  </a:lnTo>
                  <a:lnTo>
                    <a:pt x="133" y="35"/>
                  </a:lnTo>
                  <a:lnTo>
                    <a:pt x="133" y="29"/>
                  </a:lnTo>
                  <a:lnTo>
                    <a:pt x="139" y="29"/>
                  </a:lnTo>
                  <a:lnTo>
                    <a:pt x="145" y="23"/>
                  </a:lnTo>
                  <a:lnTo>
                    <a:pt x="151" y="23"/>
                  </a:lnTo>
                  <a:lnTo>
                    <a:pt x="157" y="17"/>
                  </a:lnTo>
                  <a:lnTo>
                    <a:pt x="162" y="17"/>
                  </a:lnTo>
                  <a:lnTo>
                    <a:pt x="168" y="17"/>
                  </a:lnTo>
                  <a:lnTo>
                    <a:pt x="174" y="11"/>
                  </a:lnTo>
                  <a:lnTo>
                    <a:pt x="180" y="11"/>
                  </a:lnTo>
                  <a:lnTo>
                    <a:pt x="186" y="11"/>
                  </a:lnTo>
                  <a:lnTo>
                    <a:pt x="192" y="11"/>
                  </a:lnTo>
                  <a:lnTo>
                    <a:pt x="203" y="6"/>
                  </a:lnTo>
                  <a:lnTo>
                    <a:pt x="209" y="6"/>
                  </a:lnTo>
                  <a:lnTo>
                    <a:pt x="215" y="6"/>
                  </a:lnTo>
                  <a:lnTo>
                    <a:pt x="221" y="6"/>
                  </a:lnTo>
                  <a:lnTo>
                    <a:pt x="226" y="6"/>
                  </a:lnTo>
                  <a:lnTo>
                    <a:pt x="232" y="6"/>
                  </a:lnTo>
                  <a:lnTo>
                    <a:pt x="238" y="0"/>
                  </a:lnTo>
                  <a:lnTo>
                    <a:pt x="244" y="0"/>
                  </a:lnTo>
                  <a:lnTo>
                    <a:pt x="250" y="0"/>
                  </a:lnTo>
                  <a:lnTo>
                    <a:pt x="250" y="17"/>
                  </a:lnTo>
                  <a:close/>
                  <a:moveTo>
                    <a:pt x="87" y="87"/>
                  </a:moveTo>
                  <a:lnTo>
                    <a:pt x="81" y="93"/>
                  </a:lnTo>
                  <a:lnTo>
                    <a:pt x="75" y="99"/>
                  </a:lnTo>
                  <a:lnTo>
                    <a:pt x="69" y="99"/>
                  </a:lnTo>
                  <a:lnTo>
                    <a:pt x="69" y="105"/>
                  </a:lnTo>
                  <a:lnTo>
                    <a:pt x="64" y="110"/>
                  </a:lnTo>
                  <a:lnTo>
                    <a:pt x="64" y="116"/>
                  </a:lnTo>
                  <a:lnTo>
                    <a:pt x="58" y="116"/>
                  </a:lnTo>
                  <a:lnTo>
                    <a:pt x="58" y="122"/>
                  </a:lnTo>
                  <a:lnTo>
                    <a:pt x="52" y="128"/>
                  </a:lnTo>
                  <a:lnTo>
                    <a:pt x="46" y="134"/>
                  </a:lnTo>
                  <a:lnTo>
                    <a:pt x="46" y="139"/>
                  </a:lnTo>
                  <a:lnTo>
                    <a:pt x="40" y="145"/>
                  </a:lnTo>
                  <a:lnTo>
                    <a:pt x="40" y="145"/>
                  </a:lnTo>
                  <a:lnTo>
                    <a:pt x="40" y="151"/>
                  </a:lnTo>
                  <a:lnTo>
                    <a:pt x="35" y="157"/>
                  </a:lnTo>
                  <a:lnTo>
                    <a:pt x="35" y="163"/>
                  </a:lnTo>
                  <a:lnTo>
                    <a:pt x="29" y="169"/>
                  </a:lnTo>
                  <a:lnTo>
                    <a:pt x="29" y="174"/>
                  </a:lnTo>
                  <a:lnTo>
                    <a:pt x="29" y="180"/>
                  </a:lnTo>
                  <a:lnTo>
                    <a:pt x="23" y="186"/>
                  </a:lnTo>
                  <a:lnTo>
                    <a:pt x="23" y="192"/>
                  </a:lnTo>
                  <a:lnTo>
                    <a:pt x="23" y="198"/>
                  </a:lnTo>
                  <a:lnTo>
                    <a:pt x="23" y="203"/>
                  </a:lnTo>
                  <a:lnTo>
                    <a:pt x="17" y="209"/>
                  </a:lnTo>
                  <a:lnTo>
                    <a:pt x="17" y="215"/>
                  </a:lnTo>
                  <a:lnTo>
                    <a:pt x="17" y="221"/>
                  </a:lnTo>
                  <a:lnTo>
                    <a:pt x="17" y="227"/>
                  </a:lnTo>
                  <a:lnTo>
                    <a:pt x="17" y="233"/>
                  </a:lnTo>
                  <a:lnTo>
                    <a:pt x="17" y="238"/>
                  </a:lnTo>
                  <a:lnTo>
                    <a:pt x="17" y="244"/>
                  </a:lnTo>
                  <a:lnTo>
                    <a:pt x="17" y="250"/>
                  </a:lnTo>
                  <a:lnTo>
                    <a:pt x="17" y="256"/>
                  </a:lnTo>
                  <a:lnTo>
                    <a:pt x="0" y="256"/>
                  </a:lnTo>
                  <a:lnTo>
                    <a:pt x="0" y="250"/>
                  </a:lnTo>
                  <a:lnTo>
                    <a:pt x="0" y="244"/>
                  </a:lnTo>
                  <a:lnTo>
                    <a:pt x="0" y="233"/>
                  </a:lnTo>
                  <a:lnTo>
                    <a:pt x="0" y="227"/>
                  </a:lnTo>
                  <a:lnTo>
                    <a:pt x="0" y="221"/>
                  </a:lnTo>
                  <a:lnTo>
                    <a:pt x="0" y="215"/>
                  </a:lnTo>
                  <a:lnTo>
                    <a:pt x="0" y="209"/>
                  </a:lnTo>
                  <a:lnTo>
                    <a:pt x="5" y="203"/>
                  </a:lnTo>
                  <a:lnTo>
                    <a:pt x="5" y="198"/>
                  </a:lnTo>
                  <a:lnTo>
                    <a:pt x="5" y="192"/>
                  </a:lnTo>
                  <a:lnTo>
                    <a:pt x="5" y="186"/>
                  </a:lnTo>
                  <a:lnTo>
                    <a:pt x="11" y="180"/>
                  </a:lnTo>
                  <a:lnTo>
                    <a:pt x="11" y="174"/>
                  </a:lnTo>
                  <a:lnTo>
                    <a:pt x="11" y="169"/>
                  </a:lnTo>
                  <a:lnTo>
                    <a:pt x="17" y="163"/>
                  </a:lnTo>
                  <a:lnTo>
                    <a:pt x="17" y="157"/>
                  </a:lnTo>
                  <a:lnTo>
                    <a:pt x="23" y="151"/>
                  </a:lnTo>
                  <a:lnTo>
                    <a:pt x="23" y="145"/>
                  </a:lnTo>
                  <a:lnTo>
                    <a:pt x="23" y="139"/>
                  </a:lnTo>
                  <a:lnTo>
                    <a:pt x="29" y="134"/>
                  </a:lnTo>
                  <a:lnTo>
                    <a:pt x="29" y="128"/>
                  </a:lnTo>
                  <a:lnTo>
                    <a:pt x="35" y="122"/>
                  </a:lnTo>
                  <a:lnTo>
                    <a:pt x="40" y="122"/>
                  </a:lnTo>
                  <a:lnTo>
                    <a:pt x="40" y="116"/>
                  </a:lnTo>
                  <a:lnTo>
                    <a:pt x="46" y="110"/>
                  </a:lnTo>
                  <a:lnTo>
                    <a:pt x="46" y="105"/>
                  </a:lnTo>
                  <a:lnTo>
                    <a:pt x="52" y="99"/>
                  </a:lnTo>
                  <a:lnTo>
                    <a:pt x="58" y="93"/>
                  </a:lnTo>
                  <a:lnTo>
                    <a:pt x="58" y="87"/>
                  </a:lnTo>
                  <a:lnTo>
                    <a:pt x="64" y="87"/>
                  </a:lnTo>
                  <a:lnTo>
                    <a:pt x="69" y="81"/>
                  </a:lnTo>
                  <a:lnTo>
                    <a:pt x="69" y="75"/>
                  </a:lnTo>
                  <a:lnTo>
                    <a:pt x="87" y="87"/>
                  </a:lnTo>
                  <a:close/>
                  <a:moveTo>
                    <a:pt x="17" y="256"/>
                  </a:moveTo>
                  <a:lnTo>
                    <a:pt x="17" y="262"/>
                  </a:lnTo>
                  <a:lnTo>
                    <a:pt x="17" y="267"/>
                  </a:lnTo>
                  <a:lnTo>
                    <a:pt x="17" y="273"/>
                  </a:lnTo>
                  <a:lnTo>
                    <a:pt x="17" y="279"/>
                  </a:lnTo>
                  <a:lnTo>
                    <a:pt x="17" y="285"/>
                  </a:lnTo>
                  <a:lnTo>
                    <a:pt x="17" y="291"/>
                  </a:lnTo>
                  <a:lnTo>
                    <a:pt x="17" y="297"/>
                  </a:lnTo>
                  <a:lnTo>
                    <a:pt x="17" y="302"/>
                  </a:lnTo>
                  <a:lnTo>
                    <a:pt x="23" y="308"/>
                  </a:lnTo>
                  <a:lnTo>
                    <a:pt x="23" y="314"/>
                  </a:lnTo>
                  <a:lnTo>
                    <a:pt x="23" y="320"/>
                  </a:lnTo>
                  <a:lnTo>
                    <a:pt x="23" y="326"/>
                  </a:lnTo>
                  <a:lnTo>
                    <a:pt x="29" y="331"/>
                  </a:lnTo>
                  <a:lnTo>
                    <a:pt x="29" y="337"/>
                  </a:lnTo>
                  <a:lnTo>
                    <a:pt x="29" y="343"/>
                  </a:lnTo>
                  <a:lnTo>
                    <a:pt x="35" y="349"/>
                  </a:lnTo>
                  <a:lnTo>
                    <a:pt x="35" y="355"/>
                  </a:lnTo>
                  <a:lnTo>
                    <a:pt x="40" y="355"/>
                  </a:lnTo>
                  <a:lnTo>
                    <a:pt x="40" y="361"/>
                  </a:lnTo>
                  <a:lnTo>
                    <a:pt x="40" y="366"/>
                  </a:lnTo>
                  <a:lnTo>
                    <a:pt x="46" y="372"/>
                  </a:lnTo>
                  <a:lnTo>
                    <a:pt x="46" y="378"/>
                  </a:lnTo>
                  <a:lnTo>
                    <a:pt x="52" y="384"/>
                  </a:lnTo>
                  <a:lnTo>
                    <a:pt x="58" y="390"/>
                  </a:lnTo>
                  <a:lnTo>
                    <a:pt x="58" y="390"/>
                  </a:lnTo>
                  <a:lnTo>
                    <a:pt x="64" y="395"/>
                  </a:lnTo>
                  <a:lnTo>
                    <a:pt x="64" y="401"/>
                  </a:lnTo>
                  <a:lnTo>
                    <a:pt x="69" y="407"/>
                  </a:lnTo>
                  <a:lnTo>
                    <a:pt x="69" y="407"/>
                  </a:lnTo>
                  <a:lnTo>
                    <a:pt x="75" y="413"/>
                  </a:lnTo>
                  <a:lnTo>
                    <a:pt x="81" y="419"/>
                  </a:lnTo>
                  <a:lnTo>
                    <a:pt x="87" y="425"/>
                  </a:lnTo>
                  <a:lnTo>
                    <a:pt x="69" y="436"/>
                  </a:lnTo>
                  <a:lnTo>
                    <a:pt x="69" y="430"/>
                  </a:lnTo>
                  <a:lnTo>
                    <a:pt x="64" y="425"/>
                  </a:lnTo>
                  <a:lnTo>
                    <a:pt x="58" y="419"/>
                  </a:lnTo>
                  <a:lnTo>
                    <a:pt x="58" y="413"/>
                  </a:lnTo>
                  <a:lnTo>
                    <a:pt x="52" y="413"/>
                  </a:lnTo>
                  <a:lnTo>
                    <a:pt x="46" y="407"/>
                  </a:lnTo>
                  <a:lnTo>
                    <a:pt x="46" y="401"/>
                  </a:lnTo>
                  <a:lnTo>
                    <a:pt x="40" y="395"/>
                  </a:lnTo>
                  <a:lnTo>
                    <a:pt x="40" y="390"/>
                  </a:lnTo>
                  <a:lnTo>
                    <a:pt x="35" y="384"/>
                  </a:lnTo>
                  <a:lnTo>
                    <a:pt x="29" y="378"/>
                  </a:lnTo>
                  <a:lnTo>
                    <a:pt x="29" y="378"/>
                  </a:lnTo>
                  <a:lnTo>
                    <a:pt x="23" y="372"/>
                  </a:lnTo>
                  <a:lnTo>
                    <a:pt x="23" y="366"/>
                  </a:lnTo>
                  <a:lnTo>
                    <a:pt x="23" y="361"/>
                  </a:lnTo>
                  <a:lnTo>
                    <a:pt x="17" y="355"/>
                  </a:lnTo>
                  <a:lnTo>
                    <a:pt x="17" y="349"/>
                  </a:lnTo>
                  <a:lnTo>
                    <a:pt x="11" y="343"/>
                  </a:lnTo>
                  <a:lnTo>
                    <a:pt x="11" y="337"/>
                  </a:lnTo>
                  <a:lnTo>
                    <a:pt x="11" y="331"/>
                  </a:lnTo>
                  <a:lnTo>
                    <a:pt x="5" y="326"/>
                  </a:lnTo>
                  <a:lnTo>
                    <a:pt x="5" y="320"/>
                  </a:lnTo>
                  <a:lnTo>
                    <a:pt x="5" y="314"/>
                  </a:lnTo>
                  <a:lnTo>
                    <a:pt x="5" y="308"/>
                  </a:lnTo>
                  <a:lnTo>
                    <a:pt x="0" y="302"/>
                  </a:lnTo>
                  <a:lnTo>
                    <a:pt x="0" y="297"/>
                  </a:lnTo>
                  <a:lnTo>
                    <a:pt x="0" y="285"/>
                  </a:lnTo>
                  <a:lnTo>
                    <a:pt x="0" y="279"/>
                  </a:lnTo>
                  <a:lnTo>
                    <a:pt x="0" y="273"/>
                  </a:lnTo>
                  <a:lnTo>
                    <a:pt x="0" y="267"/>
                  </a:lnTo>
                  <a:lnTo>
                    <a:pt x="0" y="262"/>
                  </a:lnTo>
                  <a:lnTo>
                    <a:pt x="0" y="256"/>
                  </a:lnTo>
                  <a:lnTo>
                    <a:pt x="17" y="256"/>
                  </a:lnTo>
                  <a:close/>
                  <a:moveTo>
                    <a:pt x="87" y="425"/>
                  </a:moveTo>
                  <a:lnTo>
                    <a:pt x="87" y="425"/>
                  </a:lnTo>
                  <a:lnTo>
                    <a:pt x="93" y="430"/>
                  </a:lnTo>
                  <a:lnTo>
                    <a:pt x="98" y="436"/>
                  </a:lnTo>
                  <a:lnTo>
                    <a:pt x="98" y="436"/>
                  </a:lnTo>
                  <a:lnTo>
                    <a:pt x="104" y="442"/>
                  </a:lnTo>
                  <a:lnTo>
                    <a:pt x="110" y="442"/>
                  </a:lnTo>
                  <a:lnTo>
                    <a:pt x="116" y="448"/>
                  </a:lnTo>
                  <a:lnTo>
                    <a:pt x="122" y="454"/>
                  </a:lnTo>
                  <a:lnTo>
                    <a:pt x="122" y="454"/>
                  </a:lnTo>
                  <a:lnTo>
                    <a:pt x="128" y="459"/>
                  </a:lnTo>
                  <a:lnTo>
                    <a:pt x="133" y="459"/>
                  </a:lnTo>
                  <a:lnTo>
                    <a:pt x="139" y="465"/>
                  </a:lnTo>
                  <a:lnTo>
                    <a:pt x="145" y="465"/>
                  </a:lnTo>
                  <a:lnTo>
                    <a:pt x="151" y="465"/>
                  </a:lnTo>
                  <a:lnTo>
                    <a:pt x="157" y="471"/>
                  </a:lnTo>
                  <a:lnTo>
                    <a:pt x="157" y="471"/>
                  </a:lnTo>
                  <a:lnTo>
                    <a:pt x="162" y="477"/>
                  </a:lnTo>
                  <a:lnTo>
                    <a:pt x="168" y="477"/>
                  </a:lnTo>
                  <a:lnTo>
                    <a:pt x="174" y="477"/>
                  </a:lnTo>
                  <a:lnTo>
                    <a:pt x="180" y="483"/>
                  </a:lnTo>
                  <a:lnTo>
                    <a:pt x="186" y="483"/>
                  </a:lnTo>
                  <a:lnTo>
                    <a:pt x="192" y="483"/>
                  </a:lnTo>
                  <a:lnTo>
                    <a:pt x="197" y="483"/>
                  </a:lnTo>
                  <a:lnTo>
                    <a:pt x="203" y="489"/>
                  </a:lnTo>
                  <a:lnTo>
                    <a:pt x="209" y="489"/>
                  </a:lnTo>
                  <a:lnTo>
                    <a:pt x="215" y="489"/>
                  </a:lnTo>
                  <a:lnTo>
                    <a:pt x="221" y="489"/>
                  </a:lnTo>
                  <a:lnTo>
                    <a:pt x="226" y="489"/>
                  </a:lnTo>
                  <a:lnTo>
                    <a:pt x="232" y="489"/>
                  </a:lnTo>
                  <a:lnTo>
                    <a:pt x="238" y="489"/>
                  </a:lnTo>
                  <a:lnTo>
                    <a:pt x="244" y="489"/>
                  </a:lnTo>
                  <a:lnTo>
                    <a:pt x="250" y="494"/>
                  </a:lnTo>
                  <a:lnTo>
                    <a:pt x="250" y="506"/>
                  </a:lnTo>
                  <a:lnTo>
                    <a:pt x="244" y="506"/>
                  </a:lnTo>
                  <a:lnTo>
                    <a:pt x="238" y="506"/>
                  </a:lnTo>
                  <a:lnTo>
                    <a:pt x="232" y="506"/>
                  </a:lnTo>
                  <a:lnTo>
                    <a:pt x="226" y="506"/>
                  </a:lnTo>
                  <a:lnTo>
                    <a:pt x="221" y="506"/>
                  </a:lnTo>
                  <a:lnTo>
                    <a:pt x="215" y="506"/>
                  </a:lnTo>
                  <a:lnTo>
                    <a:pt x="209" y="506"/>
                  </a:lnTo>
                  <a:lnTo>
                    <a:pt x="203" y="500"/>
                  </a:lnTo>
                  <a:lnTo>
                    <a:pt x="192" y="500"/>
                  </a:lnTo>
                  <a:lnTo>
                    <a:pt x="186" y="500"/>
                  </a:lnTo>
                  <a:lnTo>
                    <a:pt x="180" y="500"/>
                  </a:lnTo>
                  <a:lnTo>
                    <a:pt x="174" y="494"/>
                  </a:lnTo>
                  <a:lnTo>
                    <a:pt x="168" y="494"/>
                  </a:lnTo>
                  <a:lnTo>
                    <a:pt x="162" y="494"/>
                  </a:lnTo>
                  <a:lnTo>
                    <a:pt x="157" y="489"/>
                  </a:lnTo>
                  <a:lnTo>
                    <a:pt x="151" y="489"/>
                  </a:lnTo>
                  <a:lnTo>
                    <a:pt x="145" y="483"/>
                  </a:lnTo>
                  <a:lnTo>
                    <a:pt x="139" y="483"/>
                  </a:lnTo>
                  <a:lnTo>
                    <a:pt x="133" y="483"/>
                  </a:lnTo>
                  <a:lnTo>
                    <a:pt x="133" y="477"/>
                  </a:lnTo>
                  <a:lnTo>
                    <a:pt x="128" y="477"/>
                  </a:lnTo>
                  <a:lnTo>
                    <a:pt x="122" y="471"/>
                  </a:lnTo>
                  <a:lnTo>
                    <a:pt x="116" y="465"/>
                  </a:lnTo>
                  <a:lnTo>
                    <a:pt x="110" y="465"/>
                  </a:lnTo>
                  <a:lnTo>
                    <a:pt x="104" y="459"/>
                  </a:lnTo>
                  <a:lnTo>
                    <a:pt x="98" y="459"/>
                  </a:lnTo>
                  <a:lnTo>
                    <a:pt x="93" y="454"/>
                  </a:lnTo>
                  <a:lnTo>
                    <a:pt x="93" y="448"/>
                  </a:lnTo>
                  <a:lnTo>
                    <a:pt x="87" y="448"/>
                  </a:lnTo>
                  <a:lnTo>
                    <a:pt x="81" y="442"/>
                  </a:lnTo>
                  <a:lnTo>
                    <a:pt x="75" y="436"/>
                  </a:lnTo>
                  <a:lnTo>
                    <a:pt x="69" y="436"/>
                  </a:lnTo>
                  <a:lnTo>
                    <a:pt x="87" y="425"/>
                  </a:lnTo>
                  <a:close/>
                </a:path>
              </a:pathLst>
            </a:custGeom>
            <a:solidFill>
              <a:srgbClr val="75C5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60"/>
            <p:cNvSpPr>
              <a:spLocks noEditPoints="1"/>
            </p:cNvSpPr>
            <p:nvPr/>
          </p:nvSpPr>
          <p:spPr bwMode="auto">
            <a:xfrm>
              <a:off x="4797549" y="4269893"/>
              <a:ext cx="1309688" cy="1439863"/>
            </a:xfrm>
            <a:custGeom>
              <a:avLst/>
              <a:gdLst>
                <a:gd name="T0" fmla="*/ 0 w 825"/>
                <a:gd name="T1" fmla="*/ 902 h 907"/>
                <a:gd name="T2" fmla="*/ 697 w 825"/>
                <a:gd name="T3" fmla="*/ 6 h 907"/>
                <a:gd name="T4" fmla="*/ 709 w 825"/>
                <a:gd name="T5" fmla="*/ 11 h 907"/>
                <a:gd name="T6" fmla="*/ 11 w 825"/>
                <a:gd name="T7" fmla="*/ 907 h 907"/>
                <a:gd name="T8" fmla="*/ 0 w 825"/>
                <a:gd name="T9" fmla="*/ 902 h 907"/>
                <a:gd name="T10" fmla="*/ 697 w 825"/>
                <a:gd name="T11" fmla="*/ 6 h 907"/>
                <a:gd name="T12" fmla="*/ 697 w 825"/>
                <a:gd name="T13" fmla="*/ 0 h 907"/>
                <a:gd name="T14" fmla="*/ 703 w 825"/>
                <a:gd name="T15" fmla="*/ 0 h 907"/>
                <a:gd name="T16" fmla="*/ 703 w 825"/>
                <a:gd name="T17" fmla="*/ 6 h 907"/>
                <a:gd name="T18" fmla="*/ 697 w 825"/>
                <a:gd name="T19" fmla="*/ 6 h 907"/>
                <a:gd name="T20" fmla="*/ 703 w 825"/>
                <a:gd name="T21" fmla="*/ 0 h 907"/>
                <a:gd name="T22" fmla="*/ 825 w 825"/>
                <a:gd name="T23" fmla="*/ 0 h 907"/>
                <a:gd name="T24" fmla="*/ 825 w 825"/>
                <a:gd name="T25" fmla="*/ 17 h 907"/>
                <a:gd name="T26" fmla="*/ 703 w 825"/>
                <a:gd name="T27" fmla="*/ 17 h 907"/>
                <a:gd name="T28" fmla="*/ 703 w 825"/>
                <a:gd name="T29" fmla="*/ 0 h 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25" h="907">
                  <a:moveTo>
                    <a:pt x="0" y="902"/>
                  </a:moveTo>
                  <a:lnTo>
                    <a:pt x="697" y="6"/>
                  </a:lnTo>
                  <a:lnTo>
                    <a:pt x="709" y="11"/>
                  </a:lnTo>
                  <a:lnTo>
                    <a:pt x="11" y="907"/>
                  </a:lnTo>
                  <a:lnTo>
                    <a:pt x="0" y="902"/>
                  </a:lnTo>
                  <a:close/>
                  <a:moveTo>
                    <a:pt x="697" y="6"/>
                  </a:moveTo>
                  <a:lnTo>
                    <a:pt x="697" y="0"/>
                  </a:lnTo>
                  <a:lnTo>
                    <a:pt x="703" y="0"/>
                  </a:lnTo>
                  <a:lnTo>
                    <a:pt x="703" y="6"/>
                  </a:lnTo>
                  <a:lnTo>
                    <a:pt x="697" y="6"/>
                  </a:lnTo>
                  <a:close/>
                  <a:moveTo>
                    <a:pt x="703" y="0"/>
                  </a:moveTo>
                  <a:lnTo>
                    <a:pt x="825" y="0"/>
                  </a:lnTo>
                  <a:lnTo>
                    <a:pt x="825" y="17"/>
                  </a:lnTo>
                  <a:lnTo>
                    <a:pt x="703" y="17"/>
                  </a:lnTo>
                  <a:lnTo>
                    <a:pt x="703" y="0"/>
                  </a:lnTo>
                  <a:close/>
                </a:path>
              </a:pathLst>
            </a:custGeom>
            <a:solidFill>
              <a:srgbClr val="DFDF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61"/>
            <p:cNvSpPr>
              <a:spLocks noEditPoints="1"/>
            </p:cNvSpPr>
            <p:nvPr/>
          </p:nvSpPr>
          <p:spPr bwMode="auto">
            <a:xfrm>
              <a:off x="7014666" y="4269893"/>
              <a:ext cx="1301750" cy="1439863"/>
            </a:xfrm>
            <a:custGeom>
              <a:avLst/>
              <a:gdLst>
                <a:gd name="T0" fmla="*/ 802 w 820"/>
                <a:gd name="T1" fmla="*/ 907 h 907"/>
                <a:gd name="T2" fmla="*/ 110 w 820"/>
                <a:gd name="T3" fmla="*/ 11 h 907"/>
                <a:gd name="T4" fmla="*/ 122 w 820"/>
                <a:gd name="T5" fmla="*/ 6 h 907"/>
                <a:gd name="T6" fmla="*/ 820 w 820"/>
                <a:gd name="T7" fmla="*/ 902 h 907"/>
                <a:gd name="T8" fmla="*/ 802 w 820"/>
                <a:gd name="T9" fmla="*/ 907 h 907"/>
                <a:gd name="T10" fmla="*/ 116 w 820"/>
                <a:gd name="T11" fmla="*/ 0 h 907"/>
                <a:gd name="T12" fmla="*/ 122 w 820"/>
                <a:gd name="T13" fmla="*/ 0 h 907"/>
                <a:gd name="T14" fmla="*/ 122 w 820"/>
                <a:gd name="T15" fmla="*/ 6 h 907"/>
                <a:gd name="T16" fmla="*/ 116 w 820"/>
                <a:gd name="T17" fmla="*/ 6 h 907"/>
                <a:gd name="T18" fmla="*/ 116 w 820"/>
                <a:gd name="T19" fmla="*/ 0 h 907"/>
                <a:gd name="T20" fmla="*/ 116 w 820"/>
                <a:gd name="T21" fmla="*/ 17 h 907"/>
                <a:gd name="T22" fmla="*/ 0 w 820"/>
                <a:gd name="T23" fmla="*/ 17 h 907"/>
                <a:gd name="T24" fmla="*/ 0 w 820"/>
                <a:gd name="T25" fmla="*/ 0 h 907"/>
                <a:gd name="T26" fmla="*/ 116 w 820"/>
                <a:gd name="T27" fmla="*/ 0 h 907"/>
                <a:gd name="T28" fmla="*/ 116 w 820"/>
                <a:gd name="T29" fmla="*/ 17 h 9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20" h="907">
                  <a:moveTo>
                    <a:pt x="802" y="907"/>
                  </a:moveTo>
                  <a:lnTo>
                    <a:pt x="110" y="11"/>
                  </a:lnTo>
                  <a:lnTo>
                    <a:pt x="122" y="6"/>
                  </a:lnTo>
                  <a:lnTo>
                    <a:pt x="820" y="902"/>
                  </a:lnTo>
                  <a:lnTo>
                    <a:pt x="802" y="907"/>
                  </a:lnTo>
                  <a:close/>
                  <a:moveTo>
                    <a:pt x="116" y="0"/>
                  </a:moveTo>
                  <a:lnTo>
                    <a:pt x="122" y="0"/>
                  </a:lnTo>
                  <a:lnTo>
                    <a:pt x="122" y="6"/>
                  </a:lnTo>
                  <a:lnTo>
                    <a:pt x="116" y="6"/>
                  </a:lnTo>
                  <a:lnTo>
                    <a:pt x="116" y="0"/>
                  </a:lnTo>
                  <a:close/>
                  <a:moveTo>
                    <a:pt x="116" y="17"/>
                  </a:moveTo>
                  <a:lnTo>
                    <a:pt x="0" y="17"/>
                  </a:lnTo>
                  <a:lnTo>
                    <a:pt x="0" y="0"/>
                  </a:lnTo>
                  <a:lnTo>
                    <a:pt x="116" y="0"/>
                  </a:lnTo>
                  <a:lnTo>
                    <a:pt x="116" y="17"/>
                  </a:lnTo>
                  <a:close/>
                </a:path>
              </a:pathLst>
            </a:custGeom>
            <a:solidFill>
              <a:srgbClr val="DFDF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cxnSp>
          <p:nvCxnSpPr>
            <p:cNvPr id="16" name="Gerade Verbindung 15"/>
            <p:cNvCxnSpPr/>
            <p:nvPr/>
          </p:nvCxnSpPr>
          <p:spPr>
            <a:xfrm flipV="1">
              <a:off x="5452393" y="2792982"/>
              <a:ext cx="1313789" cy="2926901"/>
            </a:xfrm>
            <a:prstGeom prst="line">
              <a:avLst/>
            </a:prstGeom>
            <a:ln w="19050">
              <a:solidFill>
                <a:srgbClr val="99CC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Gerade Verbindung 16"/>
            <p:cNvCxnSpPr/>
            <p:nvPr/>
          </p:nvCxnSpPr>
          <p:spPr>
            <a:xfrm flipH="1" flipV="1">
              <a:off x="6820134" y="2978767"/>
              <a:ext cx="344154" cy="2754489"/>
            </a:xfrm>
            <a:prstGeom prst="line">
              <a:avLst/>
            </a:prstGeom>
            <a:ln w="19050">
              <a:solidFill>
                <a:srgbClr val="99CC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Gerade Verbindung 17"/>
            <p:cNvCxnSpPr/>
            <p:nvPr/>
          </p:nvCxnSpPr>
          <p:spPr>
            <a:xfrm>
              <a:off x="6205556" y="4293096"/>
              <a:ext cx="31066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Gerade Verbindung 18"/>
            <p:cNvCxnSpPr/>
            <p:nvPr/>
          </p:nvCxnSpPr>
          <p:spPr>
            <a:xfrm>
              <a:off x="6610852" y="4293096"/>
              <a:ext cx="310660" cy="0"/>
            </a:xfrm>
            <a:prstGeom prst="line">
              <a:avLst/>
            </a:prstGeom>
            <a:ln w="28575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Gerade Verbindung 19"/>
            <p:cNvCxnSpPr>
              <a:endCxn id="13" idx="40"/>
            </p:cNvCxnSpPr>
            <p:nvPr/>
          </p:nvCxnSpPr>
          <p:spPr>
            <a:xfrm flipH="1" flipV="1">
              <a:off x="6161435" y="2697709"/>
              <a:ext cx="760077" cy="3043734"/>
            </a:xfrm>
            <a:prstGeom prst="line">
              <a:avLst/>
            </a:prstGeom>
            <a:ln w="19050">
              <a:solidFill>
                <a:srgbClr val="99CC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/>
          </p:nvCxnSpPr>
          <p:spPr>
            <a:xfrm flipH="1" flipV="1">
              <a:off x="6575239" y="2801113"/>
              <a:ext cx="108763" cy="2918771"/>
            </a:xfrm>
            <a:prstGeom prst="line">
              <a:avLst/>
            </a:prstGeom>
            <a:ln w="19050">
              <a:solidFill>
                <a:srgbClr val="99CC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21"/>
            <p:cNvCxnSpPr/>
            <p:nvPr/>
          </p:nvCxnSpPr>
          <p:spPr>
            <a:xfrm flipV="1">
              <a:off x="5796136" y="2924946"/>
              <a:ext cx="720080" cy="2808310"/>
            </a:xfrm>
            <a:prstGeom prst="line">
              <a:avLst/>
            </a:prstGeom>
            <a:ln w="19050">
              <a:solidFill>
                <a:srgbClr val="99CC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22"/>
            <p:cNvCxnSpPr/>
            <p:nvPr/>
          </p:nvCxnSpPr>
          <p:spPr>
            <a:xfrm flipH="1" flipV="1">
              <a:off x="6300192" y="2801113"/>
              <a:ext cx="1365349" cy="2940330"/>
            </a:xfrm>
            <a:prstGeom prst="line">
              <a:avLst/>
            </a:prstGeom>
            <a:ln w="19050">
              <a:solidFill>
                <a:srgbClr val="99CCFF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468000" y="169200"/>
            <a:ext cx="8228012" cy="496887"/>
          </a:xfrm>
          <a:prstGeom prst="rect">
            <a:avLst/>
          </a:prstGeom>
          <a:ln/>
        </p:spPr>
        <p:txBody>
          <a:bodyPr lIns="82945" tIns="28802" rIns="82945" bIns="41473"/>
          <a:lstStyle/>
          <a:p>
            <a:pPr>
              <a:tabLst>
                <a:tab pos="655638" algn="l"/>
                <a:tab pos="1312863" algn="l"/>
                <a:tab pos="1968500" algn="l"/>
                <a:tab pos="2625725" algn="l"/>
                <a:tab pos="3282950" algn="l"/>
                <a:tab pos="3938588" algn="l"/>
                <a:tab pos="4595813" algn="l"/>
                <a:tab pos="5253038" algn="l"/>
                <a:tab pos="5908675" algn="l"/>
                <a:tab pos="6565900" algn="l"/>
                <a:tab pos="7223125" algn="l"/>
                <a:tab pos="7878763" algn="l"/>
              </a:tabLst>
            </a:pPr>
            <a:r>
              <a:rPr lang="de-DE" dirty="0" err="1" smtClean="0"/>
              <a:t>Multipinhole</a:t>
            </a:r>
            <a:r>
              <a:rPr lang="de-DE" i="1" dirty="0" smtClean="0"/>
              <a:t> </a:t>
            </a:r>
            <a:r>
              <a:rPr lang="de-DE" dirty="0" err="1" smtClean="0"/>
              <a:t>collimation</a:t>
            </a:r>
            <a:endParaRPr lang="de-DE" dirty="0"/>
          </a:p>
        </p:txBody>
      </p:sp>
      <p:sp>
        <p:nvSpPr>
          <p:cNvPr id="25" name="Rectangle 3"/>
          <p:cNvSpPr txBox="1">
            <a:spLocks noChangeArrowheads="1"/>
          </p:cNvSpPr>
          <p:nvPr/>
        </p:nvSpPr>
        <p:spPr bwMode="auto">
          <a:xfrm>
            <a:off x="417661" y="1052736"/>
            <a:ext cx="4492625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6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6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21549E"/>
              </a:buClr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eaLnBrk="1">
              <a:lnSpc>
                <a:spcPct val="93000"/>
              </a:lnSpc>
              <a:spcAft>
                <a:spcPct val="30000"/>
              </a:spcAft>
              <a:buClr>
                <a:srgbClr val="000000"/>
              </a:buClr>
              <a:buSzPct val="60000"/>
              <a:buFont typeface="Wingdings" pitchFamily="2" charset="2"/>
              <a:buChar char="Ø"/>
            </a:pP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higher sensitivity</a:t>
            </a:r>
          </a:p>
          <a:p>
            <a:pPr eaLnBrk="1">
              <a:lnSpc>
                <a:spcPct val="93000"/>
              </a:lnSpc>
              <a:spcAft>
                <a:spcPct val="30000"/>
              </a:spcAft>
              <a:buClr>
                <a:srgbClr val="000000"/>
              </a:buClr>
              <a:buSzPct val="60000"/>
              <a:buFont typeface="Wingdings" pitchFamily="2" charset="2"/>
              <a:buChar char="Ø"/>
            </a:pP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faster acquisition</a:t>
            </a:r>
          </a:p>
          <a:p>
            <a:pPr eaLnBrk="1">
              <a:lnSpc>
                <a:spcPct val="93000"/>
              </a:lnSpc>
              <a:spcAft>
                <a:spcPct val="30000"/>
              </a:spcAft>
              <a:buClr>
                <a:srgbClr val="000000"/>
              </a:buClr>
              <a:buSzPct val="60000"/>
              <a:buFont typeface="Wingdings" pitchFamily="2" charset="2"/>
              <a:buChar char="Ø"/>
            </a:pP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lower dose</a:t>
            </a:r>
          </a:p>
          <a:p>
            <a:pPr eaLnBrk="1">
              <a:lnSpc>
                <a:spcPct val="93000"/>
              </a:lnSpc>
              <a:spcAft>
                <a:spcPct val="30000"/>
              </a:spcAft>
              <a:buClr>
                <a:srgbClr val="000000"/>
              </a:buClr>
              <a:buSzPct val="60000"/>
              <a:buFont typeface="Wingdings" pitchFamily="2" charset="2"/>
              <a:buChar char="Ø"/>
            </a:pP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more efficient use of detector</a:t>
            </a:r>
          </a:p>
          <a:p>
            <a:pPr eaLnBrk="1">
              <a:lnSpc>
                <a:spcPct val="93000"/>
              </a:lnSpc>
              <a:spcAft>
                <a:spcPct val="30000"/>
              </a:spcAft>
              <a:buClr>
                <a:srgbClr val="000000"/>
              </a:buClr>
              <a:buSzPct val="60000"/>
              <a:buFont typeface="Wingdings" pitchFamily="2" charset="2"/>
              <a:buChar char="Ø"/>
            </a:pP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no reduction of resolution</a:t>
            </a:r>
          </a:p>
          <a:p>
            <a:pPr eaLnBrk="1">
              <a:lnSpc>
                <a:spcPct val="93000"/>
              </a:lnSpc>
              <a:spcAft>
                <a:spcPct val="30000"/>
              </a:spcAft>
              <a:buClr>
                <a:srgbClr val="000000"/>
              </a:buClr>
              <a:buSzPct val="60000"/>
              <a:buFont typeface="Wingdings" pitchFamily="2" charset="2"/>
              <a:buChar char="Ø"/>
            </a:pPr>
            <a:r>
              <a:rPr lang="en-US" sz="2000" dirty="0" smtClean="0">
                <a:ea typeface="Arial Unicode MS" pitchFamily="34" charset="-128"/>
                <a:cs typeface="Arial Unicode MS" pitchFamily="34" charset="-128"/>
              </a:rPr>
              <a:t>larger FOV</a:t>
            </a:r>
          </a:p>
          <a:p>
            <a:pPr>
              <a:lnSpc>
                <a:spcPct val="9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785156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000" y="169200"/>
            <a:ext cx="8255000" cy="427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/>
              <a:t>Inveon Collimators</a:t>
            </a:r>
          </a:p>
        </p:txBody>
      </p:sp>
      <p:pic>
        <p:nvPicPr>
          <p:cNvPr id="121860" name="Picture 4" descr="P107018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500" b="7567"/>
          <a:stretch>
            <a:fillRect/>
          </a:stretch>
        </p:blipFill>
        <p:spPr bwMode="auto">
          <a:xfrm>
            <a:off x="406400" y="1209675"/>
            <a:ext cx="4318000" cy="229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861" name="Picture 5" descr="P107017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549"/>
          <a:stretch>
            <a:fillRect/>
          </a:stretch>
        </p:blipFill>
        <p:spPr bwMode="auto">
          <a:xfrm>
            <a:off x="1206500" y="3746500"/>
            <a:ext cx="2159000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862" name="Picture 6" descr="P107019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7" b="4890"/>
          <a:stretch>
            <a:fillRect/>
          </a:stretch>
        </p:blipFill>
        <p:spPr bwMode="auto">
          <a:xfrm>
            <a:off x="5219700" y="1246188"/>
            <a:ext cx="3598863" cy="239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863" name="Picture 7" descr="P107020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20" r="2942" b="32249"/>
          <a:stretch>
            <a:fillRect/>
          </a:stretch>
        </p:blipFill>
        <p:spPr bwMode="auto">
          <a:xfrm>
            <a:off x="4216400" y="4316413"/>
            <a:ext cx="4318000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1865" name="Text Box 9"/>
          <p:cNvSpPr txBox="1">
            <a:spLocks noChangeArrowheads="1"/>
          </p:cNvSpPr>
          <p:nvPr/>
        </p:nvSpPr>
        <p:spPr bwMode="auto">
          <a:xfrm>
            <a:off x="5686871" y="836712"/>
            <a:ext cx="33496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dirty="0"/>
              <a:t>Rat          </a:t>
            </a:r>
            <a:r>
              <a:rPr lang="de-DE" dirty="0" smtClean="0"/>
              <a:t>    </a:t>
            </a:r>
            <a:r>
              <a:rPr lang="de-DE" dirty="0"/>
              <a:t>Mouse</a:t>
            </a:r>
          </a:p>
        </p:txBody>
      </p:sp>
      <p:sp>
        <p:nvSpPr>
          <p:cNvPr id="121866" name="Text Box 10"/>
          <p:cNvSpPr txBox="1">
            <a:spLocks noChangeArrowheads="1"/>
          </p:cNvSpPr>
          <p:nvPr/>
        </p:nvSpPr>
        <p:spPr bwMode="auto">
          <a:xfrm>
            <a:off x="4932040" y="5635625"/>
            <a:ext cx="334962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de-DE" dirty="0" smtClean="0"/>
              <a:t>Rat                  </a:t>
            </a:r>
            <a:r>
              <a:rPr lang="de-DE" dirty="0"/>
              <a:t>Mouse</a:t>
            </a:r>
          </a:p>
        </p:txBody>
      </p:sp>
    </p:spTree>
    <p:extLst>
      <p:ext uri="{BB962C8B-B14F-4D97-AF65-F5344CB8AC3E}">
        <p14:creationId xmlns:p14="http://schemas.microsoft.com/office/powerpoint/2010/main" val="63515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1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638" y="1265238"/>
            <a:ext cx="288766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914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850" y="3570977"/>
            <a:ext cx="2386013" cy="143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3915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413" y="930275"/>
            <a:ext cx="5127625" cy="5122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feld 1"/>
          <p:cNvSpPr txBox="1"/>
          <p:nvPr/>
        </p:nvSpPr>
        <p:spPr>
          <a:xfrm>
            <a:off x="6156176" y="3284984"/>
            <a:ext cx="25771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radius of rotation (ROR)</a:t>
            </a:r>
            <a:endParaRPr lang="en-US" sz="1600" dirty="0"/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6978555" y="5929535"/>
            <a:ext cx="169790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de-DE" sz="1400" dirty="0" err="1" smtClean="0">
                <a:solidFill>
                  <a:srgbClr val="000000"/>
                </a:solidFill>
                <a:ea typeface="ＭＳ Ｐゴシック"/>
              </a:rPr>
              <a:t>Courtesy</a:t>
            </a:r>
            <a:r>
              <a:rPr lang="de-DE" sz="1400" dirty="0" smtClean="0">
                <a:solidFill>
                  <a:srgbClr val="000000"/>
                </a:solidFill>
                <a:ea typeface="ＭＳ Ｐゴシック"/>
              </a:rPr>
              <a:t>: Siemens</a:t>
            </a:r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000" y="169200"/>
            <a:ext cx="8255000" cy="427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/>
              <a:t>Inveon Collimators</a:t>
            </a:r>
          </a:p>
        </p:txBody>
      </p:sp>
    </p:spTree>
    <p:extLst>
      <p:ext uri="{BB962C8B-B14F-4D97-AF65-F5344CB8AC3E}">
        <p14:creationId xmlns:p14="http://schemas.microsoft.com/office/powerpoint/2010/main" val="31196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7" name="Text Box 9"/>
          <p:cNvSpPr txBox="1">
            <a:spLocks noChangeArrowheads="1"/>
          </p:cNvSpPr>
          <p:nvPr/>
        </p:nvSpPr>
        <p:spPr bwMode="auto">
          <a:xfrm>
            <a:off x="457200" y="1340768"/>
            <a:ext cx="4495800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79388" indent="-179388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Char char="•"/>
            </a:pPr>
            <a:r>
              <a:rPr lang="en-US" dirty="0" smtClean="0">
                <a:solidFill>
                  <a:srgbClr val="000000"/>
                </a:solidFill>
                <a:ea typeface="ＭＳ Ｐゴシック"/>
              </a:rPr>
              <a:t>Rotate imaging system to collect projection views around the object</a:t>
            </a:r>
          </a:p>
          <a:p>
            <a:pPr>
              <a:buFontTx/>
              <a:buChar char="•"/>
            </a:pPr>
            <a:endParaRPr lang="en-US" dirty="0" smtClean="0">
              <a:solidFill>
                <a:srgbClr val="000000"/>
              </a:solidFill>
              <a:ea typeface="ＭＳ Ｐゴシック"/>
            </a:endParaRPr>
          </a:p>
          <a:p>
            <a:pPr>
              <a:buFontTx/>
              <a:buChar char="•"/>
            </a:pPr>
            <a:r>
              <a:rPr lang="en-US" dirty="0" smtClean="0">
                <a:solidFill>
                  <a:srgbClr val="000000"/>
                </a:solidFill>
                <a:ea typeface="ＭＳ Ｐゴシック"/>
              </a:rPr>
              <a:t>Use reconstruction algorithms to determine 3D distribution of radiotracer</a:t>
            </a:r>
          </a:p>
          <a:p>
            <a:pPr>
              <a:buFontTx/>
              <a:buChar char="•"/>
            </a:pPr>
            <a:endParaRPr lang="en-US" dirty="0" smtClean="0">
              <a:solidFill>
                <a:srgbClr val="000000"/>
              </a:solidFill>
              <a:ea typeface="ＭＳ Ｐゴシック"/>
            </a:endParaRPr>
          </a:p>
          <a:p>
            <a:pPr>
              <a:buFontTx/>
              <a:buChar char="•"/>
            </a:pPr>
            <a:r>
              <a:rPr lang="en-US" dirty="0" smtClean="0">
                <a:solidFill>
                  <a:srgbClr val="000000"/>
                </a:solidFill>
                <a:ea typeface="ＭＳ Ｐゴシック"/>
              </a:rPr>
              <a:t>Multiple pinholes often used to improve sensitivity</a:t>
            </a:r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379413" y="188640"/>
            <a:ext cx="8255000" cy="427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 dirty="0" smtClean="0"/>
              <a:t>Data </a:t>
            </a:r>
            <a:r>
              <a:rPr lang="de-DE" dirty="0" err="1" smtClean="0"/>
              <a:t>Acquisition</a:t>
            </a:r>
            <a:endParaRPr lang="de-DE" dirty="0"/>
          </a:p>
        </p:txBody>
      </p:sp>
      <p:sp>
        <p:nvSpPr>
          <p:cNvPr id="10" name="Ellipse 9"/>
          <p:cNvSpPr/>
          <p:nvPr/>
        </p:nvSpPr>
        <p:spPr bwMode="auto">
          <a:xfrm rot="1483098">
            <a:off x="6711154" y="3216002"/>
            <a:ext cx="666074" cy="636736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solidFill>
                  <a:srgbClr val="FFC000"/>
                </a:solidFill>
              </a:ln>
              <a:solidFill>
                <a:srgbClr val="FFC000"/>
              </a:solidFill>
              <a:effectLst/>
              <a:latin typeface="Arial" charset="0"/>
            </a:endParaRPr>
          </a:p>
        </p:txBody>
      </p:sp>
      <p:grpSp>
        <p:nvGrpSpPr>
          <p:cNvPr id="4" name="Gruppieren 3"/>
          <p:cNvGrpSpPr/>
          <p:nvPr/>
        </p:nvGrpSpPr>
        <p:grpSpPr>
          <a:xfrm rot="1531073">
            <a:off x="5613795" y="2012855"/>
            <a:ext cx="2871441" cy="2955319"/>
            <a:chOff x="5613795" y="2012855"/>
            <a:chExt cx="2871441" cy="2955319"/>
          </a:xfrm>
        </p:grpSpPr>
        <p:grpSp>
          <p:nvGrpSpPr>
            <p:cNvPr id="9" name="Gruppieren 8"/>
            <p:cNvGrpSpPr/>
            <p:nvPr/>
          </p:nvGrpSpPr>
          <p:grpSpPr>
            <a:xfrm rot="1483098">
              <a:off x="6613028" y="2012855"/>
              <a:ext cx="1872208" cy="720080"/>
              <a:chOff x="6084168" y="1916832"/>
              <a:chExt cx="1872208" cy="720080"/>
            </a:xfrm>
          </p:grpSpPr>
          <p:sp>
            <p:nvSpPr>
              <p:cNvPr id="14" name="Rechteck 13"/>
              <p:cNvSpPr/>
              <p:nvPr/>
            </p:nvSpPr>
            <p:spPr bwMode="auto">
              <a:xfrm>
                <a:off x="6084168" y="1916832"/>
                <a:ext cx="1872208" cy="216024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5" name="Gleichschenkliges Dreieck 14"/>
              <p:cNvSpPr/>
              <p:nvPr/>
            </p:nvSpPr>
            <p:spPr bwMode="auto">
              <a:xfrm rot="10800000">
                <a:off x="6084168" y="2132856"/>
                <a:ext cx="1872208" cy="504056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grpSp>
          <p:nvGrpSpPr>
            <p:cNvPr id="11" name="Gruppieren 10"/>
            <p:cNvGrpSpPr/>
            <p:nvPr/>
          </p:nvGrpSpPr>
          <p:grpSpPr>
            <a:xfrm rot="12283098">
              <a:off x="5613795" y="4248094"/>
              <a:ext cx="1872208" cy="720080"/>
              <a:chOff x="6084168" y="1916832"/>
              <a:chExt cx="1872208" cy="720080"/>
            </a:xfrm>
          </p:grpSpPr>
          <p:sp>
            <p:nvSpPr>
              <p:cNvPr id="12" name="Rechteck 11"/>
              <p:cNvSpPr/>
              <p:nvPr/>
            </p:nvSpPr>
            <p:spPr bwMode="auto">
              <a:xfrm>
                <a:off x="6084168" y="1916832"/>
                <a:ext cx="1872208" cy="216024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3" name="Gleichschenkliges Dreieck 12"/>
              <p:cNvSpPr/>
              <p:nvPr/>
            </p:nvSpPr>
            <p:spPr bwMode="auto">
              <a:xfrm rot="10800000">
                <a:off x="6084168" y="2132856"/>
                <a:ext cx="1872208" cy="504056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</p:grpSp>
      <p:grpSp>
        <p:nvGrpSpPr>
          <p:cNvPr id="2" name="Gruppieren 1"/>
          <p:cNvGrpSpPr/>
          <p:nvPr/>
        </p:nvGrpSpPr>
        <p:grpSpPr>
          <a:xfrm>
            <a:off x="6084168" y="1916832"/>
            <a:ext cx="1899211" cy="3168351"/>
            <a:chOff x="6084168" y="1916832"/>
            <a:chExt cx="1899211" cy="3168351"/>
          </a:xfrm>
        </p:grpSpPr>
        <p:grpSp>
          <p:nvGrpSpPr>
            <p:cNvPr id="16" name="Gruppieren 15"/>
            <p:cNvGrpSpPr/>
            <p:nvPr/>
          </p:nvGrpSpPr>
          <p:grpSpPr>
            <a:xfrm>
              <a:off x="6084168" y="1916832"/>
              <a:ext cx="1872208" cy="720080"/>
              <a:chOff x="6084168" y="1916832"/>
              <a:chExt cx="1872208" cy="720080"/>
            </a:xfrm>
          </p:grpSpPr>
          <p:sp>
            <p:nvSpPr>
              <p:cNvPr id="17" name="Rechteck 16"/>
              <p:cNvSpPr/>
              <p:nvPr/>
            </p:nvSpPr>
            <p:spPr bwMode="auto">
              <a:xfrm>
                <a:off x="6084168" y="1916832"/>
                <a:ext cx="1872208" cy="216024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8" name="Gleichschenkliges Dreieck 17"/>
              <p:cNvSpPr/>
              <p:nvPr/>
            </p:nvSpPr>
            <p:spPr bwMode="auto">
              <a:xfrm rot="10800000">
                <a:off x="6084168" y="2132856"/>
                <a:ext cx="1872208" cy="504056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grpSp>
          <p:nvGrpSpPr>
            <p:cNvPr id="19" name="Gruppieren 18"/>
            <p:cNvGrpSpPr/>
            <p:nvPr/>
          </p:nvGrpSpPr>
          <p:grpSpPr>
            <a:xfrm rot="10800000">
              <a:off x="6111171" y="4365103"/>
              <a:ext cx="1872208" cy="720080"/>
              <a:chOff x="6084168" y="1916832"/>
              <a:chExt cx="1872208" cy="720080"/>
            </a:xfrm>
          </p:grpSpPr>
          <p:sp>
            <p:nvSpPr>
              <p:cNvPr id="20" name="Rechteck 19"/>
              <p:cNvSpPr/>
              <p:nvPr/>
            </p:nvSpPr>
            <p:spPr bwMode="auto">
              <a:xfrm>
                <a:off x="6084168" y="1916832"/>
                <a:ext cx="1872208" cy="216024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21" name="Gleichschenkliges Dreieck 20"/>
              <p:cNvSpPr/>
              <p:nvPr/>
            </p:nvSpPr>
            <p:spPr bwMode="auto">
              <a:xfrm rot="10800000">
                <a:off x="6084168" y="2132856"/>
                <a:ext cx="1872208" cy="504056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</p:grpSp>
      <p:sp>
        <p:nvSpPr>
          <p:cNvPr id="3" name="Gebogener Pfeil 2"/>
          <p:cNvSpPr/>
          <p:nvPr/>
        </p:nvSpPr>
        <p:spPr bwMode="auto">
          <a:xfrm rot="5400000">
            <a:off x="6595125" y="3027690"/>
            <a:ext cx="1341149" cy="1013362"/>
          </a:xfrm>
          <a:prstGeom prst="circularArrow">
            <a:avLst/>
          </a:prstGeom>
          <a:solidFill>
            <a:schemeClr val="bg2"/>
          </a:solidFill>
          <a:ln w="9525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25" name="Gruppieren 24"/>
          <p:cNvGrpSpPr/>
          <p:nvPr/>
        </p:nvGrpSpPr>
        <p:grpSpPr>
          <a:xfrm rot="3538751">
            <a:off x="5574551" y="2165255"/>
            <a:ext cx="2871441" cy="2955319"/>
            <a:chOff x="5613795" y="2012855"/>
            <a:chExt cx="2871441" cy="2955319"/>
          </a:xfrm>
        </p:grpSpPr>
        <p:grpSp>
          <p:nvGrpSpPr>
            <p:cNvPr id="26" name="Gruppieren 25"/>
            <p:cNvGrpSpPr/>
            <p:nvPr/>
          </p:nvGrpSpPr>
          <p:grpSpPr>
            <a:xfrm rot="1483098">
              <a:off x="6613028" y="2012855"/>
              <a:ext cx="1872208" cy="720080"/>
              <a:chOff x="6084168" y="1916832"/>
              <a:chExt cx="1872208" cy="720080"/>
            </a:xfrm>
          </p:grpSpPr>
          <p:sp>
            <p:nvSpPr>
              <p:cNvPr id="30" name="Rechteck 29"/>
              <p:cNvSpPr/>
              <p:nvPr/>
            </p:nvSpPr>
            <p:spPr bwMode="auto">
              <a:xfrm>
                <a:off x="6084168" y="1916832"/>
                <a:ext cx="1872208" cy="216024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31" name="Gleichschenkliges Dreieck 30"/>
              <p:cNvSpPr/>
              <p:nvPr/>
            </p:nvSpPr>
            <p:spPr bwMode="auto">
              <a:xfrm rot="10800000">
                <a:off x="6084168" y="2132856"/>
                <a:ext cx="1872208" cy="504056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grpSp>
          <p:nvGrpSpPr>
            <p:cNvPr id="27" name="Gruppieren 26"/>
            <p:cNvGrpSpPr/>
            <p:nvPr/>
          </p:nvGrpSpPr>
          <p:grpSpPr>
            <a:xfrm rot="12283098">
              <a:off x="5613795" y="4248094"/>
              <a:ext cx="1872208" cy="720080"/>
              <a:chOff x="6084168" y="1916832"/>
              <a:chExt cx="1872208" cy="720080"/>
            </a:xfrm>
          </p:grpSpPr>
          <p:sp>
            <p:nvSpPr>
              <p:cNvPr id="28" name="Rechteck 27"/>
              <p:cNvSpPr/>
              <p:nvPr/>
            </p:nvSpPr>
            <p:spPr bwMode="auto">
              <a:xfrm>
                <a:off x="6084168" y="1916832"/>
                <a:ext cx="1872208" cy="216024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29" name="Gleichschenkliges Dreieck 28"/>
              <p:cNvSpPr/>
              <p:nvPr/>
            </p:nvSpPr>
            <p:spPr bwMode="auto">
              <a:xfrm rot="10800000">
                <a:off x="6084168" y="2132856"/>
                <a:ext cx="1872208" cy="504056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</p:grpSp>
      <p:grpSp>
        <p:nvGrpSpPr>
          <p:cNvPr id="32" name="Gruppieren 31"/>
          <p:cNvGrpSpPr/>
          <p:nvPr/>
        </p:nvGrpSpPr>
        <p:grpSpPr>
          <a:xfrm rot="7088439">
            <a:off x="5764481" y="2042060"/>
            <a:ext cx="2871441" cy="2955319"/>
            <a:chOff x="5613795" y="2012855"/>
            <a:chExt cx="2871441" cy="2955319"/>
          </a:xfrm>
        </p:grpSpPr>
        <p:grpSp>
          <p:nvGrpSpPr>
            <p:cNvPr id="33" name="Gruppieren 32"/>
            <p:cNvGrpSpPr/>
            <p:nvPr/>
          </p:nvGrpSpPr>
          <p:grpSpPr>
            <a:xfrm rot="1483098">
              <a:off x="6613028" y="2012855"/>
              <a:ext cx="1872208" cy="720080"/>
              <a:chOff x="6084168" y="1916832"/>
              <a:chExt cx="1872208" cy="720080"/>
            </a:xfrm>
          </p:grpSpPr>
          <p:sp>
            <p:nvSpPr>
              <p:cNvPr id="37" name="Rechteck 36"/>
              <p:cNvSpPr/>
              <p:nvPr/>
            </p:nvSpPr>
            <p:spPr bwMode="auto">
              <a:xfrm>
                <a:off x="6084168" y="1916832"/>
                <a:ext cx="1872208" cy="216024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38" name="Gleichschenkliges Dreieck 37"/>
              <p:cNvSpPr/>
              <p:nvPr/>
            </p:nvSpPr>
            <p:spPr bwMode="auto">
              <a:xfrm rot="10800000">
                <a:off x="6084168" y="2132856"/>
                <a:ext cx="1872208" cy="504056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grpSp>
          <p:nvGrpSpPr>
            <p:cNvPr id="34" name="Gruppieren 33"/>
            <p:cNvGrpSpPr/>
            <p:nvPr/>
          </p:nvGrpSpPr>
          <p:grpSpPr>
            <a:xfrm rot="12283098">
              <a:off x="5613795" y="4248094"/>
              <a:ext cx="1872208" cy="720080"/>
              <a:chOff x="6084168" y="1916832"/>
              <a:chExt cx="1872208" cy="720080"/>
            </a:xfrm>
          </p:grpSpPr>
          <p:sp>
            <p:nvSpPr>
              <p:cNvPr id="35" name="Rechteck 34"/>
              <p:cNvSpPr/>
              <p:nvPr/>
            </p:nvSpPr>
            <p:spPr bwMode="auto">
              <a:xfrm>
                <a:off x="6084168" y="1916832"/>
                <a:ext cx="1872208" cy="216024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36" name="Gleichschenkliges Dreieck 35"/>
              <p:cNvSpPr/>
              <p:nvPr/>
            </p:nvSpPr>
            <p:spPr bwMode="auto">
              <a:xfrm rot="10800000">
                <a:off x="6084168" y="2132856"/>
                <a:ext cx="1872208" cy="504056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10417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Rechteck 83"/>
          <p:cNvSpPr/>
          <p:nvPr/>
        </p:nvSpPr>
        <p:spPr bwMode="auto">
          <a:xfrm>
            <a:off x="1403648" y="2132460"/>
            <a:ext cx="1800200" cy="2592288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24" name="Line 50"/>
          <p:cNvSpPr>
            <a:spLocks noChangeShapeType="1"/>
          </p:cNvSpPr>
          <p:nvPr/>
        </p:nvSpPr>
        <p:spPr bwMode="auto">
          <a:xfrm>
            <a:off x="1052513" y="2210148"/>
            <a:ext cx="0" cy="25146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099" name="Gruppieren 4098"/>
          <p:cNvGrpSpPr/>
          <p:nvPr/>
        </p:nvGrpSpPr>
        <p:grpSpPr>
          <a:xfrm>
            <a:off x="6084168" y="1916832"/>
            <a:ext cx="1872208" cy="720080"/>
            <a:chOff x="6084168" y="1916832"/>
            <a:chExt cx="1872208" cy="720080"/>
          </a:xfrm>
        </p:grpSpPr>
        <p:sp>
          <p:nvSpPr>
            <p:cNvPr id="4096" name="Rechteck 4095"/>
            <p:cNvSpPr/>
            <p:nvPr/>
          </p:nvSpPr>
          <p:spPr bwMode="auto">
            <a:xfrm>
              <a:off x="6084168" y="1916832"/>
              <a:ext cx="1872208" cy="216024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4097" name="Gleichschenkliges Dreieck 4096"/>
            <p:cNvSpPr/>
            <p:nvPr/>
          </p:nvSpPr>
          <p:spPr bwMode="auto">
            <a:xfrm rot="10800000">
              <a:off x="6084168" y="2132856"/>
              <a:ext cx="1872208" cy="504056"/>
            </a:xfrm>
            <a:prstGeom prst="triangl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4100" name="Ellipse 4099"/>
          <p:cNvSpPr/>
          <p:nvPr/>
        </p:nvSpPr>
        <p:spPr bwMode="auto">
          <a:xfrm>
            <a:off x="6714238" y="3224703"/>
            <a:ext cx="666074" cy="636736"/>
          </a:xfrm>
          <a:prstGeom prst="ellipse">
            <a:avLst/>
          </a:prstGeom>
          <a:solidFill>
            <a:srgbClr val="FFC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solidFill>
                  <a:srgbClr val="FFC000"/>
                </a:solidFill>
              </a:ln>
              <a:solidFill>
                <a:srgbClr val="FFC000"/>
              </a:solidFill>
              <a:effectLst/>
              <a:latin typeface="Arial" charset="0"/>
            </a:endParaRPr>
          </a:p>
        </p:txBody>
      </p:sp>
      <p:cxnSp>
        <p:nvCxnSpPr>
          <p:cNvPr id="4102" name="Gerade Verbindung mit Pfeil 4101"/>
          <p:cNvCxnSpPr>
            <a:endCxn id="4096" idx="2"/>
          </p:cNvCxnSpPr>
          <p:nvPr/>
        </p:nvCxnSpPr>
        <p:spPr bwMode="auto">
          <a:xfrm flipV="1">
            <a:off x="7020272" y="2132856"/>
            <a:ext cx="0" cy="141021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32" name="Gerade Verbindung mit Pfeil 131"/>
          <p:cNvCxnSpPr/>
          <p:nvPr/>
        </p:nvCxnSpPr>
        <p:spPr bwMode="auto">
          <a:xfrm flipV="1">
            <a:off x="7172672" y="3089991"/>
            <a:ext cx="639688" cy="60548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ys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grpSp>
        <p:nvGrpSpPr>
          <p:cNvPr id="136" name="Gruppieren 135"/>
          <p:cNvGrpSpPr/>
          <p:nvPr/>
        </p:nvGrpSpPr>
        <p:grpSpPr>
          <a:xfrm rot="10800000">
            <a:off x="6111171" y="4365103"/>
            <a:ext cx="1872208" cy="720080"/>
            <a:chOff x="6084168" y="1916832"/>
            <a:chExt cx="1872208" cy="720080"/>
          </a:xfrm>
        </p:grpSpPr>
        <p:sp>
          <p:nvSpPr>
            <p:cNvPr id="137" name="Rechteck 136"/>
            <p:cNvSpPr/>
            <p:nvPr/>
          </p:nvSpPr>
          <p:spPr bwMode="auto">
            <a:xfrm>
              <a:off x="6084168" y="1916832"/>
              <a:ext cx="1872208" cy="216024"/>
            </a:xfrm>
            <a:prstGeom prst="rect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38" name="Gleichschenkliges Dreieck 137"/>
            <p:cNvSpPr/>
            <p:nvPr/>
          </p:nvSpPr>
          <p:spPr bwMode="auto">
            <a:xfrm rot="10800000">
              <a:off x="6084168" y="2132856"/>
              <a:ext cx="1872208" cy="504056"/>
            </a:xfrm>
            <a:prstGeom prst="triangle">
              <a:avLst/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cxnSp>
        <p:nvCxnSpPr>
          <p:cNvPr id="139" name="Gerade Verbindung mit Pfeil 138"/>
          <p:cNvCxnSpPr/>
          <p:nvPr/>
        </p:nvCxnSpPr>
        <p:spPr bwMode="auto">
          <a:xfrm>
            <a:off x="7009420" y="3661341"/>
            <a:ext cx="631304" cy="3566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ys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41" name="Gerade Verbindung mit Pfeil 140"/>
          <p:cNvCxnSpPr/>
          <p:nvPr/>
        </p:nvCxnSpPr>
        <p:spPr bwMode="auto">
          <a:xfrm flipH="1" flipV="1">
            <a:off x="6111171" y="2905445"/>
            <a:ext cx="722052" cy="60548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ys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43" name="Gerade Verbindung mit Pfeil 142"/>
          <p:cNvCxnSpPr/>
          <p:nvPr/>
        </p:nvCxnSpPr>
        <p:spPr bwMode="auto">
          <a:xfrm flipV="1">
            <a:off x="7154053" y="3224703"/>
            <a:ext cx="658307" cy="18653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ys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45" name="Gerade Verbindung mit Pfeil 144"/>
          <p:cNvCxnSpPr/>
          <p:nvPr/>
        </p:nvCxnSpPr>
        <p:spPr bwMode="auto">
          <a:xfrm flipH="1">
            <a:off x="6948264" y="3695472"/>
            <a:ext cx="224409" cy="11736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47" name="Gerade Verbindung mit Pfeil 146"/>
          <p:cNvCxnSpPr/>
          <p:nvPr/>
        </p:nvCxnSpPr>
        <p:spPr bwMode="auto">
          <a:xfrm flipH="1" flipV="1">
            <a:off x="6833223" y="2132856"/>
            <a:ext cx="473230" cy="140911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49" name="Gerade Verbindung mit Pfeil 148"/>
          <p:cNvCxnSpPr/>
          <p:nvPr/>
        </p:nvCxnSpPr>
        <p:spPr bwMode="auto">
          <a:xfrm>
            <a:off x="6833223" y="3543071"/>
            <a:ext cx="339449" cy="132608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4117" name="Textfeld 4116"/>
          <p:cNvSpPr txBox="1"/>
          <p:nvPr/>
        </p:nvSpPr>
        <p:spPr>
          <a:xfrm>
            <a:off x="1403648" y="2158405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FF0000"/>
                </a:solidFill>
              </a:rPr>
              <a:t>projection</a:t>
            </a:r>
            <a:r>
              <a:rPr lang="de-DE" sz="2000" dirty="0" smtClean="0">
                <a:solidFill>
                  <a:srgbClr val="FF0000"/>
                </a:solidFill>
              </a:rPr>
              <a:t> 1</a:t>
            </a:r>
            <a:endParaRPr lang="en-US" sz="2000" dirty="0">
              <a:solidFill>
                <a:srgbClr val="FF0000"/>
              </a:solidFill>
            </a:endParaRPr>
          </a:p>
        </p:txBody>
      </p:sp>
      <p:cxnSp>
        <p:nvCxnSpPr>
          <p:cNvPr id="164" name="Gerade Verbindung mit Pfeil 163"/>
          <p:cNvCxnSpPr/>
          <p:nvPr/>
        </p:nvCxnSpPr>
        <p:spPr bwMode="auto">
          <a:xfrm flipH="1">
            <a:off x="6291192" y="3493278"/>
            <a:ext cx="787283" cy="15053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ys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grpSp>
        <p:nvGrpSpPr>
          <p:cNvPr id="4120" name="Gruppieren 4119"/>
          <p:cNvGrpSpPr/>
          <p:nvPr/>
        </p:nvGrpSpPr>
        <p:grpSpPr>
          <a:xfrm>
            <a:off x="5613795" y="2012855"/>
            <a:ext cx="2871441" cy="2955319"/>
            <a:chOff x="5668224" y="2059258"/>
            <a:chExt cx="2871441" cy="2955319"/>
          </a:xfrm>
        </p:grpSpPr>
        <p:grpSp>
          <p:nvGrpSpPr>
            <p:cNvPr id="161" name="Gruppieren 160"/>
            <p:cNvGrpSpPr/>
            <p:nvPr/>
          </p:nvGrpSpPr>
          <p:grpSpPr>
            <a:xfrm rot="1483098">
              <a:off x="6667457" y="2059258"/>
              <a:ext cx="1872208" cy="720080"/>
              <a:chOff x="6084168" y="1916832"/>
              <a:chExt cx="1872208" cy="720080"/>
            </a:xfrm>
          </p:grpSpPr>
          <p:sp>
            <p:nvSpPr>
              <p:cNvPr id="174" name="Rechteck 173"/>
              <p:cNvSpPr/>
              <p:nvPr/>
            </p:nvSpPr>
            <p:spPr bwMode="auto">
              <a:xfrm>
                <a:off x="6084168" y="1916832"/>
                <a:ext cx="1872208" cy="216024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75" name="Gleichschenkliges Dreieck 174"/>
              <p:cNvSpPr/>
              <p:nvPr/>
            </p:nvSpPr>
            <p:spPr bwMode="auto">
              <a:xfrm rot="10800000">
                <a:off x="6084168" y="2132856"/>
                <a:ext cx="1872208" cy="504056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  <p:sp>
          <p:nvSpPr>
            <p:cNvPr id="162" name="Ellipse 161"/>
            <p:cNvSpPr/>
            <p:nvPr/>
          </p:nvSpPr>
          <p:spPr bwMode="auto">
            <a:xfrm rot="1483098">
              <a:off x="6765583" y="3262405"/>
              <a:ext cx="666074" cy="636736"/>
            </a:xfrm>
            <a:prstGeom prst="ellipse">
              <a:avLst/>
            </a:prstGeom>
            <a:solidFill>
              <a:srgbClr val="FFC000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  <a:effectLst/>
                <a:latin typeface="Arial" charset="0"/>
              </a:endParaRPr>
            </a:p>
          </p:txBody>
        </p:sp>
        <p:grpSp>
          <p:nvGrpSpPr>
            <p:cNvPr id="165" name="Gruppieren 164"/>
            <p:cNvGrpSpPr/>
            <p:nvPr/>
          </p:nvGrpSpPr>
          <p:grpSpPr>
            <a:xfrm rot="12283098">
              <a:off x="5668224" y="4294497"/>
              <a:ext cx="1872208" cy="720080"/>
              <a:chOff x="6084168" y="1916832"/>
              <a:chExt cx="1872208" cy="720080"/>
            </a:xfrm>
          </p:grpSpPr>
          <p:sp>
            <p:nvSpPr>
              <p:cNvPr id="172" name="Rechteck 171"/>
              <p:cNvSpPr/>
              <p:nvPr/>
            </p:nvSpPr>
            <p:spPr bwMode="auto">
              <a:xfrm>
                <a:off x="6084168" y="1916832"/>
                <a:ext cx="1872208" cy="216024"/>
              </a:xfrm>
              <a:prstGeom prst="rect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  <p:sp>
            <p:nvSpPr>
              <p:cNvPr id="173" name="Gleichschenkliges Dreieck 172"/>
              <p:cNvSpPr/>
              <p:nvPr/>
            </p:nvSpPr>
            <p:spPr bwMode="auto">
              <a:xfrm rot="10800000">
                <a:off x="6084168" y="2132856"/>
                <a:ext cx="1872208" cy="504056"/>
              </a:xfrm>
              <a:prstGeom prst="triangle">
                <a:avLst/>
              </a:prstGeom>
              <a:solidFill>
                <a:schemeClr val="accent1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endParaRPr>
              </a:p>
            </p:txBody>
          </p:sp>
        </p:grpSp>
      </p:grpSp>
      <p:cxnSp>
        <p:nvCxnSpPr>
          <p:cNvPr id="166" name="Gerade Verbindung mit Pfeil 165"/>
          <p:cNvCxnSpPr/>
          <p:nvPr/>
        </p:nvCxnSpPr>
        <p:spPr bwMode="auto">
          <a:xfrm rot="1483098">
            <a:off x="6840286" y="3759471"/>
            <a:ext cx="631304" cy="3566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ys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67" name="Gerade Verbindung mit Pfeil 166"/>
          <p:cNvCxnSpPr/>
          <p:nvPr/>
        </p:nvCxnSpPr>
        <p:spPr bwMode="auto">
          <a:xfrm rot="1483098" flipH="1" flipV="1">
            <a:off x="6433619" y="2761617"/>
            <a:ext cx="722052" cy="60548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ys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68" name="Gerade Verbindung mit Pfeil 167"/>
          <p:cNvCxnSpPr/>
          <p:nvPr/>
        </p:nvCxnSpPr>
        <p:spPr bwMode="auto">
          <a:xfrm rot="1483098" flipV="1">
            <a:off x="7002167" y="3574020"/>
            <a:ext cx="658307" cy="18653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ys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69" name="Gerade Verbindung mit Pfeil 168"/>
          <p:cNvCxnSpPr/>
          <p:nvPr/>
        </p:nvCxnSpPr>
        <p:spPr bwMode="auto">
          <a:xfrm rot="1483098" flipH="1">
            <a:off x="6662145" y="3636965"/>
            <a:ext cx="224409" cy="11736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70" name="Gerade Verbindung mit Pfeil 169"/>
          <p:cNvCxnSpPr/>
          <p:nvPr/>
        </p:nvCxnSpPr>
        <p:spPr bwMode="auto">
          <a:xfrm rot="1483098" flipH="1" flipV="1">
            <a:off x="7143697" y="2200314"/>
            <a:ext cx="473230" cy="140911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171" name="Gerade Verbindung mit Pfeil 170"/>
          <p:cNvCxnSpPr/>
          <p:nvPr/>
        </p:nvCxnSpPr>
        <p:spPr bwMode="auto">
          <a:xfrm rot="1483098">
            <a:off x="6552898" y="3482366"/>
            <a:ext cx="339449" cy="132608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4119" name="Textfeld 4118"/>
          <p:cNvSpPr txBox="1"/>
          <p:nvPr/>
        </p:nvSpPr>
        <p:spPr>
          <a:xfrm>
            <a:off x="1331640" y="1552724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 err="1" smtClean="0"/>
              <a:t>acquisition</a:t>
            </a:r>
            <a:endParaRPr lang="en-US" dirty="0"/>
          </a:p>
        </p:txBody>
      </p:sp>
      <p:sp>
        <p:nvSpPr>
          <p:cNvPr id="177" name="Text Box 51"/>
          <p:cNvSpPr txBox="1">
            <a:spLocks noChangeArrowheads="1"/>
          </p:cNvSpPr>
          <p:nvPr/>
        </p:nvSpPr>
        <p:spPr bwMode="auto">
          <a:xfrm rot="16200000">
            <a:off x="334272" y="3077072"/>
            <a:ext cx="76655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4121" name="Gebogener Pfeil 4120"/>
          <p:cNvSpPr/>
          <p:nvPr/>
        </p:nvSpPr>
        <p:spPr bwMode="auto">
          <a:xfrm rot="2387706">
            <a:off x="7424293" y="1436589"/>
            <a:ext cx="776132" cy="828092"/>
          </a:xfrm>
          <a:prstGeom prst="circularArrow">
            <a:avLst/>
          </a:prstGeom>
          <a:solidFill>
            <a:schemeClr val="bg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cxnSp>
        <p:nvCxnSpPr>
          <p:cNvPr id="182" name="Gerade Verbindung mit Pfeil 181"/>
          <p:cNvCxnSpPr/>
          <p:nvPr/>
        </p:nvCxnSpPr>
        <p:spPr bwMode="auto">
          <a:xfrm flipV="1">
            <a:off x="6948264" y="2276872"/>
            <a:ext cx="721052" cy="113436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189" name="Textfeld 188"/>
          <p:cNvSpPr txBox="1"/>
          <p:nvPr/>
        </p:nvSpPr>
        <p:spPr>
          <a:xfrm>
            <a:off x="1403648" y="2478375"/>
            <a:ext cx="18002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rgbClr val="00B0F0"/>
                </a:solidFill>
              </a:rPr>
              <a:t>projection</a:t>
            </a:r>
            <a:r>
              <a:rPr lang="de-DE" sz="2000" dirty="0" smtClean="0">
                <a:solidFill>
                  <a:srgbClr val="00B0F0"/>
                </a:solidFill>
              </a:rPr>
              <a:t> 2</a:t>
            </a:r>
          </a:p>
          <a:p>
            <a:pPr algn="ctr"/>
            <a:r>
              <a:rPr lang="de-DE" sz="2000" dirty="0" smtClean="0"/>
              <a:t>.</a:t>
            </a:r>
          </a:p>
          <a:p>
            <a:pPr algn="ctr"/>
            <a:r>
              <a:rPr lang="de-DE" sz="2000" dirty="0" smtClean="0"/>
              <a:t>.</a:t>
            </a:r>
          </a:p>
          <a:p>
            <a:pPr algn="ctr"/>
            <a:r>
              <a:rPr lang="de-DE" sz="2000" dirty="0" smtClean="0"/>
              <a:t>.</a:t>
            </a:r>
          </a:p>
          <a:p>
            <a:pPr algn="ctr"/>
            <a:r>
              <a:rPr lang="de-DE" sz="2000" dirty="0" smtClean="0"/>
              <a:t>.</a:t>
            </a:r>
          </a:p>
          <a:p>
            <a:pPr algn="ctr"/>
            <a:r>
              <a:rPr lang="de-DE" sz="2000" dirty="0" smtClean="0"/>
              <a:t>.</a:t>
            </a:r>
          </a:p>
          <a:p>
            <a:pPr algn="ctr"/>
            <a:r>
              <a:rPr lang="de-DE" sz="2000" dirty="0" err="1" smtClean="0">
                <a:solidFill>
                  <a:srgbClr val="FFC000"/>
                </a:solidFill>
              </a:rPr>
              <a:t>projection</a:t>
            </a:r>
            <a:r>
              <a:rPr lang="de-DE" sz="2000" dirty="0" smtClean="0">
                <a:solidFill>
                  <a:srgbClr val="FFC000"/>
                </a:solidFill>
              </a:rPr>
              <a:t> </a:t>
            </a:r>
            <a:r>
              <a:rPr lang="de-DE" sz="2000" dirty="0" err="1" smtClean="0">
                <a:solidFill>
                  <a:srgbClr val="FFC000"/>
                </a:solidFill>
              </a:rPr>
              <a:t>xy</a:t>
            </a:r>
            <a:endParaRPr lang="en-US" sz="2000" dirty="0">
              <a:solidFill>
                <a:srgbClr val="FFC000"/>
              </a:solidFill>
            </a:endParaRPr>
          </a:p>
        </p:txBody>
      </p:sp>
      <p:sp>
        <p:nvSpPr>
          <p:cNvPr id="190" name="Rectangle 2"/>
          <p:cNvSpPr>
            <a:spLocks noGrp="1" noChangeArrowheads="1"/>
          </p:cNvSpPr>
          <p:nvPr>
            <p:ph type="title"/>
          </p:nvPr>
        </p:nvSpPr>
        <p:spPr>
          <a:xfrm>
            <a:off x="379413" y="193650"/>
            <a:ext cx="8255000" cy="427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 dirty="0" smtClean="0"/>
              <a:t>Data </a:t>
            </a:r>
            <a:r>
              <a:rPr lang="de-DE" dirty="0" err="1" smtClean="0"/>
              <a:t>Acquisition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61462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nimBg="1"/>
      <p:bldP spid="4117" grpId="0"/>
      <p:bldP spid="4121" grpId="0" animBg="1"/>
      <p:bldP spid="18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63" name="Group 27"/>
          <p:cNvGrpSpPr>
            <a:grpSpLocks/>
          </p:cNvGrpSpPr>
          <p:nvPr/>
        </p:nvGrpSpPr>
        <p:grpSpPr bwMode="auto">
          <a:xfrm>
            <a:off x="673795" y="2753777"/>
            <a:ext cx="4527550" cy="2913062"/>
            <a:chOff x="380" y="2033"/>
            <a:chExt cx="2852" cy="1835"/>
          </a:xfrm>
        </p:grpSpPr>
        <p:pic>
          <p:nvPicPr>
            <p:cNvPr id="39950" name="Picture 1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0" y="2033"/>
              <a:ext cx="2618" cy="18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9951" name="Rectangle 15"/>
            <p:cNvSpPr>
              <a:spLocks noChangeArrowheads="1"/>
            </p:cNvSpPr>
            <p:nvPr/>
          </p:nvSpPr>
          <p:spPr bwMode="auto">
            <a:xfrm>
              <a:off x="2160" y="2392"/>
              <a:ext cx="1072" cy="8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9952" name="Rectangle 16"/>
            <p:cNvSpPr>
              <a:spLocks noChangeArrowheads="1"/>
            </p:cNvSpPr>
            <p:nvPr/>
          </p:nvSpPr>
          <p:spPr bwMode="auto">
            <a:xfrm>
              <a:off x="2280" y="2240"/>
              <a:ext cx="200" cy="1416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de-DE"/>
            </a:p>
          </p:txBody>
        </p:sp>
        <p:sp>
          <p:nvSpPr>
            <p:cNvPr id="39953" name="Text Box 17"/>
            <p:cNvSpPr txBox="1">
              <a:spLocks noChangeArrowheads="1"/>
            </p:cNvSpPr>
            <p:nvPr/>
          </p:nvSpPr>
          <p:spPr bwMode="auto">
            <a:xfrm rot="16200000">
              <a:off x="1915" y="2725"/>
              <a:ext cx="1240" cy="4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de-DE" sz="1100" b="1">
                  <a:solidFill>
                    <a:srgbClr val="4D4D4D"/>
                  </a:solidFill>
                </a:rPr>
                <a:t>Electronic</a:t>
              </a:r>
            </a:p>
            <a:p>
              <a:pPr algn="ctr">
                <a:spcBef>
                  <a:spcPct val="50000"/>
                </a:spcBef>
              </a:pPr>
              <a:endParaRPr lang="de-DE" sz="1100" b="1">
                <a:solidFill>
                  <a:srgbClr val="4D4D4D"/>
                </a:solidFill>
              </a:endParaRPr>
            </a:p>
            <a:p>
              <a:pPr algn="ctr">
                <a:spcBef>
                  <a:spcPct val="50000"/>
                </a:spcBef>
              </a:pPr>
              <a:endParaRPr lang="de-DE" sz="1100" b="1">
                <a:solidFill>
                  <a:srgbClr val="4D4D4D"/>
                </a:solidFill>
              </a:endParaRPr>
            </a:p>
          </p:txBody>
        </p:sp>
        <p:sp>
          <p:nvSpPr>
            <p:cNvPr id="39956" name="Text Box 20"/>
            <p:cNvSpPr txBox="1">
              <a:spLocks noChangeArrowheads="1"/>
            </p:cNvSpPr>
            <p:nvPr/>
          </p:nvSpPr>
          <p:spPr bwMode="auto">
            <a:xfrm>
              <a:off x="1760" y="3704"/>
              <a:ext cx="984" cy="1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de-DE" sz="1100" b="1">
                  <a:solidFill>
                    <a:srgbClr val="333333"/>
                  </a:solidFill>
                </a:rPr>
                <a:t>Photomultiplier</a:t>
              </a:r>
            </a:p>
          </p:txBody>
        </p:sp>
        <p:sp>
          <p:nvSpPr>
            <p:cNvPr id="39958" name="Line 22"/>
            <p:cNvSpPr>
              <a:spLocks noChangeShapeType="1"/>
            </p:cNvSpPr>
            <p:nvPr/>
          </p:nvSpPr>
          <p:spPr bwMode="auto">
            <a:xfrm flipV="1">
              <a:off x="2072" y="3632"/>
              <a:ext cx="0" cy="10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39960" name="Line 24"/>
            <p:cNvSpPr>
              <a:spLocks noChangeShapeType="1"/>
            </p:cNvSpPr>
            <p:nvPr/>
          </p:nvSpPr>
          <p:spPr bwMode="auto">
            <a:xfrm>
              <a:off x="2160" y="2563"/>
              <a:ext cx="7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de-DE"/>
            </a:p>
          </p:txBody>
        </p:sp>
        <p:sp>
          <p:nvSpPr>
            <p:cNvPr id="39961" name="Line 25"/>
            <p:cNvSpPr>
              <a:spLocks noChangeShapeType="1"/>
            </p:cNvSpPr>
            <p:nvPr/>
          </p:nvSpPr>
          <p:spPr bwMode="auto">
            <a:xfrm>
              <a:off x="2155" y="3202"/>
              <a:ext cx="77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de-DE"/>
            </a:p>
          </p:txBody>
        </p:sp>
      </p:grpSp>
      <p:sp>
        <p:nvSpPr>
          <p:cNvPr id="6666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5763" y="1131888"/>
            <a:ext cx="8458200" cy="1697037"/>
          </a:xfrm>
          <a:ln/>
        </p:spPr>
        <p:txBody>
          <a:bodyPr/>
          <a:lstStyle/>
          <a:p>
            <a:pPr marL="355600" indent="-355600">
              <a:lnSpc>
                <a:spcPct val="90000"/>
              </a:lnSpc>
            </a:pPr>
            <a:r>
              <a:rPr lang="en-US" sz="2000" dirty="0" smtClean="0"/>
              <a:t>absorption </a:t>
            </a:r>
            <a:r>
              <a:rPr lang="en-US" sz="2000" dirty="0"/>
              <a:t>of </a:t>
            </a:r>
            <a:r>
              <a:rPr lang="el-GR" sz="2000" dirty="0">
                <a:cs typeface="Arial" pitchFamily="34" charset="0"/>
              </a:rPr>
              <a:t>γ</a:t>
            </a:r>
            <a:r>
              <a:rPr lang="de-DE" sz="2000" dirty="0">
                <a:cs typeface="Arial" pitchFamily="34" charset="0"/>
              </a:rPr>
              <a:t>-</a:t>
            </a:r>
            <a:r>
              <a:rPr lang="en-US" sz="2000" dirty="0"/>
              <a:t>rays in scintillation crystals </a:t>
            </a:r>
            <a:r>
              <a:rPr lang="en-US" sz="2000" dirty="0">
                <a:cs typeface="Arial" pitchFamily="34" charset="0"/>
              </a:rPr>
              <a:t>→ </a:t>
            </a:r>
            <a:r>
              <a:rPr lang="en-US" sz="2000" dirty="0"/>
              <a:t>light release</a:t>
            </a:r>
          </a:p>
          <a:p>
            <a:pPr marL="355600" indent="-355600">
              <a:lnSpc>
                <a:spcPct val="90000"/>
              </a:lnSpc>
            </a:pPr>
            <a:r>
              <a:rPr lang="en-US" sz="2000" dirty="0" smtClean="0"/>
              <a:t>transformation </a:t>
            </a:r>
            <a:r>
              <a:rPr lang="en-US" sz="2000" dirty="0"/>
              <a:t>of light into electrons at photocathode of photomultiplier</a:t>
            </a:r>
          </a:p>
          <a:p>
            <a:pPr marL="355600" indent="-355600">
              <a:lnSpc>
                <a:spcPct val="90000"/>
              </a:lnSpc>
            </a:pPr>
            <a:r>
              <a:rPr lang="en-US" sz="2000" dirty="0" smtClean="0"/>
              <a:t>amplification </a:t>
            </a:r>
            <a:r>
              <a:rPr lang="en-US" sz="2000" dirty="0"/>
              <a:t>of electronic signal in photomultiplier</a:t>
            </a:r>
          </a:p>
          <a:p>
            <a:r>
              <a:rPr lang="en-US" sz="2000" dirty="0" smtClean="0"/>
              <a:t>position-encoding electronics</a:t>
            </a:r>
          </a:p>
          <a:p>
            <a:endParaRPr lang="de-DE" sz="2000" dirty="0"/>
          </a:p>
          <a:p>
            <a:endParaRPr lang="de-DE" sz="2000" dirty="0" smtClean="0"/>
          </a:p>
          <a:p>
            <a:endParaRPr lang="de-DE" sz="2000" dirty="0"/>
          </a:p>
          <a:p>
            <a:pPr marL="0" indent="0">
              <a:buNone/>
            </a:pPr>
            <a:r>
              <a:rPr lang="de-DE" sz="2000" dirty="0"/>
              <a:t>	</a:t>
            </a:r>
            <a:r>
              <a:rPr lang="de-DE" sz="2000" dirty="0" smtClean="0"/>
              <a:t>				</a:t>
            </a:r>
            <a:r>
              <a:rPr lang="de-DE" sz="1800" dirty="0" smtClean="0"/>
              <a:t>2.2 mm </a:t>
            </a:r>
            <a:r>
              <a:rPr lang="de-DE" sz="1800" dirty="0"/>
              <a:t>x </a:t>
            </a:r>
            <a:r>
              <a:rPr lang="de-DE" sz="1800" dirty="0" smtClean="0"/>
              <a:t>2.2 mm </a:t>
            </a:r>
            <a:r>
              <a:rPr lang="de-DE" sz="1800" dirty="0" err="1" smtClean="0"/>
              <a:t>crystals</a:t>
            </a:r>
            <a:r>
              <a:rPr lang="de-DE" sz="1800" dirty="0" smtClean="0"/>
              <a:t>							</a:t>
            </a:r>
            <a:r>
              <a:rPr lang="de-DE" sz="1800" dirty="0" err="1" smtClean="0"/>
              <a:t>scanning</a:t>
            </a:r>
            <a:r>
              <a:rPr lang="de-DE" sz="1800" dirty="0" smtClean="0"/>
              <a:t> </a:t>
            </a:r>
            <a:r>
              <a:rPr lang="de-DE" sz="1800" dirty="0" err="1"/>
              <a:t>area</a:t>
            </a:r>
            <a:r>
              <a:rPr lang="de-DE" sz="1800" dirty="0"/>
              <a:t> </a:t>
            </a:r>
            <a:r>
              <a:rPr lang="de-DE" sz="1800" dirty="0" smtClean="0"/>
              <a:t>150 mm </a:t>
            </a:r>
            <a:r>
              <a:rPr lang="de-DE" sz="1800" dirty="0"/>
              <a:t>x </a:t>
            </a:r>
            <a:r>
              <a:rPr lang="de-DE" sz="1800" dirty="0" smtClean="0"/>
              <a:t>150 mm</a:t>
            </a:r>
          </a:p>
          <a:p>
            <a:pPr marL="0" indent="0">
              <a:buNone/>
            </a:pPr>
            <a:r>
              <a:rPr lang="de-DE" sz="1800" dirty="0"/>
              <a:t>	</a:t>
            </a:r>
            <a:r>
              <a:rPr lang="de-DE" sz="1800" dirty="0" smtClean="0"/>
              <a:t>				3x3 </a:t>
            </a:r>
            <a:r>
              <a:rPr lang="de-DE" sz="1800" dirty="0" err="1"/>
              <a:t>array</a:t>
            </a:r>
            <a:r>
              <a:rPr lang="de-DE" sz="1800" dirty="0"/>
              <a:t> </a:t>
            </a:r>
            <a:r>
              <a:rPr lang="de-DE" sz="1800" dirty="0" err="1"/>
              <a:t>position</a:t>
            </a:r>
            <a:r>
              <a:rPr lang="de-DE" sz="1800" dirty="0"/>
              <a:t> sensitive </a:t>
            </a:r>
            <a:r>
              <a:rPr lang="de-DE" sz="1800" dirty="0" err="1"/>
              <a:t>pmt</a:t>
            </a:r>
            <a:endParaRPr lang="de-DE" sz="1800" dirty="0"/>
          </a:p>
          <a:p>
            <a:pPr marL="355600" indent="-355600">
              <a:lnSpc>
                <a:spcPct val="90000"/>
              </a:lnSpc>
            </a:pPr>
            <a:endParaRPr lang="en-US" sz="1800" dirty="0"/>
          </a:p>
          <a:p>
            <a:pPr marL="355600" indent="-355600">
              <a:lnSpc>
                <a:spcPct val="90000"/>
              </a:lnSpc>
              <a:buFontTx/>
              <a:buNone/>
            </a:pPr>
            <a:endParaRPr lang="en-US" sz="2000" dirty="0"/>
          </a:p>
        </p:txBody>
      </p:sp>
      <p:sp>
        <p:nvSpPr>
          <p:cNvPr id="39940" name="Rectangle 8"/>
          <p:cNvSpPr>
            <a:spLocks noChangeArrowheads="1"/>
          </p:cNvSpPr>
          <p:nvPr/>
        </p:nvSpPr>
        <p:spPr bwMode="auto">
          <a:xfrm>
            <a:off x="468000" y="1692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sz="2800" b="1" dirty="0" smtClean="0">
                <a:solidFill>
                  <a:srgbClr val="21549E"/>
                </a:solidFill>
              </a:rPr>
              <a:t>Detector</a:t>
            </a:r>
            <a:endParaRPr lang="en-US" sz="2800" b="1" dirty="0">
              <a:solidFill>
                <a:srgbClr val="21549E"/>
              </a:solidFill>
            </a:endParaRPr>
          </a:p>
        </p:txBody>
      </p:sp>
      <p:sp>
        <p:nvSpPr>
          <p:cNvPr id="13" name="Text Box 3"/>
          <p:cNvSpPr txBox="1">
            <a:spLocks noChangeArrowheads="1"/>
          </p:cNvSpPr>
          <p:nvPr/>
        </p:nvSpPr>
        <p:spPr bwMode="auto">
          <a:xfrm>
            <a:off x="6978555" y="5929535"/>
            <a:ext cx="169790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de-DE" sz="1400" dirty="0" err="1" smtClean="0">
                <a:solidFill>
                  <a:srgbClr val="000000"/>
                </a:solidFill>
                <a:ea typeface="ＭＳ Ｐゴシック"/>
              </a:rPr>
              <a:t>Courtesy</a:t>
            </a:r>
            <a:r>
              <a:rPr lang="de-DE" sz="1400" dirty="0" smtClean="0">
                <a:solidFill>
                  <a:srgbClr val="000000"/>
                </a:solidFill>
                <a:ea typeface="ＭＳ Ｐゴシック"/>
              </a:rPr>
              <a:t>: Siemens</a:t>
            </a:r>
          </a:p>
        </p:txBody>
      </p:sp>
    </p:spTree>
    <p:extLst>
      <p:ext uri="{BB962C8B-B14F-4D97-AF65-F5344CB8AC3E}">
        <p14:creationId xmlns:p14="http://schemas.microsoft.com/office/powerpoint/2010/main" val="2918802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49" name="Text Box 13"/>
          <p:cNvSpPr txBox="1">
            <a:spLocks noChangeArrowheads="1"/>
          </p:cNvSpPr>
          <p:nvPr/>
        </p:nvSpPr>
        <p:spPr bwMode="auto">
          <a:xfrm>
            <a:off x="2020838" y="2209800"/>
            <a:ext cx="1543050" cy="176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lnSpc>
                <a:spcPct val="70000"/>
              </a:lnSpc>
            </a:pPr>
            <a:r>
              <a:rPr lang="de-DE" sz="1800" dirty="0" err="1" smtClean="0">
                <a:solidFill>
                  <a:srgbClr val="000000"/>
                </a:solidFill>
                <a:ea typeface="ＭＳ Ｐゴシック"/>
              </a:rPr>
              <a:t>projection</a:t>
            </a:r>
            <a:r>
              <a:rPr lang="de-DE" sz="1800" dirty="0" smtClean="0">
                <a:solidFill>
                  <a:srgbClr val="000000"/>
                </a:solidFill>
                <a:ea typeface="ＭＳ Ｐゴシック"/>
              </a:rPr>
              <a:t> 1</a:t>
            </a:r>
          </a:p>
          <a:p>
            <a:pPr algn="ctr">
              <a:lnSpc>
                <a:spcPct val="70000"/>
              </a:lnSpc>
            </a:pPr>
            <a:endParaRPr lang="de-DE" sz="1800" dirty="0" smtClean="0">
              <a:solidFill>
                <a:srgbClr val="000000"/>
              </a:solidFill>
              <a:ea typeface="ＭＳ Ｐゴシック"/>
            </a:endParaRPr>
          </a:p>
          <a:p>
            <a:pPr algn="ctr">
              <a:lnSpc>
                <a:spcPct val="70000"/>
              </a:lnSpc>
            </a:pPr>
            <a:r>
              <a:rPr lang="de-DE" sz="1800" dirty="0" err="1" smtClean="0">
                <a:solidFill>
                  <a:srgbClr val="000000"/>
                </a:solidFill>
                <a:ea typeface="ＭＳ Ｐゴシック"/>
              </a:rPr>
              <a:t>projection</a:t>
            </a:r>
            <a:r>
              <a:rPr lang="de-DE" sz="1800" dirty="0" smtClean="0">
                <a:solidFill>
                  <a:srgbClr val="000000"/>
                </a:solidFill>
                <a:ea typeface="ＭＳ Ｐゴシック"/>
              </a:rPr>
              <a:t> 2</a:t>
            </a:r>
          </a:p>
          <a:p>
            <a:pPr algn="ctr"/>
            <a:endParaRPr lang="de-DE" sz="1800" dirty="0" smtClean="0">
              <a:solidFill>
                <a:srgbClr val="000000"/>
              </a:solidFill>
              <a:ea typeface="ＭＳ Ｐゴシック"/>
            </a:endParaRPr>
          </a:p>
          <a:p>
            <a:pPr algn="ctr"/>
            <a:endParaRPr lang="de-DE" sz="1800" dirty="0" smtClean="0">
              <a:solidFill>
                <a:srgbClr val="000000"/>
              </a:solidFill>
              <a:ea typeface="ＭＳ Ｐゴシック"/>
            </a:endParaRPr>
          </a:p>
          <a:p>
            <a:pPr algn="ctr"/>
            <a:endParaRPr lang="de-DE" sz="1800" dirty="0" smtClean="0">
              <a:solidFill>
                <a:srgbClr val="000000"/>
              </a:solidFill>
              <a:ea typeface="ＭＳ Ｐゴシック"/>
            </a:endParaRPr>
          </a:p>
          <a:p>
            <a:pPr algn="ctr"/>
            <a:r>
              <a:rPr lang="de-DE" sz="1800" dirty="0" err="1" smtClean="0">
                <a:solidFill>
                  <a:srgbClr val="000000"/>
                </a:solidFill>
                <a:ea typeface="ＭＳ Ｐゴシック"/>
              </a:rPr>
              <a:t>projection</a:t>
            </a:r>
            <a:r>
              <a:rPr lang="de-DE" sz="1800" dirty="0" smtClean="0">
                <a:solidFill>
                  <a:srgbClr val="000000"/>
                </a:solidFill>
                <a:ea typeface="ＭＳ Ｐゴシック"/>
              </a:rPr>
              <a:t> XY</a:t>
            </a:r>
          </a:p>
        </p:txBody>
      </p:sp>
      <p:grpSp>
        <p:nvGrpSpPr>
          <p:cNvPr id="142339" name="Group 3"/>
          <p:cNvGrpSpPr>
            <a:grpSpLocks/>
          </p:cNvGrpSpPr>
          <p:nvPr/>
        </p:nvGrpSpPr>
        <p:grpSpPr bwMode="auto">
          <a:xfrm>
            <a:off x="152400" y="1689100"/>
            <a:ext cx="1987550" cy="2287588"/>
            <a:chOff x="96" y="1176"/>
            <a:chExt cx="1252" cy="1441"/>
          </a:xfrm>
        </p:grpSpPr>
        <p:sp>
          <p:nvSpPr>
            <p:cNvPr id="142341" name="Text Box 5"/>
            <p:cNvSpPr txBox="1">
              <a:spLocks noChangeArrowheads="1"/>
            </p:cNvSpPr>
            <p:nvPr/>
          </p:nvSpPr>
          <p:spPr bwMode="auto">
            <a:xfrm>
              <a:off x="431" y="1488"/>
              <a:ext cx="868" cy="1008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 marL="339725" indent="-287338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1085850" indent="-34290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543050" indent="-3429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2000250" indent="-3429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457450" indent="-3429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91465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337185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82905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4286250" indent="-3429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/>
              <a:r>
                <a:rPr lang="de-DE" sz="1400" dirty="0" err="1" smtClean="0">
                  <a:solidFill>
                    <a:srgbClr val="FF0000"/>
                  </a:solidFill>
                </a:rPr>
                <a:t>projection</a:t>
              </a:r>
              <a:r>
                <a:rPr lang="de-DE" sz="1400" dirty="0" smtClean="0">
                  <a:solidFill>
                    <a:srgbClr val="FF0000"/>
                  </a:solidFill>
                </a:rPr>
                <a:t> 1</a:t>
              </a:r>
              <a:endParaRPr lang="en-US" sz="1400" dirty="0" smtClean="0">
                <a:solidFill>
                  <a:srgbClr val="FF0000"/>
                </a:solidFill>
              </a:endParaRPr>
            </a:p>
            <a:p>
              <a:pPr algn="ctr"/>
              <a:r>
                <a:rPr lang="en-US" sz="1400" dirty="0" smtClean="0">
                  <a:solidFill>
                    <a:srgbClr val="00B0F0"/>
                  </a:solidFill>
                </a:rPr>
                <a:t>projection</a:t>
              </a:r>
              <a:r>
                <a:rPr lang="de-DE" sz="1400" dirty="0" smtClean="0">
                  <a:solidFill>
                    <a:srgbClr val="00B0F0"/>
                  </a:solidFill>
                </a:rPr>
                <a:t> 2</a:t>
              </a:r>
            </a:p>
            <a:p>
              <a:pPr algn="ctr"/>
              <a:r>
                <a:rPr lang="de-DE" sz="1400" dirty="0" smtClean="0"/>
                <a:t>.</a:t>
              </a:r>
            </a:p>
            <a:p>
              <a:pPr algn="ctr"/>
              <a:r>
                <a:rPr lang="de-DE" sz="1400" dirty="0" smtClean="0"/>
                <a:t>.</a:t>
              </a:r>
            </a:p>
            <a:p>
              <a:pPr algn="ctr"/>
              <a:r>
                <a:rPr lang="de-DE" sz="1400" dirty="0" smtClean="0"/>
                <a:t>.</a:t>
              </a:r>
            </a:p>
            <a:p>
              <a:pPr algn="ctr"/>
              <a:r>
                <a:rPr lang="de-DE" sz="1400" dirty="0" smtClean="0"/>
                <a:t>.</a:t>
              </a:r>
            </a:p>
            <a:p>
              <a:pPr algn="ctr"/>
              <a:r>
                <a:rPr lang="de-DE" sz="1400" dirty="0" err="1" smtClean="0"/>
                <a:t>projection</a:t>
              </a:r>
              <a:r>
                <a:rPr lang="de-DE" sz="1400" dirty="0" smtClean="0"/>
                <a:t> </a:t>
              </a:r>
              <a:r>
                <a:rPr lang="de-DE" sz="1400" dirty="0" err="1"/>
                <a:t>xy</a:t>
              </a:r>
              <a:endParaRPr lang="en-US" sz="1400" dirty="0"/>
            </a:p>
          </p:txBody>
        </p:sp>
        <p:sp>
          <p:nvSpPr>
            <p:cNvPr id="142345" name="Text Box 9"/>
            <p:cNvSpPr txBox="1">
              <a:spLocks noChangeArrowheads="1"/>
            </p:cNvSpPr>
            <p:nvPr/>
          </p:nvSpPr>
          <p:spPr bwMode="auto">
            <a:xfrm>
              <a:off x="192" y="1176"/>
              <a:ext cx="1156" cy="198"/>
            </a:xfrm>
            <a:prstGeom prst="rect">
              <a:avLst/>
            </a:prstGeom>
            <a:solidFill>
              <a:srgbClr val="00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/>
              <a:r>
                <a:rPr lang="en-US" sz="1400" b="1" smtClean="0">
                  <a:solidFill>
                    <a:srgbClr val="000000"/>
                  </a:solidFill>
                  <a:ea typeface="ＭＳ Ｐゴシック"/>
                </a:rPr>
                <a:t>List mode data</a:t>
              </a:r>
            </a:p>
          </p:txBody>
        </p:sp>
        <p:sp>
          <p:nvSpPr>
            <p:cNvPr id="142346" name="Line 10"/>
            <p:cNvSpPr>
              <a:spLocks noChangeShapeType="1"/>
            </p:cNvSpPr>
            <p:nvPr/>
          </p:nvSpPr>
          <p:spPr bwMode="auto">
            <a:xfrm>
              <a:off x="384" y="1494"/>
              <a:ext cx="0" cy="1123"/>
            </a:xfrm>
            <a:prstGeom prst="line">
              <a:avLst/>
            </a:prstGeom>
            <a:noFill/>
            <a:ln w="7620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eaLnBrk="1" hangingPunct="1"/>
              <a:endParaRPr lang="de-DE" sz="1800" smtClean="0">
                <a:solidFill>
                  <a:srgbClr val="000000"/>
                </a:solidFill>
                <a:ea typeface="ＭＳ Ｐゴシック"/>
              </a:endParaRPr>
            </a:p>
          </p:txBody>
        </p:sp>
        <p:sp>
          <p:nvSpPr>
            <p:cNvPr id="142347" name="Text Box 11"/>
            <p:cNvSpPr txBox="1">
              <a:spLocks noChangeArrowheads="1"/>
            </p:cNvSpPr>
            <p:nvPr/>
          </p:nvSpPr>
          <p:spPr bwMode="auto">
            <a:xfrm rot="16200000">
              <a:off x="-51" y="1940"/>
              <a:ext cx="52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/>
              <a:r>
                <a:rPr lang="en-US" sz="1800" smtClean="0">
                  <a:solidFill>
                    <a:srgbClr val="000000"/>
                  </a:solidFill>
                  <a:ea typeface="ＭＳ Ｐゴシック"/>
                </a:rPr>
                <a:t>Time</a:t>
              </a:r>
            </a:p>
          </p:txBody>
        </p:sp>
      </p:grpSp>
      <p:sp>
        <p:nvSpPr>
          <p:cNvPr id="142348" name="AutoShape 12"/>
          <p:cNvSpPr>
            <a:spLocks noChangeArrowheads="1"/>
          </p:cNvSpPr>
          <p:nvPr/>
        </p:nvSpPr>
        <p:spPr bwMode="auto">
          <a:xfrm>
            <a:off x="2152650" y="2895600"/>
            <a:ext cx="1022350" cy="609600"/>
          </a:xfrm>
          <a:prstGeom prst="rightArrow">
            <a:avLst>
              <a:gd name="adj1" fmla="val 50000"/>
              <a:gd name="adj2" fmla="val 4192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de-DE" sz="1400" smtClean="0">
                <a:solidFill>
                  <a:srgbClr val="FFFFFF"/>
                </a:solidFill>
                <a:ea typeface="ＭＳ Ｐゴシック"/>
              </a:rPr>
              <a:t>Histogram</a:t>
            </a:r>
          </a:p>
        </p:txBody>
      </p:sp>
      <p:sp>
        <p:nvSpPr>
          <p:cNvPr id="142491" name="Text Box 155"/>
          <p:cNvSpPr txBox="1">
            <a:spLocks noChangeArrowheads="1"/>
          </p:cNvSpPr>
          <p:nvPr/>
        </p:nvSpPr>
        <p:spPr bwMode="auto">
          <a:xfrm>
            <a:off x="3779912" y="2996406"/>
            <a:ext cx="1835150" cy="314325"/>
          </a:xfrm>
          <a:prstGeom prst="rect">
            <a:avLst/>
          </a:prstGeom>
          <a:solidFill>
            <a:srgbClr val="0099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1" hangingPunct="1"/>
            <a:r>
              <a:rPr lang="en-US" sz="1400" b="1" smtClean="0">
                <a:solidFill>
                  <a:srgbClr val="000000"/>
                </a:solidFill>
                <a:ea typeface="ＭＳ Ｐゴシック"/>
              </a:rPr>
              <a:t>Projections</a:t>
            </a:r>
            <a:endParaRPr lang="en-US" sz="1400" smtClean="0">
              <a:solidFill>
                <a:srgbClr val="000000"/>
              </a:solidFill>
              <a:ea typeface="ＭＳ Ｐゴシック"/>
            </a:endParaRPr>
          </a:p>
        </p:txBody>
      </p:sp>
      <p:grpSp>
        <p:nvGrpSpPr>
          <p:cNvPr id="142492" name="Group 156"/>
          <p:cNvGrpSpPr>
            <a:grpSpLocks/>
          </p:cNvGrpSpPr>
          <p:nvPr/>
        </p:nvGrpSpPr>
        <p:grpSpPr bwMode="auto">
          <a:xfrm>
            <a:off x="6978650" y="1689100"/>
            <a:ext cx="2241550" cy="2428875"/>
            <a:chOff x="4396" y="1176"/>
            <a:chExt cx="1412" cy="1530"/>
          </a:xfrm>
        </p:grpSpPr>
        <p:sp>
          <p:nvSpPr>
            <p:cNvPr id="142493" name="Text Box 157"/>
            <p:cNvSpPr txBox="1">
              <a:spLocks noChangeArrowheads="1"/>
            </p:cNvSpPr>
            <p:nvPr/>
          </p:nvSpPr>
          <p:spPr bwMode="auto">
            <a:xfrm>
              <a:off x="4524" y="1176"/>
              <a:ext cx="1156" cy="198"/>
            </a:xfrm>
            <a:prstGeom prst="rect">
              <a:avLst/>
            </a:prstGeom>
            <a:solidFill>
              <a:srgbClr val="0099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/>
              <a:r>
                <a:rPr lang="en-US" sz="1400" b="1" smtClean="0">
                  <a:solidFill>
                    <a:srgbClr val="000000"/>
                  </a:solidFill>
                  <a:ea typeface="ＭＳ Ｐゴシック"/>
                </a:rPr>
                <a:t>Image</a:t>
              </a:r>
              <a:endParaRPr lang="en-US" sz="1400" smtClean="0">
                <a:solidFill>
                  <a:srgbClr val="000000"/>
                </a:solidFill>
                <a:ea typeface="ＭＳ Ｐゴシック"/>
              </a:endParaRPr>
            </a:p>
          </p:txBody>
        </p:sp>
        <p:grpSp>
          <p:nvGrpSpPr>
            <p:cNvPr id="142494" name="Group 158"/>
            <p:cNvGrpSpPr>
              <a:grpSpLocks/>
            </p:cNvGrpSpPr>
            <p:nvPr/>
          </p:nvGrpSpPr>
          <p:grpSpPr bwMode="auto">
            <a:xfrm>
              <a:off x="4396" y="1410"/>
              <a:ext cx="1412" cy="1296"/>
              <a:chOff x="2544" y="2640"/>
              <a:chExt cx="1412" cy="1296"/>
            </a:xfrm>
          </p:grpSpPr>
          <p:sp>
            <p:nvSpPr>
              <p:cNvPr id="142495" name="Rectangle 159"/>
              <p:cNvSpPr>
                <a:spLocks noChangeArrowheads="1"/>
              </p:cNvSpPr>
              <p:nvPr/>
            </p:nvSpPr>
            <p:spPr bwMode="auto">
              <a:xfrm>
                <a:off x="2746" y="2824"/>
                <a:ext cx="979" cy="979"/>
              </a:xfrm>
              <a:prstGeom prst="rect">
                <a:avLst/>
              </a:prstGeom>
              <a:solidFill>
                <a:srgbClr val="FFF5F5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496" name="Rectangle 160"/>
              <p:cNvSpPr>
                <a:spLocks noChangeArrowheads="1"/>
              </p:cNvSpPr>
              <p:nvPr/>
            </p:nvSpPr>
            <p:spPr bwMode="auto">
              <a:xfrm>
                <a:off x="2650" y="3218"/>
                <a:ext cx="1104" cy="23"/>
              </a:xfrm>
              <a:prstGeom prst="rect">
                <a:avLst/>
              </a:prstGeom>
              <a:solidFill>
                <a:srgbClr val="FF33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497" name="Rectangle 161"/>
              <p:cNvSpPr>
                <a:spLocks noChangeArrowheads="1"/>
              </p:cNvSpPr>
              <p:nvPr/>
            </p:nvSpPr>
            <p:spPr bwMode="auto">
              <a:xfrm rot="2160000">
                <a:off x="2544" y="3300"/>
                <a:ext cx="1412" cy="23"/>
              </a:xfrm>
              <a:prstGeom prst="rect">
                <a:avLst/>
              </a:prstGeom>
              <a:solidFill>
                <a:srgbClr val="FF33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498" name="Rectangle 162"/>
              <p:cNvSpPr>
                <a:spLocks noChangeArrowheads="1"/>
              </p:cNvSpPr>
              <p:nvPr/>
            </p:nvSpPr>
            <p:spPr bwMode="auto">
              <a:xfrm rot="1080000">
                <a:off x="2699" y="3261"/>
                <a:ext cx="1159" cy="23"/>
              </a:xfrm>
              <a:prstGeom prst="rect">
                <a:avLst/>
              </a:prstGeom>
              <a:solidFill>
                <a:srgbClr val="FF33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499" name="Rectangle 163"/>
              <p:cNvSpPr>
                <a:spLocks noChangeArrowheads="1"/>
              </p:cNvSpPr>
              <p:nvPr/>
            </p:nvSpPr>
            <p:spPr bwMode="auto">
              <a:xfrm rot="3240000">
                <a:off x="2573" y="3300"/>
                <a:ext cx="1248" cy="23"/>
              </a:xfrm>
              <a:prstGeom prst="rect">
                <a:avLst/>
              </a:prstGeom>
              <a:solidFill>
                <a:srgbClr val="FF33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500" name="Rectangle 164"/>
              <p:cNvSpPr>
                <a:spLocks noChangeArrowheads="1"/>
              </p:cNvSpPr>
              <p:nvPr/>
            </p:nvSpPr>
            <p:spPr bwMode="auto">
              <a:xfrm rot="4320000">
                <a:off x="2580" y="3287"/>
                <a:ext cx="1164" cy="23"/>
              </a:xfrm>
              <a:prstGeom prst="rect">
                <a:avLst/>
              </a:prstGeom>
              <a:solidFill>
                <a:srgbClr val="FF33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501" name="Rectangle 165"/>
              <p:cNvSpPr>
                <a:spLocks noChangeArrowheads="1"/>
              </p:cNvSpPr>
              <p:nvPr/>
            </p:nvSpPr>
            <p:spPr bwMode="auto">
              <a:xfrm rot="5400000">
                <a:off x="2614" y="3292"/>
                <a:ext cx="1056" cy="23"/>
              </a:xfrm>
              <a:prstGeom prst="rect">
                <a:avLst/>
              </a:prstGeom>
              <a:solidFill>
                <a:srgbClr val="FF33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502" name="Rectangle 166"/>
              <p:cNvSpPr>
                <a:spLocks noChangeArrowheads="1"/>
              </p:cNvSpPr>
              <p:nvPr/>
            </p:nvSpPr>
            <p:spPr bwMode="auto">
              <a:xfrm rot="6480000" flipH="1">
                <a:off x="2530" y="3290"/>
                <a:ext cx="1172" cy="23"/>
              </a:xfrm>
              <a:prstGeom prst="rect">
                <a:avLst/>
              </a:prstGeom>
              <a:solidFill>
                <a:srgbClr val="FF33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503" name="Rectangle 167"/>
              <p:cNvSpPr>
                <a:spLocks noChangeArrowheads="1"/>
              </p:cNvSpPr>
              <p:nvPr/>
            </p:nvSpPr>
            <p:spPr bwMode="auto">
              <a:xfrm rot="7560000">
                <a:off x="2475" y="3263"/>
                <a:ext cx="1270" cy="23"/>
              </a:xfrm>
              <a:prstGeom prst="rect">
                <a:avLst/>
              </a:prstGeom>
              <a:solidFill>
                <a:srgbClr val="FF33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504" name="Rectangle 168"/>
              <p:cNvSpPr>
                <a:spLocks noChangeArrowheads="1"/>
              </p:cNvSpPr>
              <p:nvPr/>
            </p:nvSpPr>
            <p:spPr bwMode="auto">
              <a:xfrm rot="8640000">
                <a:off x="2618" y="3135"/>
                <a:ext cx="1273" cy="23"/>
              </a:xfrm>
              <a:prstGeom prst="rect">
                <a:avLst/>
              </a:prstGeom>
              <a:solidFill>
                <a:srgbClr val="FF33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505" name="Rectangle 169"/>
              <p:cNvSpPr>
                <a:spLocks noChangeArrowheads="1"/>
              </p:cNvSpPr>
              <p:nvPr/>
            </p:nvSpPr>
            <p:spPr bwMode="auto">
              <a:xfrm rot="9720000">
                <a:off x="2644" y="3192"/>
                <a:ext cx="1160" cy="23"/>
              </a:xfrm>
              <a:prstGeom prst="rect">
                <a:avLst/>
              </a:prstGeom>
              <a:solidFill>
                <a:srgbClr val="FF3300">
                  <a:alpha val="10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506" name="Rectangle 170"/>
              <p:cNvSpPr>
                <a:spLocks noChangeArrowheads="1"/>
              </p:cNvSpPr>
              <p:nvPr/>
            </p:nvSpPr>
            <p:spPr bwMode="auto">
              <a:xfrm>
                <a:off x="2672" y="2824"/>
                <a:ext cx="68" cy="97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507" name="Rectangle 171"/>
              <p:cNvSpPr>
                <a:spLocks noChangeArrowheads="1"/>
              </p:cNvSpPr>
              <p:nvPr/>
            </p:nvSpPr>
            <p:spPr bwMode="auto">
              <a:xfrm rot="5400000">
                <a:off x="3202" y="3351"/>
                <a:ext cx="67" cy="97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508" name="Rectangle 172"/>
              <p:cNvSpPr>
                <a:spLocks noChangeArrowheads="1"/>
              </p:cNvSpPr>
              <p:nvPr/>
            </p:nvSpPr>
            <p:spPr bwMode="auto">
              <a:xfrm>
                <a:off x="3728" y="2823"/>
                <a:ext cx="96" cy="97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  <p:sp>
            <p:nvSpPr>
              <p:cNvPr id="142509" name="Rectangle 173"/>
              <p:cNvSpPr>
                <a:spLocks noChangeArrowheads="1"/>
              </p:cNvSpPr>
              <p:nvPr/>
            </p:nvSpPr>
            <p:spPr bwMode="auto">
              <a:xfrm rot="5400000">
                <a:off x="3202" y="2218"/>
                <a:ext cx="96" cy="110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1" hangingPunct="1"/>
                <a:endParaRPr lang="de-DE" sz="1800" smtClean="0">
                  <a:solidFill>
                    <a:srgbClr val="000000"/>
                  </a:solidFill>
                  <a:ea typeface="ＭＳ Ｐゴシック"/>
                </a:endParaRPr>
              </a:p>
            </p:txBody>
          </p:sp>
        </p:grpSp>
      </p:grpSp>
      <p:sp>
        <p:nvSpPr>
          <p:cNvPr id="142511" name="Text Box 175"/>
          <p:cNvSpPr txBox="1">
            <a:spLocks noChangeArrowheads="1"/>
          </p:cNvSpPr>
          <p:nvPr/>
        </p:nvSpPr>
        <p:spPr bwMode="auto">
          <a:xfrm>
            <a:off x="250825" y="4113213"/>
            <a:ext cx="8550275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77800" indent="-177800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en-US" sz="1800" dirty="0" smtClean="0">
                <a:solidFill>
                  <a:srgbClr val="000000"/>
                </a:solidFill>
                <a:ea typeface="ＭＳ Ｐゴシック"/>
              </a:rPr>
              <a:t>Considerations:</a:t>
            </a:r>
          </a:p>
          <a:p>
            <a:pPr>
              <a:buFontTx/>
              <a:buChar char="•"/>
            </a:pPr>
            <a:r>
              <a:rPr lang="en-US" sz="1800" dirty="0" smtClean="0">
                <a:solidFill>
                  <a:srgbClr val="000000"/>
                </a:solidFill>
                <a:ea typeface="ＭＳ Ｐゴシック"/>
              </a:rPr>
              <a:t>Different pinhole configurations allow for choice of different sensitivity and image resolution</a:t>
            </a:r>
          </a:p>
          <a:p>
            <a:pPr>
              <a:buFontTx/>
              <a:buChar char="•"/>
            </a:pPr>
            <a:r>
              <a:rPr lang="en-US" sz="1800" dirty="0" smtClean="0">
                <a:solidFill>
                  <a:srgbClr val="000000"/>
                </a:solidFill>
                <a:ea typeface="ＭＳ Ｐゴシック"/>
              </a:rPr>
              <a:t>More pinholes, lower resolution </a:t>
            </a:r>
            <a:r>
              <a:rPr lang="en-US" sz="1800" dirty="0" smtClean="0">
                <a:solidFill>
                  <a:srgbClr val="000000"/>
                </a:solidFill>
                <a:ea typeface="ＭＳ Ｐゴシック"/>
                <a:sym typeface="Wingdings" pitchFamily="2" charset="2"/>
              </a:rPr>
              <a:t> higher sensitivity</a:t>
            </a:r>
            <a:endParaRPr lang="en-US" sz="1800" dirty="0" smtClean="0">
              <a:solidFill>
                <a:srgbClr val="000000"/>
              </a:solidFill>
              <a:ea typeface="ＭＳ Ｐゴシック"/>
            </a:endParaRPr>
          </a:p>
          <a:p>
            <a:pPr>
              <a:buFontTx/>
              <a:buChar char="•"/>
            </a:pPr>
            <a:endParaRPr lang="en-US" sz="1800" dirty="0" smtClean="0">
              <a:solidFill>
                <a:srgbClr val="000000"/>
              </a:solidFill>
              <a:ea typeface="ＭＳ Ｐゴシック"/>
            </a:endParaRPr>
          </a:p>
          <a:p>
            <a:endParaRPr lang="en-US" sz="1800" dirty="0" smtClean="0">
              <a:solidFill>
                <a:srgbClr val="000000"/>
              </a:solidFill>
              <a:ea typeface="ＭＳ Ｐゴシック"/>
            </a:endParaRPr>
          </a:p>
        </p:txBody>
      </p:sp>
      <p:sp>
        <p:nvSpPr>
          <p:cNvPr id="142516" name="Rectangle 180"/>
          <p:cNvSpPr>
            <a:spLocks noChangeArrowheads="1"/>
          </p:cNvSpPr>
          <p:nvPr/>
        </p:nvSpPr>
        <p:spPr bwMode="auto">
          <a:xfrm>
            <a:off x="7010400" y="2895600"/>
            <a:ext cx="228600" cy="1524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de-DE" sz="1800" smtClean="0">
              <a:solidFill>
                <a:srgbClr val="000000"/>
              </a:solidFill>
              <a:ea typeface="ＭＳ Ｐゴシック"/>
            </a:endParaRPr>
          </a:p>
        </p:txBody>
      </p:sp>
      <p:sp>
        <p:nvSpPr>
          <p:cNvPr id="142510" name="AutoShape 174"/>
          <p:cNvSpPr>
            <a:spLocks noChangeArrowheads="1"/>
          </p:cNvSpPr>
          <p:nvPr/>
        </p:nvSpPr>
        <p:spPr bwMode="auto">
          <a:xfrm>
            <a:off x="6248400" y="2819400"/>
            <a:ext cx="1033463" cy="609600"/>
          </a:xfrm>
          <a:prstGeom prst="rightArrow">
            <a:avLst>
              <a:gd name="adj1" fmla="val 50000"/>
              <a:gd name="adj2" fmla="val 42383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de-DE" sz="1600" smtClean="0">
                <a:solidFill>
                  <a:srgbClr val="FFFFFF"/>
                </a:solidFill>
                <a:ea typeface="ＭＳ Ｐゴシック"/>
              </a:rPr>
              <a:t>Recon</a:t>
            </a:r>
          </a:p>
        </p:txBody>
      </p:sp>
      <p:sp>
        <p:nvSpPr>
          <p:cNvPr id="178" name="Rectangle 2"/>
          <p:cNvSpPr>
            <a:spLocks noGrp="1" noChangeArrowheads="1"/>
          </p:cNvSpPr>
          <p:nvPr>
            <p:ph type="title"/>
          </p:nvPr>
        </p:nvSpPr>
        <p:spPr>
          <a:xfrm>
            <a:off x="379413" y="193650"/>
            <a:ext cx="8255000" cy="427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de-DE" dirty="0" smtClean="0"/>
              <a:t>Data </a:t>
            </a:r>
            <a:r>
              <a:rPr lang="de-DE" dirty="0" err="1" smtClean="0"/>
              <a:t>Acquisition</a:t>
            </a:r>
            <a:r>
              <a:rPr lang="de-DE" dirty="0" smtClean="0"/>
              <a:t> &amp; Processing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13568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2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36"/>
          <a:stretch>
            <a:fillRect/>
          </a:stretch>
        </p:blipFill>
        <p:spPr bwMode="auto">
          <a:xfrm>
            <a:off x="1295400" y="1212850"/>
            <a:ext cx="6400800" cy="44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9" name="Text Box 14"/>
          <p:cNvSpPr txBox="1">
            <a:spLocks noChangeArrowheads="1"/>
          </p:cNvSpPr>
          <p:nvPr/>
        </p:nvSpPr>
        <p:spPr bwMode="auto">
          <a:xfrm>
            <a:off x="5436096" y="6040781"/>
            <a:ext cx="32210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sz="1000"/>
              <a:t>Image courtesy of S.R. Cherry, University of California</a:t>
            </a:r>
          </a:p>
        </p:txBody>
      </p:sp>
      <p:sp>
        <p:nvSpPr>
          <p:cNvPr id="31750" name="Rectangle 25"/>
          <p:cNvSpPr>
            <a:spLocks noChangeArrowheads="1"/>
          </p:cNvSpPr>
          <p:nvPr/>
        </p:nvSpPr>
        <p:spPr bwMode="auto">
          <a:xfrm>
            <a:off x="2362200" y="136525"/>
            <a:ext cx="45720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endParaRPr lang="en-US" sz="2000" dirty="0">
              <a:solidFill>
                <a:srgbClr val="1E539E"/>
              </a:solidFill>
            </a:endParaRPr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379413" y="193650"/>
            <a:ext cx="8255000" cy="427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dirty="0">
                <a:solidFill>
                  <a:srgbClr val="1E539E"/>
                </a:solidFill>
              </a:rPr>
              <a:t>Iterative Reconstruction</a:t>
            </a:r>
          </a:p>
        </p:txBody>
      </p:sp>
    </p:spTree>
    <p:extLst>
      <p:ext uri="{BB962C8B-B14F-4D97-AF65-F5344CB8AC3E}">
        <p14:creationId xmlns:p14="http://schemas.microsoft.com/office/powerpoint/2010/main" val="256576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40768"/>
            <a:ext cx="6151538" cy="4010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379413" y="193650"/>
            <a:ext cx="8255000" cy="427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dirty="0">
                <a:solidFill>
                  <a:srgbClr val="1E539E"/>
                </a:solidFill>
              </a:rPr>
              <a:t>Iterative Reconstruction</a:t>
            </a:r>
          </a:p>
        </p:txBody>
      </p:sp>
      <p:sp>
        <p:nvSpPr>
          <p:cNvPr id="9" name="Text Box 14"/>
          <p:cNvSpPr txBox="1">
            <a:spLocks noChangeArrowheads="1"/>
          </p:cNvSpPr>
          <p:nvPr/>
        </p:nvSpPr>
        <p:spPr bwMode="auto">
          <a:xfrm>
            <a:off x="5436096" y="6040781"/>
            <a:ext cx="32210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sz="1000"/>
              <a:t>Image courtesy of S.R. Cherry, University of California</a:t>
            </a:r>
          </a:p>
        </p:txBody>
      </p:sp>
    </p:spTree>
    <p:extLst>
      <p:ext uri="{BB962C8B-B14F-4D97-AF65-F5344CB8AC3E}">
        <p14:creationId xmlns:p14="http://schemas.microsoft.com/office/powerpoint/2010/main" val="28351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327" name="Group 15"/>
          <p:cNvGrpSpPr>
            <a:grpSpLocks/>
          </p:cNvGrpSpPr>
          <p:nvPr/>
        </p:nvGrpSpPr>
        <p:grpSpPr bwMode="auto">
          <a:xfrm>
            <a:off x="1346200" y="3124200"/>
            <a:ext cx="5588000" cy="3125788"/>
            <a:chOff x="975" y="845"/>
            <a:chExt cx="3520" cy="1969"/>
          </a:xfrm>
        </p:grpSpPr>
        <p:pic>
          <p:nvPicPr>
            <p:cNvPr id="141328" name="Picture 16" descr="Sup_Fig_01_flood image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78" t="65050"/>
            <a:stretch>
              <a:fillRect/>
            </a:stretch>
          </p:blipFill>
          <p:spPr bwMode="auto">
            <a:xfrm>
              <a:off x="975" y="845"/>
              <a:ext cx="3520" cy="19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1329" name="Rectangle 17"/>
            <p:cNvSpPr>
              <a:spLocks noChangeArrowheads="1"/>
            </p:cNvSpPr>
            <p:nvPr/>
          </p:nvSpPr>
          <p:spPr bwMode="auto">
            <a:xfrm>
              <a:off x="2018" y="890"/>
              <a:ext cx="1633" cy="18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de-DE" sz="1800" smtClean="0">
                <a:solidFill>
                  <a:srgbClr val="000000"/>
                </a:solidFill>
                <a:ea typeface="ＭＳ Ｐゴシック"/>
              </a:endParaRPr>
            </a:p>
          </p:txBody>
        </p:sp>
        <p:sp>
          <p:nvSpPr>
            <p:cNvPr id="141330" name="Text Box 18"/>
            <p:cNvSpPr txBox="1">
              <a:spLocks noChangeArrowheads="1"/>
            </p:cNvSpPr>
            <p:nvPr/>
          </p:nvSpPr>
          <p:spPr bwMode="auto">
            <a:xfrm>
              <a:off x="2154" y="2577"/>
              <a:ext cx="318" cy="1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de-DE" sz="1200" smtClean="0">
                  <a:solidFill>
                    <a:srgbClr val="000000"/>
                  </a:solidFill>
                  <a:ea typeface="ＭＳ Ｐゴシック"/>
                </a:rPr>
                <a:t>140</a:t>
              </a:r>
            </a:p>
          </p:txBody>
        </p:sp>
        <p:sp>
          <p:nvSpPr>
            <p:cNvPr id="141331" name="Text Box 19"/>
            <p:cNvSpPr txBox="1">
              <a:spLocks noChangeArrowheads="1"/>
            </p:cNvSpPr>
            <p:nvPr/>
          </p:nvSpPr>
          <p:spPr bwMode="auto">
            <a:xfrm>
              <a:off x="3061" y="2568"/>
              <a:ext cx="454" cy="1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de-DE" sz="1200" smtClean="0">
                  <a:solidFill>
                    <a:srgbClr val="000000"/>
                  </a:solidFill>
                  <a:ea typeface="ＭＳ Ｐゴシック"/>
                </a:rPr>
                <a:t>200</a:t>
              </a:r>
            </a:p>
          </p:txBody>
        </p:sp>
        <p:sp>
          <p:nvSpPr>
            <p:cNvPr id="141332" name="Text Box 20"/>
            <p:cNvSpPr txBox="1">
              <a:spLocks noChangeArrowheads="1"/>
            </p:cNvSpPr>
            <p:nvPr/>
          </p:nvSpPr>
          <p:spPr bwMode="auto">
            <a:xfrm>
              <a:off x="3923" y="2568"/>
              <a:ext cx="454" cy="1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de-DE" sz="1200" smtClean="0">
                  <a:solidFill>
                    <a:srgbClr val="000000"/>
                  </a:solidFill>
                  <a:ea typeface="ＭＳ Ｐゴシック"/>
                </a:rPr>
                <a:t>300</a:t>
              </a:r>
            </a:p>
          </p:txBody>
        </p:sp>
        <p:sp>
          <p:nvSpPr>
            <p:cNvPr id="141333" name="Text Box 21"/>
            <p:cNvSpPr txBox="1">
              <a:spLocks noChangeArrowheads="1"/>
            </p:cNvSpPr>
            <p:nvPr/>
          </p:nvSpPr>
          <p:spPr bwMode="auto">
            <a:xfrm>
              <a:off x="1337" y="2568"/>
              <a:ext cx="454" cy="17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50000"/>
                </a:spcBef>
              </a:pPr>
              <a:r>
                <a:rPr lang="de-DE" sz="1200" smtClean="0">
                  <a:solidFill>
                    <a:srgbClr val="000000"/>
                  </a:solidFill>
                  <a:ea typeface="ＭＳ Ｐゴシック"/>
                </a:rPr>
                <a:t>0</a:t>
              </a:r>
            </a:p>
          </p:txBody>
        </p:sp>
      </p:grpSp>
      <p:sp>
        <p:nvSpPr>
          <p:cNvPr id="141316" name="Rectangle 4"/>
          <p:cNvSpPr>
            <a:spLocks noChangeArrowheads="1"/>
          </p:cNvSpPr>
          <p:nvPr/>
        </p:nvSpPr>
        <p:spPr bwMode="auto">
          <a:xfrm>
            <a:off x="2286000" y="3060700"/>
            <a:ext cx="3048000" cy="444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de-DE" sz="1800" smtClean="0">
              <a:solidFill>
                <a:srgbClr val="000000"/>
              </a:solidFill>
              <a:ea typeface="ＭＳ Ｐゴシック"/>
            </a:endParaRPr>
          </a:p>
        </p:txBody>
      </p:sp>
      <p:sp>
        <p:nvSpPr>
          <p:cNvPr id="141317" name="Text Box 5"/>
          <p:cNvSpPr txBox="1">
            <a:spLocks noChangeArrowheads="1"/>
          </p:cNvSpPr>
          <p:nvPr/>
        </p:nvSpPr>
        <p:spPr bwMode="auto">
          <a:xfrm>
            <a:off x="1800225" y="37449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de-DE" sz="1800" smtClean="0">
              <a:solidFill>
                <a:srgbClr val="000000"/>
              </a:solidFill>
              <a:ea typeface="ＭＳ Ｐゴシック"/>
            </a:endParaRPr>
          </a:p>
        </p:txBody>
      </p:sp>
      <p:sp>
        <p:nvSpPr>
          <p:cNvPr id="141318" name="Rectangle 6"/>
          <p:cNvSpPr>
            <a:spLocks noChangeArrowheads="1"/>
          </p:cNvSpPr>
          <p:nvPr/>
        </p:nvSpPr>
        <p:spPr bwMode="auto">
          <a:xfrm>
            <a:off x="3148013" y="3076575"/>
            <a:ext cx="685800" cy="2643188"/>
          </a:xfrm>
          <a:prstGeom prst="rect">
            <a:avLst/>
          </a:prstGeom>
          <a:solidFill>
            <a:srgbClr val="35FF54">
              <a:alpha val="20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sz="1600" dirty="0" smtClean="0">
              <a:solidFill>
                <a:srgbClr val="00AE00"/>
              </a:solidFill>
              <a:ea typeface="ＭＳ Ｐゴシック"/>
            </a:endParaRPr>
          </a:p>
          <a:p>
            <a:pPr algn="ctr"/>
            <a:r>
              <a:rPr lang="en-US" sz="1400" dirty="0" smtClean="0">
                <a:solidFill>
                  <a:srgbClr val="00AE00"/>
                </a:solidFill>
                <a:ea typeface="ＭＳ Ｐゴシック"/>
              </a:rPr>
              <a:t>Energy </a:t>
            </a:r>
          </a:p>
          <a:p>
            <a:pPr algn="ctr"/>
            <a:r>
              <a:rPr lang="en-US" sz="1400" dirty="0" smtClean="0">
                <a:solidFill>
                  <a:srgbClr val="00AE00"/>
                </a:solidFill>
                <a:ea typeface="ＭＳ Ｐゴシック"/>
              </a:rPr>
              <a:t>Window</a:t>
            </a:r>
          </a:p>
          <a:p>
            <a:pPr algn="ctr"/>
            <a:endParaRPr lang="en-US" sz="1600" dirty="0" smtClean="0">
              <a:solidFill>
                <a:srgbClr val="00AE00"/>
              </a:solidFill>
              <a:ea typeface="ＭＳ Ｐゴシック"/>
            </a:endParaRPr>
          </a:p>
          <a:p>
            <a:pPr algn="ctr"/>
            <a:endParaRPr lang="en-US" sz="1600" dirty="0" smtClean="0">
              <a:solidFill>
                <a:srgbClr val="00AE00"/>
              </a:solidFill>
              <a:ea typeface="ＭＳ Ｐゴシック"/>
            </a:endParaRPr>
          </a:p>
          <a:p>
            <a:pPr algn="ctr"/>
            <a:endParaRPr lang="en-US" sz="1600" dirty="0" smtClean="0">
              <a:solidFill>
                <a:srgbClr val="00AE00"/>
              </a:solidFill>
              <a:ea typeface="ＭＳ Ｐゴシック"/>
            </a:endParaRPr>
          </a:p>
          <a:p>
            <a:pPr algn="ctr"/>
            <a:endParaRPr lang="en-US" sz="1600" dirty="0" smtClean="0">
              <a:solidFill>
                <a:srgbClr val="00AE00"/>
              </a:solidFill>
              <a:ea typeface="ＭＳ Ｐゴシック"/>
            </a:endParaRPr>
          </a:p>
          <a:p>
            <a:pPr algn="ctr"/>
            <a:endParaRPr lang="en-US" sz="1600" dirty="0" smtClean="0">
              <a:solidFill>
                <a:srgbClr val="00AE00"/>
              </a:solidFill>
              <a:ea typeface="ＭＳ Ｐゴシック"/>
            </a:endParaRPr>
          </a:p>
          <a:p>
            <a:pPr algn="ctr"/>
            <a:endParaRPr lang="en-US" sz="1600" dirty="0" smtClean="0">
              <a:solidFill>
                <a:srgbClr val="00AE00"/>
              </a:solidFill>
              <a:ea typeface="ＭＳ Ｐゴシック"/>
            </a:endParaRPr>
          </a:p>
          <a:p>
            <a:pPr algn="ctr"/>
            <a:endParaRPr lang="en-US" sz="1600" dirty="0" smtClean="0">
              <a:solidFill>
                <a:srgbClr val="00AE00"/>
              </a:solidFill>
              <a:ea typeface="ＭＳ Ｐゴシック"/>
            </a:endParaRPr>
          </a:p>
          <a:p>
            <a:pPr algn="ctr"/>
            <a:endParaRPr lang="en-US" sz="1600" dirty="0" smtClean="0">
              <a:solidFill>
                <a:srgbClr val="00AE00"/>
              </a:solidFill>
              <a:ea typeface="ＭＳ Ｐゴシック"/>
            </a:endParaRPr>
          </a:p>
          <a:p>
            <a:pPr algn="ctr"/>
            <a:endParaRPr lang="en-US" sz="1600" dirty="0" smtClean="0">
              <a:solidFill>
                <a:srgbClr val="00AE00"/>
              </a:solidFill>
              <a:ea typeface="ＭＳ Ｐゴシック"/>
            </a:endParaRPr>
          </a:p>
          <a:p>
            <a:pPr algn="ctr"/>
            <a:endParaRPr lang="en-US" sz="1600" dirty="0" smtClean="0">
              <a:solidFill>
                <a:srgbClr val="00AE00"/>
              </a:solidFill>
              <a:ea typeface="ＭＳ Ｐゴシック"/>
            </a:endParaRPr>
          </a:p>
        </p:txBody>
      </p:sp>
      <p:sp>
        <p:nvSpPr>
          <p:cNvPr id="141319" name="Rectangle 7"/>
          <p:cNvSpPr>
            <a:spLocks noChangeArrowheads="1"/>
          </p:cNvSpPr>
          <p:nvPr/>
        </p:nvSpPr>
        <p:spPr bwMode="auto">
          <a:xfrm>
            <a:off x="252413" y="1243013"/>
            <a:ext cx="8891587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eaLnBrk="1" hangingPunct="1">
              <a:spcBef>
                <a:spcPct val="20000"/>
              </a:spcBef>
              <a:buClr>
                <a:srgbClr val="21549E"/>
              </a:buClr>
              <a:buFontTx/>
              <a:buChar char="•"/>
            </a:pPr>
            <a:r>
              <a:rPr lang="en-US" sz="1700" dirty="0" smtClean="0">
                <a:solidFill>
                  <a:srgbClr val="000000"/>
                </a:solidFill>
                <a:ea typeface="ＭＳ Ｐゴシック" pitchFamily="34" charset="-128"/>
              </a:rPr>
              <a:t>Different SPECT Isotopes can have one or more discrete lines of energy emission (~30-300 </a:t>
            </a:r>
            <a:r>
              <a:rPr lang="en-US" sz="1700" dirty="0" err="1" smtClean="0">
                <a:solidFill>
                  <a:srgbClr val="000000"/>
                </a:solidFill>
                <a:ea typeface="ＭＳ Ｐゴシック" pitchFamily="34" charset="-128"/>
              </a:rPr>
              <a:t>keV</a:t>
            </a:r>
            <a:r>
              <a:rPr lang="en-US" sz="1700" dirty="0" smtClean="0">
                <a:solidFill>
                  <a:srgbClr val="000000"/>
                </a:solidFill>
                <a:ea typeface="ＭＳ Ｐゴシック" pitchFamily="34" charset="-128"/>
              </a:rPr>
              <a:t> suitable for the </a:t>
            </a:r>
            <a:r>
              <a:rPr lang="en-US" sz="1700" dirty="0" err="1" smtClean="0">
                <a:solidFill>
                  <a:srgbClr val="000000"/>
                </a:solidFill>
                <a:ea typeface="ＭＳ Ｐゴシック" pitchFamily="34" charset="-128"/>
              </a:rPr>
              <a:t>Inveon</a:t>
            </a:r>
            <a:r>
              <a:rPr lang="en-US" sz="1700" dirty="0" smtClean="0">
                <a:solidFill>
                  <a:srgbClr val="000000"/>
                </a:solidFill>
                <a:ea typeface="ＭＳ Ｐゴシック" pitchFamily="34" charset="-128"/>
              </a:rPr>
              <a:t> system)</a:t>
            </a:r>
          </a:p>
          <a:p>
            <a:pPr marL="342900" indent="-342900" eaLnBrk="1" hangingPunct="1">
              <a:spcBef>
                <a:spcPct val="20000"/>
              </a:spcBef>
              <a:buClr>
                <a:srgbClr val="21549E"/>
              </a:buClr>
              <a:buFontTx/>
              <a:buChar char="•"/>
            </a:pPr>
            <a:r>
              <a:rPr lang="en-US" sz="1700" dirty="0" smtClean="0">
                <a:solidFill>
                  <a:srgbClr val="000000"/>
                </a:solidFill>
                <a:ea typeface="ＭＳ Ｐゴシック" pitchFamily="34" charset="-128"/>
              </a:rPr>
              <a:t>Post acquisition energy discrimination is performed</a:t>
            </a:r>
          </a:p>
          <a:p>
            <a:pPr marL="342900" indent="-342900" eaLnBrk="1" hangingPunct="1">
              <a:spcBef>
                <a:spcPct val="20000"/>
              </a:spcBef>
              <a:buClr>
                <a:srgbClr val="21549E"/>
              </a:buClr>
              <a:buFontTx/>
              <a:buChar char="•"/>
            </a:pPr>
            <a:r>
              <a:rPr lang="en-US" sz="1700" dirty="0" smtClean="0">
                <a:solidFill>
                  <a:srgbClr val="000000"/>
                </a:solidFill>
                <a:ea typeface="ＭＳ Ｐゴシック" pitchFamily="34" charset="-128"/>
              </a:rPr>
              <a:t>Detector needs to be calibrated for each isotope!!</a:t>
            </a:r>
          </a:p>
          <a:p>
            <a:pPr marL="342900" indent="-342900" eaLnBrk="1" hangingPunct="1">
              <a:spcBef>
                <a:spcPct val="20000"/>
              </a:spcBef>
              <a:buClr>
                <a:srgbClr val="21549E"/>
              </a:buClr>
              <a:buFontTx/>
              <a:buChar char="•"/>
            </a:pPr>
            <a:r>
              <a:rPr lang="en-US" sz="1700" dirty="0" smtClean="0">
                <a:solidFill>
                  <a:srgbClr val="000000"/>
                </a:solidFill>
                <a:ea typeface="ＭＳ Ｐゴシック" pitchFamily="34" charset="-128"/>
              </a:rPr>
              <a:t>Potential use of multiple isotopes</a:t>
            </a:r>
          </a:p>
        </p:txBody>
      </p:sp>
      <p:sp>
        <p:nvSpPr>
          <p:cNvPr id="2" name="Rechteck 1"/>
          <p:cNvSpPr/>
          <p:nvPr/>
        </p:nvSpPr>
        <p:spPr bwMode="auto">
          <a:xfrm>
            <a:off x="1346200" y="4072285"/>
            <a:ext cx="454025" cy="364827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Rechteck 2"/>
          <p:cNvSpPr/>
          <p:nvPr/>
        </p:nvSpPr>
        <p:spPr bwMode="auto">
          <a:xfrm>
            <a:off x="1840358" y="2924969"/>
            <a:ext cx="211361" cy="293449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Rectangle 2"/>
          <p:cNvSpPr>
            <a:spLocks noGrp="1" noChangeArrowheads="1"/>
          </p:cNvSpPr>
          <p:nvPr>
            <p:ph type="title"/>
          </p:nvPr>
        </p:nvSpPr>
        <p:spPr>
          <a:xfrm>
            <a:off x="468000" y="169200"/>
            <a:ext cx="8255000" cy="4270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dirty="0" smtClean="0"/>
              <a:t>Energy</a:t>
            </a:r>
            <a:r>
              <a:rPr lang="de-DE" dirty="0" smtClean="0"/>
              <a:t> </a:t>
            </a:r>
            <a:r>
              <a:rPr lang="en-US" dirty="0" smtClean="0"/>
              <a:t>discrimination</a:t>
            </a:r>
            <a:r>
              <a:rPr lang="de-DE" dirty="0" smtClean="0"/>
              <a:t>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20677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1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el 1"/>
          <p:cNvSpPr>
            <a:spLocks noGrp="1"/>
          </p:cNvSpPr>
          <p:nvPr>
            <p:ph type="title" idx="4294967295"/>
          </p:nvPr>
        </p:nvSpPr>
        <p:spPr>
          <a:xfrm>
            <a:off x="468313" y="174625"/>
            <a:ext cx="8255000" cy="427038"/>
          </a:xfrm>
          <a:prstGeom prst="rect">
            <a:avLst/>
          </a:prstGeom>
          <a:ln/>
        </p:spPr>
        <p:txBody>
          <a:bodyPr/>
          <a:lstStyle/>
          <a:p>
            <a:r>
              <a:rPr lang="de-DE" dirty="0"/>
              <a:t>SPECT </a:t>
            </a:r>
            <a:r>
              <a:rPr lang="de-DE" dirty="0" smtClean="0"/>
              <a:t>isotopes</a:t>
            </a:r>
            <a:endParaRPr lang="de-DE" dirty="0"/>
          </a:p>
        </p:txBody>
      </p:sp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091200"/>
              </p:ext>
            </p:extLst>
          </p:nvPr>
        </p:nvGraphicFramePr>
        <p:xfrm>
          <a:off x="539552" y="1397000"/>
          <a:ext cx="8136904" cy="3881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4226"/>
                <a:gridCol w="2034226"/>
                <a:gridCol w="2034226"/>
                <a:gridCol w="203422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 smtClean="0"/>
                        <a:t>isotope</a:t>
                      </a:r>
                      <a:endParaRPr lang="en-US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 err="1" smtClean="0"/>
                        <a:t>photopeak</a:t>
                      </a:r>
                      <a:endParaRPr lang="en-US" noProof="0" dirty="0" smtClean="0"/>
                    </a:p>
                    <a:p>
                      <a:pPr algn="ctr"/>
                      <a:r>
                        <a:rPr lang="en-US" noProof="0" dirty="0" smtClean="0"/>
                        <a:t>[</a:t>
                      </a:r>
                      <a:r>
                        <a:rPr lang="en-US" noProof="0" dirty="0" err="1" smtClean="0"/>
                        <a:t>keV</a:t>
                      </a:r>
                      <a:r>
                        <a:rPr lang="en-US" noProof="0" dirty="0" smtClean="0"/>
                        <a:t>]</a:t>
                      </a:r>
                      <a:endParaRPr lang="en-US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 smtClean="0"/>
                        <a:t>suggested energy</a:t>
                      </a:r>
                      <a:r>
                        <a:rPr lang="en-US" baseline="0" noProof="0" dirty="0" smtClean="0"/>
                        <a:t> window [</a:t>
                      </a:r>
                      <a:r>
                        <a:rPr lang="en-US" baseline="0" noProof="0" dirty="0" err="1" smtClean="0"/>
                        <a:t>keV</a:t>
                      </a:r>
                      <a:r>
                        <a:rPr lang="en-US" baseline="0" noProof="0" dirty="0" smtClean="0"/>
                        <a:t>]</a:t>
                      </a:r>
                      <a:endParaRPr lang="en-US" noProof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noProof="0" dirty="0" smtClean="0"/>
                        <a:t>half life</a:t>
                      </a:r>
                      <a:endParaRPr lang="en-US" noProof="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baseline="30000" dirty="0" smtClean="0"/>
                        <a:t>57</a:t>
                      </a:r>
                      <a:r>
                        <a:rPr lang="de-DE" dirty="0" smtClean="0"/>
                        <a:t>Co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122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110 – 134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271.74</a:t>
                      </a:r>
                      <a:r>
                        <a:rPr lang="de-DE" baseline="0" dirty="0" smtClean="0"/>
                        <a:t> d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baseline="30000" dirty="0" smtClean="0"/>
                        <a:t>67</a:t>
                      </a:r>
                      <a:r>
                        <a:rPr lang="de-DE" dirty="0" smtClean="0"/>
                        <a:t>Ga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93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84 – 102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3.3 d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baseline="30000" dirty="0" smtClean="0"/>
                        <a:t>123</a:t>
                      </a:r>
                      <a:r>
                        <a:rPr lang="de-DE" dirty="0" smtClean="0"/>
                        <a:t>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159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143 – 175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13.2 h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baseline="30000" dirty="0" smtClean="0"/>
                        <a:t>125</a:t>
                      </a:r>
                      <a:r>
                        <a:rPr lang="de-DE" dirty="0" smtClean="0"/>
                        <a:t>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35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25 – 45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59.4 d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baseline="30000" dirty="0" smtClean="0"/>
                        <a:t>111</a:t>
                      </a:r>
                      <a:r>
                        <a:rPr lang="de-DE" dirty="0" smtClean="0"/>
                        <a:t>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171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154 – 188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2.8 d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baseline="30000" dirty="0" smtClean="0"/>
                        <a:t>177</a:t>
                      </a:r>
                      <a:r>
                        <a:rPr lang="de-DE" dirty="0" smtClean="0"/>
                        <a:t>Lu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208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187 – 229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6.73 d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baseline="30000" dirty="0" smtClean="0"/>
                        <a:t>99m</a:t>
                      </a:r>
                      <a:r>
                        <a:rPr lang="de-DE" dirty="0" smtClean="0"/>
                        <a:t>Tc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140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126 – 154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6 h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de-DE" baseline="30000" dirty="0" smtClean="0"/>
                        <a:t>201</a:t>
                      </a:r>
                      <a:r>
                        <a:rPr lang="de-DE" dirty="0" smtClean="0"/>
                        <a:t>Tl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63 - 77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/>
                        <a:t>12.23 d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420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hteck 2"/>
          <p:cNvSpPr>
            <a:spLocks noChangeArrowheads="1"/>
          </p:cNvSpPr>
          <p:nvPr/>
        </p:nvSpPr>
        <p:spPr bwMode="auto">
          <a:xfrm>
            <a:off x="2063750" y="1514475"/>
            <a:ext cx="211138" cy="29337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de-DE"/>
          </a:p>
        </p:txBody>
      </p:sp>
      <p:sp>
        <p:nvSpPr>
          <p:cNvPr id="64515" name="Rectangle 140"/>
          <p:cNvSpPr>
            <a:spLocks noChangeArrowheads="1"/>
          </p:cNvSpPr>
          <p:nvPr/>
        </p:nvSpPr>
        <p:spPr bwMode="auto">
          <a:xfrm>
            <a:off x="2362200" y="136525"/>
            <a:ext cx="45720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sz="2000">
                <a:solidFill>
                  <a:srgbClr val="1E539E"/>
                </a:solidFill>
              </a:rPr>
              <a:t>Multi-isotope SPECT</a:t>
            </a:r>
          </a:p>
        </p:txBody>
      </p:sp>
      <p:pic>
        <p:nvPicPr>
          <p:cNvPr id="1576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38" y="2465388"/>
            <a:ext cx="5495925" cy="3462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hteck 6"/>
          <p:cNvSpPr>
            <a:spLocks noChangeArrowheads="1"/>
          </p:cNvSpPr>
          <p:nvPr/>
        </p:nvSpPr>
        <p:spPr bwMode="auto">
          <a:xfrm>
            <a:off x="3381375" y="2328863"/>
            <a:ext cx="1343025" cy="3405187"/>
          </a:xfrm>
          <a:prstGeom prst="rect">
            <a:avLst/>
          </a:prstGeom>
          <a:solidFill>
            <a:srgbClr val="92D050">
              <a:alpha val="34117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de-DE">
              <a:solidFill>
                <a:srgbClr val="92D050"/>
              </a:solidFill>
            </a:endParaRPr>
          </a:p>
        </p:txBody>
      </p:sp>
      <p:sp>
        <p:nvSpPr>
          <p:cNvPr id="8" name="Textfeld 7"/>
          <p:cNvSpPr txBox="1">
            <a:spLocks noChangeArrowheads="1"/>
          </p:cNvSpPr>
          <p:nvPr/>
        </p:nvSpPr>
        <p:spPr bwMode="auto">
          <a:xfrm>
            <a:off x="3381375" y="1452563"/>
            <a:ext cx="134302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sz="1400"/>
              <a:t>energy </a:t>
            </a:r>
          </a:p>
          <a:p>
            <a:pPr algn="ctr" eaLnBrk="1" hangingPunct="1"/>
            <a:r>
              <a:rPr lang="en-US" sz="1400"/>
              <a:t>window 1</a:t>
            </a:r>
          </a:p>
          <a:p>
            <a:pPr algn="ctr" eaLnBrk="1" hangingPunct="1"/>
            <a:r>
              <a:rPr lang="de-DE" sz="1400"/>
              <a:t>126-154 keV</a:t>
            </a:r>
            <a:endParaRPr lang="en-US" sz="1400"/>
          </a:p>
        </p:txBody>
      </p:sp>
      <p:sp>
        <p:nvSpPr>
          <p:cNvPr id="28" name="Rechteck 27"/>
          <p:cNvSpPr>
            <a:spLocks noChangeArrowheads="1"/>
          </p:cNvSpPr>
          <p:nvPr/>
        </p:nvSpPr>
        <p:spPr bwMode="auto">
          <a:xfrm>
            <a:off x="4229100" y="2320925"/>
            <a:ext cx="1495425" cy="3413125"/>
          </a:xfrm>
          <a:prstGeom prst="rect">
            <a:avLst/>
          </a:prstGeom>
          <a:solidFill>
            <a:srgbClr val="00B0F0">
              <a:alpha val="34117"/>
            </a:srgb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de-DE">
              <a:solidFill>
                <a:srgbClr val="92D050"/>
              </a:solidFill>
            </a:endParaRPr>
          </a:p>
        </p:txBody>
      </p:sp>
      <p:sp>
        <p:nvSpPr>
          <p:cNvPr id="29" name="Textfeld 28"/>
          <p:cNvSpPr txBox="1">
            <a:spLocks noChangeArrowheads="1"/>
          </p:cNvSpPr>
          <p:nvPr/>
        </p:nvSpPr>
        <p:spPr bwMode="auto">
          <a:xfrm>
            <a:off x="4229100" y="1452563"/>
            <a:ext cx="149542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sz="1400"/>
              <a:t>energy </a:t>
            </a:r>
          </a:p>
          <a:p>
            <a:pPr algn="ctr" eaLnBrk="1" hangingPunct="1"/>
            <a:r>
              <a:rPr lang="en-US" sz="1400"/>
              <a:t>window 2</a:t>
            </a:r>
          </a:p>
          <a:p>
            <a:pPr algn="ctr" eaLnBrk="1" hangingPunct="1"/>
            <a:r>
              <a:rPr lang="de-DE" sz="1400"/>
              <a:t>143-175 keV</a:t>
            </a:r>
            <a:endParaRPr lang="en-US" sz="1400"/>
          </a:p>
        </p:txBody>
      </p:sp>
      <p:cxnSp>
        <p:nvCxnSpPr>
          <p:cNvPr id="10" name="Gerade Verbindung 9"/>
          <p:cNvCxnSpPr>
            <a:cxnSpLocks noChangeShapeType="1"/>
          </p:cNvCxnSpPr>
          <p:nvPr/>
        </p:nvCxnSpPr>
        <p:spPr bwMode="auto">
          <a:xfrm>
            <a:off x="3381375" y="1452563"/>
            <a:ext cx="0" cy="868362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2" name="Gerade Verbindung 31"/>
          <p:cNvCxnSpPr>
            <a:cxnSpLocks noChangeShapeType="1"/>
          </p:cNvCxnSpPr>
          <p:nvPr/>
        </p:nvCxnSpPr>
        <p:spPr bwMode="auto">
          <a:xfrm>
            <a:off x="4724400" y="1452563"/>
            <a:ext cx="0" cy="876300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5" name="Gerade Verbindung 34"/>
          <p:cNvCxnSpPr>
            <a:cxnSpLocks noChangeShapeType="1"/>
          </p:cNvCxnSpPr>
          <p:nvPr/>
        </p:nvCxnSpPr>
        <p:spPr bwMode="auto">
          <a:xfrm>
            <a:off x="4229100" y="1452563"/>
            <a:ext cx="0" cy="868362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36" name="Gerade Verbindung 35"/>
          <p:cNvCxnSpPr>
            <a:cxnSpLocks noChangeShapeType="1"/>
          </p:cNvCxnSpPr>
          <p:nvPr/>
        </p:nvCxnSpPr>
        <p:spPr bwMode="auto">
          <a:xfrm>
            <a:off x="5724525" y="1452563"/>
            <a:ext cx="0" cy="868362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64525" name="TextBox 9"/>
          <p:cNvSpPr txBox="1">
            <a:spLocks noChangeArrowheads="1"/>
          </p:cNvSpPr>
          <p:nvPr/>
        </p:nvSpPr>
        <p:spPr bwMode="auto">
          <a:xfrm>
            <a:off x="4592638" y="6010275"/>
            <a:ext cx="42259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MS PGothic" pitchFamily="34" charset="-128"/>
              </a:defRPr>
            </a:lvl9pPr>
          </a:lstStyle>
          <a:p>
            <a:pPr algn="ctr" eaLnBrk="1" hangingPunct="1"/>
            <a:r>
              <a:rPr lang="en-US" sz="1200"/>
              <a:t>Adapted from Takeuchi, W. et al. </a:t>
            </a:r>
            <a:r>
              <a:rPr lang="de-DE" sz="1200" i="1"/>
              <a:t>EJNMMI Phys. </a:t>
            </a:r>
            <a:r>
              <a:rPr lang="de-DE" sz="1200"/>
              <a:t>2016;3:10</a:t>
            </a:r>
            <a:endParaRPr lang="en-US" sz="1200"/>
          </a:p>
        </p:txBody>
      </p:sp>
      <p:sp>
        <p:nvSpPr>
          <p:cNvPr id="64526" name="Rectangle 7"/>
          <p:cNvSpPr>
            <a:spLocks noChangeArrowheads="1"/>
          </p:cNvSpPr>
          <p:nvPr/>
        </p:nvSpPr>
        <p:spPr bwMode="auto">
          <a:xfrm>
            <a:off x="252413" y="871538"/>
            <a:ext cx="8891587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21549E"/>
              </a:buClr>
              <a:buFontTx/>
              <a:buChar char="•"/>
            </a:pPr>
            <a:r>
              <a:rPr lang="en-US" sz="1700">
                <a:solidFill>
                  <a:srgbClr val="000000"/>
                </a:solidFill>
              </a:rPr>
              <a:t>Multi-isotope imaging, e.g., </a:t>
            </a:r>
            <a:r>
              <a:rPr lang="en-US" sz="1700" baseline="30000">
                <a:solidFill>
                  <a:srgbClr val="000000"/>
                </a:solidFill>
              </a:rPr>
              <a:t>99m</a:t>
            </a:r>
            <a:r>
              <a:rPr lang="en-US" sz="1700">
                <a:solidFill>
                  <a:srgbClr val="000000"/>
                </a:solidFill>
              </a:rPr>
              <a:t>Tc (peak 140 keV) &amp; </a:t>
            </a:r>
            <a:r>
              <a:rPr lang="en-US" sz="1700" baseline="30000">
                <a:solidFill>
                  <a:srgbClr val="000000"/>
                </a:solidFill>
              </a:rPr>
              <a:t>123</a:t>
            </a:r>
            <a:r>
              <a:rPr lang="en-US" sz="1700">
                <a:solidFill>
                  <a:srgbClr val="000000"/>
                </a:solidFill>
              </a:rPr>
              <a:t>I (peak 159 keV) </a:t>
            </a:r>
          </a:p>
        </p:txBody>
      </p:sp>
    </p:spTree>
    <p:extLst>
      <p:ext uri="{BB962C8B-B14F-4D97-AF65-F5344CB8AC3E}">
        <p14:creationId xmlns:p14="http://schemas.microsoft.com/office/powerpoint/2010/main" val="1967305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8" grpId="1"/>
      <p:bldP spid="28" grpId="0" animBg="1"/>
      <p:bldP spid="2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 bwMode="auto">
          <a:xfrm>
            <a:off x="2063104" y="1085077"/>
            <a:ext cx="211361" cy="293449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7" name="Titel 1"/>
          <p:cNvSpPr>
            <a:spLocks noGrp="1"/>
          </p:cNvSpPr>
          <p:nvPr>
            <p:ph type="title" idx="4294967295"/>
          </p:nvPr>
        </p:nvSpPr>
        <p:spPr>
          <a:xfrm>
            <a:off x="468313" y="174625"/>
            <a:ext cx="8255000" cy="427038"/>
          </a:xfrm>
          <a:prstGeom prst="rect">
            <a:avLst/>
          </a:prstGeom>
          <a:ln/>
        </p:spPr>
        <p:txBody>
          <a:bodyPr/>
          <a:lstStyle/>
          <a:p>
            <a:r>
              <a:rPr lang="de-DE" dirty="0" smtClean="0"/>
              <a:t>Multi-isotope SPECT</a:t>
            </a:r>
            <a:endParaRPr lang="de-DE" dirty="0"/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44824"/>
            <a:ext cx="57150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6978555" y="5929535"/>
            <a:ext cx="169790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de-DE" sz="1400" dirty="0" err="1" smtClean="0">
                <a:solidFill>
                  <a:srgbClr val="000000"/>
                </a:solidFill>
                <a:ea typeface="ＭＳ Ｐゴシック"/>
              </a:rPr>
              <a:t>Courtesy</a:t>
            </a:r>
            <a:r>
              <a:rPr lang="de-DE" sz="1400" dirty="0" smtClean="0">
                <a:solidFill>
                  <a:srgbClr val="000000"/>
                </a:solidFill>
                <a:ea typeface="ＭＳ Ｐゴシック"/>
              </a:rPr>
              <a:t>: Siemens</a:t>
            </a:r>
          </a:p>
        </p:txBody>
      </p:sp>
    </p:spTree>
    <p:extLst>
      <p:ext uri="{BB962C8B-B14F-4D97-AF65-F5344CB8AC3E}">
        <p14:creationId xmlns:p14="http://schemas.microsoft.com/office/powerpoint/2010/main" val="269943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000" y="169200"/>
            <a:ext cx="8229600" cy="1143000"/>
          </a:xfrm>
        </p:spPr>
        <p:txBody>
          <a:bodyPr/>
          <a:lstStyle/>
          <a:p>
            <a:r>
              <a:rPr lang="de-DE"/>
              <a:t>PET vs. SPECT </a:t>
            </a:r>
            <a:endParaRPr lang="en-US"/>
          </a:p>
        </p:txBody>
      </p:sp>
      <p:graphicFrame>
        <p:nvGraphicFramePr>
          <p:cNvPr id="140291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1957774"/>
              </p:ext>
            </p:extLst>
          </p:nvPr>
        </p:nvGraphicFramePr>
        <p:xfrm>
          <a:off x="468313" y="1192128"/>
          <a:ext cx="8232775" cy="3749040"/>
        </p:xfrm>
        <a:graphic>
          <a:graphicData uri="http://schemas.openxmlformats.org/drawingml/2006/table">
            <a:tbl>
              <a:tblPr/>
              <a:tblGrid>
                <a:gridCol w="1323975"/>
                <a:gridCol w="3567112"/>
                <a:gridCol w="3341688"/>
              </a:tblGrid>
              <a:tr h="344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None/>
                        <a:tabLst/>
                      </a:pPr>
                      <a:endParaRPr kumimoji="0" lang="de-DE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PET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SPECT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spatial resolution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crystal thickness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scintillation material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depth of interaction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reconstruction parameters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pinhole diameter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scintillation material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radius of rotation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reconstruction parameters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66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ＭＳ Ｐゴシック" pitchFamily="34" charset="-128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sensitivity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crystal length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axial FOV size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pinhole diameter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number of pinholes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radius of rotation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21549E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ＭＳ Ｐゴシック" pitchFamily="34" charset="-128"/>
                        </a:rPr>
                        <a:t> …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596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200" dirty="0"/>
              <a:t>Spatial resolution</a:t>
            </a:r>
          </a:p>
          <a:p>
            <a:pPr lvl="1">
              <a:lnSpc>
                <a:spcPct val="80000"/>
              </a:lnSpc>
            </a:pPr>
            <a:r>
              <a:rPr lang="en-US" sz="2200" dirty="0"/>
              <a:t>PET:  1.5 mm CFOV</a:t>
            </a:r>
          </a:p>
          <a:p>
            <a:pPr lvl="1">
              <a:lnSpc>
                <a:spcPct val="80000"/>
              </a:lnSpc>
            </a:pPr>
            <a:r>
              <a:rPr lang="en-US" sz="2200" dirty="0"/>
              <a:t>SPECT:  </a:t>
            </a:r>
            <a:r>
              <a:rPr lang="en-US" sz="2200" dirty="0" smtClean="0"/>
              <a:t>0.8 mm, 25 mm ROR, 1MHR-0.5</a:t>
            </a:r>
          </a:p>
          <a:p>
            <a:pPr marL="457200" lvl="1" indent="0">
              <a:lnSpc>
                <a:spcPct val="80000"/>
              </a:lnSpc>
              <a:buNone/>
            </a:pPr>
            <a:r>
              <a:rPr lang="en-US" sz="2200" dirty="0" smtClean="0"/>
              <a:t>		 1.2 </a:t>
            </a:r>
            <a:r>
              <a:rPr lang="en-US" sz="2200" dirty="0"/>
              <a:t>mm, 25 mm ROR, 1MGP-1.0</a:t>
            </a:r>
          </a:p>
          <a:p>
            <a:pPr lvl="4">
              <a:lnSpc>
                <a:spcPct val="80000"/>
              </a:lnSpc>
              <a:buFontTx/>
              <a:buNone/>
            </a:pPr>
            <a:r>
              <a:rPr lang="en-US" sz="2200" dirty="0"/>
              <a:t> 1.3 mm, 30 mm ROR, 5MWB-1.0</a:t>
            </a:r>
          </a:p>
          <a:p>
            <a:pPr lvl="1">
              <a:lnSpc>
                <a:spcPct val="80000"/>
              </a:lnSpc>
              <a:buFont typeface="Arial" pitchFamily="34" charset="0"/>
              <a:buChar char="→"/>
            </a:pPr>
            <a:r>
              <a:rPr lang="en-US" sz="2200" b="1" dirty="0"/>
              <a:t> </a:t>
            </a:r>
            <a:r>
              <a:rPr lang="en-US" sz="2200" b="1" dirty="0" smtClean="0"/>
              <a:t>depending on pinhole choice </a:t>
            </a:r>
            <a:r>
              <a:rPr lang="en-US" sz="2200" b="1" dirty="0" smtClean="0">
                <a:sym typeface="Wingdings" pitchFamily="2" charset="2"/>
              </a:rPr>
              <a:t> </a:t>
            </a:r>
            <a:r>
              <a:rPr lang="en-US" sz="2200" b="1" dirty="0" smtClean="0"/>
              <a:t>PET worse spatial resolution compared to SPECT</a:t>
            </a:r>
            <a:endParaRPr lang="en-US" sz="2200" b="1" dirty="0"/>
          </a:p>
          <a:p>
            <a:pPr lvl="4">
              <a:lnSpc>
                <a:spcPct val="80000"/>
              </a:lnSpc>
              <a:buFontTx/>
              <a:buNone/>
            </a:pPr>
            <a:endParaRPr lang="en-US" sz="2200" dirty="0"/>
          </a:p>
          <a:p>
            <a:pPr>
              <a:lnSpc>
                <a:spcPct val="80000"/>
              </a:lnSpc>
            </a:pPr>
            <a:r>
              <a:rPr lang="en-US" sz="2200" dirty="0"/>
              <a:t>Sensitivity</a:t>
            </a:r>
          </a:p>
          <a:p>
            <a:pPr lvl="1">
              <a:lnSpc>
                <a:spcPct val="80000"/>
              </a:lnSpc>
            </a:pPr>
            <a:r>
              <a:rPr lang="en-US" sz="2200" dirty="0"/>
              <a:t>PET: 7.2% at CFOV (energy window: 350-650 </a:t>
            </a:r>
            <a:r>
              <a:rPr lang="en-US" sz="2200" dirty="0" err="1"/>
              <a:t>keV</a:t>
            </a:r>
            <a:r>
              <a:rPr lang="en-US" sz="2200" dirty="0"/>
              <a:t>, </a:t>
            </a:r>
          </a:p>
          <a:p>
            <a:pPr lvl="4">
              <a:lnSpc>
                <a:spcPct val="80000"/>
              </a:lnSpc>
              <a:buFontTx/>
              <a:buNone/>
            </a:pPr>
            <a:r>
              <a:rPr lang="en-US" sz="2200" dirty="0"/>
              <a:t>		         timing window: 3.432 ns)</a:t>
            </a:r>
          </a:p>
          <a:p>
            <a:pPr lvl="1">
              <a:lnSpc>
                <a:spcPct val="80000"/>
              </a:lnSpc>
            </a:pPr>
            <a:r>
              <a:rPr lang="en-US" sz="2200" dirty="0"/>
              <a:t>SPECT:  0.0107%, 25 mm ROR, 1MGP-1.0</a:t>
            </a:r>
          </a:p>
          <a:p>
            <a:pPr lvl="4">
              <a:lnSpc>
                <a:spcPct val="80000"/>
              </a:lnSpc>
              <a:buFontTx/>
              <a:buNone/>
            </a:pPr>
            <a:r>
              <a:rPr lang="en-US" sz="2200" dirty="0"/>
              <a:t> 0.0286%, 30 mm ROR, 5MWB-1.0</a:t>
            </a:r>
          </a:p>
          <a:p>
            <a:pPr lvl="1">
              <a:lnSpc>
                <a:spcPct val="80000"/>
              </a:lnSpc>
              <a:buFont typeface="Arial" pitchFamily="34" charset="0"/>
              <a:buChar char="→"/>
            </a:pPr>
            <a:r>
              <a:rPr lang="en-US" sz="2200" dirty="0"/>
              <a:t> </a:t>
            </a:r>
            <a:r>
              <a:rPr lang="en-US" sz="2200" b="1" dirty="0"/>
              <a:t>PET better sensitivity than SPECT</a:t>
            </a:r>
          </a:p>
          <a:p>
            <a:pPr lvl="4">
              <a:lnSpc>
                <a:spcPct val="80000"/>
              </a:lnSpc>
              <a:buFontTx/>
              <a:buNone/>
            </a:pPr>
            <a:endParaRPr lang="en-US" sz="2200" b="1" dirty="0"/>
          </a:p>
          <a:p>
            <a:pPr lvl="4">
              <a:lnSpc>
                <a:spcPct val="80000"/>
              </a:lnSpc>
              <a:buFontTx/>
              <a:buNone/>
            </a:pPr>
            <a:endParaRPr lang="en-US" sz="2200" dirty="0"/>
          </a:p>
          <a:p>
            <a:pPr lvl="4">
              <a:lnSpc>
                <a:spcPct val="80000"/>
              </a:lnSpc>
              <a:buFontTx/>
              <a:buNone/>
            </a:pPr>
            <a:endParaRPr lang="en-US" sz="2200" dirty="0"/>
          </a:p>
          <a:p>
            <a:pPr lvl="4">
              <a:lnSpc>
                <a:spcPct val="80000"/>
              </a:lnSpc>
              <a:buFontTx/>
              <a:buNone/>
            </a:pPr>
            <a:r>
              <a:rPr lang="en-US" sz="2200" dirty="0"/>
              <a:t> </a:t>
            </a:r>
          </a:p>
          <a:p>
            <a:pPr lvl="4">
              <a:lnSpc>
                <a:spcPct val="80000"/>
              </a:lnSpc>
              <a:buFontTx/>
              <a:buNone/>
            </a:pPr>
            <a:endParaRPr lang="en-US" sz="2200" dirty="0"/>
          </a:p>
        </p:txBody>
      </p:sp>
      <p:sp>
        <p:nvSpPr>
          <p:cNvPr id="142340" name="Text Box 4"/>
          <p:cNvSpPr txBox="1">
            <a:spLocks noChangeArrowheads="1"/>
          </p:cNvSpPr>
          <p:nvPr/>
        </p:nvSpPr>
        <p:spPr bwMode="auto">
          <a:xfrm>
            <a:off x="6969125" y="5767388"/>
            <a:ext cx="2101850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sz="1400">
                <a:cs typeface="Arial" pitchFamily="34" charset="0"/>
              </a:rPr>
              <a:t>values represent the Inveon system</a:t>
            </a: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68000" y="169200"/>
            <a:ext cx="8229600" cy="1143000"/>
          </a:xfrm>
          <a:prstGeom prst="rect">
            <a:avLst/>
          </a:prstGeom>
        </p:spPr>
        <p:txBody>
          <a:bodyPr/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21549E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de-DE" smtClean="0"/>
              <a:t>PET vs. SPECT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82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4233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4233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233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233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233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86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ere Präsentation">
  <a:themeElements>
    <a:clrScheme name="Leere 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eere Prä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6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6" charset="-128"/>
          </a:defRPr>
        </a:defPPr>
      </a:lstStyle>
    </a:lnDef>
  </a:objectDefaults>
  <a:extraClrSchemeLst>
    <a:extraClrScheme>
      <a:clrScheme name="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Leere Präsentation">
  <a:themeElements>
    <a:clrScheme name="1_Leere Prä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Leere Prä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Leere Prä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Leere Prä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Leere Prä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643</Words>
  <Application>Microsoft Macintosh PowerPoint</Application>
  <PresentationFormat>Bildschirmpräsentation (4:3)</PresentationFormat>
  <Paragraphs>272</Paragraphs>
  <Slides>27</Slides>
  <Notes>11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7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27</vt:i4>
      </vt:variant>
    </vt:vector>
  </HeadingPairs>
  <TitlesOfParts>
    <vt:vector size="36" baseType="lpstr">
      <vt:lpstr>Arial Unicode MS</vt:lpstr>
      <vt:lpstr>MS PGothic</vt:lpstr>
      <vt:lpstr>ＭＳ Ｐゴシック</vt:lpstr>
      <vt:lpstr>Times New Roman</vt:lpstr>
      <vt:lpstr>TimesNewRomanPSMT</vt:lpstr>
      <vt:lpstr>Wingdings</vt:lpstr>
      <vt:lpstr>Arial</vt:lpstr>
      <vt:lpstr>Leere Präsentation</vt:lpstr>
      <vt:lpstr>1_Leere Präsentation</vt:lpstr>
      <vt:lpstr>SPECT</vt:lpstr>
      <vt:lpstr>Overview SPECT</vt:lpstr>
      <vt:lpstr>SPECT principle</vt:lpstr>
      <vt:lpstr>Gamma Radiation</vt:lpstr>
      <vt:lpstr>Projection Imaging</vt:lpstr>
      <vt:lpstr>Projection Imaging</vt:lpstr>
      <vt:lpstr>Collimation</vt:lpstr>
      <vt:lpstr>Pinhole collimation</vt:lpstr>
      <vt:lpstr>Pinhole collimation</vt:lpstr>
      <vt:lpstr>PowerPoint-Präsentation</vt:lpstr>
      <vt:lpstr>PowerPoint-Präsentation</vt:lpstr>
      <vt:lpstr>Multipinhole collimation</vt:lpstr>
      <vt:lpstr>Inveon Collimators</vt:lpstr>
      <vt:lpstr>Inveon Collimators</vt:lpstr>
      <vt:lpstr>Data Acquisition</vt:lpstr>
      <vt:lpstr>Data Acquisition</vt:lpstr>
      <vt:lpstr>PowerPoint-Präsentation</vt:lpstr>
      <vt:lpstr>Data Acquisition &amp; Processing</vt:lpstr>
      <vt:lpstr>Iterative Reconstruction</vt:lpstr>
      <vt:lpstr>Iterative Reconstruction</vt:lpstr>
      <vt:lpstr>Energy discrimination </vt:lpstr>
      <vt:lpstr>SPECT isotopes</vt:lpstr>
      <vt:lpstr>PowerPoint-Präsentation</vt:lpstr>
      <vt:lpstr>Multi-isotope SPECT</vt:lpstr>
      <vt:lpstr>PET vs. SPECT 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15.0040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Disselhorst, Jonathan</dc:creator>
  <cp:lastModifiedBy>Anna-Lina Hahn</cp:lastModifiedBy>
  <cp:revision>309</cp:revision>
  <dcterms:created xsi:type="dcterms:W3CDTF">2011-02-07T15:12:15Z</dcterms:created>
  <dcterms:modified xsi:type="dcterms:W3CDTF">2017-12-12T14:29:49Z</dcterms:modified>
</cp:coreProperties>
</file>