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71" r:id="rId4"/>
    <p:sldId id="274" r:id="rId5"/>
    <p:sldId id="278" r:id="rId6"/>
    <p:sldId id="282" r:id="rId7"/>
    <p:sldId id="284" r:id="rId8"/>
    <p:sldId id="285" r:id="rId9"/>
    <p:sldId id="286" r:id="rId10"/>
    <p:sldId id="287" r:id="rId11"/>
    <p:sldId id="290" r:id="rId12"/>
    <p:sldId id="291" r:id="rId13"/>
    <p:sldId id="292" r:id="rId14"/>
    <p:sldId id="305" r:id="rId15"/>
    <p:sldId id="306" r:id="rId16"/>
    <p:sldId id="311" r:id="rId17"/>
    <p:sldId id="312" r:id="rId18"/>
    <p:sldId id="313" r:id="rId19"/>
    <p:sldId id="320" r:id="rId20"/>
    <p:sldId id="325" r:id="rId21"/>
    <p:sldId id="326" r:id="rId22"/>
    <p:sldId id="327" r:id="rId23"/>
    <p:sldId id="333" r:id="rId24"/>
    <p:sldId id="334" r:id="rId25"/>
    <p:sldId id="339" r:id="rId26"/>
    <p:sldId id="340" r:id="rId27"/>
    <p:sldId id="342" r:id="rId2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120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71001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09902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591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7964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639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1174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2321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5888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72455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1584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2195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1724E-6608-4442-A1D1-C9BD9CB08202}" type="datetimeFigureOut">
              <a:rPr lang="de-DE" smtClean="0"/>
              <a:t>25.07.2019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EFCDE-3227-46C7-87EE-D5B4F683E3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8679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682666" y="2053297"/>
            <a:ext cx="598567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i="1" dirty="0" smtClean="0"/>
              <a:t>Zell – und Humanbiologie II: Lungenpathologie</a:t>
            </a:r>
            <a:br>
              <a:rPr lang="de-DE" sz="2400" i="1" dirty="0" smtClean="0"/>
            </a:br>
            <a:r>
              <a:rPr lang="de-DE" i="1" dirty="0" smtClean="0"/>
              <a:t>S. </a:t>
            </a:r>
            <a:r>
              <a:rPr lang="de-DE" i="1" dirty="0" err="1" smtClean="0"/>
              <a:t>Haen</a:t>
            </a:r>
            <a:r>
              <a:rPr lang="de-DE" i="1" dirty="0" smtClean="0"/>
              <a:t> Department für Allgemeine Pathologie</a:t>
            </a:r>
          </a:p>
          <a:p>
            <a:pPr algn="ctr"/>
            <a:r>
              <a:rPr lang="de-DE" i="1" dirty="0" smtClean="0"/>
              <a:t>16.07.2019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82770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611560" y="908720"/>
            <a:ext cx="8593186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>
                <a:solidFill>
                  <a:srgbClr val="0070C0"/>
                </a:solidFill>
              </a:rPr>
              <a:t>Themen</a:t>
            </a:r>
            <a:r>
              <a:rPr lang="de-DE" dirty="0" smtClean="0">
                <a:solidFill>
                  <a:srgbClr val="0070C0"/>
                </a:solidFill>
              </a:rPr>
              <a:t>:</a:t>
            </a:r>
            <a:r>
              <a:rPr lang="de-DE" dirty="0" smtClean="0"/>
              <a:t>			</a:t>
            </a:r>
            <a:r>
              <a:rPr lang="de-DE" dirty="0" smtClean="0">
                <a:solidFill>
                  <a:srgbClr val="0070C0"/>
                </a:solidFill>
              </a:rPr>
              <a:t>-- </a:t>
            </a:r>
            <a:r>
              <a:rPr lang="de-DE" dirty="0" err="1" smtClean="0">
                <a:solidFill>
                  <a:srgbClr val="0070C0"/>
                </a:solidFill>
              </a:rPr>
              <a:t>congenitale</a:t>
            </a:r>
            <a:r>
              <a:rPr lang="de-DE" dirty="0" smtClean="0">
                <a:solidFill>
                  <a:srgbClr val="0070C0"/>
                </a:solidFill>
              </a:rPr>
              <a:t> Anomalien:	Lungenhypoplasie </a:t>
            </a:r>
          </a:p>
          <a:p>
            <a:endParaRPr lang="de-DE" dirty="0"/>
          </a:p>
          <a:p>
            <a:r>
              <a:rPr lang="de-DE" dirty="0" smtClean="0"/>
              <a:t>			</a:t>
            </a:r>
            <a:r>
              <a:rPr lang="de-DE" dirty="0" smtClean="0">
                <a:solidFill>
                  <a:srgbClr val="0070C0"/>
                </a:solidFill>
              </a:rPr>
              <a:t>-- </a:t>
            </a:r>
            <a:r>
              <a:rPr lang="de-DE" dirty="0" err="1" smtClean="0">
                <a:solidFill>
                  <a:srgbClr val="0070C0"/>
                </a:solidFill>
              </a:rPr>
              <a:t>Atelektase</a:t>
            </a:r>
            <a:r>
              <a:rPr lang="de-DE" dirty="0" smtClean="0">
                <a:solidFill>
                  <a:srgbClr val="0070C0"/>
                </a:solidFill>
              </a:rPr>
              <a:t>		Belüftungsstörungen</a:t>
            </a:r>
          </a:p>
          <a:p>
            <a:endParaRPr lang="de-DE" dirty="0"/>
          </a:p>
          <a:p>
            <a:r>
              <a:rPr lang="de-DE" dirty="0" smtClean="0"/>
              <a:t>			</a:t>
            </a:r>
            <a:r>
              <a:rPr lang="de-DE" dirty="0" smtClean="0">
                <a:solidFill>
                  <a:srgbClr val="0070C0"/>
                </a:solidFill>
              </a:rPr>
              <a:t>-- </a:t>
            </a:r>
            <a:r>
              <a:rPr lang="de-DE" dirty="0" err="1" smtClean="0">
                <a:solidFill>
                  <a:srgbClr val="0070C0"/>
                </a:solidFill>
              </a:rPr>
              <a:t>Lungenoedem</a:t>
            </a:r>
            <a:r>
              <a:rPr lang="de-DE" dirty="0" smtClean="0">
                <a:solidFill>
                  <a:srgbClr val="0070C0"/>
                </a:solidFill>
              </a:rPr>
              <a:t>		( s. Herz- / Kreislaufvorlesung )</a:t>
            </a:r>
          </a:p>
          <a:p>
            <a:endParaRPr lang="de-DE" dirty="0"/>
          </a:p>
          <a:p>
            <a:r>
              <a:rPr lang="de-DE" dirty="0" smtClean="0"/>
              <a:t>			</a:t>
            </a:r>
            <a:r>
              <a:rPr lang="de-DE" dirty="0" smtClean="0">
                <a:solidFill>
                  <a:srgbClr val="0070C0"/>
                </a:solidFill>
              </a:rPr>
              <a:t>-- </a:t>
            </a:r>
            <a:r>
              <a:rPr lang="de-DE" dirty="0">
                <a:solidFill>
                  <a:srgbClr val="0070C0"/>
                </a:solidFill>
              </a:rPr>
              <a:t>Lungenstauung		( s. Herz- / Kreislaufvorlesung </a:t>
            </a:r>
            <a:r>
              <a:rPr lang="de-DE" dirty="0" smtClean="0">
                <a:solidFill>
                  <a:srgbClr val="0070C0"/>
                </a:solidFill>
              </a:rPr>
              <a:t>)</a:t>
            </a:r>
          </a:p>
          <a:p>
            <a:endParaRPr lang="de-DE" dirty="0"/>
          </a:p>
          <a:p>
            <a:r>
              <a:rPr lang="de-DE" dirty="0" smtClean="0"/>
              <a:t>			-- ARDS</a:t>
            </a:r>
          </a:p>
          <a:p>
            <a:endParaRPr lang="de-DE" dirty="0"/>
          </a:p>
          <a:p>
            <a:r>
              <a:rPr lang="de-DE" dirty="0" smtClean="0"/>
              <a:t>			</a:t>
            </a:r>
            <a:r>
              <a:rPr lang="de-DE" dirty="0" smtClean="0">
                <a:solidFill>
                  <a:srgbClr val="0070C0"/>
                </a:solidFill>
              </a:rPr>
              <a:t>-- </a:t>
            </a:r>
            <a:r>
              <a:rPr lang="de-DE" dirty="0">
                <a:solidFill>
                  <a:srgbClr val="0070C0"/>
                </a:solidFill>
              </a:rPr>
              <a:t>Lungenarterienembolie	( s. Herz- / Kreislaufvorlesung </a:t>
            </a:r>
            <a:r>
              <a:rPr lang="de-DE" dirty="0" smtClean="0">
                <a:solidFill>
                  <a:srgbClr val="0070C0"/>
                </a:solidFill>
              </a:rPr>
              <a:t>)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			</a:t>
            </a:r>
            <a:r>
              <a:rPr lang="de-DE" dirty="0" smtClean="0">
                <a:solidFill>
                  <a:srgbClr val="0070C0"/>
                </a:solidFill>
              </a:rPr>
              <a:t>-- Pneumonie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			-- TBC</a:t>
            </a:r>
          </a:p>
          <a:p>
            <a:endParaRPr lang="de-DE" dirty="0"/>
          </a:p>
          <a:p>
            <a:r>
              <a:rPr lang="de-DE" dirty="0" smtClean="0"/>
              <a:t>			</a:t>
            </a:r>
            <a:r>
              <a:rPr lang="de-DE" dirty="0" smtClean="0">
                <a:solidFill>
                  <a:srgbClr val="0070C0"/>
                </a:solidFill>
              </a:rPr>
              <a:t>-- </a:t>
            </a:r>
            <a:r>
              <a:rPr lang="de-DE" dirty="0" err="1" smtClean="0">
                <a:solidFill>
                  <a:srgbClr val="0070C0"/>
                </a:solidFill>
              </a:rPr>
              <a:t>Bronchialcarcinom</a:t>
            </a:r>
            <a:endParaRPr lang="de-DE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9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923928" y="3068960"/>
            <a:ext cx="152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Wiederholung</a:t>
            </a:r>
            <a:endParaRPr lang="de-DE" i="1" u="sng" dirty="0"/>
          </a:p>
        </p:txBody>
      </p:sp>
    </p:spTree>
    <p:extLst>
      <p:ext uri="{BB962C8B-B14F-4D97-AF65-F5344CB8AC3E}">
        <p14:creationId xmlns:p14="http://schemas.microsoft.com/office/powerpoint/2010/main" val="142377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624" y="44450"/>
            <a:ext cx="6768926" cy="792262"/>
          </a:xfrm>
        </p:spPr>
        <p:txBody>
          <a:bodyPr/>
          <a:lstStyle/>
          <a:p>
            <a:pPr eaLnBrk="1" hangingPunct="1"/>
            <a:r>
              <a:rPr lang="de-DE" altLang="de-DE" sz="2800" i="1" dirty="0" smtClean="0"/>
              <a:t>Lunge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00" y="762000"/>
            <a:ext cx="8610600" cy="5943600"/>
          </a:xfrm>
        </p:spPr>
        <p:txBody>
          <a:bodyPr/>
          <a:lstStyle/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Normale Lunge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>
              <a:solidFill>
                <a:srgbClr val="FFFF00"/>
              </a:solidFill>
            </a:endParaRP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Funktion</a:t>
            </a:r>
            <a:r>
              <a:rPr lang="de-DE" altLang="de-DE" sz="2000" dirty="0" smtClean="0"/>
              <a:t>: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Gasaustausch zwischen Atemluft und Blut  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/>
              <a:t>	</a:t>
            </a:r>
            <a:r>
              <a:rPr lang="de-DE" altLang="de-DE" sz="2000" dirty="0" smtClean="0"/>
              <a:t>  (80qm Gasaustauschfläche, 300 Mill. Alveolen)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Anatomie</a:t>
            </a:r>
            <a:r>
              <a:rPr lang="de-DE" altLang="de-DE" sz="2000" dirty="0" smtClean="0"/>
              <a:t>: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rechts drei Lappen, links zwei Lappen und </a:t>
            </a:r>
            <a:r>
              <a:rPr lang="de-DE" altLang="de-DE" sz="2000" dirty="0" err="1" smtClean="0"/>
              <a:t>Lingula</a:t>
            </a: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rechts Hauptbronchus vertikaler in Verlängerung der Trachea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  (darum rechts vermehrt Aspiration)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doppeltes Arteriensystem (bronchial und pulmonal)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Gliederung: Hauptbronchus, </a:t>
            </a:r>
            <a:r>
              <a:rPr lang="de-DE" altLang="de-DE" sz="2000" dirty="0" err="1" smtClean="0"/>
              <a:t>Bronchi</a:t>
            </a:r>
            <a:r>
              <a:rPr lang="de-DE" altLang="de-DE" sz="2000" dirty="0" smtClean="0"/>
              <a:t>, </a:t>
            </a:r>
            <a:r>
              <a:rPr lang="de-DE" altLang="de-DE" sz="2000" dirty="0" err="1" smtClean="0"/>
              <a:t>Bronchioli</a:t>
            </a:r>
            <a:r>
              <a:rPr lang="de-DE" altLang="de-DE" sz="2000" dirty="0" smtClean="0"/>
              <a:t> (kein Knorpel,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  keine Bronchialdrüsen), </a:t>
            </a:r>
            <a:r>
              <a:rPr lang="de-DE" altLang="de-DE" sz="2000" dirty="0" err="1" smtClean="0"/>
              <a:t>Bronchioli</a:t>
            </a:r>
            <a:r>
              <a:rPr lang="de-DE" altLang="de-DE" sz="2000" dirty="0" smtClean="0"/>
              <a:t> terminales (&lt; 2mm)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3" t="17041" r="34078" b="14257"/>
          <a:stretch/>
        </p:blipFill>
        <p:spPr bwMode="auto">
          <a:xfrm>
            <a:off x="5844897" y="5879"/>
            <a:ext cx="3290008" cy="26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623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unge_Ab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2209" r="55670" b="5345"/>
          <a:stretch>
            <a:fillRect/>
          </a:stretch>
        </p:blipFill>
        <p:spPr bwMode="auto">
          <a:xfrm>
            <a:off x="0" y="4236"/>
            <a:ext cx="3886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5"/>
          <p:cNvSpPr>
            <a:spLocks noChangeArrowheads="1"/>
          </p:cNvSpPr>
          <p:nvPr/>
        </p:nvSpPr>
        <p:spPr bwMode="auto">
          <a:xfrm>
            <a:off x="3886200" y="0"/>
            <a:ext cx="5257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12800" indent="-812800" eaLnBrk="0" hangingPunct="0">
              <a:defRPr sz="2400">
                <a:solidFill>
                  <a:srgbClr val="FFFF00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FFFF00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FFFF00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FFFF00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FFFF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200" dirty="0"/>
              <a:t>	</a:t>
            </a:r>
            <a:r>
              <a:rPr lang="de-DE" altLang="de-DE" i="1" u="sng" dirty="0" smtClean="0">
                <a:solidFill>
                  <a:schemeClr val="tx1"/>
                </a:solidFill>
              </a:rPr>
              <a:t>Normale </a:t>
            </a:r>
            <a:r>
              <a:rPr lang="de-DE" altLang="de-DE" i="1" u="sng" dirty="0">
                <a:solidFill>
                  <a:schemeClr val="tx1"/>
                </a:solidFill>
              </a:rPr>
              <a:t>Lunge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de-DE" altLang="de-DE" sz="1800" dirty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             </a:t>
            </a:r>
            <a:r>
              <a:rPr lang="de-DE" altLang="de-DE" sz="1800" i="1" u="sng" dirty="0">
                <a:solidFill>
                  <a:schemeClr val="tx1"/>
                </a:solidFill>
              </a:rPr>
              <a:t>Anatomie</a:t>
            </a:r>
            <a:r>
              <a:rPr lang="de-DE" altLang="de-DE" sz="1800" dirty="0">
                <a:solidFill>
                  <a:schemeClr val="tx1"/>
                </a:solidFill>
              </a:rPr>
              <a:t>: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	- </a:t>
            </a:r>
            <a:r>
              <a:rPr lang="de-DE" altLang="de-DE" sz="1800" i="1" u="sng" dirty="0">
                <a:solidFill>
                  <a:schemeClr val="tx1"/>
                </a:solidFill>
              </a:rPr>
              <a:t>Gliederung</a:t>
            </a:r>
            <a:r>
              <a:rPr lang="de-DE" altLang="de-DE" sz="1800" dirty="0">
                <a:solidFill>
                  <a:schemeClr val="tx1"/>
                </a:solidFill>
              </a:rPr>
              <a:t>: </a:t>
            </a:r>
            <a:r>
              <a:rPr lang="de-DE" altLang="de-DE" sz="1800" dirty="0" smtClean="0">
                <a:solidFill>
                  <a:schemeClr val="tx1"/>
                </a:solidFill>
              </a:rPr>
              <a:t/>
            </a:r>
            <a:br>
              <a:rPr lang="de-DE" altLang="de-DE" sz="1800" dirty="0" smtClean="0">
                <a:solidFill>
                  <a:schemeClr val="tx1"/>
                </a:solidFill>
              </a:rPr>
            </a:br>
            <a:r>
              <a:rPr lang="de-DE" altLang="de-DE" sz="1800" dirty="0" smtClean="0">
                <a:solidFill>
                  <a:schemeClr val="tx1"/>
                </a:solidFill>
              </a:rPr>
              <a:t>  Trachea</a:t>
            </a:r>
            <a:r>
              <a:rPr lang="de-DE" altLang="de-DE" sz="1800" dirty="0">
                <a:solidFill>
                  <a:schemeClr val="tx1"/>
                </a:solidFill>
              </a:rPr>
              <a:t>, Hauptbronchus</a:t>
            </a:r>
            <a:r>
              <a:rPr lang="de-DE" altLang="de-DE" sz="1800" dirty="0" smtClean="0">
                <a:solidFill>
                  <a:schemeClr val="tx1"/>
                </a:solidFill>
              </a:rPr>
              <a:t>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de-DE" altLang="de-DE" sz="1800" dirty="0">
                <a:solidFill>
                  <a:schemeClr val="tx1"/>
                </a:solidFill>
              </a:rPr>
              <a:t> </a:t>
            </a:r>
            <a:r>
              <a:rPr lang="de-DE" altLang="de-DE" sz="1800" dirty="0" smtClean="0">
                <a:solidFill>
                  <a:schemeClr val="tx1"/>
                </a:solidFill>
              </a:rPr>
              <a:t>              </a:t>
            </a:r>
            <a:r>
              <a:rPr lang="de-DE" altLang="de-DE" sz="1800" dirty="0" err="1" smtClean="0">
                <a:solidFill>
                  <a:schemeClr val="tx1"/>
                </a:solidFill>
              </a:rPr>
              <a:t>Segmentbronchi</a:t>
            </a:r>
            <a:r>
              <a:rPr lang="de-DE" altLang="de-DE" sz="1800" dirty="0">
                <a:solidFill>
                  <a:schemeClr val="tx1"/>
                </a:solidFill>
              </a:rPr>
              <a:t>, </a:t>
            </a:r>
            <a:r>
              <a:rPr lang="de-DE" altLang="de-DE" sz="1800" dirty="0" err="1">
                <a:solidFill>
                  <a:schemeClr val="tx1"/>
                </a:solidFill>
              </a:rPr>
              <a:t>Bronchioli</a:t>
            </a:r>
            <a:r>
              <a:rPr lang="de-DE" altLang="de-DE" sz="1800" dirty="0">
                <a:solidFill>
                  <a:schemeClr val="tx1"/>
                </a:solidFill>
              </a:rPr>
              <a:t> </a:t>
            </a:r>
            <a:r>
              <a:rPr lang="de-DE" altLang="de-DE" sz="1800" dirty="0" smtClean="0">
                <a:solidFill>
                  <a:schemeClr val="tx1"/>
                </a:solidFill>
              </a:rPr>
              <a:t/>
            </a:r>
            <a:br>
              <a:rPr lang="de-DE" altLang="de-DE" sz="1800" dirty="0" smtClean="0">
                <a:solidFill>
                  <a:schemeClr val="tx1"/>
                </a:solidFill>
              </a:rPr>
            </a:br>
            <a:r>
              <a:rPr lang="de-DE" altLang="de-DE" sz="1800" dirty="0" smtClean="0">
                <a:solidFill>
                  <a:schemeClr val="tx1"/>
                </a:solidFill>
              </a:rPr>
              <a:t>  (kein Knorpel</a:t>
            </a:r>
            <a:r>
              <a:rPr lang="de-DE" altLang="de-DE" sz="1800" dirty="0">
                <a:solidFill>
                  <a:schemeClr val="tx1"/>
                </a:solidFill>
              </a:rPr>
              <a:t>, keine Bronchialdrüsen</a:t>
            </a:r>
            <a:r>
              <a:rPr lang="de-DE" altLang="de-DE" sz="1800" dirty="0" smtClean="0">
                <a:solidFill>
                  <a:schemeClr val="tx1"/>
                </a:solidFill>
              </a:rPr>
              <a:t>),</a:t>
            </a:r>
            <a:br>
              <a:rPr lang="de-DE" altLang="de-DE" sz="1800" dirty="0" smtClean="0">
                <a:solidFill>
                  <a:schemeClr val="tx1"/>
                </a:solidFill>
              </a:rPr>
            </a:br>
            <a:r>
              <a:rPr lang="de-DE" altLang="de-DE" sz="1800" dirty="0" smtClean="0">
                <a:solidFill>
                  <a:schemeClr val="tx1"/>
                </a:solidFill>
              </a:rPr>
              <a:t>   </a:t>
            </a:r>
            <a:r>
              <a:rPr lang="de-DE" altLang="de-DE" sz="1800" i="1" u="sng" dirty="0" err="1" smtClean="0">
                <a:solidFill>
                  <a:schemeClr val="tx1"/>
                </a:solidFill>
              </a:rPr>
              <a:t>Bronchioli</a:t>
            </a:r>
            <a:r>
              <a:rPr lang="de-DE" altLang="de-DE" sz="1800" i="1" u="sng" dirty="0" smtClean="0">
                <a:solidFill>
                  <a:schemeClr val="tx1"/>
                </a:solidFill>
              </a:rPr>
              <a:t> </a:t>
            </a:r>
            <a:r>
              <a:rPr lang="de-DE" altLang="de-DE" sz="1800" i="1" u="sng" dirty="0">
                <a:solidFill>
                  <a:schemeClr val="tx1"/>
                </a:solidFill>
              </a:rPr>
              <a:t>terminales </a:t>
            </a:r>
            <a:r>
              <a:rPr lang="de-DE" altLang="de-DE" sz="1800" dirty="0">
                <a:solidFill>
                  <a:schemeClr val="tx1"/>
                </a:solidFill>
              </a:rPr>
              <a:t>(&lt; 2mm)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 smtClean="0">
                <a:solidFill>
                  <a:schemeClr val="tx1"/>
                </a:solidFill>
              </a:rPr>
              <a:t>                      </a:t>
            </a:r>
            <a:endParaRPr lang="de-DE" altLang="de-DE" sz="1800" dirty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	- distal der </a:t>
            </a:r>
            <a:r>
              <a:rPr lang="de-DE" altLang="de-DE" sz="1800" i="1" u="sng" dirty="0" err="1" smtClean="0">
                <a:solidFill>
                  <a:schemeClr val="tx1"/>
                </a:solidFill>
              </a:rPr>
              <a:t>Bronchioli</a:t>
            </a:r>
            <a:r>
              <a:rPr lang="de-DE" altLang="de-DE" sz="1800" i="1" u="sng" dirty="0" smtClean="0">
                <a:solidFill>
                  <a:schemeClr val="tx1"/>
                </a:solidFill>
              </a:rPr>
              <a:t> </a:t>
            </a:r>
            <a:r>
              <a:rPr lang="de-DE" altLang="de-DE" sz="1800" i="1" u="sng" dirty="0">
                <a:solidFill>
                  <a:schemeClr val="tx1"/>
                </a:solidFill>
              </a:rPr>
              <a:t>terminales</a:t>
            </a:r>
            <a:r>
              <a:rPr lang="de-DE" altLang="de-DE" sz="1800" dirty="0">
                <a:solidFill>
                  <a:schemeClr val="tx1"/>
                </a:solidFill>
              </a:rPr>
              <a:t> </a:t>
            </a:r>
            <a:r>
              <a:rPr lang="de-DE" altLang="de-DE" sz="1800" dirty="0" smtClean="0">
                <a:solidFill>
                  <a:schemeClr val="tx1"/>
                </a:solidFill>
              </a:rPr>
              <a:t/>
            </a:r>
            <a:br>
              <a:rPr lang="de-DE" altLang="de-DE" sz="1800" dirty="0" smtClean="0">
                <a:solidFill>
                  <a:schemeClr val="tx1"/>
                </a:solidFill>
              </a:rPr>
            </a:br>
            <a:r>
              <a:rPr lang="de-DE" altLang="de-DE" sz="1800" dirty="0" smtClean="0">
                <a:solidFill>
                  <a:schemeClr val="tx1"/>
                </a:solidFill>
              </a:rPr>
              <a:t>  </a:t>
            </a:r>
            <a:r>
              <a:rPr lang="de-DE" altLang="de-DE" sz="1800" i="1" u="sng" dirty="0" smtClean="0">
                <a:solidFill>
                  <a:schemeClr val="tx1"/>
                </a:solidFill>
              </a:rPr>
              <a:t>„</a:t>
            </a:r>
            <a:r>
              <a:rPr lang="de-DE" altLang="de-DE" sz="1800" i="1" u="sng" dirty="0" err="1">
                <a:solidFill>
                  <a:schemeClr val="tx1"/>
                </a:solidFill>
              </a:rPr>
              <a:t>Acinus</a:t>
            </a:r>
            <a:r>
              <a:rPr lang="de-DE" altLang="de-DE" sz="1800" i="1" u="sng" dirty="0" smtClean="0">
                <a:solidFill>
                  <a:schemeClr val="tx1"/>
                </a:solidFill>
              </a:rPr>
              <a:t>“</a:t>
            </a:r>
            <a:br>
              <a:rPr lang="de-DE" altLang="de-DE" sz="1800" i="1" u="sng" dirty="0" smtClean="0">
                <a:solidFill>
                  <a:schemeClr val="tx1"/>
                </a:solidFill>
              </a:rPr>
            </a:br>
            <a:r>
              <a:rPr lang="de-DE" altLang="de-DE" sz="1800" dirty="0" smtClean="0">
                <a:solidFill>
                  <a:schemeClr val="tx1"/>
                </a:solidFill>
              </a:rPr>
              <a:t>  oder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	</a:t>
            </a:r>
            <a:r>
              <a:rPr lang="de-DE" altLang="de-DE" sz="1800" dirty="0" smtClean="0">
                <a:solidFill>
                  <a:schemeClr val="tx1"/>
                </a:solidFill>
              </a:rPr>
              <a:t> </a:t>
            </a:r>
            <a:r>
              <a:rPr lang="de-DE" altLang="de-DE" sz="1800" u="sng" dirty="0">
                <a:solidFill>
                  <a:schemeClr val="tx1"/>
                </a:solidFill>
              </a:rPr>
              <a:t>„</a:t>
            </a:r>
            <a:r>
              <a:rPr lang="de-DE" altLang="de-DE" sz="1800" i="1" u="sng" dirty="0">
                <a:solidFill>
                  <a:schemeClr val="tx1"/>
                </a:solidFill>
              </a:rPr>
              <a:t>terminale respiratorische Einheit</a:t>
            </a:r>
            <a:r>
              <a:rPr lang="de-DE" altLang="de-DE" sz="1800" u="sng" dirty="0">
                <a:solidFill>
                  <a:schemeClr val="tx1"/>
                </a:solidFill>
              </a:rPr>
              <a:t>“ </a:t>
            </a:r>
            <a:r>
              <a:rPr lang="de-DE" altLang="de-DE" sz="1800" dirty="0" smtClean="0">
                <a:solidFill>
                  <a:schemeClr val="tx1"/>
                </a:solidFill>
              </a:rPr>
              <a:t>(</a:t>
            </a:r>
            <a:r>
              <a:rPr lang="de-DE" altLang="de-DE" sz="1800" dirty="0">
                <a:solidFill>
                  <a:schemeClr val="tx1"/>
                </a:solidFill>
              </a:rPr>
              <a:t>7mm)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		 bestehend aus</a:t>
            </a:r>
            <a:r>
              <a:rPr lang="de-DE" altLang="de-DE" sz="1800" dirty="0" smtClean="0">
                <a:solidFill>
                  <a:schemeClr val="tx1"/>
                </a:solidFill>
              </a:rPr>
              <a:t>:</a:t>
            </a:r>
            <a:r>
              <a:rPr lang="de-DE" altLang="de-DE" sz="1800" dirty="0">
                <a:solidFill>
                  <a:schemeClr val="tx1"/>
                </a:solidFill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	- </a:t>
            </a:r>
            <a:r>
              <a:rPr lang="de-DE" altLang="de-DE" sz="1800" u="sng" dirty="0" err="1" smtClean="0">
                <a:solidFill>
                  <a:schemeClr val="tx1"/>
                </a:solidFill>
              </a:rPr>
              <a:t>Bronchioli</a:t>
            </a:r>
            <a:r>
              <a:rPr lang="de-DE" altLang="de-DE" sz="1800" u="sng" dirty="0" smtClean="0">
                <a:solidFill>
                  <a:schemeClr val="tx1"/>
                </a:solidFill>
              </a:rPr>
              <a:t> </a:t>
            </a:r>
            <a:r>
              <a:rPr lang="de-DE" altLang="de-DE" sz="1800" u="sng" dirty="0" err="1">
                <a:solidFill>
                  <a:schemeClr val="tx1"/>
                </a:solidFill>
              </a:rPr>
              <a:t>respiratorii</a:t>
            </a:r>
            <a:r>
              <a:rPr lang="de-DE" altLang="de-DE" sz="1800" u="sng" dirty="0">
                <a:solidFill>
                  <a:schemeClr val="tx1"/>
                </a:solidFill>
              </a:rPr>
              <a:t> </a:t>
            </a:r>
            <a:r>
              <a:rPr lang="de-DE" altLang="de-DE" sz="1800" dirty="0">
                <a:solidFill>
                  <a:schemeClr val="tx1"/>
                </a:solidFill>
              </a:rPr>
              <a:t>mit </a:t>
            </a:r>
            <a:endParaRPr lang="de-DE" altLang="de-DE" sz="18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 </a:t>
            </a:r>
            <a:r>
              <a:rPr lang="de-DE" altLang="de-DE" sz="1800" dirty="0" smtClean="0">
                <a:solidFill>
                  <a:schemeClr val="tx1"/>
                </a:solidFill>
              </a:rPr>
              <a:t>              </a:t>
            </a:r>
            <a:r>
              <a:rPr lang="de-DE" altLang="de-DE" sz="1800" dirty="0" err="1" smtClean="0">
                <a:solidFill>
                  <a:schemeClr val="tx1"/>
                </a:solidFill>
              </a:rPr>
              <a:t>Alveolargängen</a:t>
            </a:r>
            <a:r>
              <a:rPr lang="de-DE" altLang="de-DE" sz="1800" dirty="0" smtClean="0">
                <a:solidFill>
                  <a:schemeClr val="tx1"/>
                </a:solidFill>
              </a:rPr>
              <a:t> </a:t>
            </a:r>
            <a:r>
              <a:rPr lang="de-DE" altLang="de-DE" sz="1800" dirty="0">
                <a:solidFill>
                  <a:schemeClr val="tx1"/>
                </a:solidFill>
              </a:rPr>
              <a:t>und Alveolen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de-DE" altLang="de-DE" sz="1800" dirty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	- </a:t>
            </a:r>
            <a:r>
              <a:rPr lang="de-DE" altLang="de-DE" sz="1800" i="1" u="sng" dirty="0" err="1">
                <a:solidFill>
                  <a:schemeClr val="tx1"/>
                </a:solidFill>
              </a:rPr>
              <a:t>Lobulus</a:t>
            </a:r>
            <a:r>
              <a:rPr lang="de-DE" altLang="de-DE" sz="1800" dirty="0">
                <a:solidFill>
                  <a:schemeClr val="tx1"/>
                </a:solidFill>
              </a:rPr>
              <a:t> = drei bis fünf </a:t>
            </a:r>
            <a:endParaRPr lang="de-DE" altLang="de-DE" sz="18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	</a:t>
            </a:r>
            <a:r>
              <a:rPr lang="de-DE" altLang="de-DE" sz="1800" dirty="0" smtClean="0">
                <a:solidFill>
                  <a:schemeClr val="tx1"/>
                </a:solidFill>
              </a:rPr>
              <a:t>  </a:t>
            </a:r>
            <a:r>
              <a:rPr lang="de-DE" altLang="de-DE" sz="1800" i="1" u="sng" dirty="0" err="1" smtClean="0">
                <a:solidFill>
                  <a:schemeClr val="tx1"/>
                </a:solidFill>
              </a:rPr>
              <a:t>Bronchioli</a:t>
            </a:r>
            <a:r>
              <a:rPr lang="de-DE" altLang="de-DE" sz="1800" i="1" u="sng" dirty="0" smtClean="0">
                <a:solidFill>
                  <a:schemeClr val="tx1"/>
                </a:solidFill>
              </a:rPr>
              <a:t> </a:t>
            </a:r>
            <a:r>
              <a:rPr lang="de-DE" altLang="de-DE" sz="1800" i="1" u="sng" dirty="0" err="1" smtClean="0">
                <a:solidFill>
                  <a:schemeClr val="tx1"/>
                </a:solidFill>
              </a:rPr>
              <a:t>respiratorii</a:t>
            </a:r>
            <a:r>
              <a:rPr lang="de-DE" altLang="de-DE" sz="1800" i="1" u="sng" dirty="0" smtClean="0">
                <a:solidFill>
                  <a:schemeClr val="tx1"/>
                </a:solidFill>
              </a:rPr>
              <a:t> </a:t>
            </a:r>
            <a:r>
              <a:rPr lang="de-DE" altLang="de-DE" sz="1800" dirty="0">
                <a:solidFill>
                  <a:schemeClr val="tx1"/>
                </a:solidFill>
              </a:rPr>
              <a:t>mit anhängenden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	</a:t>
            </a:r>
            <a:r>
              <a:rPr lang="de-DE" altLang="de-DE" sz="1800" i="1" dirty="0">
                <a:solidFill>
                  <a:schemeClr val="tx1"/>
                </a:solidFill>
              </a:rPr>
              <a:t>  </a:t>
            </a:r>
            <a:r>
              <a:rPr lang="de-DE" altLang="de-DE" sz="1800" i="1" u="sng" dirty="0" smtClean="0">
                <a:solidFill>
                  <a:schemeClr val="tx1"/>
                </a:solidFill>
              </a:rPr>
              <a:t>Ductus </a:t>
            </a:r>
            <a:r>
              <a:rPr lang="de-DE" altLang="de-DE" sz="1800" i="1" u="sng" dirty="0">
                <a:solidFill>
                  <a:schemeClr val="tx1"/>
                </a:solidFill>
              </a:rPr>
              <a:t>alveolares </a:t>
            </a:r>
            <a:r>
              <a:rPr lang="de-DE" altLang="de-DE" sz="1800" dirty="0">
                <a:solidFill>
                  <a:schemeClr val="tx1"/>
                </a:solidFill>
              </a:rPr>
              <a:t>und </a:t>
            </a:r>
            <a:endParaRPr lang="de-DE" altLang="de-DE" sz="18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>
                <a:solidFill>
                  <a:schemeClr val="tx1"/>
                </a:solidFill>
              </a:rPr>
              <a:t> </a:t>
            </a:r>
            <a:r>
              <a:rPr lang="de-DE" altLang="de-DE" sz="1800" dirty="0" smtClean="0">
                <a:solidFill>
                  <a:schemeClr val="tx1"/>
                </a:solidFill>
              </a:rPr>
              <a:t>              endständigen  </a:t>
            </a:r>
            <a:r>
              <a:rPr lang="de-DE" altLang="de-DE" sz="1800" i="1" u="sng" dirty="0" smtClean="0">
                <a:solidFill>
                  <a:schemeClr val="tx1"/>
                </a:solidFill>
              </a:rPr>
              <a:t>Alveolen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de-DE" altLang="de-DE" sz="1800" dirty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altLang="de-DE" sz="1800" dirty="0" smtClean="0">
                <a:solidFill>
                  <a:schemeClr val="tx1"/>
                </a:solidFill>
              </a:rPr>
              <a:t>	</a:t>
            </a:r>
            <a:r>
              <a:rPr lang="de-DE" altLang="de-DE" sz="1800" i="1" u="sng" dirty="0" smtClean="0">
                <a:solidFill>
                  <a:schemeClr val="tx1"/>
                </a:solidFill>
              </a:rPr>
              <a:t>n - Alveolen</a:t>
            </a:r>
            <a:r>
              <a:rPr lang="de-DE" altLang="de-DE" sz="1800" dirty="0" smtClean="0">
                <a:solidFill>
                  <a:schemeClr val="tx1"/>
                </a:solidFill>
              </a:rPr>
              <a:t>:	</a:t>
            </a:r>
            <a:r>
              <a:rPr lang="de-DE" sz="1800" dirty="0" smtClean="0">
                <a:solidFill>
                  <a:schemeClr val="tx1"/>
                </a:solidFill>
              </a:rPr>
              <a:t>300 </a:t>
            </a:r>
            <a:r>
              <a:rPr lang="de-DE" sz="1800" dirty="0">
                <a:solidFill>
                  <a:schemeClr val="tx1"/>
                </a:solidFill>
              </a:rPr>
              <a:t>Millionen </a:t>
            </a:r>
            <a:r>
              <a:rPr lang="de-DE" sz="1800" dirty="0" smtClean="0">
                <a:solidFill>
                  <a:schemeClr val="tx1"/>
                </a:solidFill>
              </a:rPr>
              <a:t/>
            </a:r>
            <a:br>
              <a:rPr lang="de-DE" sz="1800" dirty="0" smtClean="0">
                <a:solidFill>
                  <a:schemeClr val="tx1"/>
                </a:solidFill>
              </a:rPr>
            </a:br>
            <a:r>
              <a:rPr lang="de-DE" sz="1800" dirty="0" smtClean="0">
                <a:solidFill>
                  <a:schemeClr val="tx1"/>
                </a:solidFill>
              </a:rPr>
              <a:t/>
            </a:r>
            <a:br>
              <a:rPr lang="de-DE" sz="1800" dirty="0" smtClean="0">
                <a:solidFill>
                  <a:schemeClr val="tx1"/>
                </a:solidFill>
              </a:rPr>
            </a:br>
            <a:r>
              <a:rPr lang="de-DE" sz="1800" i="1" u="sng" dirty="0" smtClean="0">
                <a:solidFill>
                  <a:schemeClr val="tx1"/>
                </a:solidFill>
              </a:rPr>
              <a:t>Fläche</a:t>
            </a:r>
            <a:r>
              <a:rPr lang="de-DE" sz="1800" dirty="0" smtClean="0">
                <a:solidFill>
                  <a:schemeClr val="tx1"/>
                </a:solidFill>
              </a:rPr>
              <a:t>:		ca</a:t>
            </a:r>
            <a:r>
              <a:rPr lang="de-DE" sz="1800" dirty="0">
                <a:solidFill>
                  <a:schemeClr val="tx1"/>
                </a:solidFill>
              </a:rPr>
              <a:t>. 100 </a:t>
            </a:r>
            <a:r>
              <a:rPr lang="de-DE" sz="1800" dirty="0" smtClean="0">
                <a:solidFill>
                  <a:schemeClr val="tx1"/>
                </a:solidFill>
              </a:rPr>
              <a:t>m</a:t>
            </a:r>
            <a:r>
              <a:rPr lang="de-DE" sz="1800" baseline="30000" dirty="0" smtClean="0">
                <a:solidFill>
                  <a:schemeClr val="tx1"/>
                </a:solidFill>
              </a:rPr>
              <a:t>2</a:t>
            </a:r>
            <a:br>
              <a:rPr lang="de-DE" sz="1800" baseline="30000" dirty="0" smtClean="0">
                <a:solidFill>
                  <a:schemeClr val="tx1"/>
                </a:solidFill>
              </a:rPr>
            </a:br>
            <a:r>
              <a:rPr lang="de-DE" sz="1800" baseline="30000" dirty="0" smtClean="0">
                <a:solidFill>
                  <a:schemeClr val="tx1"/>
                </a:solidFill>
              </a:rPr>
              <a:t>			= 1 Fußballfeld</a:t>
            </a:r>
            <a:endParaRPr lang="de-DE" altLang="de-DE" sz="1800" dirty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de-DE" altLang="de-DE" sz="1800" dirty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de-DE" altLang="de-DE" sz="1800" dirty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de-DE" altLang="de-DE" sz="1800" dirty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de-DE" altLang="de-DE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06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44450"/>
            <a:ext cx="6769100" cy="792163"/>
          </a:xfrm>
        </p:spPr>
        <p:txBody>
          <a:bodyPr/>
          <a:lstStyle/>
          <a:p>
            <a:pPr eaLnBrk="1" hangingPunct="1"/>
            <a:r>
              <a:rPr lang="de-DE" altLang="de-DE" sz="2800" i="1" u="sng" dirty="0" smtClean="0"/>
              <a:t>Lunge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14400"/>
            <a:ext cx="8610600" cy="5943600"/>
          </a:xfrm>
        </p:spPr>
        <p:txBody>
          <a:bodyPr/>
          <a:lstStyle/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Normale Lunge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Anatomie/Histologie</a:t>
            </a:r>
            <a:r>
              <a:rPr lang="de-DE" altLang="de-DE" sz="2000" dirty="0" smtClean="0"/>
              <a:t>: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bis zu den Stimmlippen des Larynx geschichtetes nicht 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  verhornendes </a:t>
            </a:r>
            <a:r>
              <a:rPr lang="de-DE" altLang="de-DE" sz="2000" dirty="0" err="1" smtClean="0"/>
              <a:t>Pattenepithel</a:t>
            </a: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distal davon Zylinderepithel mit Flimmerbesatz, 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schleimbildende Epithelien (Becherzellen)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neuroendokrine Zellen (Serotonin)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submuköse Schleimdrüsen bis in kleine </a:t>
            </a:r>
            <a:r>
              <a:rPr lang="de-DE" altLang="de-DE" sz="2000" dirty="0" err="1" smtClean="0"/>
              <a:t>Bronchi</a:t>
            </a: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  (nicht in </a:t>
            </a:r>
            <a:r>
              <a:rPr lang="de-DE" altLang="de-DE" sz="2000" dirty="0" err="1" smtClean="0"/>
              <a:t>Bronchioli</a:t>
            </a:r>
            <a:r>
              <a:rPr lang="de-DE" altLang="de-DE" sz="20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4830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44450"/>
            <a:ext cx="6769100" cy="792163"/>
          </a:xfrm>
        </p:spPr>
        <p:txBody>
          <a:bodyPr/>
          <a:lstStyle/>
          <a:p>
            <a:pPr eaLnBrk="1" hangingPunct="1"/>
            <a:r>
              <a:rPr lang="de-DE" altLang="de-DE" sz="2800" i="1" u="sng" dirty="0" smtClean="0"/>
              <a:t>Lunge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14400"/>
            <a:ext cx="4114800" cy="5943600"/>
          </a:xfrm>
        </p:spPr>
        <p:txBody>
          <a:bodyPr/>
          <a:lstStyle/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Normale Lunge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Aufbau der </a:t>
            </a:r>
            <a:r>
              <a:rPr lang="de-DE" altLang="de-DE" sz="2000" i="1" u="sng" dirty="0" err="1" smtClean="0"/>
              <a:t>Alveolarwand</a:t>
            </a:r>
            <a:endParaRPr lang="de-DE" altLang="de-DE" sz="2000" i="1" u="sng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1800" dirty="0" smtClean="0"/>
              <a:t>	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1600" dirty="0" smtClean="0"/>
          </a:p>
          <a:p>
            <a:pPr marL="812800" indent="-812800" eaLnBrk="1" hangingPunct="1">
              <a:lnSpc>
                <a:spcPct val="200000"/>
              </a:lnSpc>
            </a:pPr>
            <a:r>
              <a:rPr lang="de-DE" altLang="de-DE" sz="1600" dirty="0" smtClean="0"/>
              <a:t>Kapillar(wand)</a:t>
            </a:r>
            <a:r>
              <a:rPr lang="de-DE" altLang="de-DE" sz="1600" dirty="0" err="1" smtClean="0"/>
              <a:t>endothelien</a:t>
            </a:r>
            <a:endParaRPr lang="de-DE" altLang="de-DE" sz="1600" dirty="0" smtClean="0"/>
          </a:p>
          <a:p>
            <a:pPr marL="812800" indent="-812800" eaLnBrk="1" hangingPunct="1">
              <a:lnSpc>
                <a:spcPct val="200000"/>
              </a:lnSpc>
            </a:pPr>
            <a:r>
              <a:rPr lang="de-DE" altLang="de-DE" sz="1600" dirty="0" smtClean="0"/>
              <a:t>Basalmembran</a:t>
            </a:r>
          </a:p>
          <a:p>
            <a:pPr marL="812800" indent="-812800" eaLnBrk="1" hangingPunct="1"/>
            <a:r>
              <a:rPr lang="de-DE" altLang="de-DE" sz="1600" dirty="0" smtClean="0"/>
              <a:t>pulmonales Interstitium (feine elastische </a:t>
            </a:r>
            <a:r>
              <a:rPr lang="de-DE" altLang="de-DE" sz="1600" dirty="0" err="1" smtClean="0"/>
              <a:t>Fasern,schmale</a:t>
            </a:r>
            <a:r>
              <a:rPr lang="de-DE" altLang="de-DE" sz="1600" dirty="0" smtClean="0"/>
              <a:t> Kollagenfaserbündel, glatte Muskelzellen, Mastzellen, wenige Lymphozyten, Makrophagen)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1600" dirty="0" smtClean="0"/>
          </a:p>
          <a:p>
            <a:pPr marL="812800" indent="-812800" eaLnBrk="1" hangingPunct="1">
              <a:lnSpc>
                <a:spcPct val="80000"/>
              </a:lnSpc>
            </a:pPr>
            <a:r>
              <a:rPr lang="de-DE" altLang="de-DE" sz="1600" dirty="0" smtClean="0"/>
              <a:t>Basalmembran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1600" dirty="0" smtClean="0"/>
          </a:p>
          <a:p>
            <a:pPr marL="812800" indent="-812800" eaLnBrk="1" hangingPunct="1">
              <a:lnSpc>
                <a:spcPct val="80000"/>
              </a:lnSpc>
            </a:pPr>
            <a:r>
              <a:rPr lang="de-DE" altLang="de-DE" sz="1600" dirty="0" err="1" smtClean="0"/>
              <a:t>Alveolarepi</a:t>
            </a:r>
            <a:r>
              <a:rPr lang="de-DE" altLang="de-DE" sz="1800" dirty="0" err="1" smtClean="0"/>
              <a:t>thel</a:t>
            </a:r>
            <a:endParaRPr lang="de-DE" altLang="de-DE" sz="1800" dirty="0" smtClean="0"/>
          </a:p>
        </p:txBody>
      </p:sp>
      <p:pic>
        <p:nvPicPr>
          <p:cNvPr id="11268" name="Picture 4" descr="Fig 16-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83"/>
          <a:stretch>
            <a:fillRect/>
          </a:stretch>
        </p:blipFill>
        <p:spPr bwMode="auto">
          <a:xfrm>
            <a:off x="4308475" y="914400"/>
            <a:ext cx="48355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22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050"/>
          <p:cNvSpPr>
            <a:spLocks noGrp="1" noChangeArrowheads="1"/>
          </p:cNvSpPr>
          <p:nvPr>
            <p:ph type="title"/>
          </p:nvPr>
        </p:nvSpPr>
        <p:spPr>
          <a:xfrm>
            <a:off x="1187450" y="44450"/>
            <a:ext cx="6769100" cy="792163"/>
          </a:xfrm>
        </p:spPr>
        <p:txBody>
          <a:bodyPr/>
          <a:lstStyle/>
          <a:p>
            <a:pPr eaLnBrk="1" hangingPunct="1"/>
            <a:r>
              <a:rPr lang="de-DE" altLang="de-DE" sz="2800" i="1" u="sng" dirty="0" smtClean="0"/>
              <a:t>Lunge</a:t>
            </a:r>
          </a:p>
        </p:txBody>
      </p:sp>
      <p:sp>
        <p:nvSpPr>
          <p:cNvPr id="12291" name="Rectangle 2051"/>
          <p:cNvSpPr>
            <a:spLocks noGrp="1" noChangeArrowheads="1"/>
          </p:cNvSpPr>
          <p:nvPr>
            <p:ph type="body" idx="1"/>
          </p:nvPr>
        </p:nvSpPr>
        <p:spPr>
          <a:xfrm>
            <a:off x="35496" y="914400"/>
            <a:ext cx="9001000" cy="5943600"/>
          </a:xfrm>
        </p:spPr>
        <p:txBody>
          <a:bodyPr/>
          <a:lstStyle/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Normale Lunge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Anatomie/Histologie</a:t>
            </a:r>
            <a:r>
              <a:rPr lang="de-DE" altLang="de-DE" sz="2000" dirty="0" smtClean="0"/>
              <a:t>: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		- </a:t>
            </a:r>
            <a:r>
              <a:rPr lang="de-DE" altLang="de-DE" sz="2000" i="1" u="sng" dirty="0" smtClean="0"/>
              <a:t>Aufbau der </a:t>
            </a:r>
            <a:r>
              <a:rPr lang="de-DE" altLang="de-DE" sz="2000" i="1" u="sng" dirty="0" err="1" smtClean="0"/>
              <a:t>Alveolarwand</a:t>
            </a:r>
            <a:endParaRPr lang="de-DE" altLang="de-DE" sz="2000" i="1" u="sng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		</a:t>
            </a:r>
            <a:r>
              <a:rPr lang="de-DE" altLang="de-DE" sz="2000" dirty="0" smtClean="0">
                <a:solidFill>
                  <a:srgbClr val="FFFF00"/>
                </a:solidFill>
              </a:rPr>
              <a:t> 	</a:t>
            </a:r>
            <a:r>
              <a:rPr lang="de-DE" altLang="de-DE" sz="2000" i="1" u="sng" dirty="0" err="1" smtClean="0"/>
              <a:t>Alveolarepithel</a:t>
            </a:r>
            <a:r>
              <a:rPr lang="de-DE" altLang="de-DE" sz="2000" dirty="0" smtClean="0"/>
              <a:t>: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			- </a:t>
            </a:r>
            <a:r>
              <a:rPr lang="de-DE" altLang="de-DE" sz="2000" dirty="0" err="1" smtClean="0"/>
              <a:t>Pneumozyten</a:t>
            </a:r>
            <a:r>
              <a:rPr lang="de-DE" altLang="de-DE" sz="2000" dirty="0" smtClean="0"/>
              <a:t> Typ I: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/>
              <a:t>	</a:t>
            </a:r>
            <a:r>
              <a:rPr lang="de-DE" altLang="de-DE" sz="2000" dirty="0" smtClean="0"/>
              <a:t>					  (bedecken 95% der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	  	  	  alveolären Oberfläche / </a:t>
            </a:r>
            <a:r>
              <a:rPr lang="de-DE" altLang="de-DE" sz="2000" dirty="0" err="1" smtClean="0"/>
              <a:t>membranös</a:t>
            </a:r>
            <a:r>
              <a:rPr lang="de-DE" altLang="de-DE" sz="2000" dirty="0" smtClean="0"/>
              <a:t>)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			- </a:t>
            </a:r>
            <a:r>
              <a:rPr lang="de-DE" altLang="de-DE" sz="2000" dirty="0" err="1" smtClean="0"/>
              <a:t>Pneumozyten</a:t>
            </a:r>
            <a:r>
              <a:rPr lang="de-DE" altLang="de-DE" sz="2000" dirty="0" smtClean="0"/>
              <a:t> Typ II: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/>
              <a:t>	</a:t>
            </a:r>
            <a:r>
              <a:rPr lang="de-DE" altLang="de-DE" sz="2000" dirty="0" smtClean="0"/>
              <a:t>					  (rund)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		   	  produzieren </a:t>
            </a:r>
            <a:r>
              <a:rPr lang="de-DE" altLang="de-DE" sz="2000" dirty="0" err="1" smtClean="0"/>
              <a:t>Surfactant</a:t>
            </a:r>
            <a:r>
              <a:rPr lang="de-DE" altLang="de-DE" sz="2000" dirty="0" smtClean="0"/>
              <a:t> in Lamellen-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		                  </a:t>
            </a:r>
            <a:r>
              <a:rPr lang="de-DE" altLang="de-DE" sz="2000" dirty="0" err="1" smtClean="0"/>
              <a:t>körperchen</a:t>
            </a: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		                 = „Reparaturzellen“  nach Zerstörung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		                      von Typ I </a:t>
            </a:r>
            <a:r>
              <a:rPr lang="de-DE" altLang="de-DE" sz="2000" dirty="0" err="1" smtClean="0"/>
              <a:t>Pneumozyten</a:t>
            </a:r>
            <a:r>
              <a:rPr lang="de-DE" altLang="de-DE" sz="2000" dirty="0" smtClean="0"/>
              <a:t> 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</p:txBody>
      </p:sp>
      <p:pic>
        <p:nvPicPr>
          <p:cNvPr id="12292" name="Picture 2052" descr="Fig 16-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83"/>
          <a:stretch>
            <a:fillRect/>
          </a:stretch>
        </p:blipFill>
        <p:spPr bwMode="auto">
          <a:xfrm>
            <a:off x="0" y="2514600"/>
            <a:ext cx="353377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438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187450" y="44450"/>
            <a:ext cx="6769100" cy="792163"/>
          </a:xfrm>
        </p:spPr>
        <p:txBody>
          <a:bodyPr/>
          <a:lstStyle/>
          <a:p>
            <a:pPr eaLnBrk="1" hangingPunct="1"/>
            <a:r>
              <a:rPr lang="de-DE" altLang="de-DE" sz="2800" i="1" u="sng" dirty="0" smtClean="0"/>
              <a:t>Lunge</a:t>
            </a:r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04800" y="914400"/>
            <a:ext cx="8610600" cy="5943600"/>
          </a:xfrm>
        </p:spPr>
        <p:txBody>
          <a:bodyPr/>
          <a:lstStyle/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Normale Lunge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i="1" u="sng" dirty="0" smtClean="0"/>
              <a:t>Anatomie/Histologie</a:t>
            </a:r>
            <a:r>
              <a:rPr lang="de-DE" altLang="de-DE" sz="2000" dirty="0" smtClean="0"/>
              <a:t>: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- Aufbau der </a:t>
            </a:r>
            <a:r>
              <a:rPr lang="de-DE" altLang="de-DE" sz="2000" dirty="0" err="1" smtClean="0"/>
              <a:t>Alveolarwand</a:t>
            </a: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- </a:t>
            </a:r>
            <a:r>
              <a:rPr lang="de-DE" altLang="de-DE" sz="2000" dirty="0" err="1" smtClean="0"/>
              <a:t>Alveolarepithel</a:t>
            </a:r>
            <a:r>
              <a:rPr lang="de-DE" altLang="de-DE" sz="2000" dirty="0" smtClean="0"/>
              <a:t> (</a:t>
            </a:r>
            <a:r>
              <a:rPr lang="de-DE" altLang="de-DE" sz="2000" dirty="0" err="1" smtClean="0"/>
              <a:t>Pneumozyten</a:t>
            </a:r>
            <a:r>
              <a:rPr lang="de-DE" altLang="de-DE" sz="2000" dirty="0" smtClean="0"/>
              <a:t> Typ I und II)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- </a:t>
            </a:r>
            <a:r>
              <a:rPr lang="de-DE" altLang="de-DE" sz="2000" dirty="0" err="1" smtClean="0"/>
              <a:t>Alveolarmakrophagen</a:t>
            </a: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  häufig mit </a:t>
            </a:r>
            <a:r>
              <a:rPr lang="de-DE" altLang="de-DE" sz="2000" dirty="0" err="1" smtClean="0"/>
              <a:t>phagozytiertem</a:t>
            </a:r>
            <a:r>
              <a:rPr lang="de-DE" altLang="de-DE" sz="2000" dirty="0" smtClean="0"/>
              <a:t> Material beladen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- </a:t>
            </a:r>
            <a:r>
              <a:rPr lang="de-DE" altLang="de-DE" sz="2000" dirty="0" err="1" smtClean="0"/>
              <a:t>Alveolarwände</a:t>
            </a:r>
            <a:r>
              <a:rPr lang="de-DE" altLang="de-DE" sz="2000" dirty="0" smtClean="0"/>
              <a:t> sind perforiert (</a:t>
            </a:r>
            <a:r>
              <a:rPr lang="de-DE" altLang="de-DE" sz="2000" dirty="0" err="1" smtClean="0"/>
              <a:t>Kohn`sche</a:t>
            </a:r>
            <a:r>
              <a:rPr lang="de-DE" altLang="de-DE" sz="2000" dirty="0" smtClean="0"/>
              <a:t> Poren,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  hier Durchtritt von Bakterien, Exsudat </a:t>
            </a:r>
            <a:r>
              <a:rPr lang="de-DE" altLang="de-DE" sz="2000" dirty="0" err="1" smtClean="0"/>
              <a:t>u.s.w</a:t>
            </a:r>
            <a:r>
              <a:rPr lang="de-DE" altLang="de-DE" sz="2000" dirty="0" smtClean="0"/>
              <a:t>.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- Surfaktant</a:t>
            </a:r>
          </a:p>
          <a:p>
            <a:pPr marL="812800" indent="-8128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	</a:t>
            </a:r>
          </a:p>
        </p:txBody>
      </p:sp>
    </p:spTree>
    <p:extLst>
      <p:ext uri="{BB962C8B-B14F-4D97-AF65-F5344CB8AC3E}">
        <p14:creationId xmlns:p14="http://schemas.microsoft.com/office/powerpoint/2010/main" val="275251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2" t="27801" r="21297" b="7440"/>
          <a:stretch/>
        </p:blipFill>
        <p:spPr bwMode="auto">
          <a:xfrm>
            <a:off x="27747" y="5879"/>
            <a:ext cx="9076785" cy="48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12" t="24576" r="2014" b="50969"/>
          <a:stretch/>
        </p:blipFill>
        <p:spPr bwMode="auto">
          <a:xfrm>
            <a:off x="32377" y="4725144"/>
            <a:ext cx="2581005" cy="21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887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5496" y="692696"/>
            <a:ext cx="8119915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Gliederung</a:t>
            </a:r>
            <a:r>
              <a:rPr lang="de-DE" dirty="0" smtClean="0"/>
              <a:t> / </a:t>
            </a:r>
            <a:r>
              <a:rPr lang="de-DE" i="1" u="sng" dirty="0" smtClean="0"/>
              <a:t>Lernziele</a:t>
            </a:r>
          </a:p>
          <a:p>
            <a:endParaRPr lang="de-DE" dirty="0"/>
          </a:p>
          <a:p>
            <a:endParaRPr lang="de-DE" dirty="0" smtClean="0"/>
          </a:p>
          <a:p>
            <a:pPr marL="285750" indent="-285750">
              <a:buFontTx/>
              <a:buChar char="-"/>
            </a:pPr>
            <a:r>
              <a:rPr lang="de-DE" i="1" u="sng" dirty="0" smtClean="0"/>
              <a:t>angeborene Fehlbildungen</a:t>
            </a:r>
            <a:endParaRPr lang="de-DE" dirty="0"/>
          </a:p>
          <a:p>
            <a:pPr marL="285750" indent="-285750">
              <a:buFontTx/>
              <a:buChar char="-"/>
            </a:pPr>
            <a:endParaRPr lang="de-DE" dirty="0" smtClean="0"/>
          </a:p>
          <a:p>
            <a:pPr marL="285750" indent="-285750">
              <a:buFontTx/>
              <a:buChar char="-"/>
            </a:pPr>
            <a:r>
              <a:rPr lang="de-DE" i="1" u="sng" dirty="0" smtClean="0"/>
              <a:t>Durchblutungsstörungen</a:t>
            </a:r>
            <a:r>
              <a:rPr lang="de-DE" dirty="0" smtClean="0"/>
              <a:t>:		- akute pulmonal-arterielle Hypertonie:	</a:t>
            </a:r>
          </a:p>
          <a:p>
            <a:pPr marL="285750" indent="-285750">
              <a:buFontTx/>
              <a:buChar char="-"/>
            </a:pPr>
            <a:endParaRPr lang="de-DE" dirty="0" smtClean="0"/>
          </a:p>
          <a:p>
            <a:pPr lvl="8"/>
            <a:r>
              <a:rPr lang="de-DE" dirty="0"/>
              <a:t>	</a:t>
            </a:r>
            <a:r>
              <a:rPr lang="de-DE" dirty="0" smtClean="0"/>
              <a:t>	-- Lungenarterienembolie</a:t>
            </a:r>
          </a:p>
          <a:p>
            <a:pPr lvl="8"/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- chronische pulmonal-arterielle Hypertonie</a:t>
            </a:r>
          </a:p>
          <a:p>
            <a:pPr lvl="8"/>
            <a:endParaRPr lang="de-DE" dirty="0"/>
          </a:p>
          <a:p>
            <a:pPr lvl="8"/>
            <a:r>
              <a:rPr lang="de-DE" dirty="0" smtClean="0"/>
              <a:t>		-- </a:t>
            </a:r>
            <a:r>
              <a:rPr lang="de-DE" dirty="0" err="1" smtClean="0"/>
              <a:t>Ventrikelseptumdefekt</a:t>
            </a:r>
            <a:endParaRPr lang="de-DE" dirty="0"/>
          </a:p>
          <a:p>
            <a:pPr lvl="8"/>
            <a:endParaRPr lang="de-DE" dirty="0"/>
          </a:p>
          <a:p>
            <a:pPr lvl="8"/>
            <a:r>
              <a:rPr lang="de-DE" dirty="0" smtClean="0"/>
              <a:t>- </a:t>
            </a:r>
            <a:r>
              <a:rPr lang="de-DE" i="1" u="sng" dirty="0" smtClean="0"/>
              <a:t>Belüftungsstörungen</a:t>
            </a:r>
            <a:r>
              <a:rPr lang="de-DE" dirty="0"/>
              <a:t>:	</a:t>
            </a:r>
            <a:r>
              <a:rPr lang="de-DE" dirty="0" err="1"/>
              <a:t>Atelektasen</a:t>
            </a:r>
            <a:endParaRPr lang="de-DE" dirty="0"/>
          </a:p>
          <a:p>
            <a:pPr lvl="8"/>
            <a:endParaRPr lang="de-DE" dirty="0"/>
          </a:p>
          <a:p>
            <a:pPr lvl="8"/>
            <a:r>
              <a:rPr lang="de-DE" dirty="0"/>
              <a:t>			Emphysem</a:t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- </a:t>
            </a:r>
            <a:r>
              <a:rPr lang="de-DE" i="1" u="sng" dirty="0" smtClean="0"/>
              <a:t>Pneumonie</a:t>
            </a: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- </a:t>
            </a:r>
            <a:r>
              <a:rPr lang="de-DE" i="1" u="sng" dirty="0" smtClean="0"/>
              <a:t>Tumoren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2764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810714" y="3059668"/>
            <a:ext cx="3705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Angeborene Fehlbildungen der Lunge</a:t>
            </a:r>
            <a:endParaRPr lang="de-DE" i="1" u="sng" dirty="0"/>
          </a:p>
        </p:txBody>
      </p:sp>
    </p:spTree>
    <p:extLst>
      <p:ext uri="{BB962C8B-B14F-4D97-AF65-F5344CB8AC3E}">
        <p14:creationId xmlns:p14="http://schemas.microsoft.com/office/powerpoint/2010/main" val="60845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810714" y="3059668"/>
            <a:ext cx="36645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i="1" u="sng" dirty="0" smtClean="0"/>
              <a:t>Angeborene Fehlbildungen der Lunge</a:t>
            </a:r>
          </a:p>
          <a:p>
            <a:pPr algn="ctr"/>
            <a:endParaRPr lang="de-DE" i="1" u="sng" dirty="0"/>
          </a:p>
          <a:p>
            <a:pPr algn="ctr"/>
            <a:r>
              <a:rPr lang="de-DE" i="1" u="sng" dirty="0" smtClean="0"/>
              <a:t>Lungenhypoplasie</a:t>
            </a:r>
            <a:endParaRPr lang="de-DE" i="1" u="sng" dirty="0"/>
          </a:p>
        </p:txBody>
      </p:sp>
    </p:spTree>
    <p:extLst>
      <p:ext uri="{BB962C8B-B14F-4D97-AF65-F5344CB8AC3E}">
        <p14:creationId xmlns:p14="http://schemas.microsoft.com/office/powerpoint/2010/main" val="274653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843808" y="1916832"/>
            <a:ext cx="328045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Kreislaufstörungen</a:t>
            </a:r>
          </a:p>
          <a:p>
            <a:endParaRPr lang="de-DE" dirty="0"/>
          </a:p>
          <a:p>
            <a:endParaRPr lang="de-DE" dirty="0" smtClean="0"/>
          </a:p>
          <a:p>
            <a:r>
              <a:rPr lang="de-DE" dirty="0" smtClean="0"/>
              <a:t>- Lungenstauung / </a:t>
            </a:r>
            <a:r>
              <a:rPr lang="de-DE" dirty="0" err="1" smtClean="0"/>
              <a:t>Lungenoedem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- Lungenarterienembolie</a:t>
            </a:r>
          </a:p>
          <a:p>
            <a:endParaRPr lang="de-DE" dirty="0"/>
          </a:p>
          <a:p>
            <a:r>
              <a:rPr lang="de-DE" dirty="0" smtClean="0"/>
              <a:t>- Lungeninfarkt</a:t>
            </a:r>
          </a:p>
          <a:p>
            <a:endParaRPr lang="de-DE" dirty="0"/>
          </a:p>
          <a:p>
            <a:r>
              <a:rPr lang="de-DE" dirty="0" smtClean="0"/>
              <a:t>- Pulmonale Hypertonie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5290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107504" y="44624"/>
            <a:ext cx="8719951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err="1" smtClean="0"/>
              <a:t>Oedem</a:t>
            </a:r>
            <a:endParaRPr lang="de-DE" i="1" u="sng" dirty="0" smtClean="0"/>
          </a:p>
          <a:p>
            <a:endParaRPr lang="de-DE" dirty="0"/>
          </a:p>
          <a:p>
            <a:r>
              <a:rPr lang="de-DE" i="1" u="sng" dirty="0"/>
              <a:t>Definition</a:t>
            </a:r>
            <a:r>
              <a:rPr lang="de-DE" dirty="0"/>
              <a:t>:	Flüssigkeitseinlagerung im </a:t>
            </a:r>
            <a:r>
              <a:rPr lang="de-DE" dirty="0" smtClean="0"/>
              <a:t>interstitiellen Raum</a:t>
            </a:r>
          </a:p>
          <a:p>
            <a:r>
              <a:rPr lang="de-DE" dirty="0"/>
              <a:t>	</a:t>
            </a:r>
            <a:r>
              <a:rPr lang="de-DE" dirty="0" smtClean="0"/>
              <a:t>	unterschiedlicher Genese</a:t>
            </a:r>
          </a:p>
          <a:p>
            <a:endParaRPr lang="de-DE" dirty="0"/>
          </a:p>
          <a:p>
            <a:r>
              <a:rPr lang="de-DE" i="1" u="sng" dirty="0"/>
              <a:t>Ursachen</a:t>
            </a:r>
            <a:r>
              <a:rPr lang="de-DE" dirty="0"/>
              <a:t>:	</a:t>
            </a:r>
            <a:r>
              <a:rPr lang="de-DE" dirty="0" smtClean="0"/>
              <a:t>- </a:t>
            </a:r>
            <a:r>
              <a:rPr lang="de-DE" u="sng" dirty="0" smtClean="0"/>
              <a:t>„</a:t>
            </a:r>
            <a:r>
              <a:rPr lang="de-DE" u="sng" dirty="0"/>
              <a:t>Wasserretention“ </a:t>
            </a:r>
            <a:endParaRPr lang="de-DE" u="sng" dirty="0" smtClean="0"/>
          </a:p>
          <a:p>
            <a:r>
              <a:rPr lang="de-DE" dirty="0"/>
              <a:t>	</a:t>
            </a:r>
            <a:r>
              <a:rPr lang="de-DE" dirty="0" smtClean="0"/>
              <a:t>		→ Niereninsuffizienz / Herzinsuffizienz </a:t>
            </a:r>
          </a:p>
          <a:p>
            <a:endParaRPr lang="de-DE" dirty="0" smtClean="0"/>
          </a:p>
          <a:p>
            <a:r>
              <a:rPr lang="de-DE" dirty="0"/>
              <a:t>	</a:t>
            </a:r>
            <a:r>
              <a:rPr lang="de-DE" dirty="0" smtClean="0"/>
              <a:t>	- </a:t>
            </a:r>
            <a:r>
              <a:rPr lang="de-DE" u="sng" dirty="0" smtClean="0"/>
              <a:t>Eiweißmangel</a:t>
            </a:r>
            <a:r>
              <a:rPr lang="de-DE" dirty="0" smtClean="0"/>
              <a:t> </a:t>
            </a:r>
            <a:r>
              <a:rPr lang="de-DE" dirty="0"/>
              <a:t>(</a:t>
            </a:r>
            <a:r>
              <a:rPr lang="de-DE" dirty="0" err="1"/>
              <a:t>Hypalbuminämie</a:t>
            </a:r>
            <a:r>
              <a:rPr lang="de-DE" dirty="0" smtClean="0"/>
              <a:t>):</a:t>
            </a:r>
          </a:p>
          <a:p>
            <a:r>
              <a:rPr lang="de-DE" dirty="0"/>
              <a:t>	</a:t>
            </a:r>
            <a:r>
              <a:rPr lang="de-DE" dirty="0" smtClean="0"/>
              <a:t>		 </a:t>
            </a:r>
            <a:r>
              <a:rPr lang="de-DE" dirty="0"/>
              <a:t>→ </a:t>
            </a:r>
            <a:r>
              <a:rPr lang="de-DE" dirty="0" smtClean="0"/>
              <a:t>	</a:t>
            </a:r>
            <a:r>
              <a:rPr lang="de-DE" dirty="0" err="1" smtClean="0"/>
              <a:t>Nephrotisches</a:t>
            </a:r>
            <a:r>
              <a:rPr lang="de-DE" dirty="0" smtClean="0"/>
              <a:t> Syndrom</a:t>
            </a:r>
            <a:endParaRPr lang="de-DE" u="sng" dirty="0" smtClean="0"/>
          </a:p>
          <a:p>
            <a:r>
              <a:rPr lang="de-DE" dirty="0" smtClean="0"/>
              <a:t>				</a:t>
            </a:r>
            <a:r>
              <a:rPr lang="de-DE" dirty="0" err="1" smtClean="0"/>
              <a:t>Lebercirrhose</a:t>
            </a:r>
            <a:endParaRPr lang="de-DE" dirty="0" smtClean="0"/>
          </a:p>
          <a:p>
            <a:r>
              <a:rPr lang="de-DE" dirty="0"/>
              <a:t>	</a:t>
            </a:r>
            <a:r>
              <a:rPr lang="de-DE" dirty="0" smtClean="0"/>
              <a:t>			Malnutrition </a:t>
            </a:r>
          </a:p>
          <a:p>
            <a:r>
              <a:rPr lang="de-DE" dirty="0" smtClean="0"/>
              <a:t>				enterales Eiweißverlustsyndrom </a:t>
            </a:r>
          </a:p>
          <a:p>
            <a:r>
              <a:rPr lang="de-DE" dirty="0"/>
              <a:t>	</a:t>
            </a:r>
            <a:r>
              <a:rPr lang="de-DE" dirty="0" smtClean="0"/>
              <a:t>	- </a:t>
            </a:r>
            <a:r>
              <a:rPr lang="de-DE" u="sng" dirty="0" smtClean="0"/>
              <a:t>Hydrostatisch</a:t>
            </a:r>
            <a:r>
              <a:rPr lang="de-DE" dirty="0" smtClean="0"/>
              <a:t>:</a:t>
            </a:r>
          </a:p>
          <a:p>
            <a:r>
              <a:rPr lang="de-DE" dirty="0"/>
              <a:t>	</a:t>
            </a:r>
            <a:r>
              <a:rPr lang="de-DE" dirty="0" smtClean="0"/>
              <a:t>		 </a:t>
            </a:r>
            <a:r>
              <a:rPr lang="de-DE" dirty="0"/>
              <a:t>→ </a:t>
            </a:r>
            <a:r>
              <a:rPr lang="de-DE" dirty="0" smtClean="0"/>
              <a:t>	chronisch venöse Insuffizienz:</a:t>
            </a:r>
          </a:p>
          <a:p>
            <a:r>
              <a:rPr lang="de-DE" dirty="0" smtClean="0"/>
              <a:t>				Thrombose</a:t>
            </a:r>
          </a:p>
          <a:p>
            <a:r>
              <a:rPr lang="de-DE" dirty="0"/>
              <a:t>	</a:t>
            </a:r>
            <a:r>
              <a:rPr lang="de-DE" dirty="0" smtClean="0"/>
              <a:t>		      	postthrombotisches Syndrom</a:t>
            </a:r>
          </a:p>
          <a:p>
            <a:r>
              <a:rPr lang="de-DE" dirty="0" smtClean="0"/>
              <a:t> </a:t>
            </a:r>
          </a:p>
          <a:p>
            <a:r>
              <a:rPr lang="de-DE" dirty="0" smtClean="0"/>
              <a:t>		- </a:t>
            </a:r>
            <a:r>
              <a:rPr lang="de-DE" u="sng" dirty="0" smtClean="0"/>
              <a:t>Erhöhte Kapillarpermeabilität</a:t>
            </a:r>
            <a:r>
              <a:rPr lang="de-DE" dirty="0" smtClean="0"/>
              <a:t>: </a:t>
            </a:r>
          </a:p>
          <a:p>
            <a:r>
              <a:rPr lang="de-DE" dirty="0"/>
              <a:t>	</a:t>
            </a:r>
            <a:r>
              <a:rPr lang="de-DE" dirty="0" smtClean="0"/>
              <a:t>		→ Entzündung / Verbrennung / allergische Reaktion / Trauma</a:t>
            </a:r>
          </a:p>
          <a:p>
            <a:r>
              <a:rPr lang="de-DE" dirty="0" smtClean="0"/>
              <a:t> </a:t>
            </a:r>
          </a:p>
          <a:p>
            <a:r>
              <a:rPr lang="de-DE" dirty="0"/>
              <a:t>	</a:t>
            </a:r>
            <a:r>
              <a:rPr lang="de-DE" dirty="0" smtClean="0"/>
              <a:t>	- </a:t>
            </a:r>
            <a:r>
              <a:rPr lang="de-DE" u="sng" dirty="0" smtClean="0"/>
              <a:t>Lymphabflussstörung</a:t>
            </a:r>
            <a:r>
              <a:rPr lang="de-DE" dirty="0" smtClean="0"/>
              <a:t> :</a:t>
            </a:r>
          </a:p>
          <a:p>
            <a:r>
              <a:rPr lang="de-DE" dirty="0"/>
              <a:t>	</a:t>
            </a:r>
            <a:r>
              <a:rPr lang="de-DE" dirty="0" smtClean="0"/>
              <a:t>		→ </a:t>
            </a:r>
            <a:r>
              <a:rPr lang="de-DE" dirty="0" err="1" smtClean="0"/>
              <a:t>Lymphoedem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1917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2483768" y="3068960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	</a:t>
            </a:r>
            <a:r>
              <a:rPr lang="de-DE" i="1" u="sng" dirty="0" smtClean="0"/>
              <a:t>Lungenarterienembolie</a:t>
            </a:r>
            <a:endParaRPr lang="de-DE" i="1" u="sng" dirty="0"/>
          </a:p>
        </p:txBody>
      </p:sp>
    </p:spTree>
    <p:extLst>
      <p:ext uri="{BB962C8B-B14F-4D97-AF65-F5344CB8AC3E}">
        <p14:creationId xmlns:p14="http://schemas.microsoft.com/office/powerpoint/2010/main" val="92775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899592" y="2420888"/>
            <a:ext cx="778604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Embolie</a:t>
            </a:r>
            <a:r>
              <a:rPr lang="de-DE" dirty="0" smtClean="0"/>
              <a:t>:</a:t>
            </a:r>
          </a:p>
          <a:p>
            <a:endParaRPr lang="de-DE" dirty="0"/>
          </a:p>
          <a:p>
            <a:r>
              <a:rPr lang="de-DE" i="1" dirty="0" smtClean="0"/>
              <a:t>Definition</a:t>
            </a:r>
            <a:r>
              <a:rPr lang="de-DE" dirty="0" smtClean="0"/>
              <a:t>:	</a:t>
            </a:r>
            <a:r>
              <a:rPr lang="de-DE" i="1" dirty="0"/>
              <a:t>plötzlicher Verschluss eines </a:t>
            </a:r>
            <a:r>
              <a:rPr lang="de-DE" i="1" dirty="0" err="1"/>
              <a:t>Blutgefässes</a:t>
            </a:r>
            <a:r>
              <a:rPr lang="de-DE" i="1" dirty="0"/>
              <a:t> durch einen über die </a:t>
            </a:r>
            <a:endParaRPr lang="de-DE" i="1" dirty="0" smtClean="0"/>
          </a:p>
          <a:p>
            <a:r>
              <a:rPr lang="de-DE" i="1" dirty="0"/>
              <a:t>	</a:t>
            </a:r>
            <a:r>
              <a:rPr lang="de-DE" i="1" dirty="0" smtClean="0"/>
              <a:t>	Blutbahn </a:t>
            </a:r>
            <a:r>
              <a:rPr lang="de-DE" i="1" dirty="0"/>
              <a:t>verschleppten </a:t>
            </a:r>
            <a:r>
              <a:rPr lang="de-DE" i="1" dirty="0" smtClean="0"/>
              <a:t>Partikel</a:t>
            </a:r>
          </a:p>
          <a:p>
            <a:endParaRPr lang="de-DE" i="1" dirty="0"/>
          </a:p>
          <a:p>
            <a:r>
              <a:rPr lang="de-DE" i="1" dirty="0" smtClean="0"/>
              <a:t>Arten:		Partikel von	</a:t>
            </a:r>
            <a:r>
              <a:rPr lang="de-DE" i="1" dirty="0" err="1" smtClean="0"/>
              <a:t>flüßiger</a:t>
            </a:r>
            <a:r>
              <a:rPr lang="de-DE" i="1" dirty="0" smtClean="0"/>
              <a:t> 		Konsistenz</a:t>
            </a:r>
          </a:p>
          <a:p>
            <a:endParaRPr lang="de-DE" i="1" dirty="0"/>
          </a:p>
          <a:p>
            <a:r>
              <a:rPr lang="de-DE" i="1" dirty="0" smtClean="0"/>
              <a:t>		        „		fester     		Konsistenz</a:t>
            </a:r>
          </a:p>
          <a:p>
            <a:r>
              <a:rPr lang="de-DE" i="1" dirty="0"/>
              <a:t>	</a:t>
            </a:r>
            <a:endParaRPr lang="de-DE" i="1" dirty="0" smtClean="0"/>
          </a:p>
          <a:p>
            <a:r>
              <a:rPr lang="de-DE" i="1" dirty="0"/>
              <a:t>	</a:t>
            </a:r>
            <a:r>
              <a:rPr lang="de-DE" i="1" dirty="0" smtClean="0"/>
              <a:t>	</a:t>
            </a:r>
            <a:r>
              <a:rPr lang="de-DE" i="1" dirty="0"/>
              <a:t> </a:t>
            </a:r>
            <a:r>
              <a:rPr lang="de-DE" i="1" dirty="0" smtClean="0"/>
              <a:t>       „		gasförmiger 	Konsistenz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28931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267744" y="3140968"/>
            <a:ext cx="49434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Differentialdiagnose</a:t>
            </a:r>
            <a:r>
              <a:rPr lang="de-DE" dirty="0" smtClean="0"/>
              <a:t>:		</a:t>
            </a:r>
            <a:r>
              <a:rPr lang="de-DE" i="1" dirty="0" smtClean="0"/>
              <a:t>Embolie</a:t>
            </a:r>
          </a:p>
          <a:p>
            <a:endParaRPr lang="de-DE" dirty="0"/>
          </a:p>
          <a:p>
            <a:r>
              <a:rPr lang="de-DE" dirty="0" smtClean="0"/>
              <a:t>				</a:t>
            </a:r>
            <a:r>
              <a:rPr lang="de-DE" i="1" dirty="0" smtClean="0"/>
              <a:t>Thrombose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149279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44" y="212510"/>
            <a:ext cx="8352928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1726525" y="6093296"/>
            <a:ext cx="529016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de-DE" i="1" dirty="0" smtClean="0"/>
              <a:t>Warum treten </a:t>
            </a:r>
            <a:r>
              <a:rPr lang="de-DE" i="1" dirty="0" err="1" smtClean="0"/>
              <a:t>haemorrhagische</a:t>
            </a:r>
            <a:r>
              <a:rPr lang="de-DE" i="1" dirty="0" smtClean="0"/>
              <a:t> Lungeninfarkte nur in </a:t>
            </a:r>
          </a:p>
          <a:p>
            <a:pPr algn="ctr"/>
            <a:r>
              <a:rPr lang="de-DE" i="1" dirty="0" smtClean="0"/>
              <a:t>ca. 10 % der Fälle einer Lungenarterienembolie auf?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1597063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605530" y="3068960"/>
            <a:ext cx="1830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 err="1" smtClean="0"/>
              <a:t>Lungenatelektase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297580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467544" y="1988840"/>
            <a:ext cx="769088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err="1" smtClean="0"/>
              <a:t>Lungenatelektase</a:t>
            </a:r>
            <a:endParaRPr lang="de-DE" i="1" u="sng" dirty="0" smtClean="0"/>
          </a:p>
          <a:p>
            <a:endParaRPr lang="de-DE" i="1" dirty="0"/>
          </a:p>
          <a:p>
            <a:endParaRPr lang="de-DE" i="1" dirty="0" smtClean="0"/>
          </a:p>
          <a:p>
            <a:r>
              <a:rPr lang="de-DE" i="1" u="sng" dirty="0" smtClean="0"/>
              <a:t>Definition</a:t>
            </a:r>
            <a:r>
              <a:rPr lang="de-DE" i="1" dirty="0" smtClean="0"/>
              <a:t>:</a:t>
            </a:r>
          </a:p>
          <a:p>
            <a:endParaRPr lang="de-DE" i="1" dirty="0"/>
          </a:p>
          <a:p>
            <a:r>
              <a:rPr lang="de-DE" i="1" u="sng" dirty="0" err="1"/>
              <a:t>Atelektase</a:t>
            </a:r>
            <a:r>
              <a:rPr lang="de-DE" dirty="0"/>
              <a:t>: </a:t>
            </a:r>
            <a:r>
              <a:rPr lang="de-DE" dirty="0" smtClean="0"/>
              <a:t>		Unvollständig </a:t>
            </a:r>
            <a:r>
              <a:rPr lang="de-DE" dirty="0"/>
              <a:t>entfalteter, luftleerer </a:t>
            </a:r>
            <a:r>
              <a:rPr lang="de-DE" dirty="0" smtClean="0"/>
              <a:t>Lungenbereich</a:t>
            </a:r>
          </a:p>
          <a:p>
            <a:endParaRPr lang="de-DE" dirty="0"/>
          </a:p>
          <a:p>
            <a:endParaRPr lang="de-DE" dirty="0"/>
          </a:p>
          <a:p>
            <a:r>
              <a:rPr lang="de-DE" i="1" u="sng" dirty="0" err="1"/>
              <a:t>Dystelektase</a:t>
            </a:r>
            <a:r>
              <a:rPr lang="de-DE" dirty="0"/>
              <a:t>: </a:t>
            </a:r>
            <a:r>
              <a:rPr lang="de-DE" dirty="0" smtClean="0"/>
              <a:t>		Mangelbelüftung:</a:t>
            </a:r>
          </a:p>
          <a:p>
            <a:r>
              <a:rPr lang="de-DE" dirty="0" smtClean="0"/>
              <a:t> </a:t>
            </a:r>
          </a:p>
          <a:p>
            <a:r>
              <a:rPr lang="de-DE" dirty="0"/>
              <a:t>	</a:t>
            </a:r>
            <a:r>
              <a:rPr lang="de-DE" dirty="0" smtClean="0"/>
              <a:t>		=	unvollständige </a:t>
            </a:r>
            <a:r>
              <a:rPr lang="de-DE" dirty="0" err="1"/>
              <a:t>Atelektase</a:t>
            </a:r>
            <a:endParaRPr lang="de-DE" dirty="0"/>
          </a:p>
          <a:p>
            <a:r>
              <a:rPr lang="de-DE" i="1" dirty="0" smtClean="0"/>
              <a:t>	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207115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ChangeArrowheads="1"/>
          </p:cNvSpPr>
          <p:nvPr/>
        </p:nvSpPr>
        <p:spPr bwMode="auto">
          <a:xfrm>
            <a:off x="3124200" y="304800"/>
            <a:ext cx="2444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rgbClr val="FFFF00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rgbClr val="FFFF00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rgbClr val="FFFF00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rgbClr val="FFFF00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rgbClr val="FFFF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altLang="de-DE" sz="3600" i="1" u="sng" dirty="0" err="1">
                <a:solidFill>
                  <a:schemeClr val="tx1"/>
                </a:solidFill>
              </a:rPr>
              <a:t>Atelektase</a:t>
            </a:r>
            <a:r>
              <a:rPr lang="de-DE" altLang="de-DE" sz="3600" dirty="0"/>
              <a:t> </a:t>
            </a:r>
          </a:p>
        </p:txBody>
      </p:sp>
      <p:sp>
        <p:nvSpPr>
          <p:cNvPr id="38915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098550"/>
            <a:ext cx="8686800" cy="5759450"/>
          </a:xfrm>
        </p:spPr>
        <p:txBody>
          <a:bodyPr/>
          <a:lstStyle/>
          <a:p>
            <a:pPr marL="812800" indent="-8128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de-DE" altLang="de-DE" sz="2000" u="sng" dirty="0" smtClean="0"/>
              <a:t>Definition</a:t>
            </a:r>
            <a:r>
              <a:rPr lang="de-DE" altLang="de-DE" sz="2000" dirty="0" smtClean="0"/>
              <a:t>:</a:t>
            </a:r>
            <a:br>
              <a:rPr lang="de-DE" altLang="de-DE" sz="2000" dirty="0" smtClean="0"/>
            </a:br>
            <a:r>
              <a:rPr lang="de-DE" altLang="de-DE" sz="2000" dirty="0" smtClean="0">
                <a:solidFill>
                  <a:srgbClr val="FFFF00"/>
                </a:solidFill>
              </a:rPr>
              <a:t>	</a:t>
            </a:r>
            <a:endParaRPr lang="de-DE" altLang="de-DE" sz="2000" dirty="0" smtClean="0"/>
          </a:p>
          <a:p>
            <a:pPr marL="812800" indent="-812800" eaLnBrk="1" hangingPunct="1">
              <a:lnSpc>
                <a:spcPct val="90000"/>
              </a:lnSpc>
            </a:pPr>
            <a:r>
              <a:rPr lang="de-DE" altLang="de-DE" sz="2000" dirty="0" smtClean="0"/>
              <a:t>Inkomplette Ausdehnung oder Kollaps vormals regelhaft belüfteten Lungenparenchyms</a:t>
            </a:r>
          </a:p>
          <a:p>
            <a:pPr marL="812800" indent="-812800" eaLnBrk="1" hangingPunct="1">
              <a:lnSpc>
                <a:spcPct val="90000"/>
              </a:lnSpc>
            </a:pPr>
            <a:r>
              <a:rPr lang="de-DE" altLang="de-DE" sz="2000" dirty="0" smtClean="0"/>
              <a:t>Resultat: Minderbelüftetes Lungen-</a:t>
            </a:r>
          </a:p>
          <a:p>
            <a:pPr marL="812800" indent="-8128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de-DE" altLang="de-DE" sz="2000" dirty="0" smtClean="0"/>
              <a:t>	</a:t>
            </a:r>
            <a:r>
              <a:rPr lang="de-DE" altLang="de-DE" sz="2000" dirty="0" err="1" smtClean="0"/>
              <a:t>parenchym</a:t>
            </a:r>
            <a:r>
              <a:rPr lang="de-DE" altLang="de-DE" sz="2000" dirty="0" smtClean="0"/>
              <a:t>, reduzierte </a:t>
            </a:r>
            <a:r>
              <a:rPr lang="de-DE" altLang="de-DE" sz="2000" dirty="0" err="1" smtClean="0"/>
              <a:t>Oxygenierung</a:t>
            </a:r>
            <a:r>
              <a:rPr lang="de-DE" altLang="de-DE" sz="2000" dirty="0" smtClean="0"/>
              <a:t>, </a:t>
            </a:r>
          </a:p>
          <a:p>
            <a:pPr marL="812800" indent="-8128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de-DE" altLang="de-DE" sz="2000" dirty="0" smtClean="0"/>
              <a:t>	</a:t>
            </a:r>
            <a:r>
              <a:rPr lang="de-DE" altLang="de-DE" sz="2000" dirty="0" err="1" smtClean="0"/>
              <a:t>Infektneigung</a:t>
            </a:r>
            <a:endParaRPr lang="de-DE" altLang="de-DE" sz="2000" dirty="0" smtClean="0"/>
          </a:p>
          <a:p>
            <a:pPr marL="812800" indent="-812800" eaLnBrk="1" hangingPunct="1">
              <a:lnSpc>
                <a:spcPct val="90000"/>
              </a:lnSpc>
              <a:buFont typeface="Wingdings" pitchFamily="2" charset="2"/>
              <a:buNone/>
            </a:pPr>
            <a:endParaRPr lang="de-DE" altLang="de-DE" sz="2000" dirty="0"/>
          </a:p>
          <a:p>
            <a:pPr marL="812800" indent="-8128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de-DE" altLang="de-DE" sz="2000" u="sng" dirty="0" smtClean="0"/>
              <a:t>Arten</a:t>
            </a:r>
            <a:r>
              <a:rPr lang="de-DE" altLang="de-DE" sz="2000" dirty="0" smtClean="0"/>
              <a:t>:			</a:t>
            </a:r>
            <a:r>
              <a:rPr lang="de-DE" altLang="de-DE" sz="2000" dirty="0" err="1" smtClean="0"/>
              <a:t>Resorptionsatelektasen</a:t>
            </a:r>
            <a:endParaRPr lang="de-DE" altLang="de-DE" sz="2000" dirty="0" smtClean="0"/>
          </a:p>
          <a:p>
            <a:pPr marL="1168400" lvl="1" indent="-711200" eaLnBrk="1" hangingPunct="1">
              <a:lnSpc>
                <a:spcPct val="90000"/>
              </a:lnSpc>
              <a:buFontTx/>
              <a:buNone/>
            </a:pPr>
            <a:r>
              <a:rPr lang="de-DE" altLang="de-DE" sz="2000" dirty="0" smtClean="0"/>
              <a:t>	</a:t>
            </a:r>
          </a:p>
          <a:p>
            <a:pPr marL="1168400" lvl="1" indent="-711200" eaLnBrk="1" hangingPunct="1">
              <a:lnSpc>
                <a:spcPct val="90000"/>
              </a:lnSpc>
              <a:buFontTx/>
              <a:buNone/>
            </a:pPr>
            <a:endParaRPr lang="de-DE" altLang="de-DE" sz="2000" dirty="0" smtClean="0"/>
          </a:p>
          <a:p>
            <a:pPr marL="812800" indent="-8128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de-DE" altLang="de-DE" sz="2000" dirty="0" smtClean="0"/>
              <a:t>			</a:t>
            </a:r>
            <a:r>
              <a:rPr lang="de-DE" altLang="de-DE" sz="2000" dirty="0" err="1" smtClean="0"/>
              <a:t>Kompressionsatelektasen</a:t>
            </a:r>
            <a:endParaRPr lang="de-DE" altLang="de-DE" sz="2000" dirty="0" smtClean="0"/>
          </a:p>
          <a:p>
            <a:pPr marL="812800" indent="-812800" eaLnBrk="1" hangingPunct="1">
              <a:lnSpc>
                <a:spcPct val="90000"/>
              </a:lnSpc>
              <a:buFont typeface="Wingdings" pitchFamily="2" charset="2"/>
              <a:buNone/>
            </a:pPr>
            <a:endParaRPr lang="de-DE" altLang="de-DE" sz="2000" dirty="0" smtClean="0"/>
          </a:p>
          <a:p>
            <a:pPr marL="1168400" lvl="1" indent="-711200" eaLnBrk="1" hangingPunct="1">
              <a:lnSpc>
                <a:spcPct val="90000"/>
              </a:lnSpc>
              <a:buFontTx/>
              <a:buNone/>
            </a:pPr>
            <a:r>
              <a:rPr lang="de-DE" altLang="de-DE" sz="2000" dirty="0" smtClean="0"/>
              <a:t>	</a:t>
            </a:r>
          </a:p>
          <a:p>
            <a:pPr marL="1168400" lvl="1" indent="-711200" eaLnBrk="1" hangingPunct="1">
              <a:lnSpc>
                <a:spcPct val="90000"/>
              </a:lnSpc>
              <a:buFontTx/>
              <a:buNone/>
            </a:pPr>
            <a:r>
              <a:rPr lang="de-DE" altLang="de-DE" sz="2000" dirty="0" smtClean="0"/>
              <a:t>     		</a:t>
            </a:r>
            <a:r>
              <a:rPr lang="de-DE" altLang="de-DE" sz="2000" dirty="0" err="1" smtClean="0"/>
              <a:t>Kontraktionsatelektasen</a:t>
            </a:r>
            <a:endParaRPr lang="de-DE" altLang="de-DE" sz="2000" dirty="0" smtClean="0"/>
          </a:p>
          <a:p>
            <a:pPr marL="1168400" lvl="1" indent="-711200" eaLnBrk="1" hangingPunct="1">
              <a:lnSpc>
                <a:spcPct val="90000"/>
              </a:lnSpc>
              <a:buFontTx/>
              <a:buNone/>
            </a:pPr>
            <a:endParaRPr lang="de-DE" altLang="de-DE" sz="2000" b="1" dirty="0" smtClean="0"/>
          </a:p>
        </p:txBody>
      </p:sp>
      <p:pic>
        <p:nvPicPr>
          <p:cNvPr id="38916" name="Picture 7" descr="Fig 16- 2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70"/>
          <a:stretch>
            <a:fillRect/>
          </a:stretch>
        </p:blipFill>
        <p:spPr bwMode="auto">
          <a:xfrm>
            <a:off x="5732463" y="2057400"/>
            <a:ext cx="3411537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172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606943" y="3131676"/>
            <a:ext cx="1901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Lungenemphysem</a:t>
            </a:r>
            <a:endParaRPr lang="de-DE" i="1" u="sng" dirty="0"/>
          </a:p>
        </p:txBody>
      </p:sp>
    </p:spTree>
    <p:extLst>
      <p:ext uri="{BB962C8B-B14F-4D97-AF65-F5344CB8AC3E}">
        <p14:creationId xmlns:p14="http://schemas.microsoft.com/office/powerpoint/2010/main" val="192281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755576" y="1602666"/>
            <a:ext cx="782284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Emphysem</a:t>
            </a:r>
          </a:p>
          <a:p>
            <a:endParaRPr lang="de-DE" i="1" u="sng" dirty="0"/>
          </a:p>
          <a:p>
            <a:endParaRPr lang="de-DE" i="1" u="sng" dirty="0" smtClean="0"/>
          </a:p>
          <a:p>
            <a:r>
              <a:rPr lang="de-DE" i="1" u="sng" dirty="0" smtClean="0"/>
              <a:t>Definition</a:t>
            </a:r>
            <a:r>
              <a:rPr lang="de-DE" dirty="0"/>
              <a:t>:		</a:t>
            </a:r>
            <a:r>
              <a:rPr lang="de-DE" dirty="0" smtClean="0"/>
              <a:t>erhöhtes </a:t>
            </a:r>
            <a:r>
              <a:rPr lang="de-DE" dirty="0"/>
              <a:t>Vorkommen von </a:t>
            </a:r>
            <a:r>
              <a:rPr lang="de-DE" dirty="0" smtClean="0"/>
              <a:t>Luft oder Gas </a:t>
            </a:r>
            <a:r>
              <a:rPr lang="de-DE" dirty="0"/>
              <a:t>im </a:t>
            </a:r>
            <a:r>
              <a:rPr lang="de-DE" dirty="0" smtClean="0"/>
              <a:t>Gewebe</a:t>
            </a:r>
          </a:p>
          <a:p>
            <a:r>
              <a:rPr lang="de-DE" dirty="0" smtClean="0"/>
              <a:t>			</a:t>
            </a:r>
            <a:r>
              <a:rPr lang="de-DE" i="1" u="sng" dirty="0" err="1" smtClean="0"/>
              <a:t>Emphysema</a:t>
            </a:r>
            <a:r>
              <a:rPr lang="de-DE" dirty="0" smtClean="0"/>
              <a:t>:		das </a:t>
            </a:r>
            <a:r>
              <a:rPr lang="de-DE" i="1" u="sng" dirty="0" smtClean="0"/>
              <a:t>Aufgeblasene</a:t>
            </a:r>
            <a:endParaRPr lang="de-DE" i="1" u="sng" dirty="0"/>
          </a:p>
          <a:p>
            <a:r>
              <a:rPr lang="de-DE" dirty="0" smtClean="0"/>
              <a:t>			meist verwandt für: 	</a:t>
            </a:r>
            <a:r>
              <a:rPr lang="de-DE" i="1" u="sng" dirty="0" smtClean="0"/>
              <a:t>Lungenemphysem</a:t>
            </a:r>
            <a:r>
              <a:rPr lang="de-DE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246093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889386" y="3068960"/>
            <a:ext cx="1258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Pneumonie</a:t>
            </a:r>
            <a:endParaRPr lang="de-DE" i="1" u="sng" dirty="0"/>
          </a:p>
        </p:txBody>
      </p:sp>
    </p:spTree>
    <p:extLst>
      <p:ext uri="{BB962C8B-B14F-4D97-AF65-F5344CB8AC3E}">
        <p14:creationId xmlns:p14="http://schemas.microsoft.com/office/powerpoint/2010/main" val="7256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5496" y="44624"/>
            <a:ext cx="9417963" cy="70173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Pneumonie</a:t>
            </a:r>
          </a:p>
          <a:p>
            <a:endParaRPr lang="de-DE" dirty="0"/>
          </a:p>
          <a:p>
            <a:r>
              <a:rPr lang="de-DE" i="1" u="sng" dirty="0"/>
              <a:t>Definition</a:t>
            </a:r>
            <a:r>
              <a:rPr lang="de-DE" dirty="0"/>
              <a:t>:	</a:t>
            </a:r>
            <a:r>
              <a:rPr lang="de-DE" dirty="0" smtClean="0"/>
              <a:t>Entzündung </a:t>
            </a:r>
            <a:r>
              <a:rPr lang="de-DE" dirty="0"/>
              <a:t>des </a:t>
            </a:r>
            <a:r>
              <a:rPr lang="de-DE" dirty="0" err="1" smtClean="0"/>
              <a:t>Alveolarraumes</a:t>
            </a:r>
            <a:r>
              <a:rPr lang="de-DE" dirty="0" smtClean="0"/>
              <a:t> /oder interstitiellen Lungengewebes</a:t>
            </a:r>
          </a:p>
          <a:p>
            <a:endParaRPr lang="de-DE" dirty="0"/>
          </a:p>
          <a:p>
            <a:r>
              <a:rPr lang="de-DE" i="1" u="sng" dirty="0" smtClean="0"/>
              <a:t>Ursachen</a:t>
            </a:r>
            <a:r>
              <a:rPr lang="de-DE" dirty="0" smtClean="0"/>
              <a:t>:	meist:		Bakterien</a:t>
            </a:r>
          </a:p>
          <a:p>
            <a:endParaRPr lang="de-DE" dirty="0"/>
          </a:p>
          <a:p>
            <a:r>
              <a:rPr lang="de-DE" i="1" u="sng" dirty="0" smtClean="0"/>
              <a:t>Epidemiologie</a:t>
            </a:r>
            <a:r>
              <a:rPr lang="de-DE" dirty="0" smtClean="0"/>
              <a:t>:	häufigste, zum Tode führende Infektionskrankheit</a:t>
            </a:r>
          </a:p>
          <a:p>
            <a:endParaRPr lang="de-DE" dirty="0"/>
          </a:p>
          <a:p>
            <a:r>
              <a:rPr lang="de-DE" i="1" u="sng" dirty="0"/>
              <a:t>Arten</a:t>
            </a:r>
            <a:r>
              <a:rPr lang="de-DE" dirty="0"/>
              <a:t>:		</a:t>
            </a:r>
            <a:r>
              <a:rPr lang="de-DE" i="1" u="sng" dirty="0" err="1"/>
              <a:t>Lobärpneumonie</a:t>
            </a:r>
            <a:r>
              <a:rPr lang="de-DE" dirty="0"/>
              <a:t> (klassische Lappenpneumonie): </a:t>
            </a:r>
            <a:r>
              <a:rPr lang="de-DE" dirty="0" smtClean="0"/>
              <a:t>V.a. Pneumokokken </a:t>
            </a:r>
            <a:endParaRPr lang="de-DE" dirty="0"/>
          </a:p>
          <a:p>
            <a:pPr lvl="1"/>
            <a:r>
              <a:rPr lang="de-DE" dirty="0" smtClean="0"/>
              <a:t>		Klassischer </a:t>
            </a:r>
            <a:r>
              <a:rPr lang="de-DE" dirty="0" err="1"/>
              <a:t>Stadienverlauf</a:t>
            </a:r>
            <a:r>
              <a:rPr lang="de-DE" dirty="0"/>
              <a:t> </a:t>
            </a:r>
          </a:p>
          <a:p>
            <a:pPr lvl="2"/>
            <a:r>
              <a:rPr lang="de-DE" dirty="0" smtClean="0"/>
              <a:t>		</a:t>
            </a:r>
            <a:r>
              <a:rPr lang="de-DE" dirty="0" err="1" smtClean="0"/>
              <a:t>Anschoppung</a:t>
            </a:r>
            <a:r>
              <a:rPr lang="de-DE" dirty="0" smtClean="0"/>
              <a:t> </a:t>
            </a:r>
            <a:r>
              <a:rPr lang="de-DE" dirty="0"/>
              <a:t>(1.Tag): Seröses </a:t>
            </a:r>
            <a:r>
              <a:rPr lang="de-DE" dirty="0" smtClean="0"/>
              <a:t>	Exsudat + Blutreich</a:t>
            </a:r>
            <a:endParaRPr lang="de-DE" dirty="0"/>
          </a:p>
          <a:p>
            <a:pPr lvl="2"/>
            <a:r>
              <a:rPr lang="de-DE" dirty="0" smtClean="0"/>
              <a:t>		Rote </a:t>
            </a:r>
            <a:r>
              <a:rPr lang="de-DE" dirty="0" err="1"/>
              <a:t>Hepatisation</a:t>
            </a:r>
            <a:r>
              <a:rPr lang="de-DE" dirty="0"/>
              <a:t> (2./3.Tag): </a:t>
            </a:r>
            <a:r>
              <a:rPr lang="de-DE" dirty="0" smtClean="0"/>
              <a:t>		Fibrinreiches </a:t>
            </a:r>
            <a:r>
              <a:rPr lang="de-DE" dirty="0"/>
              <a:t>Exsudat </a:t>
            </a:r>
          </a:p>
          <a:p>
            <a:pPr lvl="2"/>
            <a:r>
              <a:rPr lang="de-DE" dirty="0" smtClean="0"/>
              <a:t>		Graue </a:t>
            </a:r>
            <a:r>
              <a:rPr lang="de-DE" dirty="0" err="1"/>
              <a:t>Hepatisation</a:t>
            </a:r>
            <a:r>
              <a:rPr lang="de-DE" dirty="0"/>
              <a:t> (4.–6.Tag</a:t>
            </a:r>
            <a:r>
              <a:rPr lang="de-DE" dirty="0" smtClean="0"/>
              <a:t>):	</a:t>
            </a:r>
            <a:r>
              <a:rPr lang="de-DE" dirty="0" err="1" smtClean="0"/>
              <a:t>Ery</a:t>
            </a:r>
            <a:r>
              <a:rPr lang="de-DE" dirty="0" smtClean="0"/>
              <a:t> - Abbau </a:t>
            </a:r>
          </a:p>
          <a:p>
            <a:pPr lvl="2"/>
            <a:r>
              <a:rPr lang="de-DE" dirty="0" smtClean="0"/>
              <a:t>		Gelbe </a:t>
            </a:r>
            <a:r>
              <a:rPr lang="de-DE" dirty="0" err="1"/>
              <a:t>Hepatisation</a:t>
            </a:r>
            <a:r>
              <a:rPr lang="de-DE" dirty="0"/>
              <a:t> (7./8.Tag): </a:t>
            </a:r>
            <a:r>
              <a:rPr lang="de-DE" dirty="0" smtClean="0"/>
              <a:t>	eitriges </a:t>
            </a:r>
            <a:r>
              <a:rPr lang="de-DE" dirty="0"/>
              <a:t>Exsudat durch </a:t>
            </a:r>
            <a:endParaRPr lang="de-DE" dirty="0" smtClean="0"/>
          </a:p>
          <a:p>
            <a:pPr lvl="2"/>
            <a:r>
              <a:rPr lang="de-DE" dirty="0" smtClean="0"/>
              <a:t>						</a:t>
            </a:r>
            <a:r>
              <a:rPr lang="de-DE" dirty="0" err="1" smtClean="0"/>
              <a:t>Leukozyteninfiltration</a:t>
            </a:r>
            <a:endParaRPr lang="de-DE" dirty="0"/>
          </a:p>
          <a:p>
            <a:pPr lvl="2"/>
            <a:r>
              <a:rPr lang="de-DE" dirty="0" smtClean="0"/>
              <a:t>		</a:t>
            </a:r>
            <a:r>
              <a:rPr lang="de-DE" dirty="0" err="1" smtClean="0"/>
              <a:t>Lyse</a:t>
            </a:r>
            <a:r>
              <a:rPr lang="de-DE" dirty="0" smtClean="0"/>
              <a:t> / </a:t>
            </a:r>
            <a:r>
              <a:rPr lang="de-DE" dirty="0" err="1" smtClean="0"/>
              <a:t>Restitutio</a:t>
            </a:r>
            <a:r>
              <a:rPr lang="de-DE" dirty="0" smtClean="0"/>
              <a:t> ad </a:t>
            </a:r>
            <a:r>
              <a:rPr lang="de-DE" dirty="0" err="1" smtClean="0"/>
              <a:t>integrum</a:t>
            </a:r>
            <a:r>
              <a:rPr lang="de-DE" dirty="0" smtClean="0"/>
              <a:t>( </a:t>
            </a:r>
            <a:r>
              <a:rPr lang="de-DE" dirty="0"/>
              <a:t>9.Tag </a:t>
            </a:r>
            <a:r>
              <a:rPr lang="de-DE" dirty="0" smtClean="0"/>
              <a:t>- 4.W.): </a:t>
            </a:r>
          </a:p>
          <a:p>
            <a:pPr lvl="2"/>
            <a:r>
              <a:rPr lang="de-DE" dirty="0"/>
              <a:t>	</a:t>
            </a:r>
            <a:r>
              <a:rPr lang="de-DE" dirty="0" smtClean="0"/>
              <a:t>					Verflüssigung </a:t>
            </a:r>
            <a:r>
              <a:rPr lang="de-DE" dirty="0"/>
              <a:t>des </a:t>
            </a:r>
            <a:endParaRPr lang="de-DE" dirty="0" smtClean="0"/>
          </a:p>
          <a:p>
            <a:pPr lvl="2"/>
            <a:r>
              <a:rPr lang="de-DE" dirty="0" smtClean="0"/>
              <a:t>						Fibrins + </a:t>
            </a:r>
          </a:p>
          <a:p>
            <a:pPr lvl="2"/>
            <a:r>
              <a:rPr lang="de-DE" dirty="0"/>
              <a:t>	</a:t>
            </a:r>
            <a:r>
              <a:rPr lang="de-DE" dirty="0" smtClean="0"/>
              <a:t>					Abhusten von Eiter</a:t>
            </a:r>
            <a:endParaRPr lang="de-DE" dirty="0"/>
          </a:p>
          <a:p>
            <a:r>
              <a:rPr lang="de-DE" dirty="0" smtClean="0"/>
              <a:t>		</a:t>
            </a:r>
            <a:r>
              <a:rPr lang="de-DE" i="1" u="sng" dirty="0" err="1" smtClean="0"/>
              <a:t>Bronchopneumonie</a:t>
            </a:r>
            <a:r>
              <a:rPr lang="de-DE" dirty="0" smtClean="0"/>
              <a:t>: deszendierende Infektion: 	</a:t>
            </a:r>
            <a:r>
              <a:rPr lang="de-DE" dirty="0" err="1" smtClean="0"/>
              <a:t>Pneumo</a:t>
            </a:r>
            <a:r>
              <a:rPr lang="de-DE" dirty="0" smtClean="0"/>
              <a:t> - / Streptokokken</a:t>
            </a:r>
            <a:endParaRPr lang="de-DE" dirty="0"/>
          </a:p>
          <a:p>
            <a:r>
              <a:rPr lang="de-DE" i="1" dirty="0" smtClean="0"/>
              <a:t>		</a:t>
            </a:r>
            <a:r>
              <a:rPr lang="de-DE" i="1" u="sng" dirty="0" smtClean="0"/>
              <a:t>Interstitielle </a:t>
            </a:r>
            <a:r>
              <a:rPr lang="de-DE" i="1" u="sng" dirty="0"/>
              <a:t>Pneumonie</a:t>
            </a:r>
            <a:r>
              <a:rPr lang="de-DE" dirty="0"/>
              <a:t>: </a:t>
            </a:r>
            <a:r>
              <a:rPr lang="de-DE" dirty="0" smtClean="0"/>
              <a:t>			Viren / </a:t>
            </a:r>
            <a:r>
              <a:rPr lang="de-DE" dirty="0" err="1" smtClean="0"/>
              <a:t>Mykoplasmen</a:t>
            </a:r>
            <a:r>
              <a:rPr lang="de-DE" dirty="0" smtClean="0"/>
              <a:t>	</a:t>
            </a:r>
          </a:p>
          <a:p>
            <a:r>
              <a:rPr lang="de-DE" i="1" dirty="0" smtClean="0"/>
              <a:t>		</a:t>
            </a:r>
            <a:r>
              <a:rPr lang="de-DE" i="1" u="sng" dirty="0" err="1" smtClean="0"/>
              <a:t>Miliarpneumonie</a:t>
            </a:r>
            <a:r>
              <a:rPr lang="de-DE" dirty="0"/>
              <a:t>: </a:t>
            </a:r>
            <a:r>
              <a:rPr lang="de-DE" dirty="0" smtClean="0"/>
              <a:t>				Tbc</a:t>
            </a:r>
            <a:endParaRPr lang="de-DE" dirty="0"/>
          </a:p>
          <a:p>
            <a:r>
              <a:rPr lang="de-DE" dirty="0" smtClean="0"/>
              <a:t>		</a:t>
            </a:r>
            <a:r>
              <a:rPr lang="de-DE" i="1" u="sng" dirty="0" smtClean="0"/>
              <a:t>bakterielle Superinfektion</a:t>
            </a:r>
            <a:r>
              <a:rPr lang="de-DE" dirty="0" smtClean="0"/>
              <a:t>: 			</a:t>
            </a:r>
            <a:r>
              <a:rPr lang="de-DE" dirty="0" err="1" smtClean="0"/>
              <a:t>Staphylokkokken</a:t>
            </a:r>
            <a:r>
              <a:rPr lang="de-DE" dirty="0" smtClean="0"/>
              <a:t> / </a:t>
            </a:r>
          </a:p>
          <a:p>
            <a:r>
              <a:rPr lang="de-DE" dirty="0"/>
              <a:t>	</a:t>
            </a:r>
            <a:r>
              <a:rPr lang="de-DE" dirty="0" smtClean="0"/>
              <a:t>						Pneumokokken </a:t>
            </a: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8354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3022459" y="1340768"/>
            <a:ext cx="283539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i="1" u="sng" dirty="0" smtClean="0"/>
              <a:t>Lungentumoren</a:t>
            </a:r>
          </a:p>
          <a:p>
            <a:pPr algn="ctr"/>
            <a:endParaRPr lang="de-DE" dirty="0"/>
          </a:p>
          <a:p>
            <a:pPr algn="ctr"/>
            <a:endParaRPr lang="de-DE" dirty="0" smtClean="0"/>
          </a:p>
          <a:p>
            <a:pPr algn="ctr"/>
            <a:r>
              <a:rPr lang="de-DE" dirty="0" smtClean="0"/>
              <a:t>- Tumorartige Fehlbildungen</a:t>
            </a:r>
          </a:p>
          <a:p>
            <a:pPr algn="ctr"/>
            <a:endParaRPr lang="de-DE" dirty="0"/>
          </a:p>
          <a:p>
            <a:pPr algn="ctr"/>
            <a:r>
              <a:rPr lang="de-DE" dirty="0" smtClean="0"/>
              <a:t>- Primäre </a:t>
            </a:r>
            <a:r>
              <a:rPr lang="de-DE" dirty="0" err="1" smtClean="0"/>
              <a:t>Lungencarcinome</a:t>
            </a:r>
            <a:endParaRPr lang="de-DE" dirty="0" smtClean="0"/>
          </a:p>
          <a:p>
            <a:pPr algn="ctr"/>
            <a:endParaRPr lang="de-DE" dirty="0"/>
          </a:p>
          <a:p>
            <a:pPr algn="ctr"/>
            <a:r>
              <a:rPr lang="de-DE" dirty="0" smtClean="0"/>
              <a:t>- </a:t>
            </a:r>
            <a:r>
              <a:rPr lang="de-DE" dirty="0" err="1" smtClean="0"/>
              <a:t>Mesenchymale</a:t>
            </a:r>
            <a:r>
              <a:rPr lang="de-DE" dirty="0" smtClean="0"/>
              <a:t> Tumoren</a:t>
            </a:r>
          </a:p>
          <a:p>
            <a:pPr algn="ctr"/>
            <a:endParaRPr lang="de-DE" dirty="0"/>
          </a:p>
          <a:p>
            <a:pPr algn="ctr"/>
            <a:r>
              <a:rPr lang="de-DE" dirty="0" smtClean="0"/>
              <a:t>- Lymphome</a:t>
            </a:r>
          </a:p>
          <a:p>
            <a:pPr algn="ctr"/>
            <a:endParaRPr lang="de-DE" dirty="0"/>
          </a:p>
          <a:p>
            <a:pPr algn="ctr"/>
            <a:r>
              <a:rPr lang="de-DE" dirty="0" smtClean="0"/>
              <a:t>- Metastasen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7909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</Words>
  <Application>Microsoft Office PowerPoint</Application>
  <PresentationFormat>Bildschirmpräsentation (4:3)</PresentationFormat>
  <Paragraphs>258</Paragraphs>
  <Slides>27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27</vt:i4>
      </vt:variant>
    </vt:vector>
  </HeadingPairs>
  <TitlesOfParts>
    <vt:vector size="28" baseType="lpstr">
      <vt:lpstr>Larissa</vt:lpstr>
      <vt:lpstr>PowerPoint-Präsentation</vt:lpstr>
      <vt:lpstr>PowerPoint-Präsentation</vt:lpstr>
      <vt:lpstr>PowerPoint-Präsentation</vt:lpstr>
      <vt:lpstr>Lunge</vt:lpstr>
      <vt:lpstr>PowerPoint-Präsentation</vt:lpstr>
      <vt:lpstr>Lunge</vt:lpstr>
      <vt:lpstr>Lunge</vt:lpstr>
      <vt:lpstr>Lunge</vt:lpstr>
      <vt:lpstr>Lunge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Universitätsklinikum Tübingen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Susanne Haen</dc:creator>
  <cp:lastModifiedBy>Susanne Haen</cp:lastModifiedBy>
  <cp:revision>7</cp:revision>
  <dcterms:created xsi:type="dcterms:W3CDTF">2019-07-16T09:08:30Z</dcterms:created>
  <dcterms:modified xsi:type="dcterms:W3CDTF">2019-07-25T08:42:16Z</dcterms:modified>
</cp:coreProperties>
</file>