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27"/>
  </p:notesMasterIdLst>
  <p:sldIdLst>
    <p:sldId id="286" r:id="rId3"/>
    <p:sldId id="287" r:id="rId4"/>
    <p:sldId id="340" r:id="rId5"/>
    <p:sldId id="288" r:id="rId6"/>
    <p:sldId id="289" r:id="rId7"/>
    <p:sldId id="290" r:id="rId8"/>
    <p:sldId id="292" r:id="rId9"/>
    <p:sldId id="293" r:id="rId10"/>
    <p:sldId id="294" r:id="rId11"/>
    <p:sldId id="303" r:id="rId12"/>
    <p:sldId id="341" r:id="rId13"/>
    <p:sldId id="297" r:id="rId14"/>
    <p:sldId id="298" r:id="rId15"/>
    <p:sldId id="299" r:id="rId16"/>
    <p:sldId id="306" r:id="rId17"/>
    <p:sldId id="301" r:id="rId18"/>
    <p:sldId id="291" r:id="rId19"/>
    <p:sldId id="305" r:id="rId20"/>
    <p:sldId id="345" r:id="rId21"/>
    <p:sldId id="344" r:id="rId22"/>
    <p:sldId id="304" r:id="rId23"/>
    <p:sldId id="307" r:id="rId24"/>
    <p:sldId id="342" r:id="rId25"/>
    <p:sldId id="343" r:id="rId26"/>
  </p:sldIdLst>
  <p:sldSz cx="9144000" cy="6858000" type="screen4x3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 &amp; Introduction" id="{10EF3293-B70F-4F45-AC3B-12AE14430679}">
          <p14:sldIdLst>
            <p14:sldId id="286"/>
            <p14:sldId id="287"/>
          </p14:sldIdLst>
        </p14:section>
        <p14:section name="X-Rays" id="{26CF99B0-842A-48A4-8168-B0FBCFCC8FE8}">
          <p14:sldIdLst>
            <p14:sldId id="340"/>
            <p14:sldId id="288"/>
            <p14:sldId id="289"/>
            <p14:sldId id="290"/>
            <p14:sldId id="292"/>
            <p14:sldId id="293"/>
            <p14:sldId id="294"/>
            <p14:sldId id="303"/>
          </p14:sldIdLst>
        </p14:section>
        <p14:section name="Interaction" id="{A5C1CAD6-260D-4619-BA22-9722E69BB292}">
          <p14:sldIdLst>
            <p14:sldId id="341"/>
            <p14:sldId id="297"/>
            <p14:sldId id="298"/>
            <p14:sldId id="299"/>
            <p14:sldId id="306"/>
            <p14:sldId id="301"/>
            <p14:sldId id="291"/>
            <p14:sldId id="305"/>
          </p14:sldIdLst>
        </p14:section>
        <p14:section name="X-Ray Detectors" id="{FB7C1008-188F-4F5E-B32E-387BC001C96D}">
          <p14:sldIdLst>
            <p14:sldId id="345"/>
            <p14:sldId id="344"/>
            <p14:sldId id="304"/>
            <p14:sldId id="307"/>
            <p14:sldId id="342"/>
            <p14:sldId id="343"/>
          </p14:sldIdLst>
        </p14:section>
        <p14:section name="SPECT" id="{DDF7C234-F4D7-4771-901A-3B93C284BCEF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224">
          <p15:clr>
            <a:srgbClr val="A4A3A4"/>
          </p15:clr>
        </p15:guide>
        <p15:guide id="3" pos="2880">
          <p15:clr>
            <a:srgbClr val="A4A3A4"/>
          </p15:clr>
        </p15:guide>
        <p15:guide id="4" pos="295">
          <p15:clr>
            <a:srgbClr val="A4A3A4"/>
          </p15:clr>
        </p15:guide>
        <p15:guide id="5" pos="546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49E"/>
    <a:srgbClr val="1E5399"/>
    <a:srgbClr val="003399"/>
    <a:srgbClr val="0066CC"/>
    <a:srgbClr val="009900"/>
    <a:srgbClr val="FFFFCC"/>
    <a:srgbClr val="6699FF"/>
    <a:srgbClr val="B4731C"/>
    <a:srgbClr val="F9E8C7"/>
    <a:srgbClr val="5050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402" autoAdjust="0"/>
    <p:restoredTop sz="85219" autoAdjust="0"/>
  </p:normalViewPr>
  <p:slideViewPr>
    <p:cSldViewPr>
      <p:cViewPr varScale="1">
        <p:scale>
          <a:sx n="97" d="100"/>
          <a:sy n="97" d="100"/>
        </p:scale>
        <p:origin x="2640" y="184"/>
      </p:cViewPr>
      <p:guideLst>
        <p:guide orient="horz" pos="2160"/>
        <p:guide orient="horz" pos="4224"/>
        <p:guide pos="2880"/>
        <p:guide pos="295"/>
        <p:guide pos="54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484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DE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92EBA2-2FC9-4201-8A5C-68804CED266B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809958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tube voltage is around 80 kilovolt,</a:t>
            </a:r>
            <a:r>
              <a:rPr lang="en-US" baseline="0" dirty="0" smtClean="0"/>
              <a:t> the filament voltage is approximately 10V</a:t>
            </a:r>
          </a:p>
          <a:p>
            <a:r>
              <a:rPr lang="en-US" baseline="0" dirty="0" smtClean="0"/>
              <a:t>The tube current depends on the filament current, but also on the tube voltage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92EBA2-2FC9-4201-8A5C-68804CED266B}" type="slidenum">
              <a:rPr lang="de-DE" smtClean="0"/>
              <a:pPr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950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92EBA2-2FC9-4201-8A5C-68804CED266B}" type="slidenum">
              <a:rPr lang="de-DE" smtClean="0"/>
              <a:pPr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58258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92EBA2-2FC9-4201-8A5C-68804CED266B}" type="slidenum">
              <a:rPr lang="de-DE" smtClean="0"/>
              <a:pPr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700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jpeg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9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Line 9"/>
          <p:cNvSpPr>
            <a:spLocks noChangeShapeType="1"/>
          </p:cNvSpPr>
          <p:nvPr userDrawn="1"/>
        </p:nvSpPr>
        <p:spPr bwMode="auto">
          <a:xfrm>
            <a:off x="457200" y="106680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2101850"/>
            <a:ext cx="8229600" cy="8540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de-DE" noProof="0" dirty="0" smtClean="0"/>
              <a:t>Title</a:t>
            </a:r>
            <a:br>
              <a:rPr lang="de-DE" noProof="0" dirty="0" smtClean="0"/>
            </a:br>
            <a:r>
              <a:rPr lang="de-DE" noProof="0" dirty="0" err="1" smtClean="0"/>
              <a:t>Title</a:t>
            </a:r>
            <a:endParaRPr lang="de-DE" noProof="0" dirty="0" smtClean="0"/>
          </a:p>
        </p:txBody>
      </p:sp>
      <p:sp>
        <p:nvSpPr>
          <p:cNvPr id="4113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57200" y="3429000"/>
            <a:ext cx="8229600" cy="28892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0" indent="0" algn="ctr">
              <a:buFontTx/>
              <a:buNone/>
              <a:defRPr sz="1900"/>
            </a:lvl1pPr>
          </a:lstStyle>
          <a:p>
            <a:pPr lvl="0"/>
            <a:r>
              <a:rPr lang="de-DE" noProof="0" smtClean="0"/>
              <a:t>Authors</a:t>
            </a:r>
          </a:p>
        </p:txBody>
      </p:sp>
      <p:sp>
        <p:nvSpPr>
          <p:cNvPr id="18" name="Line 23"/>
          <p:cNvSpPr>
            <a:spLocks noChangeShapeType="1"/>
          </p:cNvSpPr>
          <p:nvPr userDrawn="1"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ea typeface="ＭＳ Ｐゴシック" pitchFamily="32" charset="-128"/>
            </a:endParaRPr>
          </a:p>
        </p:txBody>
      </p:sp>
      <p:pic>
        <p:nvPicPr>
          <p:cNvPr id="10" name="Picture 16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214682"/>
            <a:ext cx="2603175" cy="682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 userDrawn="1"/>
        </p:nvSpPr>
        <p:spPr>
          <a:xfrm>
            <a:off x="4714148" y="6371261"/>
            <a:ext cx="360226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ea typeface="Arial Unicode MS" panose="020B0604020202020204" pitchFamily="34" charset="-128"/>
              </a:rPr>
              <a:t>Werner Siemens Imaging Center</a:t>
            </a:r>
          </a:p>
          <a:p>
            <a:r>
              <a:rPr lang="en-US" sz="1100" dirty="0" smtClean="0">
                <a:ea typeface="Arial Unicode MS" panose="020B0604020202020204" pitchFamily="34" charset="-128"/>
              </a:rPr>
              <a:t>Department of Preclinical Imaging and Radiopharmacy</a:t>
            </a:r>
            <a:endParaRPr lang="en-US" sz="1100" dirty="0">
              <a:ea typeface="Arial Unicode MS" panose="020B0604020202020204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818" y="129011"/>
            <a:ext cx="2411758" cy="8533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92" y="6371261"/>
            <a:ext cx="1482695" cy="4236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2233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6" name="Rectangle 5"/>
          <p:cNvSpPr/>
          <p:nvPr userDrawn="1"/>
        </p:nvSpPr>
        <p:spPr bwMode="auto">
          <a:xfrm>
            <a:off x="0" y="6336000"/>
            <a:ext cx="9144000" cy="504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6435946"/>
            <a:ext cx="1080120" cy="301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5305" y="6419200"/>
            <a:ext cx="948144" cy="335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71542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76182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301750"/>
            <a:ext cx="3773488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383088" y="1301750"/>
            <a:ext cx="3775075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50327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1185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23339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40632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68944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3006618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707354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57975" y="174625"/>
            <a:ext cx="2065338" cy="54864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74625"/>
            <a:ext cx="6048375" cy="54864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11292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xEKUT_WortBildMarke_W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11150"/>
            <a:ext cx="2100263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2579" name="Line 3"/>
          <p:cNvSpPr>
            <a:spLocks noChangeShapeType="1"/>
          </p:cNvSpPr>
          <p:nvPr/>
        </p:nvSpPr>
        <p:spPr bwMode="auto">
          <a:xfrm>
            <a:off x="457200" y="106680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de-DE" sz="1800" smtClean="0">
              <a:solidFill>
                <a:srgbClr val="000000"/>
              </a:solidFill>
              <a:ea typeface="ＭＳ Ｐゴシック"/>
            </a:endParaRPr>
          </a:p>
        </p:txBody>
      </p:sp>
      <p:sp>
        <p:nvSpPr>
          <p:cNvPr id="152580" name="Rectangle 4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457200" y="2101850"/>
            <a:ext cx="8229600" cy="85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ctr">
              <a:defRPr/>
            </a:lvl1pPr>
          </a:lstStyle>
          <a:p>
            <a:pPr lvl="0"/>
            <a:r>
              <a:rPr lang="de-DE" noProof="0" smtClean="0"/>
              <a:t>Title</a:t>
            </a:r>
            <a:br>
              <a:rPr lang="de-DE" noProof="0" smtClean="0"/>
            </a:br>
            <a:r>
              <a:rPr lang="de-DE" noProof="0" smtClean="0"/>
              <a:t>Title</a:t>
            </a:r>
          </a:p>
        </p:txBody>
      </p:sp>
      <p:sp>
        <p:nvSpPr>
          <p:cNvPr id="15258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57200" y="3429000"/>
            <a:ext cx="8229600" cy="274638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de-DE" noProof="0" smtClean="0"/>
              <a:t>Authors</a:t>
            </a:r>
          </a:p>
        </p:txBody>
      </p:sp>
      <p:sp>
        <p:nvSpPr>
          <p:cNvPr id="152582" name="Line 6"/>
          <p:cNvSpPr>
            <a:spLocks noChangeShapeType="1"/>
          </p:cNvSpPr>
          <p:nvPr/>
        </p:nvSpPr>
        <p:spPr bwMode="auto">
          <a:xfrm>
            <a:off x="457200" y="6324600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de-DE" sz="1800" smtClean="0">
              <a:solidFill>
                <a:srgbClr val="000000"/>
              </a:solidFill>
              <a:ea typeface="ＭＳ Ｐゴシック"/>
            </a:endParaRPr>
          </a:p>
        </p:txBody>
      </p:sp>
      <p:sp>
        <p:nvSpPr>
          <p:cNvPr id="14" name="Line 19"/>
          <p:cNvSpPr>
            <a:spLocks noChangeShapeType="1"/>
          </p:cNvSpPr>
          <p:nvPr/>
        </p:nvSpPr>
        <p:spPr bwMode="auto">
          <a:xfrm>
            <a:off x="457200" y="6324600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solidFill>
                <a:srgbClr val="000000"/>
              </a:solidFill>
              <a:ea typeface="ＭＳ Ｐゴシック" pitchFamily="32" charset="-128"/>
            </a:endParaRPr>
          </a:p>
        </p:txBody>
      </p:sp>
      <p:sp>
        <p:nvSpPr>
          <p:cNvPr id="17" name="Rectangle 27"/>
          <p:cNvSpPr>
            <a:spLocks noGrp="1" noChangeArrowheads="1"/>
          </p:cNvSpPr>
          <p:nvPr>
            <p:ph type="ftr" sz="quarter" idx="3"/>
          </p:nvPr>
        </p:nvSpPr>
        <p:spPr>
          <a:xfrm>
            <a:off x="4413250" y="6489700"/>
            <a:ext cx="4343400" cy="228600"/>
          </a:xfrm>
        </p:spPr>
        <p:txBody>
          <a:bodyPr/>
          <a:lstStyle>
            <a:lvl1pPr algn="r">
              <a:defRPr sz="100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pic>
        <p:nvPicPr>
          <p:cNvPr id="152585" name="Picture 2" descr="M:\Arbeitsgruppe\TEMPLATES\UKT Logo\logo_UKT_sw\logo_UKT_RGB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138" y="261938"/>
            <a:ext cx="2020887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586" name="Picture 10" descr="WSIC_Logo_gr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6357938"/>
            <a:ext cx="1466850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59908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25740B2-CB5C-403E-AE1B-A56A5DB0164A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438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691B353-A4B1-4BEC-AFF2-CED23F8A9E8B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85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301750"/>
            <a:ext cx="3773488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383088" y="1301750"/>
            <a:ext cx="3775075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A66FC6-671D-4903-9499-2EA82385188D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4029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D5B018C-EE29-4FF7-8593-65C86A844F6F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733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5C3CCA-E4B6-47A9-9AAE-9250CC1BD057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6814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FCF926-A17A-457C-B26E-17B287986232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1602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D9437A1-FFB1-4D9E-ADE6-D5C4194DAD8C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215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1279DF5-1293-452A-80DF-5FD77B2F02BB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6369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D9CDA6-1FCA-473F-9AED-FB5D690FAC0B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815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386387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386387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D65824-EBCC-4A51-93DB-C1B83EFF08A3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7620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386387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4211638" y="6381750"/>
            <a:ext cx="4090987" cy="24447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>
          <a:xfrm>
            <a:off x="4152900" y="6521450"/>
            <a:ext cx="838200" cy="228600"/>
          </a:xfrm>
        </p:spPr>
        <p:txBody>
          <a:bodyPr/>
          <a:lstStyle>
            <a:lvl1pPr>
              <a:defRPr/>
            </a:lvl1pPr>
          </a:lstStyle>
          <a:p>
            <a:fld id="{9FBC65B3-2287-47C8-9609-F10C4FCB189C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1844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el, Tex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301750"/>
            <a:ext cx="3773488" cy="435927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383088" y="1301750"/>
            <a:ext cx="3775075" cy="21034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383088" y="3557588"/>
            <a:ext cx="3775075" cy="2103437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>
          <a:xfrm>
            <a:off x="4211638" y="6381750"/>
            <a:ext cx="4090987" cy="24447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1"/>
          </p:nvPr>
        </p:nvSpPr>
        <p:spPr>
          <a:xfrm>
            <a:off x="4152900" y="6521450"/>
            <a:ext cx="838200" cy="228600"/>
          </a:xfrm>
        </p:spPr>
        <p:txBody>
          <a:bodyPr/>
          <a:lstStyle>
            <a:lvl1pPr>
              <a:defRPr/>
            </a:lvl1pPr>
          </a:lstStyle>
          <a:p>
            <a:fld id="{4D8E4948-FE8D-4565-867A-BD47FFACF0AC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4209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301750"/>
            <a:ext cx="3773488" cy="435927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383088" y="1301750"/>
            <a:ext cx="3775075" cy="435927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>
          <a:xfrm>
            <a:off x="4211638" y="6381750"/>
            <a:ext cx="4090987" cy="24447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>
          <a:xfrm>
            <a:off x="4152900" y="6521450"/>
            <a:ext cx="838200" cy="228600"/>
          </a:xfrm>
        </p:spPr>
        <p:txBody>
          <a:bodyPr/>
          <a:lstStyle>
            <a:lvl1pPr>
              <a:defRPr/>
            </a:lvl1pPr>
          </a:lstStyle>
          <a:p>
            <a:fld id="{12C3463A-BC6D-4ADE-B715-E56E534E5EB7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212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5" Type="http://schemas.openxmlformats.org/officeDocument/2006/relationships/image" Target="../media/image2.png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26.xml"/><Relationship Id="rId15" Type="http://schemas.openxmlformats.org/officeDocument/2006/relationships/theme" Target="../theme/theme2.xml"/><Relationship Id="rId16" Type="http://schemas.openxmlformats.org/officeDocument/2006/relationships/image" Target="../media/image1.png"/><Relationship Id="rId17" Type="http://schemas.openxmlformats.org/officeDocument/2006/relationships/image" Target="../media/image2.png"/><Relationship Id="rId18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Line 15"/>
          <p:cNvSpPr>
            <a:spLocks noChangeShapeType="1"/>
          </p:cNvSpPr>
          <p:nvPr userDrawn="1"/>
        </p:nvSpPr>
        <p:spPr bwMode="auto">
          <a:xfrm>
            <a:off x="457200" y="69215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ea typeface="ＭＳ Ｐゴシック" pitchFamily="32" charset="-128"/>
            </a:endParaRPr>
          </a:p>
        </p:txBody>
      </p:sp>
      <p:sp>
        <p:nvSpPr>
          <p:cNvPr id="1047" name="Line 23"/>
          <p:cNvSpPr>
            <a:spLocks noChangeShapeType="1"/>
          </p:cNvSpPr>
          <p:nvPr userDrawn="1"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ea typeface="ＭＳ Ｐゴシック" pitchFamily="32" charset="-128"/>
            </a:endParaRPr>
          </a:p>
        </p:txBody>
      </p:sp>
      <p:sp>
        <p:nvSpPr>
          <p:cNvPr id="1057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74625"/>
            <a:ext cx="82550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1058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01750"/>
            <a:ext cx="7700963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pic>
        <p:nvPicPr>
          <p:cNvPr id="9" name="Picture 2" descr="M:\Arbeitsgruppe\TEMPLATES\Labor Logo\WSIC_Logo_gr.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435946"/>
            <a:ext cx="1080120" cy="30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5305" y="6419200"/>
            <a:ext cx="948144" cy="335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6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22692" y="186610"/>
            <a:ext cx="1471465" cy="385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21549E"/>
        </a:buClr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21549E"/>
        </a:buClr>
        <a:buChar char="–"/>
        <a:defRPr sz="26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457200" y="69215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solidFill>
                <a:srgbClr val="000000"/>
              </a:solidFill>
              <a:ea typeface="ＭＳ Ｐゴシック" pitchFamily="32" charset="-128"/>
            </a:endParaRPr>
          </a:p>
        </p:txBody>
      </p:sp>
      <p:sp>
        <p:nvSpPr>
          <p:cNvPr id="1047" name="Line 23"/>
          <p:cNvSpPr>
            <a:spLocks noChangeShapeType="1"/>
          </p:cNvSpPr>
          <p:nvPr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solidFill>
                <a:srgbClr val="000000"/>
              </a:solidFill>
              <a:ea typeface="ＭＳ Ｐゴシック" pitchFamily="32" charset="-128"/>
            </a:endParaRPr>
          </a:p>
        </p:txBody>
      </p:sp>
      <p:sp>
        <p:nvSpPr>
          <p:cNvPr id="151557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01750"/>
            <a:ext cx="7700963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1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4211638" y="6381750"/>
            <a:ext cx="4090987" cy="2444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100">
                <a:ea typeface="+mn-ea"/>
              </a:defRPr>
            </a:lvl1pPr>
          </a:lstStyle>
          <a:p>
            <a:pPr eaLnBrk="1" hangingPunct="1"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 eaLnBrk="1" hangingPunct="1"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 eaLnBrk="1" hangingPunct="1"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2" name="Foliennummernplatzhalter 4"/>
          <p:cNvSpPr>
            <a:spLocks noGrp="1"/>
          </p:cNvSpPr>
          <p:nvPr>
            <p:ph type="sldNum" sz="quarter" idx="4"/>
          </p:nvPr>
        </p:nvSpPr>
        <p:spPr bwMode="auto">
          <a:xfrm>
            <a:off x="4152900" y="6521450"/>
            <a:ext cx="838200" cy="2286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200">
                <a:solidFill>
                  <a:schemeClr val="bg2"/>
                </a:solidFill>
                <a:ea typeface="+mn-ea"/>
              </a:defRPr>
            </a:lvl1pPr>
          </a:lstStyle>
          <a:p>
            <a:fld id="{C08D2D28-B096-4E77-A364-F01E64FFED17}" type="slidenum">
              <a:rPr lang="de-DE" smtClean="0">
                <a:solidFill>
                  <a:srgbClr val="808080"/>
                </a:solidFill>
              </a:rPr>
              <a:pPr/>
              <a:t>‹Nr.›</a:t>
            </a:fld>
            <a:endParaRPr lang="de-DE" smtClean="0">
              <a:solidFill>
                <a:srgbClr val="808080"/>
              </a:solidFill>
            </a:endParaRPr>
          </a:p>
        </p:txBody>
      </p:sp>
      <p:pic>
        <p:nvPicPr>
          <p:cNvPr id="10" name="Picture 2" descr="M:\Arbeitsgruppe\TEMPLATES\Labor Logo\WSIC_Logo_gr.png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435946"/>
            <a:ext cx="1080120" cy="30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5305" y="6419200"/>
            <a:ext cx="948144" cy="335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6"/>
          <p:cNvPicPr>
            <a:picLocks noChangeAspect="1" noChangeArrowheads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22692" y="186610"/>
            <a:ext cx="1471465" cy="385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1579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21549E"/>
        </a:buClr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21549E"/>
        </a:buClr>
        <a:buChar char="–"/>
        <a:defRPr sz="26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eg"/><Relationship Id="rId3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4" Type="http://schemas.openxmlformats.org/officeDocument/2006/relationships/image" Target="../media/image270.png"/><Relationship Id="rId5" Type="http://schemas.openxmlformats.org/officeDocument/2006/relationships/image" Target="../media/image280.png"/><Relationship Id="rId6" Type="http://schemas.openxmlformats.org/officeDocument/2006/relationships/image" Target="../media/image29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Relationship Id="rId3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5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3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jpeg"/><Relationship Id="rId3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 sz="quarter"/>
          </p:nvPr>
        </p:nvSpPr>
        <p:spPr>
          <a:xfrm>
            <a:off x="457200" y="4725144"/>
            <a:ext cx="8229600" cy="430887"/>
          </a:xfrm>
        </p:spPr>
        <p:txBody>
          <a:bodyPr/>
          <a:lstStyle/>
          <a:p>
            <a:r>
              <a:rPr lang="de-DE" dirty="0" smtClean="0"/>
              <a:t>CT</a:t>
            </a:r>
          </a:p>
        </p:txBody>
      </p:sp>
      <p:sp>
        <p:nvSpPr>
          <p:cNvPr id="3075" name="Subtitle 2"/>
          <p:cNvSpPr>
            <a:spLocks noGrp="1"/>
          </p:cNvSpPr>
          <p:nvPr>
            <p:ph type="subTitle" sz="quarter" idx="1"/>
          </p:nvPr>
        </p:nvSpPr>
        <p:spPr>
          <a:xfrm>
            <a:off x="434162" y="5307479"/>
            <a:ext cx="8229600" cy="643253"/>
          </a:xfrm>
        </p:spPr>
        <p:txBody>
          <a:bodyPr/>
          <a:lstStyle/>
          <a:p>
            <a:r>
              <a:rPr lang="en-US" dirty="0" smtClean="0"/>
              <a:t>Jonathan Disselhorst, PhD</a:t>
            </a:r>
          </a:p>
          <a:p>
            <a:r>
              <a:rPr lang="en-US" dirty="0" smtClean="0"/>
              <a:t>Jonathan.Disselhorst@med.uni-tuebingen.de</a:t>
            </a:r>
          </a:p>
        </p:txBody>
      </p:sp>
      <p:sp>
        <p:nvSpPr>
          <p:cNvPr id="2" name="Rectangle 1"/>
          <p:cNvSpPr/>
          <p:nvPr/>
        </p:nvSpPr>
        <p:spPr bwMode="auto">
          <a:xfrm>
            <a:off x="0" y="4365104"/>
            <a:ext cx="9144000" cy="216000"/>
          </a:xfrm>
          <a:prstGeom prst="rect">
            <a:avLst/>
          </a:prstGeom>
          <a:solidFill>
            <a:srgbClr val="B2001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35" y="1196752"/>
            <a:ext cx="3168352" cy="3168352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048433"/>
            <a:ext cx="4536504" cy="3316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268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70776"/>
            <a:ext cx="8255000" cy="430887"/>
          </a:xfrm>
        </p:spPr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7700963" cy="4824313"/>
          </a:xfrm>
        </p:spPr>
        <p:txBody>
          <a:bodyPr/>
          <a:lstStyle/>
          <a:p>
            <a:r>
              <a:rPr lang="en-US" dirty="0" smtClean="0"/>
              <a:t>X-rays and interaction</a:t>
            </a:r>
          </a:p>
          <a:p>
            <a:r>
              <a:rPr lang="en-US" dirty="0" smtClean="0"/>
              <a:t>Detectors and scanners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346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01750"/>
            <a:ext cx="8218488" cy="4359275"/>
          </a:xfrm>
        </p:spPr>
        <p:txBody>
          <a:bodyPr anchor="ctr"/>
          <a:lstStyle/>
          <a:p>
            <a:pPr marL="0" indent="0" algn="ctr">
              <a:buNone/>
            </a:pPr>
            <a:r>
              <a:rPr lang="en-US" sz="7200" dirty="0" smtClean="0"/>
              <a:t>X-Ray Production</a:t>
            </a:r>
            <a:endParaRPr lang="en-US" sz="72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15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71" y="883661"/>
            <a:ext cx="7452320" cy="53031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Production of X-Rays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auto">
          <a:xfrm>
            <a:off x="107504" y="764704"/>
            <a:ext cx="8946554" cy="542214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4" r="12052" b="31444"/>
          <a:stretch/>
        </p:blipFill>
        <p:spPr>
          <a:xfrm>
            <a:off x="1836464" y="883661"/>
            <a:ext cx="7128024" cy="34202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47559" y="6353799"/>
            <a:ext cx="5048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 smtClean="0"/>
              <a:t>Bushberg</a:t>
            </a:r>
            <a:r>
              <a:rPr lang="en-US" sz="1200" dirty="0"/>
              <a:t> </a:t>
            </a:r>
            <a:r>
              <a:rPr lang="en-US" sz="1200" dirty="0" smtClean="0"/>
              <a:t>et al. The Essential Physics of Medical Imaging</a:t>
            </a:r>
          </a:p>
          <a:p>
            <a:pPr algn="ctr"/>
            <a:r>
              <a:rPr lang="en-US" sz="1200" dirty="0"/>
              <a:t>Spanish National Research Council </a:t>
            </a:r>
            <a:r>
              <a:rPr lang="en-US" sz="1200" dirty="0" smtClean="0"/>
              <a:t>[CSIC]</a:t>
            </a:r>
            <a:r>
              <a:rPr lang="en-US" sz="1200" dirty="0"/>
              <a:t> </a:t>
            </a:r>
            <a:r>
              <a:rPr lang="en-US" sz="1200" dirty="0" smtClean="0"/>
              <a:t>(http</a:t>
            </a:r>
            <a:r>
              <a:rPr lang="en-US" sz="1200" dirty="0"/>
              <a:t>://www.xtal.iqfr.csic.es</a:t>
            </a:r>
            <a:r>
              <a:rPr lang="en-US" sz="1200" dirty="0" smtClean="0"/>
              <a:t>/)</a:t>
            </a:r>
            <a:endParaRPr lang="en-US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58" y="3805597"/>
            <a:ext cx="260985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5455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Production of X-Rays</a:t>
            </a:r>
            <a:endParaRPr lang="en-US" dirty="0"/>
          </a:p>
        </p:txBody>
      </p:sp>
      <p:pic>
        <p:nvPicPr>
          <p:cNvPr id="5" name="Picture 4"/>
          <p:cNvPicPr>
            <a:picLocks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8" y="694411"/>
            <a:ext cx="6456772" cy="55269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1844824"/>
            <a:ext cx="6440343" cy="55129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41356" y="2420888"/>
            <a:ext cx="38026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B20019"/>
                </a:solidFill>
              </a:rPr>
              <a:t>Bremsstrahlung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B20019"/>
                </a:solidFill>
              </a:rPr>
              <a:t>Characteristic Radiation</a:t>
            </a:r>
            <a:endParaRPr lang="en-US" dirty="0">
              <a:solidFill>
                <a:srgbClr val="B2001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26985" y="6428601"/>
            <a:ext cx="4090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 smtClean="0"/>
              <a:t>Bushberg</a:t>
            </a:r>
            <a:r>
              <a:rPr lang="en-US" sz="1200" dirty="0"/>
              <a:t> </a:t>
            </a:r>
            <a:r>
              <a:rPr lang="en-US" sz="1200" dirty="0" smtClean="0"/>
              <a:t>et al. The Essential Physics of Medical Imaging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21440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2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958" y="1844824"/>
            <a:ext cx="5587875" cy="396083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X-Ray Spectrum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175323" y="4548924"/>
            <a:ext cx="23615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i="1" dirty="0" smtClean="0">
                <a:solidFill>
                  <a:srgbClr val="0066CC"/>
                </a:solidFill>
                <a:latin typeface="+mj-lt"/>
              </a:rPr>
              <a:t>Filtered</a:t>
            </a:r>
            <a:r>
              <a:rPr lang="en-US" sz="1600" dirty="0" smtClean="0">
                <a:solidFill>
                  <a:srgbClr val="0066CC"/>
                </a:solidFill>
                <a:latin typeface="+mj-lt"/>
              </a:rPr>
              <a:t> Bremsstrahlung</a:t>
            </a:r>
          </a:p>
          <a:p>
            <a:pPr algn="ctr"/>
            <a:r>
              <a:rPr lang="en-US" sz="1600" dirty="0" smtClean="0">
                <a:solidFill>
                  <a:srgbClr val="0066CC"/>
                </a:solidFill>
                <a:latin typeface="+mj-lt"/>
              </a:rPr>
              <a:t>Spectrum</a:t>
            </a:r>
            <a:endParaRPr lang="en-US" sz="1600" i="1" dirty="0">
              <a:solidFill>
                <a:srgbClr val="0066CC"/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24128" y="1988838"/>
            <a:ext cx="176013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B20019"/>
                </a:solidFill>
                <a:latin typeface="+mj-lt"/>
              </a:rPr>
              <a:t>Characteristic</a:t>
            </a:r>
          </a:p>
          <a:p>
            <a:pPr algn="ctr"/>
            <a:r>
              <a:rPr lang="en-US" sz="1600" dirty="0" smtClean="0">
                <a:solidFill>
                  <a:srgbClr val="B20019"/>
                </a:solidFill>
                <a:latin typeface="+mj-lt"/>
              </a:rPr>
              <a:t>Radiation Spikes</a:t>
            </a:r>
          </a:p>
          <a:p>
            <a:pPr algn="ctr"/>
            <a:r>
              <a:rPr lang="en-US" sz="1600" dirty="0" smtClean="0">
                <a:solidFill>
                  <a:srgbClr val="B20019"/>
                </a:solidFill>
                <a:latin typeface="+mj-lt"/>
              </a:rPr>
              <a:t>(Tungsten)</a:t>
            </a:r>
            <a:endParaRPr lang="en-US" sz="1600" dirty="0">
              <a:solidFill>
                <a:srgbClr val="B20019"/>
              </a:solidFill>
              <a:latin typeface="+mj-lt"/>
            </a:endParaRPr>
          </a:p>
        </p:txBody>
      </p:sp>
      <p:cxnSp>
        <p:nvCxnSpPr>
          <p:cNvPr id="8" name="Straight Arrow Connector 7"/>
          <p:cNvCxnSpPr/>
          <p:nvPr/>
        </p:nvCxnSpPr>
        <p:spPr bwMode="auto">
          <a:xfrm flipH="1" flipV="1">
            <a:off x="3707905" y="4077072"/>
            <a:ext cx="432047" cy="47185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2066121" y="6428601"/>
            <a:ext cx="50117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/>
              <a:t>Adapted from </a:t>
            </a:r>
            <a:r>
              <a:rPr lang="en-US" sz="1200" dirty="0" err="1" smtClean="0"/>
              <a:t>Bushberg</a:t>
            </a:r>
            <a:r>
              <a:rPr lang="en-US" sz="1200" dirty="0" smtClean="0"/>
              <a:t> et al. The Essential Physics of Medical Imaging</a:t>
            </a:r>
            <a:endParaRPr lang="en-US" sz="1200" dirty="0"/>
          </a:p>
        </p:txBody>
      </p:sp>
      <p:cxnSp>
        <p:nvCxnSpPr>
          <p:cNvPr id="20" name="Straight Arrow Connector 19"/>
          <p:cNvCxnSpPr/>
          <p:nvPr/>
        </p:nvCxnSpPr>
        <p:spPr bwMode="auto">
          <a:xfrm flipH="1">
            <a:off x="5112613" y="2617010"/>
            <a:ext cx="848508" cy="68027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3" name="TextBox 22"/>
          <p:cNvSpPr txBox="1"/>
          <p:nvPr/>
        </p:nvSpPr>
        <p:spPr>
          <a:xfrm>
            <a:off x="2209718" y="1316404"/>
            <a:ext cx="176013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>
                <a:solidFill>
                  <a:srgbClr val="009900"/>
                </a:solidFill>
                <a:latin typeface="+mj-lt"/>
              </a:rPr>
              <a:t>Unfiltered</a:t>
            </a:r>
          </a:p>
          <a:p>
            <a:pPr algn="ctr"/>
            <a:r>
              <a:rPr lang="en-US" sz="1600" dirty="0" smtClean="0">
                <a:solidFill>
                  <a:srgbClr val="009900"/>
                </a:solidFill>
                <a:latin typeface="+mj-lt"/>
              </a:rPr>
              <a:t>Bremsstrahlung</a:t>
            </a:r>
            <a:endParaRPr lang="en-US" sz="1600" dirty="0">
              <a:solidFill>
                <a:srgbClr val="009900"/>
              </a:solidFill>
              <a:latin typeface="+mj-lt"/>
            </a:endParaRPr>
          </a:p>
        </p:txBody>
      </p:sp>
      <p:cxnSp>
        <p:nvCxnSpPr>
          <p:cNvPr id="24" name="Straight Arrow Connector 23"/>
          <p:cNvCxnSpPr/>
          <p:nvPr/>
        </p:nvCxnSpPr>
        <p:spPr bwMode="auto">
          <a:xfrm>
            <a:off x="3089785" y="1988838"/>
            <a:ext cx="1" cy="86197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TextBox 27"/>
          <p:cNvSpPr txBox="1"/>
          <p:nvPr/>
        </p:nvSpPr>
        <p:spPr>
          <a:xfrm>
            <a:off x="6372200" y="3728223"/>
            <a:ext cx="16546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latin typeface="+mj-lt"/>
              </a:rPr>
              <a:t>Maximal Photon</a:t>
            </a:r>
          </a:p>
          <a:p>
            <a:pPr algn="ctr"/>
            <a:r>
              <a:rPr lang="en-US" sz="1600" dirty="0" smtClean="0">
                <a:latin typeface="+mj-lt"/>
              </a:rPr>
              <a:t>Energy (90 </a:t>
            </a:r>
            <a:r>
              <a:rPr lang="en-US" sz="1600" dirty="0" err="1" smtClean="0">
                <a:latin typeface="+mj-lt"/>
              </a:rPr>
              <a:t>keV</a:t>
            </a:r>
            <a:r>
              <a:rPr lang="en-US" sz="1600" dirty="0" smtClean="0">
                <a:latin typeface="+mj-lt"/>
              </a:rPr>
              <a:t>)</a:t>
            </a:r>
            <a:endParaRPr lang="en-US" sz="1600" i="1" dirty="0">
              <a:latin typeface="+mj-lt"/>
            </a:endParaRPr>
          </a:p>
        </p:txBody>
      </p:sp>
      <p:cxnSp>
        <p:nvCxnSpPr>
          <p:cNvPr id="29" name="Straight Arrow Connector 28"/>
          <p:cNvCxnSpPr/>
          <p:nvPr/>
        </p:nvCxnSpPr>
        <p:spPr bwMode="auto">
          <a:xfrm flipH="1">
            <a:off x="6554708" y="4346550"/>
            <a:ext cx="523170" cy="66662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311696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3" grpId="0" animBg="1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X-Ray </a:t>
            </a:r>
            <a:r>
              <a:rPr lang="en-US" dirty="0" smtClean="0"/>
              <a:t>Spectrum: Different </a:t>
            </a:r>
            <a:r>
              <a:rPr lang="en-US" dirty="0" err="1" smtClean="0"/>
              <a:t>kVp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526985" y="6428601"/>
            <a:ext cx="4090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 smtClean="0"/>
              <a:t>Bushberg</a:t>
            </a:r>
            <a:r>
              <a:rPr lang="en-US" sz="1200" dirty="0"/>
              <a:t> </a:t>
            </a:r>
            <a:r>
              <a:rPr lang="en-US" sz="1200" dirty="0" smtClean="0"/>
              <a:t>et al. The Essential Physics of Medical Imaging</a:t>
            </a:r>
            <a:endParaRPr lang="en-US" sz="1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71" y="1224136"/>
            <a:ext cx="6025325" cy="45811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14297" y="2606759"/>
            <a:ext cx="289656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err="1" smtClean="0"/>
              <a:t>kVp</a:t>
            </a:r>
            <a:r>
              <a:rPr lang="en-US" sz="1600" b="1" dirty="0" smtClean="0"/>
              <a:t>: </a:t>
            </a:r>
          </a:p>
          <a:p>
            <a:pPr algn="ctr"/>
            <a:r>
              <a:rPr lang="en-US" sz="1600" dirty="0" smtClean="0"/>
              <a:t>Peak Tube Voltage [kilo-Volts]</a:t>
            </a:r>
          </a:p>
          <a:p>
            <a:pPr algn="ctr"/>
            <a:endParaRPr lang="en-US" sz="1600" dirty="0" smtClean="0"/>
          </a:p>
          <a:p>
            <a:pPr algn="ctr"/>
            <a:endParaRPr lang="en-US" sz="1600" dirty="0"/>
          </a:p>
          <a:p>
            <a:pPr algn="ctr"/>
            <a:r>
              <a:rPr lang="en-US" sz="1600" b="1" dirty="0" err="1">
                <a:solidFill>
                  <a:schemeClr val="bg2"/>
                </a:solidFill>
              </a:rPr>
              <a:t>mAs</a:t>
            </a:r>
            <a:r>
              <a:rPr lang="en-US" sz="1600" b="1" dirty="0">
                <a:solidFill>
                  <a:schemeClr val="bg2"/>
                </a:solidFill>
              </a:rPr>
              <a:t>: </a:t>
            </a:r>
          </a:p>
          <a:p>
            <a:pPr algn="ctr"/>
            <a:r>
              <a:rPr lang="en-US" sz="1600" dirty="0">
                <a:solidFill>
                  <a:schemeClr val="bg2"/>
                </a:solidFill>
              </a:rPr>
              <a:t>Tube current [</a:t>
            </a:r>
            <a:r>
              <a:rPr lang="en-US" sz="1600" dirty="0" err="1">
                <a:solidFill>
                  <a:schemeClr val="bg2"/>
                </a:solidFill>
              </a:rPr>
              <a:t>milli</a:t>
            </a:r>
            <a:r>
              <a:rPr lang="en-US" sz="1600" dirty="0">
                <a:solidFill>
                  <a:schemeClr val="bg2"/>
                </a:solidFill>
              </a:rPr>
              <a:t>-Ampere]</a:t>
            </a:r>
          </a:p>
          <a:p>
            <a:pPr algn="ctr"/>
            <a:r>
              <a:rPr lang="en-US" sz="1600" dirty="0">
                <a:solidFill>
                  <a:schemeClr val="bg2"/>
                </a:solidFill>
              </a:rPr>
              <a:t>multiplied by </a:t>
            </a:r>
          </a:p>
          <a:p>
            <a:pPr algn="ctr"/>
            <a:r>
              <a:rPr lang="en-US" sz="1600" dirty="0">
                <a:solidFill>
                  <a:schemeClr val="bg2"/>
                </a:solidFill>
              </a:rPr>
              <a:t>Exposure time [seconds</a:t>
            </a:r>
            <a:r>
              <a:rPr lang="en-US" sz="1600" dirty="0" smtClean="0">
                <a:solidFill>
                  <a:schemeClr val="bg2"/>
                </a:solidFill>
              </a:rPr>
              <a:t>]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25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114297" y="2606759"/>
            <a:ext cx="289656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2"/>
                </a:solidFill>
              </a:rPr>
              <a:t>kVp</a:t>
            </a:r>
            <a:r>
              <a:rPr lang="en-US" sz="1600" b="1" dirty="0" smtClean="0">
                <a:solidFill>
                  <a:schemeClr val="bg2"/>
                </a:solidFill>
              </a:rPr>
              <a:t>: </a:t>
            </a:r>
          </a:p>
          <a:p>
            <a:pPr algn="ctr"/>
            <a:r>
              <a:rPr lang="en-US" sz="1600" dirty="0" smtClean="0">
                <a:solidFill>
                  <a:schemeClr val="bg2"/>
                </a:solidFill>
              </a:rPr>
              <a:t>Peak Tube Voltage [kilo-Volts]</a:t>
            </a:r>
          </a:p>
          <a:p>
            <a:pPr algn="ctr"/>
            <a:endParaRPr lang="en-US" sz="1600" dirty="0" smtClean="0"/>
          </a:p>
          <a:p>
            <a:pPr algn="ctr"/>
            <a:endParaRPr lang="en-US" sz="1600" dirty="0"/>
          </a:p>
          <a:p>
            <a:pPr algn="ctr"/>
            <a:r>
              <a:rPr lang="en-US" sz="1600" b="1" dirty="0" err="1"/>
              <a:t>mAs</a:t>
            </a:r>
            <a:r>
              <a:rPr lang="en-US" sz="1600" b="1" dirty="0"/>
              <a:t>: </a:t>
            </a:r>
          </a:p>
          <a:p>
            <a:pPr algn="ctr"/>
            <a:r>
              <a:rPr lang="en-US" sz="1600" dirty="0"/>
              <a:t>Tube current [</a:t>
            </a:r>
            <a:r>
              <a:rPr lang="en-US" sz="1600" dirty="0" err="1"/>
              <a:t>milli</a:t>
            </a:r>
            <a:r>
              <a:rPr lang="en-US" sz="1600" dirty="0"/>
              <a:t>-Ampere]</a:t>
            </a:r>
          </a:p>
          <a:p>
            <a:pPr algn="ctr"/>
            <a:r>
              <a:rPr lang="en-US" sz="1600" dirty="0"/>
              <a:t>multiplied by </a:t>
            </a:r>
          </a:p>
          <a:p>
            <a:pPr algn="ctr"/>
            <a:r>
              <a:rPr lang="en-US" sz="1600" dirty="0"/>
              <a:t>Exposure time [seconds</a:t>
            </a:r>
            <a:r>
              <a:rPr lang="en-US" sz="1600" dirty="0" smtClean="0"/>
              <a:t>]</a:t>
            </a:r>
            <a:endParaRPr lang="en-US" sz="1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X-Ray </a:t>
            </a:r>
            <a:r>
              <a:rPr lang="en-US" dirty="0" smtClean="0"/>
              <a:t>Spectrum: Different </a:t>
            </a:r>
            <a:r>
              <a:rPr lang="en-US" dirty="0" err="1" smtClean="0"/>
              <a:t>mAs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526985" y="6428601"/>
            <a:ext cx="4090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 smtClean="0"/>
              <a:t>Bushberg</a:t>
            </a:r>
            <a:r>
              <a:rPr lang="en-US" sz="1200" dirty="0"/>
              <a:t> </a:t>
            </a:r>
            <a:r>
              <a:rPr lang="en-US" sz="1200" dirty="0" smtClean="0"/>
              <a:t>et al. The Essential Physics of Medical Imaging</a:t>
            </a:r>
            <a:endParaRPr lang="en-US" sz="1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9" y="1085736"/>
            <a:ext cx="6207355" cy="4719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38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X-Ray Spectrum</a:t>
            </a:r>
            <a:r>
              <a:rPr lang="en-US" dirty="0" smtClean="0"/>
              <a:t>: Filtering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00" y="1556792"/>
            <a:ext cx="5577939" cy="407331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14297" y="2606759"/>
            <a:ext cx="289656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2"/>
                </a:solidFill>
              </a:rPr>
              <a:t>kVp</a:t>
            </a:r>
            <a:r>
              <a:rPr lang="en-US" sz="1600" b="1" dirty="0" smtClean="0">
                <a:solidFill>
                  <a:schemeClr val="bg2"/>
                </a:solidFill>
              </a:rPr>
              <a:t>: </a:t>
            </a:r>
          </a:p>
          <a:p>
            <a:pPr algn="ctr"/>
            <a:r>
              <a:rPr lang="en-US" sz="1600" dirty="0" smtClean="0">
                <a:solidFill>
                  <a:schemeClr val="bg2"/>
                </a:solidFill>
              </a:rPr>
              <a:t>Peak Tube Voltage [kilo-Volts]</a:t>
            </a:r>
          </a:p>
          <a:p>
            <a:pPr algn="ctr"/>
            <a:endParaRPr lang="en-US" sz="1600" dirty="0" smtClean="0">
              <a:solidFill>
                <a:schemeClr val="bg2"/>
              </a:solidFill>
            </a:endParaRPr>
          </a:p>
          <a:p>
            <a:pPr algn="ctr"/>
            <a:endParaRPr lang="en-US" sz="1600" dirty="0">
              <a:solidFill>
                <a:schemeClr val="bg2"/>
              </a:solidFill>
            </a:endParaRPr>
          </a:p>
          <a:p>
            <a:pPr algn="ctr"/>
            <a:r>
              <a:rPr lang="en-US" sz="1600" b="1" dirty="0" err="1">
                <a:solidFill>
                  <a:schemeClr val="bg2"/>
                </a:solidFill>
              </a:rPr>
              <a:t>mAs</a:t>
            </a:r>
            <a:r>
              <a:rPr lang="en-US" sz="1600" b="1" dirty="0">
                <a:solidFill>
                  <a:schemeClr val="bg2"/>
                </a:solidFill>
              </a:rPr>
              <a:t>: </a:t>
            </a:r>
          </a:p>
          <a:p>
            <a:pPr algn="ctr"/>
            <a:r>
              <a:rPr lang="en-US" sz="1600" dirty="0">
                <a:solidFill>
                  <a:schemeClr val="bg2"/>
                </a:solidFill>
              </a:rPr>
              <a:t>Tube current [</a:t>
            </a:r>
            <a:r>
              <a:rPr lang="en-US" sz="1600" dirty="0" err="1">
                <a:solidFill>
                  <a:schemeClr val="bg2"/>
                </a:solidFill>
              </a:rPr>
              <a:t>milli</a:t>
            </a:r>
            <a:r>
              <a:rPr lang="en-US" sz="1600" dirty="0">
                <a:solidFill>
                  <a:schemeClr val="bg2"/>
                </a:solidFill>
              </a:rPr>
              <a:t>-Ampere]</a:t>
            </a:r>
          </a:p>
          <a:p>
            <a:pPr algn="ctr"/>
            <a:r>
              <a:rPr lang="en-US" sz="1600" dirty="0">
                <a:solidFill>
                  <a:schemeClr val="bg2"/>
                </a:solidFill>
              </a:rPr>
              <a:t>multiplied by </a:t>
            </a:r>
          </a:p>
          <a:p>
            <a:pPr algn="ctr"/>
            <a:r>
              <a:rPr lang="en-US" sz="1600" dirty="0">
                <a:solidFill>
                  <a:schemeClr val="bg2"/>
                </a:solidFill>
              </a:rPr>
              <a:t>Exposure time [seconds</a:t>
            </a:r>
            <a:r>
              <a:rPr lang="en-US" sz="1600" dirty="0" smtClean="0">
                <a:solidFill>
                  <a:schemeClr val="bg2"/>
                </a:solidFill>
              </a:rPr>
              <a:t>]</a:t>
            </a:r>
            <a:endParaRPr lang="en-US" sz="1600" dirty="0">
              <a:solidFill>
                <a:schemeClr val="bg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26985" y="6428601"/>
            <a:ext cx="4090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 smtClean="0"/>
              <a:t>Bushberg</a:t>
            </a:r>
            <a:r>
              <a:rPr lang="en-US" sz="1200" dirty="0"/>
              <a:t> </a:t>
            </a:r>
            <a:r>
              <a:rPr lang="en-US" sz="1200" dirty="0" smtClean="0"/>
              <a:t>et al. The Essential Physics of Medical Imaging</a:t>
            </a:r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6063739" y="1556792"/>
            <a:ext cx="27093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“Beam Hardening”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819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755997" y="5363970"/>
            <a:ext cx="45526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Tube </a:t>
            </a:r>
            <a:r>
              <a:rPr lang="en-US" dirty="0"/>
              <a:t>current ≠ </a:t>
            </a:r>
            <a:r>
              <a:rPr lang="en-US" dirty="0" smtClean="0"/>
              <a:t>Filament current</a:t>
            </a:r>
          </a:p>
          <a:p>
            <a:pPr algn="ctr"/>
            <a:r>
              <a:rPr lang="en-US" dirty="0" smtClean="0"/>
              <a:t>Tube </a:t>
            </a:r>
            <a:r>
              <a:rPr lang="en-US" dirty="0"/>
              <a:t>voltage ≠ </a:t>
            </a:r>
            <a:r>
              <a:rPr lang="en-US" dirty="0" smtClean="0"/>
              <a:t>Filament voltage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007" y="712152"/>
            <a:ext cx="6876457" cy="408254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1"/>
          <a:stretch/>
        </p:blipFill>
        <p:spPr bwMode="auto">
          <a:xfrm>
            <a:off x="17934" y="3978614"/>
            <a:ext cx="2609850" cy="2292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047559" y="6353799"/>
            <a:ext cx="5048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 smtClean="0"/>
              <a:t>Bushberg</a:t>
            </a:r>
            <a:r>
              <a:rPr lang="en-US" sz="1200" dirty="0"/>
              <a:t> </a:t>
            </a:r>
            <a:r>
              <a:rPr lang="en-US" sz="1200" dirty="0" smtClean="0"/>
              <a:t>et al. The Essential Physics of Medical Imaging</a:t>
            </a:r>
          </a:p>
          <a:p>
            <a:pPr algn="ctr"/>
            <a:r>
              <a:rPr lang="en-US" sz="1200" dirty="0"/>
              <a:t>Spanish National Research Council </a:t>
            </a:r>
            <a:r>
              <a:rPr lang="en-US" sz="1200" dirty="0" smtClean="0"/>
              <a:t>[CSIC]</a:t>
            </a:r>
            <a:r>
              <a:rPr lang="en-US" sz="1200" dirty="0"/>
              <a:t> </a:t>
            </a:r>
            <a:r>
              <a:rPr lang="en-US" sz="1200" dirty="0" smtClean="0"/>
              <a:t>(http</a:t>
            </a:r>
            <a:r>
              <a:rPr lang="en-US" sz="1200" dirty="0"/>
              <a:t>://www.xtal.iqfr.csic.es</a:t>
            </a:r>
            <a:r>
              <a:rPr lang="en-US" sz="1200" dirty="0" smtClean="0"/>
              <a:t>/)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26959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01750"/>
            <a:ext cx="8218488" cy="4359275"/>
          </a:xfrm>
        </p:spPr>
        <p:txBody>
          <a:bodyPr anchor="ctr"/>
          <a:lstStyle/>
          <a:p>
            <a:pPr marL="0" indent="0" algn="ctr">
              <a:buNone/>
            </a:pPr>
            <a:r>
              <a:rPr lang="en-US" sz="7200" dirty="0" smtClean="0"/>
              <a:t>X-Ray Interaction</a:t>
            </a:r>
            <a:endParaRPr lang="en-US" sz="72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76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Rayleigh Scattering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3" y="1186920"/>
            <a:ext cx="9144000" cy="48577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26985" y="6428601"/>
            <a:ext cx="4090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 smtClean="0"/>
              <a:t>Bushberg</a:t>
            </a:r>
            <a:r>
              <a:rPr lang="en-US" sz="1200" dirty="0"/>
              <a:t> </a:t>
            </a:r>
            <a:r>
              <a:rPr lang="en-US" sz="1200" dirty="0" smtClean="0"/>
              <a:t>et al. The Essential Physics of Medical Imaging</a:t>
            </a:r>
            <a:endParaRPr 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107504" y="838453"/>
            <a:ext cx="23444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C00000"/>
                </a:solidFill>
              </a:rPr>
              <a:t>Dominant form of </a:t>
            </a:r>
            <a:r>
              <a:rPr lang="en-US" sz="1800" i="1" dirty="0" smtClean="0">
                <a:solidFill>
                  <a:srgbClr val="C00000"/>
                </a:solidFill>
              </a:rPr>
              <a:t>elastic</a:t>
            </a:r>
            <a:r>
              <a:rPr lang="en-US" sz="1800" dirty="0" smtClean="0">
                <a:solidFill>
                  <a:srgbClr val="C00000"/>
                </a:solidFill>
              </a:rPr>
              <a:t> scattering of X-rays in medical imaging.</a:t>
            </a:r>
          </a:p>
          <a:p>
            <a:r>
              <a:rPr lang="en-US" sz="1800" dirty="0" smtClean="0">
                <a:solidFill>
                  <a:srgbClr val="C00000"/>
                </a:solidFill>
              </a:rPr>
              <a:t>At low energies. </a:t>
            </a:r>
            <a:endParaRPr lang="en-US" sz="1800" dirty="0">
              <a:solidFill>
                <a:srgbClr val="C00000"/>
              </a:solidFill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4054928" y="5507400"/>
            <a:ext cx="1224136" cy="537270"/>
          </a:xfrm>
          <a:prstGeom prst="ellipse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4056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Compton Scattering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504" y="801474"/>
            <a:ext cx="5912991" cy="53732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26985" y="6428601"/>
            <a:ext cx="4090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 smtClean="0"/>
              <a:t>Bushberg</a:t>
            </a:r>
            <a:r>
              <a:rPr lang="en-US" sz="1200" dirty="0"/>
              <a:t> </a:t>
            </a:r>
            <a:r>
              <a:rPr lang="en-US" sz="1200" dirty="0" smtClean="0"/>
              <a:t>et al. The Essential Physics of Medical Imaging</a:t>
            </a:r>
            <a:endParaRPr lang="en-US" sz="1200" dirty="0"/>
          </a:p>
        </p:txBody>
      </p:sp>
      <p:sp>
        <p:nvSpPr>
          <p:cNvPr id="3" name="TextBox 2"/>
          <p:cNvSpPr txBox="1"/>
          <p:nvPr/>
        </p:nvSpPr>
        <p:spPr>
          <a:xfrm>
            <a:off x="6876255" y="1665674"/>
            <a:ext cx="23444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C00000"/>
                </a:solidFill>
              </a:rPr>
              <a:t>Dominant interaction in soft tissue in medical imaging.</a:t>
            </a:r>
          </a:p>
          <a:p>
            <a:r>
              <a:rPr lang="en-US" sz="1800" i="1" dirty="0" smtClean="0">
                <a:solidFill>
                  <a:srgbClr val="C00000"/>
                </a:solidFill>
              </a:rPr>
              <a:t>Inelastic scattering.</a:t>
            </a:r>
            <a:endParaRPr lang="en-US" sz="18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696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Photoelectric Effect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0"/>
          <a:stretch/>
        </p:blipFill>
        <p:spPr>
          <a:xfrm>
            <a:off x="19889" y="623712"/>
            <a:ext cx="9144000" cy="457498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26985" y="6428601"/>
            <a:ext cx="4090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 smtClean="0"/>
              <a:t>Bushberg</a:t>
            </a:r>
            <a:r>
              <a:rPr lang="en-US" sz="1200" dirty="0"/>
              <a:t> </a:t>
            </a:r>
            <a:r>
              <a:rPr lang="en-US" sz="1200" dirty="0" smtClean="0"/>
              <a:t>et al. The Essential Physics of Medical Imaging</a:t>
            </a:r>
            <a:endParaRPr 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6896" y="5426255"/>
            <a:ext cx="888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i="1" dirty="0" smtClean="0"/>
              <a:t>Instead</a:t>
            </a:r>
            <a:r>
              <a:rPr lang="en-US" sz="1600" dirty="0" smtClean="0"/>
              <a:t> of characteristic X-rays (shown here), Auger electrons could be emitted</a:t>
            </a:r>
            <a:r>
              <a:rPr lang="en-US" sz="1600" dirty="0"/>
              <a:t> </a:t>
            </a:r>
            <a:r>
              <a:rPr lang="en-US" sz="1600" dirty="0" smtClean="0"/>
              <a:t>(not shown).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The probability of characteristic X-rays decreases with lower atomic number (Z). The probability is not very high in tissue (</a:t>
            </a:r>
            <a:r>
              <a:rPr lang="en-US" sz="1600" dirty="0" err="1" smtClean="0"/>
              <a:t>Z</a:t>
            </a:r>
            <a:r>
              <a:rPr lang="en-US" sz="1600" baseline="-25000" dirty="0" err="1" smtClean="0"/>
              <a:t>eff</a:t>
            </a:r>
            <a:r>
              <a:rPr lang="en-US" sz="1600" dirty="0" smtClean="0"/>
              <a:t> = 7).</a:t>
            </a:r>
            <a:endParaRPr lang="en-US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25132" y="4581128"/>
            <a:ext cx="3326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</a:rPr>
              <a:t>Can occur when the energy of the photon ≥ binding energy of the electron</a:t>
            </a:r>
            <a:endParaRPr lang="en-US" sz="1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887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Attenuation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44176" y="3954725"/>
                <a:ext cx="8404288" cy="8578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b="0" i="0" smtClean="0">
                          <a:latin typeface="Cambria Math"/>
                        </a:rPr>
                        <m:t>Mass</m:t>
                      </m:r>
                      <m:r>
                        <m:rPr>
                          <m:nor/>
                        </m:rPr>
                        <a:rPr lang="en-US" b="0" i="0" smtClean="0">
                          <a:latin typeface="Cambria Math"/>
                        </a:rPr>
                        <m:t> </m:t>
                      </m:r>
                      <m:r>
                        <m:rPr>
                          <m:nor/>
                        </m:rPr>
                        <a:rPr lang="en-US" b="0" i="0" smtClean="0">
                          <a:latin typeface="Cambria Math"/>
                        </a:rPr>
                        <m:t>Attenuation</m:t>
                      </m:r>
                      <m:r>
                        <m:rPr>
                          <m:nor/>
                        </m:rPr>
                        <a:rPr lang="en-US" b="0" i="0" smtClean="0">
                          <a:latin typeface="Cambria Math"/>
                        </a:rPr>
                        <m:t> </m:t>
                      </m:r>
                      <m:r>
                        <m:rPr>
                          <m:nor/>
                        </m:rPr>
                        <a:rPr lang="en-US" b="0" i="0" smtClean="0">
                          <a:latin typeface="Cambria Math"/>
                        </a:rPr>
                        <m:t>Coefficient</m:t>
                      </m:r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 smtClean="0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/>
                            </a:rPr>
                            <m:t>Linear</m:t>
                          </m:r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/>
                            </a:rPr>
                            <m:t>Attenuation</m:t>
                          </m:r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/>
                            </a:rPr>
                            <m:t>Coefficient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/>
                            </a:rPr>
                            <m:t>Density</m:t>
                          </m:r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/>
                            </a:rPr>
                            <m:t>of</m:t>
                          </m:r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/>
                            </a:rPr>
                            <m:t>the</m:t>
                          </m:r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/>
                            </a:rPr>
                            <m:t>Material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176" y="3954725"/>
                <a:ext cx="8404288" cy="85786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83568" y="5085184"/>
                <a:ext cx="3316677" cy="8991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i="1" smtClean="0">
                              <a:latin typeface="Cambria Math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 smtClean="0">
                                  <a:latin typeface="Cambria Math" charset="0"/>
                                </a:rPr>
                              </m:ctrlPr>
                            </m:fPr>
                            <m:num>
                              <m:r>
                                <a:rPr lang="en-US" i="1" smtClean="0">
                                  <a:latin typeface="Cambria Math"/>
                                  <a:ea typeface="Cambria Math"/>
                                </a:rPr>
                                <m:t>𝜇</m:t>
                              </m:r>
                            </m:num>
                            <m:den>
                              <m:r>
                                <a:rPr lang="en-US" i="1" smtClean="0">
                                  <a:latin typeface="Cambria Math"/>
                                  <a:ea typeface="Cambria Math"/>
                                </a:rPr>
                                <m:t>𝜌</m:t>
                              </m:r>
                            </m:den>
                          </m:f>
                        </m:e>
                      </m:box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charset="0"/>
                            </a:rPr>
                          </m:ctrlPr>
                        </m:dPr>
                        <m:e>
                          <m:f>
                            <m:fPr>
                              <m:type m:val="lin"/>
                              <m:ctrlPr>
                                <a:rPr lang="en-US" b="0" i="1" smtClean="0">
                                  <a:latin typeface="Cambria Math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𝑐𝑚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b="0" i="1" smtClean="0">
                                  <a:latin typeface="Cambria Math"/>
                                </a:rPr>
                                <m:t>𝑔</m:t>
                              </m:r>
                            </m:den>
                          </m:f>
                        </m:e>
                      </m:d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𝜇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 [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𝑐𝑚</m:t>
                              </m:r>
                            </m:e>
                            <m:sup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sup>
                          </m:sSup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]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𝜌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 [</m:t>
                          </m:r>
                          <m:f>
                            <m:fPr>
                              <m:type m:val="lin"/>
                              <m:ctrlPr>
                                <a:rPr lang="en-US" i="1">
                                  <a:latin typeface="Cambria Math" charset="0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𝑐𝑚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]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5085184"/>
                <a:ext cx="3316677" cy="89915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477033" y="2951045"/>
            <a:ext cx="81899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The Mass Attenuation Coefficient is </a:t>
            </a:r>
            <a:r>
              <a:rPr lang="en-US" i="1" dirty="0" smtClean="0"/>
              <a:t>independent</a:t>
            </a:r>
            <a:r>
              <a:rPr lang="en-US" dirty="0" smtClean="0"/>
              <a:t> of density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09178" y="1126277"/>
                <a:ext cx="1541384" cy="8465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𝐼</m:t>
                          </m:r>
                        </m:num>
                        <m:den>
                          <m:sSub>
                            <m:sSubPr>
                              <m:ctrlPr>
                                <a:rPr lang="en-US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US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𝜇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178" y="1126277"/>
                <a:ext cx="1541384" cy="84651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516216" y="5292417"/>
                <a:ext cx="1966884" cy="8465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𝐼</m:t>
                          </m:r>
                        </m:num>
                        <m:den>
                          <m:sSub>
                            <m:sSubPr>
                              <m:ctrlPr>
                                <a:rPr lang="en-US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US" b="0" i="1" smtClean="0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en-US" b="0" i="1" smtClean="0">
                                  <a:latin typeface="Cambria Math" charset="0"/>
                                </a:rPr>
                              </m:ctrlPr>
                            </m:dPr>
                            <m:e>
                              <m:box>
                                <m:boxPr>
                                  <m:ctrlPr>
                                    <a:rPr lang="en-US" b="0" i="1" smtClean="0">
                                      <a:latin typeface="Cambria Math" charset="0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b="0" i="1" smtClean="0">
                                          <a:latin typeface="Cambria Math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b="0" i="1" smtClean="0">
                                          <a:latin typeface="Cambria Math"/>
                                          <a:ea typeface="Cambria Math"/>
                                        </a:rPr>
                                        <m:t>𝜇</m:t>
                                      </m:r>
                                    </m:num>
                                    <m:den>
                                      <m:r>
                                        <a:rPr lang="en-US" b="0" i="1" smtClean="0">
                                          <a:latin typeface="Cambria Math"/>
                                          <a:ea typeface="Cambria Math"/>
                                        </a:rPr>
                                        <m:t>𝜌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d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𝜌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6216" y="5292417"/>
                <a:ext cx="1966884" cy="84651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419872" y="764704"/>
                <a:ext cx="4440896" cy="15696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brk m:alnAt="7"/>
                        </m:rPr>
                        <a:rPr lang="en-US" i="1">
                          <a:latin typeface="Cambria Math"/>
                        </a:rPr>
                        <m:t>𝐼</m:t>
                      </m:r>
                      <m:r>
                        <a:rPr lang="en-US" i="1">
                          <a:latin typeface="Cambria Math"/>
                        </a:rPr>
                        <m:t>: </m:t>
                      </m:r>
                      <m:r>
                        <m:rPr>
                          <m:nor/>
                        </m:rPr>
                        <a:rPr lang="en-US">
                          <a:latin typeface="Cambria Math"/>
                        </a:rPr>
                        <m:t>Transmitted</m:t>
                      </m:r>
                      <m:r>
                        <m:rPr>
                          <m:nor/>
                        </m:rPr>
                        <a:rPr lang="en-US">
                          <a:latin typeface="Cambria Math"/>
                        </a:rPr>
                        <m:t> </m:t>
                      </m:r>
                      <m:r>
                        <m:rPr>
                          <m:nor/>
                        </m:rPr>
                        <a:rPr lang="en-US">
                          <a:latin typeface="Cambria Math"/>
                        </a:rPr>
                        <m:t>photons</m:t>
                      </m:r>
                    </m:oMath>
                  </m:oMathPara>
                </a14:m>
                <a:endParaRPr lang="en-US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𝐼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:</m:t>
                      </m:r>
                      <m:r>
                        <m:rPr>
                          <m:nor/>
                        </m:rPr>
                        <a:rPr lang="en-US">
                          <a:latin typeface="Cambria Math"/>
                        </a:rPr>
                        <m:t>Incident</m:t>
                      </m:r>
                      <m:r>
                        <m:rPr>
                          <m:nor/>
                        </m:rPr>
                        <a:rPr lang="en-US">
                          <a:latin typeface="Cambria Math"/>
                        </a:rPr>
                        <m:t> </m:t>
                      </m:r>
                      <m:r>
                        <m:rPr>
                          <m:nor/>
                        </m:rPr>
                        <a:rPr lang="en-US">
                          <a:latin typeface="Cambria Math"/>
                        </a:rPr>
                        <m:t>photons</m:t>
                      </m:r>
                    </m:oMath>
                  </m:oMathPara>
                </a14:m>
                <a:endParaRPr lang="en-US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  <a:ea typeface="Cambria Math"/>
                        </a:rPr>
                        <m:t>𝜇</m:t>
                      </m:r>
                      <m:r>
                        <a:rPr lang="en-US" i="1">
                          <a:latin typeface="Cambria Math"/>
                          <a:ea typeface="Cambria Math"/>
                        </a:rPr>
                        <m:t>:</m:t>
                      </m:r>
                      <m:r>
                        <m:rPr>
                          <m:nor/>
                        </m:rPr>
                        <a:rPr lang="en-US">
                          <a:latin typeface="Cambria Math"/>
                          <a:ea typeface="Cambria Math"/>
                        </a:rPr>
                        <m:t>Linear</m:t>
                      </m:r>
                      <m:r>
                        <m:rPr>
                          <m:nor/>
                        </m:rPr>
                        <a:rPr lang="en-US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nor/>
                        </m:rPr>
                        <a:rPr lang="en-US">
                          <a:latin typeface="Cambria Math"/>
                          <a:ea typeface="Cambria Math"/>
                        </a:rPr>
                        <m:t>attenuation</m:t>
                      </m:r>
                      <m:r>
                        <m:rPr>
                          <m:nor/>
                        </m:rPr>
                        <a:rPr lang="en-US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nor/>
                        </m:rPr>
                        <a:rPr lang="en-US">
                          <a:latin typeface="Cambria Math"/>
                          <a:ea typeface="Cambria Math"/>
                        </a:rPr>
                        <m:t>coefficient</m:t>
                      </m:r>
                    </m:oMath>
                  </m:oMathPara>
                </a14:m>
                <a:endParaRPr lang="en-US" dirty="0" smtClean="0"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𝑥</m:t>
                      </m:r>
                      <m:r>
                        <a:rPr lang="en-US" i="1">
                          <a:latin typeface="Cambria Math"/>
                        </a:rPr>
                        <m:t>:</m:t>
                      </m:r>
                      <m:r>
                        <m:rPr>
                          <m:nor/>
                        </m:rPr>
                        <a:rPr lang="en-US">
                          <a:latin typeface="Cambria Math"/>
                        </a:rPr>
                        <m:t>Thickness</m:t>
                      </m:r>
                    </m:oMath>
                  </m:oMathPara>
                </a14:m>
                <a:endParaRPr lang="en-US" dirty="0" smtClean="0">
                  <a:latin typeface="Cambria Math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872" y="764704"/>
                <a:ext cx="4440896" cy="1569660"/>
              </a:xfrm>
              <a:prstGeom prst="rect">
                <a:avLst/>
              </a:prstGeom>
              <a:blipFill rotWithShape="1">
                <a:blip r:embed="rId6"/>
                <a:stretch>
                  <a:fillRect l="-2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863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Photoelectric Effect</a:t>
            </a:r>
            <a:endParaRPr lang="en-US" dirty="0"/>
          </a:p>
        </p:txBody>
      </p:sp>
      <p:pic>
        <p:nvPicPr>
          <p:cNvPr id="4" name="Picture 11" descr="Cov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898" y="1124744"/>
            <a:ext cx="6231707" cy="479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823" y="980728"/>
            <a:ext cx="5663855" cy="516939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26985" y="6331321"/>
            <a:ext cx="4090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 smtClean="0"/>
              <a:t>Bushberg</a:t>
            </a:r>
            <a:r>
              <a:rPr lang="en-US" sz="1200" dirty="0"/>
              <a:t> </a:t>
            </a:r>
            <a:r>
              <a:rPr lang="en-US" sz="1200" dirty="0" smtClean="0"/>
              <a:t>et al. The Essential Physics of Medical Imaging</a:t>
            </a:r>
            <a:endParaRPr 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1952716" y="6571273"/>
            <a:ext cx="52320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/>
              <a:t>J Am </a:t>
            </a:r>
            <a:r>
              <a:rPr lang="en-US" sz="1200" dirty="0" err="1"/>
              <a:t>Coll</a:t>
            </a:r>
            <a:r>
              <a:rPr lang="en-US" sz="1200" dirty="0"/>
              <a:t> </a:t>
            </a:r>
            <a:r>
              <a:rPr lang="en-US" sz="1200" dirty="0" err="1"/>
              <a:t>Cardiol</a:t>
            </a:r>
            <a:r>
              <a:rPr lang="en-US" sz="1200" dirty="0"/>
              <a:t> </a:t>
            </a:r>
            <a:r>
              <a:rPr lang="en-US" sz="1200" dirty="0" err="1"/>
              <a:t>Img</a:t>
            </a:r>
            <a:r>
              <a:rPr lang="en-US" sz="1200" dirty="0"/>
              <a:t>. 2015;8(6):710-723. doi:10.1016/j.jcmg.2015.03.005</a:t>
            </a:r>
          </a:p>
        </p:txBody>
      </p:sp>
    </p:spTree>
    <p:extLst>
      <p:ext uri="{BB962C8B-B14F-4D97-AF65-F5344CB8AC3E}">
        <p14:creationId xmlns:p14="http://schemas.microsoft.com/office/powerpoint/2010/main" val="4203376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 bwMode="auto">
          <a:xfrm>
            <a:off x="3573616" y="1506144"/>
            <a:ext cx="998384" cy="3888432"/>
          </a:xfrm>
          <a:prstGeom prst="rect">
            <a:avLst/>
          </a:prstGeom>
          <a:solidFill>
            <a:srgbClr val="F9E8C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3017008" y="1516004"/>
            <a:ext cx="556608" cy="3888432"/>
          </a:xfrm>
          <a:prstGeom prst="rect">
            <a:avLst/>
          </a:prstGeom>
          <a:solidFill>
            <a:schemeClr val="accent5">
              <a:lumMod val="9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Mass Attenuation Coefficients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3" y="1032780"/>
            <a:ext cx="5235518" cy="4959965"/>
          </a:xfrm>
        </p:spPr>
      </p:pic>
      <p:sp>
        <p:nvSpPr>
          <p:cNvPr id="6" name="TextBox 5"/>
          <p:cNvSpPr txBox="1"/>
          <p:nvPr/>
        </p:nvSpPr>
        <p:spPr>
          <a:xfrm>
            <a:off x="2066125" y="6428601"/>
            <a:ext cx="50117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/>
              <a:t>Adapted from </a:t>
            </a:r>
            <a:r>
              <a:rPr lang="en-US" sz="1200" dirty="0" err="1" smtClean="0"/>
              <a:t>Bushberg</a:t>
            </a:r>
            <a:r>
              <a:rPr lang="en-US" sz="1200" dirty="0" smtClean="0"/>
              <a:t> et al. The Essential Physics of Medical Imaging</a:t>
            </a:r>
            <a:endParaRPr 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3593072" y="1516142"/>
            <a:ext cx="2460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</a:rPr>
              <a:t>Radiology ~20-80 </a:t>
            </a:r>
            <a:r>
              <a:rPr lang="en-US" sz="1800" dirty="0" err="1" smtClean="0">
                <a:solidFill>
                  <a:schemeClr val="accent1">
                    <a:lumMod val="50000"/>
                  </a:schemeClr>
                </a:solidFill>
              </a:rPr>
              <a:t>keV</a:t>
            </a:r>
            <a:endParaRPr lang="en-US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 bwMode="auto">
          <a:xfrm>
            <a:off x="3026736" y="1700808"/>
            <a:ext cx="530668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accent1">
                <a:lumMod val="50000"/>
              </a:schemeClr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TextBox 13"/>
          <p:cNvSpPr txBox="1"/>
          <p:nvPr/>
        </p:nvSpPr>
        <p:spPr>
          <a:xfrm>
            <a:off x="4627708" y="1885474"/>
            <a:ext cx="332866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B4731C"/>
                </a:solidFill>
              </a:rPr>
              <a:t>Nuclear Medicine ~80-511 </a:t>
            </a:r>
            <a:r>
              <a:rPr lang="en-US" sz="1800" dirty="0" err="1" smtClean="0">
                <a:solidFill>
                  <a:srgbClr val="B4731C"/>
                </a:solidFill>
              </a:rPr>
              <a:t>keV</a:t>
            </a:r>
            <a:endParaRPr lang="en-US" sz="1800" dirty="0">
              <a:solidFill>
                <a:srgbClr val="B4731C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 bwMode="auto">
          <a:xfrm>
            <a:off x="3573616" y="2065365"/>
            <a:ext cx="998384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B4731C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613721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5" grpId="0" animBg="1"/>
      <p:bldP spid="7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Attenuation in Tissue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4245"/>
            <a:ext cx="9143999" cy="47695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30584" y="6351711"/>
            <a:ext cx="50828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/>
              <a:t>Data from the US National Institute of Standards and Technology (NIST)</a:t>
            </a:r>
          </a:p>
          <a:p>
            <a:pPr algn="ctr"/>
            <a:r>
              <a:rPr lang="en-US" sz="1200" dirty="0" smtClean="0"/>
              <a:t>http</a:t>
            </a:r>
            <a:r>
              <a:rPr lang="en-US" sz="1200" dirty="0"/>
              <a:t>://</a:t>
            </a:r>
            <a:r>
              <a:rPr lang="en-US" sz="1200" dirty="0" smtClean="0"/>
              <a:t>physics.nist.gov/PhysRefData/XrayMassCoef</a:t>
            </a:r>
            <a:endParaRPr lang="en-US" sz="1200" dirty="0"/>
          </a:p>
        </p:txBody>
      </p:sp>
      <p:cxnSp>
        <p:nvCxnSpPr>
          <p:cNvPr id="8" name="Straight Arrow Connector 7"/>
          <p:cNvCxnSpPr/>
          <p:nvPr/>
        </p:nvCxnSpPr>
        <p:spPr bwMode="auto">
          <a:xfrm flipH="1">
            <a:off x="3131840" y="1628800"/>
            <a:ext cx="648072" cy="216024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TextBox 8"/>
          <p:cNvSpPr txBox="1"/>
          <p:nvPr/>
        </p:nvSpPr>
        <p:spPr>
          <a:xfrm>
            <a:off x="3851920" y="1412776"/>
            <a:ext cx="2427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K-edge (33 </a:t>
            </a:r>
            <a:r>
              <a:rPr lang="en-US" dirty="0" err="1" smtClean="0"/>
              <a:t>keV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685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01750"/>
            <a:ext cx="8218488" cy="4359275"/>
          </a:xfrm>
        </p:spPr>
        <p:txBody>
          <a:bodyPr anchor="ctr"/>
          <a:lstStyle/>
          <a:p>
            <a:pPr marL="0" indent="0" algn="ctr">
              <a:buNone/>
            </a:pPr>
            <a:r>
              <a:rPr lang="en-US" sz="7200" dirty="0" smtClean="0"/>
              <a:t>X-Ray Detection</a:t>
            </a:r>
            <a:endParaRPr lang="en-US" sz="72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29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Detector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64" y="1052736"/>
            <a:ext cx="7170071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88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Fan- / Cone beam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435" y="1537128"/>
            <a:ext cx="5104108" cy="473852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425" y="2132856"/>
            <a:ext cx="1771934" cy="1297056"/>
          </a:xfrm>
          <a:prstGeom prst="rect">
            <a:avLst/>
          </a:prstGeom>
        </p:spPr>
      </p:pic>
      <p:grpSp>
        <p:nvGrpSpPr>
          <p:cNvPr id="82" name="Group 81"/>
          <p:cNvGrpSpPr/>
          <p:nvPr/>
        </p:nvGrpSpPr>
        <p:grpSpPr>
          <a:xfrm>
            <a:off x="1440000" y="2023200"/>
            <a:ext cx="1526400" cy="1526400"/>
            <a:chOff x="1440000" y="2023200"/>
            <a:chExt cx="1526400" cy="1526400"/>
          </a:xfrm>
        </p:grpSpPr>
        <p:sp>
          <p:nvSpPr>
            <p:cNvPr id="70" name="Oval 69"/>
            <p:cNvSpPr/>
            <p:nvPr/>
          </p:nvSpPr>
          <p:spPr bwMode="auto">
            <a:xfrm>
              <a:off x="1440000" y="2023200"/>
              <a:ext cx="1526400" cy="1526400"/>
            </a:xfrm>
            <a:prstGeom prst="ellipse">
              <a:avLst/>
            </a:prstGeom>
            <a:noFill/>
            <a:ln w="57150" cap="flat" cmpd="sng" algn="ctr">
              <a:solidFill>
                <a:srgbClr val="0066CC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6" charset="-128"/>
              </a:endParaRPr>
            </a:p>
          </p:txBody>
        </p:sp>
        <p:cxnSp>
          <p:nvCxnSpPr>
            <p:cNvPr id="72" name="Straight Connector 71"/>
            <p:cNvCxnSpPr/>
            <p:nvPr/>
          </p:nvCxnSpPr>
          <p:spPr bwMode="auto">
            <a:xfrm>
              <a:off x="2203200" y="2708920"/>
              <a:ext cx="0" cy="1440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0066CC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4" name="Straight Connector 73"/>
            <p:cNvCxnSpPr/>
            <p:nvPr/>
          </p:nvCxnSpPr>
          <p:spPr bwMode="auto">
            <a:xfrm>
              <a:off x="2130260" y="2781384"/>
              <a:ext cx="144016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0066CC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69" name="Group 68"/>
          <p:cNvGrpSpPr/>
          <p:nvPr/>
        </p:nvGrpSpPr>
        <p:grpSpPr>
          <a:xfrm>
            <a:off x="457200" y="1052736"/>
            <a:ext cx="3456384" cy="3456384"/>
            <a:chOff x="457200" y="1052736"/>
            <a:chExt cx="3456384" cy="3456384"/>
          </a:xfrm>
        </p:grpSpPr>
        <p:sp>
          <p:nvSpPr>
            <p:cNvPr id="5" name="Donut 4"/>
            <p:cNvSpPr/>
            <p:nvPr/>
          </p:nvSpPr>
          <p:spPr bwMode="auto">
            <a:xfrm>
              <a:off x="457200" y="1052736"/>
              <a:ext cx="3456384" cy="3456384"/>
            </a:xfrm>
            <a:prstGeom prst="donut">
              <a:avLst>
                <a:gd name="adj" fmla="val 8033"/>
              </a:avLst>
            </a:prstGeom>
            <a:solidFill>
              <a:srgbClr val="FFFFCC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6" charset="-128"/>
              </a:endParaRPr>
            </a:p>
          </p:txBody>
        </p:sp>
        <p:cxnSp>
          <p:nvCxnSpPr>
            <p:cNvPr id="65" name="Straight Connector 64"/>
            <p:cNvCxnSpPr>
              <a:stCxn id="6" idx="4"/>
            </p:cNvCxnSpPr>
            <p:nvPr/>
          </p:nvCxnSpPr>
          <p:spPr bwMode="auto">
            <a:xfrm flipH="1">
              <a:off x="1115616" y="1318116"/>
              <a:ext cx="1081257" cy="261494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8" name="Straight Connector 67"/>
            <p:cNvCxnSpPr>
              <a:stCxn id="6" idx="4"/>
            </p:cNvCxnSpPr>
            <p:nvPr/>
          </p:nvCxnSpPr>
          <p:spPr bwMode="auto">
            <a:xfrm>
              <a:off x="2196873" y="1318116"/>
              <a:ext cx="1150991" cy="261494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6" name="Oval 5"/>
            <p:cNvSpPr/>
            <p:nvPr/>
          </p:nvSpPr>
          <p:spPr bwMode="auto">
            <a:xfrm>
              <a:off x="2070873" y="1066116"/>
              <a:ext cx="252000" cy="252000"/>
            </a:xfrm>
            <a:prstGeom prst="ellipse">
              <a:avLst/>
            </a:prstGeom>
            <a:solidFill>
              <a:srgbClr val="6699FF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6" charset="-128"/>
              </a:endParaRPr>
            </a:p>
          </p:txBody>
        </p:sp>
        <p:cxnSp>
          <p:nvCxnSpPr>
            <p:cNvPr id="10" name="Straight Connector 9"/>
            <p:cNvCxnSpPr>
              <a:stCxn id="6" idx="4"/>
              <a:endCxn id="15" idx="2"/>
            </p:cNvCxnSpPr>
            <p:nvPr/>
          </p:nvCxnSpPr>
          <p:spPr bwMode="auto">
            <a:xfrm flipH="1">
              <a:off x="797406" y="1318116"/>
              <a:ext cx="1399467" cy="2282811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2" name="Straight Connector 11"/>
            <p:cNvCxnSpPr>
              <a:stCxn id="6" idx="4"/>
              <a:endCxn id="15" idx="0"/>
            </p:cNvCxnSpPr>
            <p:nvPr/>
          </p:nvCxnSpPr>
          <p:spPr bwMode="auto">
            <a:xfrm>
              <a:off x="2196873" y="1318116"/>
              <a:ext cx="1413504" cy="225824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7" name="Straight Connector 16"/>
            <p:cNvCxnSpPr>
              <a:stCxn id="6" idx="4"/>
            </p:cNvCxnSpPr>
            <p:nvPr/>
          </p:nvCxnSpPr>
          <p:spPr bwMode="auto">
            <a:xfrm flipH="1">
              <a:off x="1475656" y="1318116"/>
              <a:ext cx="721217" cy="290297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9" name="Straight Connector 18"/>
            <p:cNvCxnSpPr>
              <a:stCxn id="6" idx="4"/>
            </p:cNvCxnSpPr>
            <p:nvPr/>
          </p:nvCxnSpPr>
          <p:spPr bwMode="auto">
            <a:xfrm>
              <a:off x="2196873" y="1318116"/>
              <a:ext cx="784444" cy="290297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1" name="Straight Connector 20"/>
            <p:cNvCxnSpPr>
              <a:stCxn id="6" idx="4"/>
            </p:cNvCxnSpPr>
            <p:nvPr/>
          </p:nvCxnSpPr>
          <p:spPr bwMode="auto">
            <a:xfrm flipH="1">
              <a:off x="1973205" y="1318116"/>
              <a:ext cx="223668" cy="309779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3" name="Straight Connector 22"/>
            <p:cNvCxnSpPr>
              <a:stCxn id="6" idx="4"/>
            </p:cNvCxnSpPr>
            <p:nvPr/>
          </p:nvCxnSpPr>
          <p:spPr bwMode="auto">
            <a:xfrm>
              <a:off x="2196873" y="1318116"/>
              <a:ext cx="280388" cy="309779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5" name="Arc 14"/>
            <p:cNvSpPr/>
            <p:nvPr/>
          </p:nvSpPr>
          <p:spPr bwMode="auto">
            <a:xfrm>
              <a:off x="576873" y="1164905"/>
              <a:ext cx="3240000" cy="3240001"/>
            </a:xfrm>
            <a:prstGeom prst="arc">
              <a:avLst>
                <a:gd name="adj1" fmla="val 1754738"/>
                <a:gd name="adj2" fmla="val 8985226"/>
              </a:avLst>
            </a:prstGeom>
            <a:noFill/>
            <a:ln w="76200" cap="flat" cmpd="sng" algn="ctr">
              <a:solidFill>
                <a:srgbClr val="0099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6" charset="-128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017"/>
          <a:stretch/>
        </p:blipFill>
        <p:spPr>
          <a:xfrm>
            <a:off x="-43448" y="733654"/>
            <a:ext cx="4760577" cy="402098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526985" y="6453336"/>
            <a:ext cx="4090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 smtClean="0"/>
              <a:t>Bushberg</a:t>
            </a:r>
            <a:r>
              <a:rPr lang="en-US" sz="1200" dirty="0"/>
              <a:t> </a:t>
            </a:r>
            <a:r>
              <a:rPr lang="en-US" sz="1200" dirty="0" smtClean="0"/>
              <a:t>et al. The Essential Physics of Medical Imaging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133970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Siemens </a:t>
            </a:r>
            <a:r>
              <a:rPr lang="en-US" dirty="0" err="1" smtClean="0"/>
              <a:t>Inveon</a:t>
            </a:r>
            <a:r>
              <a:rPr lang="en-US" dirty="0" smtClean="0"/>
              <a:t> CT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91854"/>
            <a:ext cx="3170237" cy="3170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913" y="1458466"/>
            <a:ext cx="8083550" cy="360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68456" y="1522522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Source</a:t>
            </a:r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4633913" y="1835532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Detector</a:t>
            </a:r>
            <a:endParaRPr lang="en-US" sz="1800" dirty="0"/>
          </a:p>
        </p:txBody>
      </p:sp>
      <p:cxnSp>
        <p:nvCxnSpPr>
          <p:cNvPr id="6" name="Straight Arrow Connector 5"/>
          <p:cNvCxnSpPr/>
          <p:nvPr/>
        </p:nvCxnSpPr>
        <p:spPr bwMode="auto">
          <a:xfrm>
            <a:off x="5292080" y="2204864"/>
            <a:ext cx="576064" cy="79208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Straight Arrow Connector 13"/>
          <p:cNvCxnSpPr/>
          <p:nvPr/>
        </p:nvCxnSpPr>
        <p:spPr bwMode="auto">
          <a:xfrm flipH="1">
            <a:off x="7368456" y="1891854"/>
            <a:ext cx="457817" cy="110509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Rectangle 12"/>
          <p:cNvSpPr/>
          <p:nvPr/>
        </p:nvSpPr>
        <p:spPr bwMode="auto">
          <a:xfrm>
            <a:off x="356320" y="1402703"/>
            <a:ext cx="3462932" cy="360362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91" t="13574"/>
          <a:stretch/>
        </p:blipFill>
        <p:spPr bwMode="auto">
          <a:xfrm>
            <a:off x="827584" y="1891854"/>
            <a:ext cx="2991668" cy="3114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508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Hounsfield Units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6840352" cy="4680297"/>
          </a:xfrm>
        </p:spPr>
        <p:txBody>
          <a:bodyPr/>
          <a:lstStyle/>
          <a:p>
            <a:r>
              <a:rPr lang="en-US" dirty="0" smtClean="0"/>
              <a:t>Distilled water at standard pressure and temperature is defined as 0 HU</a:t>
            </a:r>
          </a:p>
          <a:p>
            <a:r>
              <a:rPr lang="en-US" dirty="0" smtClean="0"/>
              <a:t>Air is defined as −1000 HU</a:t>
            </a:r>
          </a:p>
          <a:p>
            <a:r>
              <a:rPr lang="en-US" dirty="0" smtClean="0"/>
              <a:t>In a voxel with average linear attenuation coefficient </a:t>
            </a:r>
            <a:r>
              <a:rPr lang="el-GR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μ</a:t>
            </a:r>
            <a:r>
              <a:rPr lang="en-US" dirty="0" smtClean="0"/>
              <a:t>, the HU value is: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266924" y="3320480"/>
            <a:ext cx="1778394" cy="2863553"/>
            <a:chOff x="7092280" y="764704"/>
            <a:chExt cx="1778394" cy="2863553"/>
          </a:xfrm>
        </p:grpSpPr>
        <p:pic>
          <p:nvPicPr>
            <p:cNvPr id="1026" name="Picture 2" descr="http://learningradiology.com/museum/data/images/hounsfield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2280" y="764704"/>
              <a:ext cx="1778394" cy="2555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7122908" y="3320480"/>
              <a:ext cx="171713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Godfrey Hounsfield</a:t>
              </a:r>
              <a:endParaRPr lang="en-US" sz="14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899592" y="3212976"/>
                <a:ext cx="3893886" cy="78476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𝐻𝑈</m:t>
                      </m:r>
                      <m:r>
                        <a:rPr lang="en-US" b="0" i="1" smtClean="0">
                          <a:latin typeface="Cambria Math"/>
                        </a:rPr>
                        <m:t>=1000×</m:t>
                      </m:r>
                      <m:f>
                        <m:fPr>
                          <m:ctrlPr>
                            <a:rPr lang="en-US" b="0" i="1" smtClean="0">
                              <a:latin typeface="Cambria Math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𝜇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𝜇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𝑤𝑎𝑡𝑒𝑟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𝜇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𝑤𝑎𝑡𝑒𝑟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𝜇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𝑎𝑖𝑟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3212976"/>
                <a:ext cx="3893886" cy="78476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6932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Typical HUs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0013188"/>
              </p:ext>
            </p:extLst>
          </p:nvPr>
        </p:nvGraphicFramePr>
        <p:xfrm>
          <a:off x="706278" y="889288"/>
          <a:ext cx="7700964" cy="5191760"/>
        </p:xfrm>
        <a:graphic>
          <a:graphicData uri="http://schemas.openxmlformats.org/drawingml/2006/table">
            <a:tbl>
              <a:tblPr firstRow="1" bandRow="1">
                <a:tableStyleId>{EB9631B5-78F2-41C9-869B-9F39066F8104}</a:tableStyleId>
              </a:tblPr>
              <a:tblGrid>
                <a:gridCol w="2559119"/>
                <a:gridCol w="514184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Substance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HU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dirty="0" smtClean="0">
                          <a:solidFill>
                            <a:schemeClr val="tx1"/>
                          </a:solidFill>
                        </a:rPr>
                        <a:t>Air</a:t>
                      </a:r>
                      <a:endParaRPr lang="en-US" u="none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−1000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dirty="0">
                          <a:solidFill>
                            <a:schemeClr val="tx1"/>
                          </a:solidFill>
                        </a:rPr>
                        <a:t>Lung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−500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dirty="0">
                          <a:solidFill>
                            <a:schemeClr val="tx1"/>
                          </a:solidFill>
                        </a:rPr>
                        <a:t>Fat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−100 to −50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dirty="0">
                          <a:solidFill>
                            <a:schemeClr val="tx1"/>
                          </a:solidFill>
                        </a:rPr>
                        <a:t>Water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dirty="0">
                          <a:solidFill>
                            <a:schemeClr val="tx1"/>
                          </a:solidFill>
                        </a:rPr>
                        <a:t>CSF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15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dirty="0">
                          <a:solidFill>
                            <a:schemeClr val="tx1"/>
                          </a:solidFill>
                        </a:rPr>
                        <a:t>Kidney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30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dirty="0">
                          <a:solidFill>
                            <a:schemeClr val="tx1"/>
                          </a:solidFill>
                        </a:rPr>
                        <a:t>Blood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+30 to +45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dirty="0">
                          <a:solidFill>
                            <a:schemeClr val="tx1"/>
                          </a:solidFill>
                        </a:rPr>
                        <a:t>Muscle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+10 to +40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>
                          <a:solidFill>
                            <a:schemeClr val="tx1"/>
                          </a:solidFill>
                        </a:rPr>
                        <a:t>Grey matter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+37 to +45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>
                          <a:solidFill>
                            <a:schemeClr val="tx1"/>
                          </a:solidFill>
                        </a:rPr>
                        <a:t>White matter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+20 to +30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dirty="0">
                          <a:solidFill>
                            <a:schemeClr val="tx1"/>
                          </a:solidFill>
                        </a:rPr>
                        <a:t>Liver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+40 to +60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>
                          <a:solidFill>
                            <a:schemeClr val="tx1"/>
                          </a:solidFill>
                        </a:rPr>
                        <a:t>Soft Tissue, Contrast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+100 to +300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dirty="0">
                          <a:solidFill>
                            <a:schemeClr val="tx1"/>
                          </a:solidFill>
                        </a:rPr>
                        <a:t>Bone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+700 (cancellous bone) to +3000 (cortical bone)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028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ere Präsentation">
  <a:themeElements>
    <a:clrScheme name="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ere Prä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6" charset="-128"/>
          </a:defRPr>
        </a:defPPr>
      </a:lstStyle>
    </a:lnDef>
  </a:objectDefaults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Leere Präsentation">
  <a:themeElements>
    <a:clrScheme name="1_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Leere Prä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704</Words>
  <Application>Microsoft Macintosh PowerPoint</Application>
  <PresentationFormat>Bildschirmpräsentation (4:3)</PresentationFormat>
  <Paragraphs>143</Paragraphs>
  <Slides>24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24</vt:i4>
      </vt:variant>
    </vt:vector>
  </HeadingPairs>
  <TitlesOfParts>
    <vt:vector size="30" baseType="lpstr">
      <vt:lpstr>Arial Unicode MS</vt:lpstr>
      <vt:lpstr>Cambria Math</vt:lpstr>
      <vt:lpstr>ＭＳ Ｐゴシック</vt:lpstr>
      <vt:lpstr>Arial</vt:lpstr>
      <vt:lpstr>Leere Präsentation</vt:lpstr>
      <vt:lpstr>1_Leere Präsentation</vt:lpstr>
      <vt:lpstr>CT</vt:lpstr>
      <vt:lpstr>Overview</vt:lpstr>
      <vt:lpstr>PowerPoint-Präsentation</vt:lpstr>
      <vt:lpstr>Production of X-Rays</vt:lpstr>
      <vt:lpstr>Production of X-Rays</vt:lpstr>
      <vt:lpstr>X-Ray Spectrum</vt:lpstr>
      <vt:lpstr>X-Ray Spectrum: Different kVp</vt:lpstr>
      <vt:lpstr>X-Ray Spectrum: Different mAs</vt:lpstr>
      <vt:lpstr>X-Ray Spectrum: Filtering</vt:lpstr>
      <vt:lpstr>Current</vt:lpstr>
      <vt:lpstr>PowerPoint-Präsentation</vt:lpstr>
      <vt:lpstr>Rayleigh Scattering</vt:lpstr>
      <vt:lpstr>Compton Scattering</vt:lpstr>
      <vt:lpstr>Photoelectric Effect</vt:lpstr>
      <vt:lpstr>Attenuation</vt:lpstr>
      <vt:lpstr>Photoelectric Effect</vt:lpstr>
      <vt:lpstr>Mass Attenuation Coefficients</vt:lpstr>
      <vt:lpstr>Attenuation in Tissue</vt:lpstr>
      <vt:lpstr>PowerPoint-Präsentation</vt:lpstr>
      <vt:lpstr>Detector</vt:lpstr>
      <vt:lpstr>Fan- / Cone beam</vt:lpstr>
      <vt:lpstr>Siemens Inveon CT</vt:lpstr>
      <vt:lpstr>Hounsfield Units</vt:lpstr>
      <vt:lpstr>Typical HUs</vt:lpstr>
    </vt:vector>
  </TitlesOfParts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Disselhorst, Jonathan</dc:creator>
  <cp:lastModifiedBy>Anna-Lina Hahn</cp:lastModifiedBy>
  <cp:revision>310</cp:revision>
  <dcterms:created xsi:type="dcterms:W3CDTF">2011-02-07T15:12:15Z</dcterms:created>
  <dcterms:modified xsi:type="dcterms:W3CDTF">2017-12-16T13:20:09Z</dcterms:modified>
</cp:coreProperties>
</file>