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oleObject"/>
  <Default Extension="png" ContentType="image/png"/>
  <Default Extension="vml" ContentType="application/vnd.openxmlformats-officedocument.vmlDrawi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9" r:id="rId1"/>
  </p:sldMasterIdLst>
  <p:notesMasterIdLst>
    <p:notesMasterId r:id="rId49"/>
  </p:notesMasterIdLst>
  <p:handoutMasterIdLst>
    <p:handoutMasterId r:id="rId50"/>
  </p:handoutMasterIdLst>
  <p:sldIdLst>
    <p:sldId id="257" r:id="rId2"/>
    <p:sldId id="389" r:id="rId3"/>
    <p:sldId id="428" r:id="rId4"/>
    <p:sldId id="391" r:id="rId5"/>
    <p:sldId id="421" r:id="rId6"/>
    <p:sldId id="393" r:id="rId7"/>
    <p:sldId id="396" r:id="rId8"/>
    <p:sldId id="381" r:id="rId9"/>
    <p:sldId id="425" r:id="rId10"/>
    <p:sldId id="420" r:id="rId11"/>
    <p:sldId id="431" r:id="rId12"/>
    <p:sldId id="429" r:id="rId13"/>
    <p:sldId id="422" r:id="rId14"/>
    <p:sldId id="419" r:id="rId15"/>
    <p:sldId id="397" r:id="rId16"/>
    <p:sldId id="430" r:id="rId17"/>
    <p:sldId id="403" r:id="rId18"/>
    <p:sldId id="451" r:id="rId19"/>
    <p:sldId id="452" r:id="rId20"/>
    <p:sldId id="453" r:id="rId21"/>
    <p:sldId id="408" r:id="rId22"/>
    <p:sldId id="410" r:id="rId23"/>
    <p:sldId id="454" r:id="rId24"/>
    <p:sldId id="455" r:id="rId25"/>
    <p:sldId id="439" r:id="rId26"/>
    <p:sldId id="440" r:id="rId27"/>
    <p:sldId id="444" r:id="rId28"/>
    <p:sldId id="445" r:id="rId29"/>
    <p:sldId id="446" r:id="rId30"/>
    <p:sldId id="447" r:id="rId31"/>
    <p:sldId id="448" r:id="rId32"/>
    <p:sldId id="442" r:id="rId33"/>
    <p:sldId id="449" r:id="rId34"/>
    <p:sldId id="441" r:id="rId35"/>
    <p:sldId id="369" r:id="rId36"/>
    <p:sldId id="443" r:id="rId37"/>
    <p:sldId id="450" r:id="rId38"/>
    <p:sldId id="371" r:id="rId39"/>
    <p:sldId id="434" r:id="rId40"/>
    <p:sldId id="432" r:id="rId41"/>
    <p:sldId id="433" r:id="rId42"/>
    <p:sldId id="438" r:id="rId43"/>
    <p:sldId id="436" r:id="rId44"/>
    <p:sldId id="372" r:id="rId45"/>
    <p:sldId id="373" r:id="rId46"/>
    <p:sldId id="368" r:id="rId47"/>
    <p:sldId id="343" r:id="rId48"/>
  </p:sldIdLst>
  <p:sldSz cx="9144000" cy="6858000" type="screen4x3"/>
  <p:notesSz cx="6669088" cy="9753600"/>
  <p:defaultTextStyle>
    <a:defPPr>
      <a:defRPr lang="de-DE"/>
    </a:defPPr>
    <a:lvl1pPr algn="l" rtl="0" fontAlgn="base">
      <a:spcBef>
        <a:spcPct val="0"/>
      </a:spcBef>
      <a:spcAft>
        <a:spcPct val="0"/>
      </a:spcAft>
      <a:defRPr kern="1200">
        <a:solidFill>
          <a:schemeClr val="tx1"/>
        </a:solidFill>
        <a:latin typeface="Arial" charset="0"/>
        <a:ea typeface="ＭＳ Ｐゴシック" pitchFamily="34" charset="-128"/>
        <a:cs typeface="+mn-cs"/>
      </a:defRPr>
    </a:lvl1pPr>
    <a:lvl2pPr marL="457200" algn="l" rtl="0" fontAlgn="base">
      <a:spcBef>
        <a:spcPct val="0"/>
      </a:spcBef>
      <a:spcAft>
        <a:spcPct val="0"/>
      </a:spcAft>
      <a:defRPr kern="1200">
        <a:solidFill>
          <a:schemeClr val="tx1"/>
        </a:solidFill>
        <a:latin typeface="Arial" charset="0"/>
        <a:ea typeface="ＭＳ Ｐゴシック" pitchFamily="34" charset="-128"/>
        <a:cs typeface="+mn-cs"/>
      </a:defRPr>
    </a:lvl2pPr>
    <a:lvl3pPr marL="914400" algn="l" rtl="0" fontAlgn="base">
      <a:spcBef>
        <a:spcPct val="0"/>
      </a:spcBef>
      <a:spcAft>
        <a:spcPct val="0"/>
      </a:spcAft>
      <a:defRPr kern="1200">
        <a:solidFill>
          <a:schemeClr val="tx1"/>
        </a:solidFill>
        <a:latin typeface="Arial" charset="0"/>
        <a:ea typeface="ＭＳ Ｐゴシック" pitchFamily="34" charset="-128"/>
        <a:cs typeface="+mn-cs"/>
      </a:defRPr>
    </a:lvl3pPr>
    <a:lvl4pPr marL="1371600" algn="l" rtl="0" fontAlgn="base">
      <a:spcBef>
        <a:spcPct val="0"/>
      </a:spcBef>
      <a:spcAft>
        <a:spcPct val="0"/>
      </a:spcAft>
      <a:defRPr kern="1200">
        <a:solidFill>
          <a:schemeClr val="tx1"/>
        </a:solidFill>
        <a:latin typeface="Arial" charset="0"/>
        <a:ea typeface="ＭＳ Ｐゴシック" pitchFamily="34" charset="-128"/>
        <a:cs typeface="+mn-cs"/>
      </a:defRPr>
    </a:lvl4pPr>
    <a:lvl5pPr marL="1828800" algn="l" rtl="0" fontAlgn="base">
      <a:spcBef>
        <a:spcPct val="0"/>
      </a:spcBef>
      <a:spcAft>
        <a:spcPct val="0"/>
      </a:spcAft>
      <a:defRPr kern="1200">
        <a:solidFill>
          <a:schemeClr val="tx1"/>
        </a:solidFill>
        <a:latin typeface="Arial" charset="0"/>
        <a:ea typeface="ＭＳ Ｐゴシック" pitchFamily="34" charset="-128"/>
        <a:cs typeface="+mn-cs"/>
      </a:defRPr>
    </a:lvl5pPr>
    <a:lvl6pPr marL="2286000" algn="l" defTabSz="914400" rtl="0" eaLnBrk="1" latinLnBrk="0" hangingPunct="1">
      <a:defRPr kern="1200">
        <a:solidFill>
          <a:schemeClr val="tx1"/>
        </a:solidFill>
        <a:latin typeface="Arial" charset="0"/>
        <a:ea typeface="ＭＳ Ｐゴシック" pitchFamily="34" charset="-128"/>
        <a:cs typeface="+mn-cs"/>
      </a:defRPr>
    </a:lvl6pPr>
    <a:lvl7pPr marL="2743200" algn="l" defTabSz="914400" rtl="0" eaLnBrk="1" latinLnBrk="0" hangingPunct="1">
      <a:defRPr kern="1200">
        <a:solidFill>
          <a:schemeClr val="tx1"/>
        </a:solidFill>
        <a:latin typeface="Arial" charset="0"/>
        <a:ea typeface="ＭＳ Ｐゴシック" pitchFamily="34" charset="-128"/>
        <a:cs typeface="+mn-cs"/>
      </a:defRPr>
    </a:lvl7pPr>
    <a:lvl8pPr marL="3200400" algn="l" defTabSz="914400" rtl="0" eaLnBrk="1" latinLnBrk="0" hangingPunct="1">
      <a:defRPr kern="1200">
        <a:solidFill>
          <a:schemeClr val="tx1"/>
        </a:solidFill>
        <a:latin typeface="Arial" charset="0"/>
        <a:ea typeface="ＭＳ Ｐゴシック" pitchFamily="34" charset="-128"/>
        <a:cs typeface="+mn-cs"/>
      </a:defRPr>
    </a:lvl8pPr>
    <a:lvl9pPr marL="3657600" algn="l" defTabSz="914400" rtl="0" eaLnBrk="1" latinLnBrk="0" hangingPunct="1">
      <a:defRPr kern="1200">
        <a:solidFill>
          <a:schemeClr val="tx1"/>
        </a:solidFill>
        <a:latin typeface="Arial" charset="0"/>
        <a:ea typeface="ＭＳ Ｐゴシック"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CC"/>
    <a:srgbClr val="3333FF"/>
    <a:srgbClr val="000000"/>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270"/>
    <p:restoredTop sz="94637"/>
  </p:normalViewPr>
  <p:slideViewPr>
    <p:cSldViewPr snapToGrid="0" snapToObjects="1">
      <p:cViewPr>
        <p:scale>
          <a:sx n="103" d="100"/>
          <a:sy n="103" d="100"/>
        </p:scale>
        <p:origin x="-120" y="-16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83" d="100"/>
          <a:sy n="83" d="100"/>
        </p:scale>
        <p:origin x="-3966" y="-84"/>
      </p:cViewPr>
      <p:guideLst>
        <p:guide orient="horz" pos="3072"/>
        <p:guide pos="210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handoutMaster" Target="handoutMasters/handoutMaster1.xml"/><Relationship Id="rId51" Type="http://schemas.openxmlformats.org/officeDocument/2006/relationships/presProps" Target="presProps.xml"/><Relationship Id="rId52" Type="http://schemas.openxmlformats.org/officeDocument/2006/relationships/viewProps" Target="viewProps.xml"/><Relationship Id="rId53" Type="http://schemas.openxmlformats.org/officeDocument/2006/relationships/theme" Target="theme/theme1.xml"/><Relationship Id="rId54"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0.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889250" cy="487363"/>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200">
                <a:latin typeface="Arial" charset="0"/>
                <a:ea typeface="ＭＳ Ｐゴシック" charset="0"/>
                <a:cs typeface="+mn-cs"/>
              </a:defRPr>
            </a:lvl1pPr>
          </a:lstStyle>
          <a:p>
            <a:pPr>
              <a:defRPr/>
            </a:pPr>
            <a:endParaRPr lang="de-DE"/>
          </a:p>
        </p:txBody>
      </p:sp>
      <p:sp>
        <p:nvSpPr>
          <p:cNvPr id="10243" name="Rectangle 3"/>
          <p:cNvSpPr>
            <a:spLocks noGrp="1" noChangeArrowheads="1"/>
          </p:cNvSpPr>
          <p:nvPr>
            <p:ph type="dt" sz="quarter" idx="1"/>
          </p:nvPr>
        </p:nvSpPr>
        <p:spPr bwMode="auto">
          <a:xfrm>
            <a:off x="3778250" y="0"/>
            <a:ext cx="2889250" cy="487363"/>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a:latin typeface="Arial" charset="0"/>
                <a:ea typeface="ＭＳ Ｐゴシック" charset="0"/>
                <a:cs typeface="+mn-cs"/>
              </a:defRPr>
            </a:lvl1pPr>
          </a:lstStyle>
          <a:p>
            <a:pPr>
              <a:defRPr/>
            </a:pPr>
            <a:endParaRPr lang="de-DE"/>
          </a:p>
        </p:txBody>
      </p:sp>
      <p:sp>
        <p:nvSpPr>
          <p:cNvPr id="10244" name="Rectangle 4"/>
          <p:cNvSpPr>
            <a:spLocks noGrp="1" noChangeArrowheads="1"/>
          </p:cNvSpPr>
          <p:nvPr>
            <p:ph type="ftr" sz="quarter" idx="2"/>
          </p:nvPr>
        </p:nvSpPr>
        <p:spPr bwMode="auto">
          <a:xfrm>
            <a:off x="0" y="9264650"/>
            <a:ext cx="2889250" cy="487363"/>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defRPr sz="1200">
                <a:latin typeface="Arial" charset="0"/>
                <a:ea typeface="ＭＳ Ｐゴシック" charset="0"/>
                <a:cs typeface="+mn-cs"/>
              </a:defRPr>
            </a:lvl1pPr>
          </a:lstStyle>
          <a:p>
            <a:pPr>
              <a:defRPr/>
            </a:pPr>
            <a:endParaRPr lang="de-DE"/>
          </a:p>
        </p:txBody>
      </p:sp>
      <p:sp>
        <p:nvSpPr>
          <p:cNvPr id="10245" name="Rectangle 5"/>
          <p:cNvSpPr>
            <a:spLocks noGrp="1" noChangeArrowheads="1"/>
          </p:cNvSpPr>
          <p:nvPr>
            <p:ph type="sldNum" sz="quarter" idx="3"/>
          </p:nvPr>
        </p:nvSpPr>
        <p:spPr bwMode="auto">
          <a:xfrm>
            <a:off x="3778250" y="9264650"/>
            <a:ext cx="2889250" cy="487363"/>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200">
                <a:latin typeface="Arial" pitchFamily="34" charset="0"/>
                <a:ea typeface="ＭＳ Ｐゴシック" charset="-128"/>
                <a:cs typeface="+mn-cs"/>
              </a:defRPr>
            </a:lvl1pPr>
          </a:lstStyle>
          <a:p>
            <a:pPr>
              <a:defRPr/>
            </a:pPr>
            <a:fld id="{CCC99B9E-B79C-4CFD-BACF-10D9D03A856D}" type="slidenum">
              <a:rPr lang="de-DE"/>
              <a:pPr>
                <a:defRPr/>
              </a:pPr>
              <a:t>‹Nr.›</a:t>
            </a:fld>
            <a:endParaRPr lang="de-DE"/>
          </a:p>
        </p:txBody>
      </p:sp>
    </p:spTree>
    <p:extLst>
      <p:ext uri="{BB962C8B-B14F-4D97-AF65-F5344CB8AC3E}">
        <p14:creationId xmlns:p14="http://schemas.microsoft.com/office/powerpoint/2010/main" val="7204258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889250" cy="487363"/>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200">
                <a:latin typeface="Arial" charset="0"/>
                <a:ea typeface="ＭＳ Ｐゴシック" charset="0"/>
                <a:cs typeface="+mn-cs"/>
              </a:defRPr>
            </a:lvl1pPr>
          </a:lstStyle>
          <a:p>
            <a:pPr>
              <a:defRPr/>
            </a:pPr>
            <a:endParaRPr lang="de-DE"/>
          </a:p>
        </p:txBody>
      </p:sp>
      <p:sp>
        <p:nvSpPr>
          <p:cNvPr id="7171" name="Rectangle 3"/>
          <p:cNvSpPr>
            <a:spLocks noGrp="1" noChangeArrowheads="1"/>
          </p:cNvSpPr>
          <p:nvPr>
            <p:ph type="dt" idx="1"/>
          </p:nvPr>
        </p:nvSpPr>
        <p:spPr bwMode="auto">
          <a:xfrm>
            <a:off x="3778250" y="0"/>
            <a:ext cx="2889250" cy="487363"/>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a:latin typeface="Arial" charset="0"/>
                <a:ea typeface="ＭＳ Ｐゴシック" charset="0"/>
                <a:cs typeface="+mn-cs"/>
              </a:defRPr>
            </a:lvl1pPr>
          </a:lstStyle>
          <a:p>
            <a:pPr>
              <a:defRPr/>
            </a:pPr>
            <a:endParaRPr lang="de-DE"/>
          </a:p>
        </p:txBody>
      </p:sp>
      <p:sp>
        <p:nvSpPr>
          <p:cNvPr id="43012" name="Rectangle 4"/>
          <p:cNvSpPr>
            <a:spLocks noGrp="1" noRot="1" noChangeAspect="1" noChangeArrowheads="1" noTextEdit="1"/>
          </p:cNvSpPr>
          <p:nvPr>
            <p:ph type="sldImg" idx="2"/>
          </p:nvPr>
        </p:nvSpPr>
        <p:spPr bwMode="auto">
          <a:xfrm>
            <a:off x="896938" y="731838"/>
            <a:ext cx="4875212" cy="3657600"/>
          </a:xfrm>
          <a:prstGeom prst="rect">
            <a:avLst/>
          </a:prstGeom>
          <a:noFill/>
          <a:ln w="9525">
            <a:solidFill>
              <a:srgbClr val="000000"/>
            </a:solidFill>
            <a:miter lim="800000"/>
            <a:headEnd/>
            <a:tailEnd/>
          </a:ln>
        </p:spPr>
      </p:sp>
      <p:sp>
        <p:nvSpPr>
          <p:cNvPr id="7173" name="Rectangle 5"/>
          <p:cNvSpPr>
            <a:spLocks noGrp="1" noChangeArrowheads="1"/>
          </p:cNvSpPr>
          <p:nvPr>
            <p:ph type="body" sz="quarter" idx="3"/>
          </p:nvPr>
        </p:nvSpPr>
        <p:spPr bwMode="auto">
          <a:xfrm>
            <a:off x="666750" y="4632325"/>
            <a:ext cx="5335588" cy="4389438"/>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de-DE" noProof="0" smtClean="0"/>
              <a:t>Textmasterformate durch Klicken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p>
        </p:txBody>
      </p:sp>
      <p:sp>
        <p:nvSpPr>
          <p:cNvPr id="7174" name="Rectangle 6"/>
          <p:cNvSpPr>
            <a:spLocks noGrp="1" noChangeArrowheads="1"/>
          </p:cNvSpPr>
          <p:nvPr>
            <p:ph type="ftr" sz="quarter" idx="4"/>
          </p:nvPr>
        </p:nvSpPr>
        <p:spPr bwMode="auto">
          <a:xfrm>
            <a:off x="0" y="9264650"/>
            <a:ext cx="2889250" cy="487363"/>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defRPr sz="1200">
                <a:latin typeface="Arial" charset="0"/>
                <a:ea typeface="ＭＳ Ｐゴシック" charset="0"/>
                <a:cs typeface="+mn-cs"/>
              </a:defRPr>
            </a:lvl1pPr>
          </a:lstStyle>
          <a:p>
            <a:pPr>
              <a:defRPr/>
            </a:pPr>
            <a:endParaRPr lang="de-DE"/>
          </a:p>
        </p:txBody>
      </p:sp>
      <p:sp>
        <p:nvSpPr>
          <p:cNvPr id="7175" name="Rectangle 7"/>
          <p:cNvSpPr>
            <a:spLocks noGrp="1" noChangeArrowheads="1"/>
          </p:cNvSpPr>
          <p:nvPr>
            <p:ph type="sldNum" sz="quarter" idx="5"/>
          </p:nvPr>
        </p:nvSpPr>
        <p:spPr bwMode="auto">
          <a:xfrm>
            <a:off x="3778250" y="9264650"/>
            <a:ext cx="2889250" cy="487363"/>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200">
                <a:latin typeface="Arial" pitchFamily="34" charset="0"/>
                <a:ea typeface="ＭＳ Ｐゴシック" charset="-128"/>
                <a:cs typeface="+mn-cs"/>
              </a:defRPr>
            </a:lvl1pPr>
          </a:lstStyle>
          <a:p>
            <a:pPr>
              <a:defRPr/>
            </a:pPr>
            <a:fld id="{60275E4B-3D69-42E6-87BB-8D06AD90EF1E}" type="slidenum">
              <a:rPr lang="de-DE"/>
              <a:pPr>
                <a:defRPr/>
              </a:pPr>
              <a:t>‹Nr.›</a:t>
            </a:fld>
            <a:endParaRPr lang="de-DE"/>
          </a:p>
        </p:txBody>
      </p:sp>
    </p:spTree>
    <p:extLst>
      <p:ext uri="{BB962C8B-B14F-4D97-AF65-F5344CB8AC3E}">
        <p14:creationId xmlns:p14="http://schemas.microsoft.com/office/powerpoint/2010/main" val="409330964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a:noFill/>
        </p:spPr>
        <p:txBody>
          <a:bodyPr/>
          <a:lstStyle/>
          <a:p>
            <a:r>
              <a:rPr lang="en-GB" altLang="en-US" smtClean="0">
                <a:ea typeface="ＭＳ Ｐゴシック" pitchFamily="34" charset="-128"/>
              </a:rPr>
              <a:t>Maaz, Horst 13.4.26</a:t>
            </a:r>
          </a:p>
          <a:p>
            <a:endParaRPr lang="de-DE" altLang="en-US" smtClean="0">
              <a:ea typeface="ＭＳ Ｐゴシック" pitchFamily="34" charset="-128"/>
            </a:endParaRPr>
          </a:p>
        </p:txBody>
      </p:sp>
    </p:spTree>
    <p:extLst>
      <p:ext uri="{BB962C8B-B14F-4D97-AF65-F5344CB8AC3E}">
        <p14:creationId xmlns:p14="http://schemas.microsoft.com/office/powerpoint/2010/main" val="12034996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a:noFill/>
        </p:spPr>
        <p:txBody>
          <a:bodyPr/>
          <a:lstStyle/>
          <a:p>
            <a:endParaRPr lang="de-DE" altLang="en-US" sz="1000" dirty="0" smtClean="0">
              <a:ea typeface="ＭＳ Ｐゴシック" pitchFamily="34" charset="-128"/>
            </a:endParaRPr>
          </a:p>
        </p:txBody>
      </p:sp>
    </p:spTree>
    <p:extLst>
      <p:ext uri="{BB962C8B-B14F-4D97-AF65-F5344CB8AC3E}">
        <p14:creationId xmlns:p14="http://schemas.microsoft.com/office/powerpoint/2010/main" val="693901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a:noFill/>
        </p:spPr>
        <p:txBody>
          <a:bodyPr/>
          <a:lstStyle/>
          <a:p>
            <a:endParaRPr lang="en-US" altLang="en-US" smtClean="0">
              <a:ea typeface="ＭＳ Ｐゴシック" pitchFamily="34" charset="-128"/>
            </a:endParaRPr>
          </a:p>
        </p:txBody>
      </p:sp>
    </p:spTree>
    <p:extLst>
      <p:ext uri="{BB962C8B-B14F-4D97-AF65-F5344CB8AC3E}">
        <p14:creationId xmlns:p14="http://schemas.microsoft.com/office/powerpoint/2010/main" val="156496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ChangeArrowheads="1" noTextEdit="1"/>
          </p:cNvSpPr>
          <p:nvPr>
            <p:ph type="sldImg"/>
          </p:nvPr>
        </p:nvSpPr>
        <p:spPr>
          <a:ln/>
        </p:spPr>
      </p:sp>
      <p:sp>
        <p:nvSpPr>
          <p:cNvPr id="47107" name="Rectangle 3"/>
          <p:cNvSpPr>
            <a:spLocks noGrp="1" noChangeArrowheads="1"/>
          </p:cNvSpPr>
          <p:nvPr>
            <p:ph type="body" idx="1"/>
          </p:nvPr>
        </p:nvSpPr>
        <p:spPr>
          <a:noFill/>
        </p:spPr>
        <p:txBody>
          <a:bodyPr/>
          <a:lstStyle/>
          <a:p>
            <a:endParaRPr lang="en-US" altLang="en-US" smtClean="0">
              <a:ea typeface="ＭＳ Ｐゴシック" pitchFamily="34" charset="-128"/>
            </a:endParaRPr>
          </a:p>
        </p:txBody>
      </p:sp>
    </p:spTree>
    <p:extLst>
      <p:ext uri="{BB962C8B-B14F-4D97-AF65-F5344CB8AC3E}">
        <p14:creationId xmlns:p14="http://schemas.microsoft.com/office/powerpoint/2010/main" val="1712876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a:noFill/>
        </p:spPr>
        <p:txBody>
          <a:bodyPr/>
          <a:lstStyle/>
          <a:p>
            <a:r>
              <a:rPr lang="de-DE" altLang="en-US" smtClean="0">
                <a:ea typeface="ＭＳ Ｐゴシック" pitchFamily="34" charset="-128"/>
              </a:rPr>
              <a:t>Die von der Röntgenröhre abgegebene Strahlung beinhaltet ein Spektrum mit hohen und niedrigen Energien. Mit zunehmender Dicke des durchstrahlten Objekts werden die niederenergetischen Anteile stärker absorbiert als die höherenergetischen („Strahlungsaufhärtung“). Für die Zuordnung der CT-Werte muss die Absorption für Wasser bei einer bestimmten „mittleren“ Energie angenommen werden. Da bei höheren Energien die Absorption zurückgeht, würden die CT-Werte mit zunehmender Aufhärtung absinken. Technisch wird dieses Problem dadurch gelöst, dass man aus der Strahlungsabsorption für jede Einzelprojektion auf die Dicke des durchstrahlten Objekts rückschließt und die entstehende Strahlungsaufhärtung rechnerisch korrigiert. Diese rechnerische Korrektur setzt voraus, dass das gesamte Objekt aus nur einer Substanz (üblicherweise Wasser) besteht. Weicht die atomare Zusammensetzung lokal deutlich von Wasser ab (Knochen, Metalle, jodhaltiges Kontrastmittel), so treten weiterhin Aufhärtungsartefakte auf. </a:t>
            </a:r>
          </a:p>
          <a:p>
            <a:r>
              <a:rPr lang="de-DE" altLang="en-US" smtClean="0">
                <a:ea typeface="ＭＳ Ｐゴシック" pitchFamily="34" charset="-128"/>
              </a:rPr>
              <a:t>Neuere Verfahren erlauben eine zunehmende Reduktion der Aufhärtungsartefakte. Dies gelingt entweder durch aufwändige Rechenalgorithmen, die aus der Dichteverteilung im CT-Bild auf die lokale Aufhärtung rückschließen (z. B. RASP bei Toshiba), oder durch den Einsatz dünnerer Schichten, die zu größeren Schichtdicken zusammengesetzt werden (auf diese Weise lässt sich die Aufhärtung von schräg durch die Schicht verlaufenden Strukturen herabsetzen). </a:t>
            </a:r>
          </a:p>
        </p:txBody>
      </p:sp>
    </p:spTree>
    <p:extLst>
      <p:ext uri="{BB962C8B-B14F-4D97-AF65-F5344CB8AC3E}">
        <p14:creationId xmlns:p14="http://schemas.microsoft.com/office/powerpoint/2010/main" val="12950810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ChangeArrowheads="1" noTextEdit="1"/>
          </p:cNvSpPr>
          <p:nvPr>
            <p:ph type="sldImg"/>
          </p:nvPr>
        </p:nvSpPr>
        <p:spPr>
          <a:xfrm>
            <a:off x="904875" y="738188"/>
            <a:ext cx="4859338" cy="3644900"/>
          </a:xfrm>
          <a:ln/>
        </p:spPr>
      </p:sp>
      <p:sp>
        <p:nvSpPr>
          <p:cNvPr id="86019" name="Rectangle 3"/>
          <p:cNvSpPr>
            <a:spLocks noGrp="1" noChangeArrowheads="1"/>
          </p:cNvSpPr>
          <p:nvPr>
            <p:ph type="body" idx="1"/>
          </p:nvPr>
        </p:nvSpPr>
        <p:spPr>
          <a:noFill/>
          <a:ln w="9525"/>
        </p:spPr>
        <p:txBody>
          <a:bodyPr/>
          <a:lstStyle/>
          <a:p>
            <a:endParaRPr lang="de-DE" altLang="en-US" dirty="0" smtClean="0"/>
          </a:p>
        </p:txBody>
      </p:sp>
    </p:spTree>
    <p:extLst>
      <p:ext uri="{BB962C8B-B14F-4D97-AF65-F5344CB8AC3E}">
        <p14:creationId xmlns:p14="http://schemas.microsoft.com/office/powerpoint/2010/main" val="16803777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a:noFill/>
        </p:spPr>
        <p:txBody>
          <a:bodyPr/>
          <a:lstStyle/>
          <a:p>
            <a:endParaRPr lang="de-DE" altLang="en-US" dirty="0" smtClean="0">
              <a:ea typeface="ＭＳ Ｐゴシック" pitchFamily="34" charset="-128"/>
            </a:endParaRPr>
          </a:p>
        </p:txBody>
      </p:sp>
    </p:spTree>
    <p:extLst>
      <p:ext uri="{BB962C8B-B14F-4D97-AF65-F5344CB8AC3E}">
        <p14:creationId xmlns:p14="http://schemas.microsoft.com/office/powerpoint/2010/main" val="5518563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a:noFill/>
        </p:spPr>
        <p:txBody>
          <a:bodyPr/>
          <a:lstStyle/>
          <a:p>
            <a:endParaRPr lang="de-DE" altLang="en-US" dirty="0" smtClean="0">
              <a:ea typeface="ＭＳ Ｐゴシック" pitchFamily="34" charset="-128"/>
            </a:endParaRPr>
          </a:p>
        </p:txBody>
      </p:sp>
    </p:spTree>
    <p:extLst>
      <p:ext uri="{BB962C8B-B14F-4D97-AF65-F5344CB8AC3E}">
        <p14:creationId xmlns:p14="http://schemas.microsoft.com/office/powerpoint/2010/main" val="676686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a:noFill/>
        </p:spPr>
        <p:txBody>
          <a:bodyPr/>
          <a:lstStyle/>
          <a:p>
            <a:endParaRPr lang="de-DE" altLang="en-US" dirty="0" smtClean="0">
              <a:ea typeface="ＭＳ Ｐゴシック" pitchFamily="34" charset="-128"/>
            </a:endParaRPr>
          </a:p>
        </p:txBody>
      </p:sp>
    </p:spTree>
    <p:extLst>
      <p:ext uri="{BB962C8B-B14F-4D97-AF65-F5344CB8AC3E}">
        <p14:creationId xmlns:p14="http://schemas.microsoft.com/office/powerpoint/2010/main" val="12873277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a:noFill/>
        </p:spPr>
        <p:txBody>
          <a:bodyPr/>
          <a:lstStyle/>
          <a:p>
            <a:endParaRPr lang="en-US" altLang="en-US" smtClean="0">
              <a:ea typeface="ＭＳ Ｐゴシック" pitchFamily="34" charset="-128"/>
            </a:endParaRPr>
          </a:p>
        </p:txBody>
      </p:sp>
    </p:spTree>
    <p:extLst>
      <p:ext uri="{BB962C8B-B14F-4D97-AF65-F5344CB8AC3E}">
        <p14:creationId xmlns:p14="http://schemas.microsoft.com/office/powerpoint/2010/main" val="2196498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a:noFill/>
        </p:spPr>
        <p:txBody>
          <a:bodyPr/>
          <a:lstStyle/>
          <a:p>
            <a:endParaRPr lang="en-US" altLang="en-US" smtClean="0">
              <a:ea typeface="ＭＳ Ｐゴシック" pitchFamily="34" charset="-128"/>
            </a:endParaRPr>
          </a:p>
        </p:txBody>
      </p:sp>
    </p:spTree>
    <p:extLst>
      <p:ext uri="{BB962C8B-B14F-4D97-AF65-F5344CB8AC3E}">
        <p14:creationId xmlns:p14="http://schemas.microsoft.com/office/powerpoint/2010/main" val="1311943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p:spPr>
        <p:txBody>
          <a:bodyPr/>
          <a:lstStyle/>
          <a:p>
            <a:endParaRPr lang="en-US" altLang="en-US" smtClean="0">
              <a:ea typeface="ＭＳ Ｐゴシック" pitchFamily="34" charset="-128"/>
            </a:endParaRPr>
          </a:p>
        </p:txBody>
      </p:sp>
    </p:spTree>
    <p:extLst>
      <p:ext uri="{BB962C8B-B14F-4D97-AF65-F5344CB8AC3E}">
        <p14:creationId xmlns:p14="http://schemas.microsoft.com/office/powerpoint/2010/main" val="16658572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p:spPr>
        <p:txBody>
          <a:bodyPr/>
          <a:lstStyle/>
          <a:p>
            <a:endParaRPr lang="en-US" altLang="en-US" smtClean="0">
              <a:ea typeface="ＭＳ Ｐゴシック" pitchFamily="34" charset="-128"/>
            </a:endParaRPr>
          </a:p>
        </p:txBody>
      </p:sp>
    </p:spTree>
    <p:extLst>
      <p:ext uri="{BB962C8B-B14F-4D97-AF65-F5344CB8AC3E}">
        <p14:creationId xmlns:p14="http://schemas.microsoft.com/office/powerpoint/2010/main" val="13192343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p:spPr>
        <p:txBody>
          <a:bodyPr/>
          <a:lstStyle/>
          <a:p>
            <a:endParaRPr lang="en-US" altLang="en-US" smtClean="0">
              <a:ea typeface="ＭＳ Ｐゴシック" pitchFamily="34" charset="-128"/>
            </a:endParaRPr>
          </a:p>
        </p:txBody>
      </p:sp>
    </p:spTree>
    <p:extLst>
      <p:ext uri="{BB962C8B-B14F-4D97-AF65-F5344CB8AC3E}">
        <p14:creationId xmlns:p14="http://schemas.microsoft.com/office/powerpoint/2010/main" val="17500278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p:spPr>
        <p:txBody>
          <a:bodyPr/>
          <a:lstStyle/>
          <a:p>
            <a:endParaRPr lang="en-US" altLang="en-US" smtClean="0">
              <a:ea typeface="ＭＳ Ｐゴシック" pitchFamily="34" charset="-128"/>
            </a:endParaRPr>
          </a:p>
        </p:txBody>
      </p:sp>
    </p:spTree>
    <p:extLst>
      <p:ext uri="{BB962C8B-B14F-4D97-AF65-F5344CB8AC3E}">
        <p14:creationId xmlns:p14="http://schemas.microsoft.com/office/powerpoint/2010/main" val="7812893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spect="1" noChangeArrowheads="1" noTextEdit="1"/>
          </p:cNvSpPr>
          <p:nvPr>
            <p:ph type="sldImg"/>
          </p:nvPr>
        </p:nvSpPr>
        <p:spPr>
          <a:ln/>
        </p:spPr>
      </p:sp>
      <p:sp>
        <p:nvSpPr>
          <p:cNvPr id="59395" name="Rectangle 3"/>
          <p:cNvSpPr>
            <a:spLocks noGrp="1" noChangeArrowheads="1"/>
          </p:cNvSpPr>
          <p:nvPr>
            <p:ph type="body" idx="1"/>
          </p:nvPr>
        </p:nvSpPr>
        <p:spPr>
          <a:noFill/>
        </p:spPr>
        <p:txBody>
          <a:bodyPr/>
          <a:lstStyle/>
          <a:p>
            <a:endParaRPr lang="en-US" altLang="en-US" smtClean="0">
              <a:ea typeface="ＭＳ Ｐゴシック" pitchFamily="34" charset="-128"/>
            </a:endParaRPr>
          </a:p>
        </p:txBody>
      </p:sp>
    </p:spTree>
    <p:extLst>
      <p:ext uri="{BB962C8B-B14F-4D97-AF65-F5344CB8AC3E}">
        <p14:creationId xmlns:p14="http://schemas.microsoft.com/office/powerpoint/2010/main" val="14146339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a:noFill/>
        </p:spPr>
        <p:txBody>
          <a:bodyPr/>
          <a:lstStyle/>
          <a:p>
            <a:endParaRPr lang="en-US" altLang="en-US" smtClean="0">
              <a:ea typeface="ＭＳ Ｐゴシック" pitchFamily="34" charset="-128"/>
            </a:endParaRPr>
          </a:p>
        </p:txBody>
      </p:sp>
    </p:spTree>
    <p:extLst>
      <p:ext uri="{BB962C8B-B14F-4D97-AF65-F5344CB8AC3E}">
        <p14:creationId xmlns:p14="http://schemas.microsoft.com/office/powerpoint/2010/main" val="9605517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a:noFill/>
        </p:spPr>
        <p:txBody>
          <a:bodyPr/>
          <a:lstStyle/>
          <a:p>
            <a:r>
              <a:rPr lang="de-DE" altLang="en-US" smtClean="0">
                <a:ea typeface="ＭＳ Ｐゴシック" pitchFamily="34" charset="-128"/>
              </a:rPr>
              <a:t>Klumpp, friederike *19.3.43</a:t>
            </a:r>
          </a:p>
          <a:p>
            <a:r>
              <a:rPr lang="de-DE" altLang="en-US" smtClean="0">
                <a:ea typeface="ＭＳ Ｐゴシック" pitchFamily="34" charset="-128"/>
              </a:rPr>
              <a:t>nicht einheitlich, meist ab 4 cm Durchmesser</a:t>
            </a:r>
          </a:p>
        </p:txBody>
      </p:sp>
    </p:spTree>
    <p:extLst>
      <p:ext uri="{BB962C8B-B14F-4D97-AF65-F5344CB8AC3E}">
        <p14:creationId xmlns:p14="http://schemas.microsoft.com/office/powerpoint/2010/main" val="13592591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ChangeArrowheads="1" noTextEdit="1"/>
          </p:cNvSpPr>
          <p:nvPr>
            <p:ph type="sldImg"/>
          </p:nvPr>
        </p:nvSpPr>
        <p:spPr>
          <a:ln/>
        </p:spPr>
      </p:sp>
      <p:sp>
        <p:nvSpPr>
          <p:cNvPr id="79875" name="Rectangle 3"/>
          <p:cNvSpPr>
            <a:spLocks noGrp="1" noChangeArrowheads="1"/>
          </p:cNvSpPr>
          <p:nvPr>
            <p:ph type="body" idx="1"/>
          </p:nvPr>
        </p:nvSpPr>
        <p:spPr>
          <a:noFill/>
        </p:spPr>
        <p:txBody>
          <a:bodyPr/>
          <a:lstStyle/>
          <a:p>
            <a:endParaRPr lang="de-DE" altLang="en-US" dirty="0" smtClean="0">
              <a:ea typeface="ＭＳ Ｐゴシック" pitchFamily="34" charset="-128"/>
            </a:endParaRPr>
          </a:p>
        </p:txBody>
      </p:sp>
    </p:spTree>
    <p:extLst>
      <p:ext uri="{BB962C8B-B14F-4D97-AF65-F5344CB8AC3E}">
        <p14:creationId xmlns:p14="http://schemas.microsoft.com/office/powerpoint/2010/main" val="1381527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ChangeArrowheads="1" noTextEdit="1"/>
          </p:cNvSpPr>
          <p:nvPr>
            <p:ph type="sldImg"/>
          </p:nvPr>
        </p:nvSpPr>
        <p:spPr>
          <a:ln/>
        </p:spPr>
      </p:sp>
      <p:sp>
        <p:nvSpPr>
          <p:cNvPr id="79875" name="Rectangle 3"/>
          <p:cNvSpPr>
            <a:spLocks noGrp="1" noChangeArrowheads="1"/>
          </p:cNvSpPr>
          <p:nvPr>
            <p:ph type="body" idx="1"/>
          </p:nvPr>
        </p:nvSpPr>
        <p:spPr>
          <a:noFill/>
        </p:spPr>
        <p:txBody>
          <a:bodyPr/>
          <a:lstStyle/>
          <a:p>
            <a:endParaRPr lang="de-DE" altLang="en-US" dirty="0" smtClean="0">
              <a:ea typeface="ＭＳ Ｐゴシック" pitchFamily="34" charset="-128"/>
            </a:endParaRPr>
          </a:p>
        </p:txBody>
      </p:sp>
    </p:spTree>
    <p:extLst>
      <p:ext uri="{BB962C8B-B14F-4D97-AF65-F5344CB8AC3E}">
        <p14:creationId xmlns:p14="http://schemas.microsoft.com/office/powerpoint/2010/main" val="5032283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pic>
        <p:nvPicPr>
          <p:cNvPr id="4" name="Picture 12" descr="xEKUT_WortBildMarke_W_RGB"/>
          <p:cNvPicPr>
            <a:picLocks noChangeAspect="1" noChangeArrowheads="1"/>
          </p:cNvPicPr>
          <p:nvPr/>
        </p:nvPicPr>
        <p:blipFill>
          <a:blip r:embed="rId2"/>
          <a:srcRect/>
          <a:stretch>
            <a:fillRect/>
          </a:stretch>
        </p:blipFill>
        <p:spPr bwMode="auto">
          <a:xfrm>
            <a:off x="719138" y="358775"/>
            <a:ext cx="2514600" cy="650875"/>
          </a:xfrm>
          <a:prstGeom prst="rect">
            <a:avLst/>
          </a:prstGeom>
          <a:noFill/>
          <a:ln w="9525">
            <a:noFill/>
            <a:miter lim="800000"/>
            <a:headEnd/>
            <a:tailEnd/>
          </a:ln>
        </p:spPr>
      </p:pic>
      <p:sp>
        <p:nvSpPr>
          <p:cNvPr id="5" name="Line 13"/>
          <p:cNvSpPr>
            <a:spLocks noChangeShapeType="1"/>
          </p:cNvSpPr>
          <p:nvPr/>
        </p:nvSpPr>
        <p:spPr bwMode="auto">
          <a:xfrm>
            <a:off x="719138" y="1258888"/>
            <a:ext cx="7705725" cy="0"/>
          </a:xfrm>
          <a:prstGeom prst="line">
            <a:avLst/>
          </a:prstGeom>
          <a:noFill/>
          <a:ln w="9525">
            <a:solidFill>
              <a:schemeClr val="tx2"/>
            </a:solidFill>
            <a:round/>
            <a:headEnd/>
            <a:tailEnd/>
          </a:ln>
        </p:spPr>
        <p:txBody>
          <a:bodyPr/>
          <a:lstStyle/>
          <a:p>
            <a:endParaRPr lang="de-DE"/>
          </a:p>
        </p:txBody>
      </p:sp>
      <p:pic>
        <p:nvPicPr>
          <p:cNvPr id="6" name="Picture 8" descr="logo_UKT_4c"/>
          <p:cNvPicPr>
            <a:picLocks noChangeAspect="1" noChangeArrowheads="1"/>
          </p:cNvPicPr>
          <p:nvPr userDrawn="1"/>
        </p:nvPicPr>
        <p:blipFill>
          <a:blip r:embed="rId3"/>
          <a:srcRect/>
          <a:stretch>
            <a:fillRect/>
          </a:stretch>
        </p:blipFill>
        <p:spPr bwMode="auto">
          <a:xfrm>
            <a:off x="6061075" y="263525"/>
            <a:ext cx="2362200" cy="841375"/>
          </a:xfrm>
          <a:prstGeom prst="rect">
            <a:avLst/>
          </a:prstGeom>
          <a:noFill/>
          <a:ln w="9525">
            <a:noFill/>
            <a:miter lim="800000"/>
            <a:headEnd/>
            <a:tailEnd/>
          </a:ln>
        </p:spPr>
      </p:pic>
      <p:sp>
        <p:nvSpPr>
          <p:cNvPr id="4113" name="Rectangle 17"/>
          <p:cNvSpPr>
            <a:spLocks noGrp="1" noChangeArrowheads="1"/>
          </p:cNvSpPr>
          <p:nvPr>
            <p:ph type="subTitle" sz="quarter" idx="1"/>
          </p:nvPr>
        </p:nvSpPr>
        <p:spPr>
          <a:xfrm>
            <a:off x="719138" y="5194300"/>
            <a:ext cx="7700962" cy="334963"/>
          </a:xfrm>
        </p:spPr>
        <p:txBody>
          <a:bodyPr>
            <a:spAutoFit/>
          </a:bodyPr>
          <a:lstStyle>
            <a:lvl1pPr marL="0" indent="0">
              <a:buFontTx/>
              <a:buNone/>
              <a:defRPr sz="2400"/>
            </a:lvl1pPr>
          </a:lstStyle>
          <a:p>
            <a:pPr lvl="0"/>
            <a:r>
              <a:rPr lang="de-DE" noProof="0" smtClean="0"/>
              <a:t>Master-Untertitelformat bearbeiten</a:t>
            </a:r>
          </a:p>
        </p:txBody>
      </p:sp>
      <p:sp>
        <p:nvSpPr>
          <p:cNvPr id="4116" name="Rectangle 20"/>
          <p:cNvSpPr>
            <a:spLocks noGrp="1" noChangeArrowheads="1"/>
          </p:cNvSpPr>
          <p:nvPr>
            <p:ph type="ctrTitle" sz="quarter"/>
          </p:nvPr>
        </p:nvSpPr>
        <p:spPr>
          <a:xfrm>
            <a:off x="719138" y="4733925"/>
            <a:ext cx="7700962" cy="365125"/>
          </a:xfrm>
        </p:spPr>
        <p:txBody>
          <a:bodyPr/>
          <a:lstStyle>
            <a:lvl1pPr>
              <a:defRPr sz="2800">
                <a:solidFill>
                  <a:schemeClr val="tx2"/>
                </a:solidFill>
              </a:defRPr>
            </a:lvl1pPr>
          </a:lstStyle>
          <a:p>
            <a:pPr lvl="0"/>
            <a:r>
              <a:rPr lang="de-DE" noProof="0" smtClean="0"/>
              <a:t>Mastertitelformat bearbeiten</a:t>
            </a:r>
          </a:p>
        </p:txBody>
      </p:sp>
      <p:sp>
        <p:nvSpPr>
          <p:cNvPr id="7" name="Rectangle 9"/>
          <p:cNvSpPr>
            <a:spLocks noGrp="1" noChangeArrowheads="1"/>
          </p:cNvSpPr>
          <p:nvPr>
            <p:ph type="dt" sz="half" idx="10"/>
          </p:nvPr>
        </p:nvSpPr>
        <p:spPr bwMode="auto">
          <a:xfrm>
            <a:off x="719138" y="6172200"/>
            <a:ext cx="7700962" cy="254000"/>
          </a:xfrm>
          <a:prstGeom prst="rect">
            <a:avLst/>
          </a:prstGeom>
          <a:extLst/>
        </p:spPr>
        <p:txBody>
          <a:bodyPr vert="horz" wrap="square" lIns="0" tIns="0" rIns="0" bIns="0" numCol="1" anchor="t" anchorCtr="0" compatLnSpc="1">
            <a:prstTxWarp prst="textNoShape">
              <a:avLst/>
            </a:prstTxWarp>
          </a:bodyPr>
          <a:lstStyle>
            <a:lvl1pPr>
              <a:defRPr sz="1600" b="1">
                <a:latin typeface="Arial" pitchFamily="34" charset="0"/>
                <a:ea typeface="ＭＳ Ｐゴシック" charset="-128"/>
                <a:cs typeface="+mn-cs"/>
              </a:defRPr>
            </a:lvl1pPr>
          </a:lstStyle>
          <a:p>
            <a:pPr>
              <a:defRPr/>
            </a:pPr>
            <a:fld id="{073F2CBF-22DD-48B7-B839-08ED7C6C9513}" type="datetime1">
              <a:rPr lang="de-DE"/>
              <a:pPr>
                <a:defRPr/>
              </a:pPr>
              <a:t>15.10.18</a:t>
            </a:fld>
            <a:r>
              <a:rPr lang="de-DE"/>
              <a:t>, Verfasser [optional] / 16 pt / Zeilenabstand 1-fach</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Mastertitelformat bearbeiten</a:t>
            </a:r>
            <a:endParaRPr lang="de-DE"/>
          </a:p>
        </p:txBody>
      </p:sp>
      <p:sp>
        <p:nvSpPr>
          <p:cNvPr id="3" name="Inhaltsplatzhalter 2"/>
          <p:cNvSpPr>
            <a:spLocks noGrp="1"/>
          </p:cNvSpPr>
          <p:nvPr>
            <p:ph idx="1"/>
          </p:nvPr>
        </p:nvSpPr>
        <p:spPr/>
        <p:txBody>
          <a:body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18"/>
          <p:cNvSpPr>
            <a:spLocks noGrp="1" noChangeArrowheads="1"/>
          </p:cNvSpPr>
          <p:nvPr>
            <p:ph type="sldNum" sz="quarter" idx="10"/>
          </p:nvPr>
        </p:nvSpPr>
        <p:spPr>
          <a:ln/>
        </p:spPr>
        <p:txBody>
          <a:bodyPr/>
          <a:lstStyle>
            <a:lvl1pPr>
              <a:defRPr/>
            </a:lvl1pPr>
          </a:lstStyle>
          <a:p>
            <a:pPr>
              <a:defRPr/>
            </a:pPr>
            <a:fld id="{5AFE70C1-AD13-425F-AE92-2AD05AA55E57}" type="slidenum">
              <a:rPr lang="de-DE"/>
              <a:pPr>
                <a:defRPr/>
              </a:pPr>
              <a:t>‹Nr.›</a:t>
            </a:fld>
            <a:r>
              <a:rPr lang="de-DE"/>
              <a:t> | Autor/Verfasser/Thema/Rubrik/Titel etc.	© 2010 Universität Tübingen</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Mastertitelformat bearbeiten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Mastertextformat bearbeiten</a:t>
            </a:r>
          </a:p>
        </p:txBody>
      </p:sp>
      <p:sp>
        <p:nvSpPr>
          <p:cNvPr id="4" name="Rectangle 18"/>
          <p:cNvSpPr>
            <a:spLocks noGrp="1" noChangeArrowheads="1"/>
          </p:cNvSpPr>
          <p:nvPr>
            <p:ph type="sldNum" sz="quarter" idx="10"/>
          </p:nvPr>
        </p:nvSpPr>
        <p:spPr>
          <a:ln/>
        </p:spPr>
        <p:txBody>
          <a:bodyPr/>
          <a:lstStyle>
            <a:lvl1pPr>
              <a:defRPr/>
            </a:lvl1pPr>
          </a:lstStyle>
          <a:p>
            <a:pPr>
              <a:defRPr/>
            </a:pPr>
            <a:fld id="{CEA03183-3E30-4FDB-9E78-898225B95628}" type="slidenum">
              <a:rPr lang="de-DE"/>
              <a:pPr>
                <a:defRPr/>
              </a:pPr>
              <a:t>‹Nr.›</a:t>
            </a:fld>
            <a:r>
              <a:rPr lang="de-DE"/>
              <a:t> | Autor/Verfasser/Thema/Rubrik/Titel etc.	© 2010 Universität Tübingen</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Mastertitelformat bearbeiten</a:t>
            </a:r>
            <a:endParaRPr lang="de-DE"/>
          </a:p>
        </p:txBody>
      </p:sp>
      <p:sp>
        <p:nvSpPr>
          <p:cNvPr id="3" name="Inhaltsplatzhalter 2"/>
          <p:cNvSpPr>
            <a:spLocks noGrp="1"/>
          </p:cNvSpPr>
          <p:nvPr>
            <p:ph sz="half" idx="1"/>
          </p:nvPr>
        </p:nvSpPr>
        <p:spPr>
          <a:xfrm>
            <a:off x="719138" y="1773238"/>
            <a:ext cx="3776662" cy="4352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648200" y="1773238"/>
            <a:ext cx="3776663" cy="4352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Rectangle 18"/>
          <p:cNvSpPr>
            <a:spLocks noGrp="1" noChangeArrowheads="1"/>
          </p:cNvSpPr>
          <p:nvPr>
            <p:ph type="sldNum" sz="quarter" idx="10"/>
          </p:nvPr>
        </p:nvSpPr>
        <p:spPr>
          <a:ln/>
        </p:spPr>
        <p:txBody>
          <a:bodyPr/>
          <a:lstStyle>
            <a:lvl1pPr>
              <a:defRPr/>
            </a:lvl1pPr>
          </a:lstStyle>
          <a:p>
            <a:pPr>
              <a:defRPr/>
            </a:pPr>
            <a:fld id="{B23D7990-BD2C-465F-A301-E29E01253A8B}" type="slidenum">
              <a:rPr lang="de-DE"/>
              <a:pPr>
                <a:defRPr/>
              </a:pPr>
              <a:t>‹Nr.›</a:t>
            </a:fld>
            <a:r>
              <a:rPr lang="de-DE"/>
              <a:t> | Autor/Verfasser/Thema/Rubrik/Titel etc.	© 2010 Universität Tübingen</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e-DE" smtClean="0"/>
              <a:t>Mastertitelformat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Mastertextformat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Mastertextformat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Rectangle 18"/>
          <p:cNvSpPr>
            <a:spLocks noGrp="1" noChangeArrowheads="1"/>
          </p:cNvSpPr>
          <p:nvPr>
            <p:ph type="sldNum" sz="quarter" idx="10"/>
          </p:nvPr>
        </p:nvSpPr>
        <p:spPr>
          <a:ln/>
        </p:spPr>
        <p:txBody>
          <a:bodyPr/>
          <a:lstStyle>
            <a:lvl1pPr>
              <a:defRPr/>
            </a:lvl1pPr>
          </a:lstStyle>
          <a:p>
            <a:pPr>
              <a:defRPr/>
            </a:pPr>
            <a:fld id="{E7FD3269-E625-43A3-BB19-A55C14ACC0B1}" type="slidenum">
              <a:rPr lang="de-DE"/>
              <a:pPr>
                <a:defRPr/>
              </a:pPr>
              <a:t>‹Nr.›</a:t>
            </a:fld>
            <a:r>
              <a:rPr lang="de-DE"/>
              <a:t> | Autor/Verfasser/Thema/Rubrik/Titel etc.	© 2010 Universität Tübingen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Mastertitelformat bearbeiten</a:t>
            </a:r>
            <a:endParaRPr lang="de-DE"/>
          </a:p>
        </p:txBody>
      </p:sp>
      <p:sp>
        <p:nvSpPr>
          <p:cNvPr id="3" name="Rectangle 18"/>
          <p:cNvSpPr>
            <a:spLocks noGrp="1" noChangeArrowheads="1"/>
          </p:cNvSpPr>
          <p:nvPr>
            <p:ph type="sldNum" sz="quarter" idx="10"/>
          </p:nvPr>
        </p:nvSpPr>
        <p:spPr>
          <a:ln/>
        </p:spPr>
        <p:txBody>
          <a:bodyPr/>
          <a:lstStyle>
            <a:lvl1pPr>
              <a:defRPr/>
            </a:lvl1pPr>
          </a:lstStyle>
          <a:p>
            <a:pPr>
              <a:defRPr/>
            </a:pPr>
            <a:fld id="{E538958F-D8AB-4ACF-BF40-DA7E03C0D3A0}" type="slidenum">
              <a:rPr lang="de-DE"/>
              <a:pPr>
                <a:defRPr/>
              </a:pPr>
              <a:t>‹Nr.›</a:t>
            </a:fld>
            <a:r>
              <a:rPr lang="de-DE"/>
              <a:t> | Autor/Verfasser/Thema/Rubrik/Titel etc.	© 2010 Universität Tübingen</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18"/>
          <p:cNvSpPr>
            <a:spLocks noGrp="1" noChangeArrowheads="1"/>
          </p:cNvSpPr>
          <p:nvPr>
            <p:ph type="sldNum" sz="quarter" idx="10"/>
          </p:nvPr>
        </p:nvSpPr>
        <p:spPr>
          <a:ln/>
        </p:spPr>
        <p:txBody>
          <a:bodyPr/>
          <a:lstStyle>
            <a:lvl1pPr>
              <a:defRPr/>
            </a:lvl1pPr>
          </a:lstStyle>
          <a:p>
            <a:pPr>
              <a:defRPr/>
            </a:pPr>
            <a:fld id="{960A1471-3EE1-4AD3-8B80-39E3F0E3A6ED}" type="slidenum">
              <a:rPr lang="de-DE"/>
              <a:pPr>
                <a:defRPr/>
              </a:pPr>
              <a:t>‹Nr.›</a:t>
            </a:fld>
            <a:r>
              <a:rPr lang="de-DE"/>
              <a:t> | Autor/Verfasser/Thema/Rubrik/Titel etc.	© 2010 Universität Tübingen</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Beschriftung">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lstStyle>
            <a:lvl1pPr algn="l">
              <a:defRPr sz="2000" b="1"/>
            </a:lvl1pPr>
          </a:lstStyle>
          <a:p>
            <a:r>
              <a:rPr lang="de-DE" smtClean="0"/>
              <a:t>Mastertitelformat bearbeiten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Mastertextformat bearbeiten</a:t>
            </a:r>
          </a:p>
        </p:txBody>
      </p:sp>
      <p:sp>
        <p:nvSpPr>
          <p:cNvPr id="5" name="Rectangle 18"/>
          <p:cNvSpPr>
            <a:spLocks noGrp="1" noChangeArrowheads="1"/>
          </p:cNvSpPr>
          <p:nvPr>
            <p:ph type="sldNum" sz="quarter" idx="10"/>
          </p:nvPr>
        </p:nvSpPr>
        <p:spPr>
          <a:ln/>
        </p:spPr>
        <p:txBody>
          <a:bodyPr/>
          <a:lstStyle>
            <a:lvl1pPr>
              <a:defRPr/>
            </a:lvl1pPr>
          </a:lstStyle>
          <a:p>
            <a:pPr>
              <a:defRPr/>
            </a:pPr>
            <a:fld id="{129AB90D-B492-4DF1-A5E0-339A779AFC64}" type="slidenum">
              <a:rPr lang="de-DE"/>
              <a:pPr>
                <a:defRPr/>
              </a:pPr>
              <a:t>‹Nr.›</a:t>
            </a:fld>
            <a:r>
              <a:rPr lang="de-DE"/>
              <a:t> | Autor/Verfasser/Thema/Rubrik/Titel etc.	© 2010 Universität Tübingen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Beschriftung">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lstStyle>
            <a:lvl1pPr algn="l">
              <a:defRPr sz="2000" b="1"/>
            </a:lvl1pPr>
          </a:lstStyle>
          <a:p>
            <a:r>
              <a:rPr lang="de-DE" smtClean="0"/>
              <a:t>Mastertitelformat bearbeiten</a:t>
            </a:r>
            <a:endParaRPr lang="de-DE"/>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smtClean="0"/>
              <a:t>Bild auf Platzhalter ziehen oder durch Klicken auf Symbol hinzufügen</a:t>
            </a:r>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Mastertextformat bearbeiten</a:t>
            </a:r>
          </a:p>
        </p:txBody>
      </p:sp>
      <p:sp>
        <p:nvSpPr>
          <p:cNvPr id="5" name="Rectangle 18"/>
          <p:cNvSpPr>
            <a:spLocks noGrp="1" noChangeArrowheads="1"/>
          </p:cNvSpPr>
          <p:nvPr>
            <p:ph type="sldNum" sz="quarter" idx="10"/>
          </p:nvPr>
        </p:nvSpPr>
        <p:spPr>
          <a:ln/>
        </p:spPr>
        <p:txBody>
          <a:bodyPr/>
          <a:lstStyle>
            <a:lvl1pPr>
              <a:defRPr/>
            </a:lvl1pPr>
          </a:lstStyle>
          <a:p>
            <a:pPr>
              <a:defRPr/>
            </a:pPr>
            <a:fld id="{FE4E11FF-9080-4465-98D9-2F12F1E4DA9A}" type="slidenum">
              <a:rPr lang="de-DE"/>
              <a:pPr>
                <a:defRPr/>
              </a:pPr>
              <a:t>‹Nr.›</a:t>
            </a:fld>
            <a:r>
              <a:rPr lang="de-DE"/>
              <a:t> | Autor/Verfasser/Thema/Rubrik/Titel etc.	© 2010 Universität Tübingen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Mastertitelformat bearbeiten</a:t>
            </a:r>
            <a:endParaRPr lang="de-DE"/>
          </a:p>
        </p:txBody>
      </p:sp>
      <p:sp>
        <p:nvSpPr>
          <p:cNvPr id="3" name="Vertikaler Textplatzhalter 2"/>
          <p:cNvSpPr>
            <a:spLocks noGrp="1"/>
          </p:cNvSpPr>
          <p:nvPr>
            <p:ph type="body" orient="vert" idx="1"/>
          </p:nvPr>
        </p:nvSpPr>
        <p:spPr/>
        <p:txBody>
          <a:bodyPr vert="eaVert"/>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18"/>
          <p:cNvSpPr>
            <a:spLocks noGrp="1" noChangeArrowheads="1"/>
          </p:cNvSpPr>
          <p:nvPr>
            <p:ph type="sldNum" sz="quarter" idx="10"/>
          </p:nvPr>
        </p:nvSpPr>
        <p:spPr>
          <a:ln/>
        </p:spPr>
        <p:txBody>
          <a:bodyPr/>
          <a:lstStyle>
            <a:lvl1pPr>
              <a:defRPr/>
            </a:lvl1pPr>
          </a:lstStyle>
          <a:p>
            <a:pPr>
              <a:defRPr/>
            </a:pPr>
            <a:fld id="{6CA26B3A-62AA-40D2-BC98-F17B2B148EFA}" type="slidenum">
              <a:rPr lang="de-DE"/>
              <a:pPr>
                <a:defRPr/>
              </a:pPr>
              <a:t>‹Nr.›</a:t>
            </a:fld>
            <a:r>
              <a:rPr lang="de-DE"/>
              <a:t> | Autor/Verfasser/Thema/Rubrik/Titel etc.	© 2010 Universität Tübingen</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499225" y="1292225"/>
            <a:ext cx="1925638" cy="4833938"/>
          </a:xfrm>
        </p:spPr>
        <p:txBody>
          <a:bodyPr vert="eaVert"/>
          <a:lstStyle/>
          <a:p>
            <a:r>
              <a:rPr lang="de-DE" smtClean="0"/>
              <a:t>Mastertitelformat bearbeiten</a:t>
            </a:r>
            <a:endParaRPr lang="de-DE"/>
          </a:p>
        </p:txBody>
      </p:sp>
      <p:sp>
        <p:nvSpPr>
          <p:cNvPr id="3" name="Vertikaler Textplatzhalter 2"/>
          <p:cNvSpPr>
            <a:spLocks noGrp="1"/>
          </p:cNvSpPr>
          <p:nvPr>
            <p:ph type="body" orient="vert" idx="1"/>
          </p:nvPr>
        </p:nvSpPr>
        <p:spPr>
          <a:xfrm>
            <a:off x="719138" y="1292225"/>
            <a:ext cx="5627687" cy="4833938"/>
          </a:xfrm>
        </p:spPr>
        <p:txBody>
          <a:bodyPr vert="eaVert"/>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18"/>
          <p:cNvSpPr>
            <a:spLocks noGrp="1" noChangeArrowheads="1"/>
          </p:cNvSpPr>
          <p:nvPr>
            <p:ph type="sldNum" sz="quarter" idx="10"/>
          </p:nvPr>
        </p:nvSpPr>
        <p:spPr>
          <a:ln/>
        </p:spPr>
        <p:txBody>
          <a:bodyPr/>
          <a:lstStyle>
            <a:lvl1pPr>
              <a:defRPr/>
            </a:lvl1pPr>
          </a:lstStyle>
          <a:p>
            <a:pPr>
              <a:defRPr/>
            </a:pPr>
            <a:fld id="{F70F7B4D-6553-472D-B299-B467C86F420C}" type="slidenum">
              <a:rPr lang="de-DE"/>
              <a:pPr>
                <a:defRPr/>
              </a:pPr>
              <a:t>‹Nr.›</a:t>
            </a:fld>
            <a:r>
              <a:rPr lang="de-DE"/>
              <a:t> | Autor/Verfasser/Thema/Rubrik/Titel etc.	© 2010 Universität Tübingen</a:t>
            </a: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4" Type="http://schemas.openxmlformats.org/officeDocument/2006/relationships/image" Target="../media/image2.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Line 8"/>
          <p:cNvSpPr>
            <a:spLocks noChangeShapeType="1"/>
          </p:cNvSpPr>
          <p:nvPr/>
        </p:nvSpPr>
        <p:spPr bwMode="auto">
          <a:xfrm>
            <a:off x="719138" y="809625"/>
            <a:ext cx="7705725" cy="0"/>
          </a:xfrm>
          <a:prstGeom prst="line">
            <a:avLst/>
          </a:prstGeom>
          <a:noFill/>
          <a:ln w="9525">
            <a:solidFill>
              <a:schemeClr val="tx2"/>
            </a:solidFill>
            <a:round/>
            <a:headEnd/>
            <a:tailEnd/>
          </a:ln>
        </p:spPr>
        <p:txBody>
          <a:bodyPr/>
          <a:lstStyle/>
          <a:p>
            <a:endParaRPr lang="de-DE"/>
          </a:p>
        </p:txBody>
      </p:sp>
      <p:sp>
        <p:nvSpPr>
          <p:cNvPr id="1027" name="Rectangle 14"/>
          <p:cNvSpPr>
            <a:spLocks noGrp="1" noChangeArrowheads="1"/>
          </p:cNvSpPr>
          <p:nvPr>
            <p:ph type="title"/>
          </p:nvPr>
        </p:nvSpPr>
        <p:spPr bwMode="auto">
          <a:xfrm>
            <a:off x="719138" y="1292225"/>
            <a:ext cx="7700962" cy="365125"/>
          </a:xfrm>
          <a:prstGeom prst="rect">
            <a:avLst/>
          </a:prstGeom>
          <a:noFill/>
          <a:ln w="9525">
            <a:noFill/>
            <a:miter lim="800000"/>
            <a:headEnd/>
            <a:tailEnd/>
          </a:ln>
        </p:spPr>
        <p:txBody>
          <a:bodyPr vert="horz" wrap="square" lIns="0" tIns="0" rIns="0" bIns="0" numCol="1" anchor="b" anchorCtr="0" compatLnSpc="1">
            <a:prstTxWarp prst="textNoShape">
              <a:avLst/>
            </a:prstTxWarp>
            <a:spAutoFit/>
          </a:bodyPr>
          <a:lstStyle/>
          <a:p>
            <a:pPr lvl="0"/>
            <a:r>
              <a:rPr lang="de-DE" altLang="de-DE" smtClean="0"/>
              <a:t>Titelmasterformat durch Klicken bearbeiten</a:t>
            </a:r>
          </a:p>
        </p:txBody>
      </p:sp>
      <p:sp>
        <p:nvSpPr>
          <p:cNvPr id="1028" name="Line 17"/>
          <p:cNvSpPr>
            <a:spLocks noChangeShapeType="1"/>
          </p:cNvSpPr>
          <p:nvPr/>
        </p:nvSpPr>
        <p:spPr bwMode="auto">
          <a:xfrm>
            <a:off x="719138" y="6315075"/>
            <a:ext cx="7705725" cy="0"/>
          </a:xfrm>
          <a:prstGeom prst="line">
            <a:avLst/>
          </a:prstGeom>
          <a:noFill/>
          <a:ln w="9525">
            <a:solidFill>
              <a:schemeClr val="folHlink"/>
            </a:solidFill>
            <a:round/>
            <a:headEnd/>
            <a:tailEnd/>
          </a:ln>
        </p:spPr>
        <p:txBody>
          <a:bodyPr/>
          <a:lstStyle/>
          <a:p>
            <a:endParaRPr lang="de-DE"/>
          </a:p>
        </p:txBody>
      </p:sp>
      <p:sp>
        <p:nvSpPr>
          <p:cNvPr id="3090" name="Rectangle 18"/>
          <p:cNvSpPr>
            <a:spLocks noGrp="1" noChangeArrowheads="1"/>
          </p:cNvSpPr>
          <p:nvPr>
            <p:ph type="sldNum" sz="quarter" idx="4"/>
          </p:nvPr>
        </p:nvSpPr>
        <p:spPr bwMode="auto">
          <a:xfrm>
            <a:off x="719138" y="6519863"/>
            <a:ext cx="7705725" cy="152400"/>
          </a:xfrm>
          <a:prstGeom prst="rect">
            <a:avLst/>
          </a:prstGeom>
          <a:noFill/>
          <a:ln>
            <a:noFill/>
          </a:ln>
          <a:effectLst/>
          <a:extLst/>
        </p:spPr>
        <p:txBody>
          <a:bodyPr vert="horz" wrap="square" lIns="0" tIns="0" rIns="0" bIns="0" numCol="1" anchor="t" anchorCtr="0" compatLnSpc="1">
            <a:prstTxWarp prst="textNoShape">
              <a:avLst/>
            </a:prstTxWarp>
            <a:spAutoFit/>
          </a:bodyPr>
          <a:lstStyle>
            <a:lvl1pPr>
              <a:tabLst>
                <a:tab pos="7702550" algn="r"/>
              </a:tabLst>
              <a:defRPr sz="1000">
                <a:latin typeface="Arial" pitchFamily="34" charset="0"/>
                <a:ea typeface="ＭＳ Ｐゴシック" charset="-128"/>
                <a:cs typeface="+mn-cs"/>
              </a:defRPr>
            </a:lvl1pPr>
          </a:lstStyle>
          <a:p>
            <a:pPr>
              <a:defRPr/>
            </a:pPr>
            <a:fld id="{08E18591-CA4A-4228-8E31-931D3CB8098D}" type="slidenum">
              <a:rPr lang="de-DE"/>
              <a:pPr>
                <a:defRPr/>
              </a:pPr>
              <a:t>‹Nr.›</a:t>
            </a:fld>
            <a:r>
              <a:rPr lang="de-DE"/>
              <a:t> | Autor/Verfasser/Thema/Rubrik/Titel etc.	© 2010 Universität Tübingen</a:t>
            </a:r>
          </a:p>
        </p:txBody>
      </p:sp>
      <p:pic>
        <p:nvPicPr>
          <p:cNvPr id="1030" name="Picture 22" descr="xEKUT_WortBildMarke_W_RGB"/>
          <p:cNvPicPr>
            <a:picLocks noChangeAspect="1" noChangeArrowheads="1"/>
          </p:cNvPicPr>
          <p:nvPr/>
        </p:nvPicPr>
        <p:blipFill>
          <a:blip r:embed="rId13"/>
          <a:srcRect/>
          <a:stretch>
            <a:fillRect/>
          </a:stretch>
        </p:blipFill>
        <p:spPr bwMode="auto">
          <a:xfrm>
            <a:off x="719138" y="179388"/>
            <a:ext cx="1763712" cy="457200"/>
          </a:xfrm>
          <a:prstGeom prst="rect">
            <a:avLst/>
          </a:prstGeom>
          <a:noFill/>
          <a:ln w="9525">
            <a:noFill/>
            <a:miter lim="800000"/>
            <a:headEnd/>
            <a:tailEnd/>
          </a:ln>
        </p:spPr>
      </p:pic>
      <p:sp>
        <p:nvSpPr>
          <p:cNvPr id="1031" name="Rectangle 23"/>
          <p:cNvSpPr>
            <a:spLocks noGrp="1" noChangeArrowheads="1"/>
          </p:cNvSpPr>
          <p:nvPr>
            <p:ph type="body" idx="1"/>
          </p:nvPr>
        </p:nvSpPr>
        <p:spPr bwMode="auto">
          <a:xfrm>
            <a:off x="719138" y="1773238"/>
            <a:ext cx="7705725" cy="435292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altLang="de-DE" smtClean="0"/>
              <a:t>Textmasterformate durch Klicken bearbeiten</a:t>
            </a:r>
          </a:p>
          <a:p>
            <a:pPr lvl="1"/>
            <a:r>
              <a:rPr lang="de-DE" altLang="de-DE" smtClean="0"/>
              <a:t>Zweite Ebene</a:t>
            </a:r>
          </a:p>
          <a:p>
            <a:pPr lvl="2"/>
            <a:r>
              <a:rPr lang="de-DE" altLang="de-DE" smtClean="0"/>
              <a:t>Dritte Ebene</a:t>
            </a:r>
          </a:p>
          <a:p>
            <a:pPr lvl="3"/>
            <a:r>
              <a:rPr lang="de-DE" altLang="de-DE" smtClean="0"/>
              <a:t>Vierte Ebene</a:t>
            </a:r>
          </a:p>
          <a:p>
            <a:pPr lvl="4"/>
            <a:r>
              <a:rPr lang="de-DE" altLang="de-DE" smtClean="0"/>
              <a:t>Fünfte Ebene</a:t>
            </a:r>
          </a:p>
        </p:txBody>
      </p:sp>
      <p:pic>
        <p:nvPicPr>
          <p:cNvPr id="1032" name="Picture 8" descr="logo_UKT_4c"/>
          <p:cNvPicPr>
            <a:picLocks noChangeAspect="1" noChangeArrowheads="1"/>
          </p:cNvPicPr>
          <p:nvPr userDrawn="1"/>
        </p:nvPicPr>
        <p:blipFill>
          <a:blip r:embed="rId14"/>
          <a:srcRect/>
          <a:stretch>
            <a:fillRect/>
          </a:stretch>
        </p:blipFill>
        <p:spPr bwMode="auto">
          <a:xfrm>
            <a:off x="6943725" y="168275"/>
            <a:ext cx="1479550" cy="5270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93"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Lst>
  <p:timing>
    <p:tnLst>
      <p:par>
        <p:cTn id="1" dur="indefinite" restart="never" nodeType="tmRoot"/>
      </p:par>
    </p:tnLst>
  </p:timing>
  <p:hf hdr="0" ftr="0" dt="0"/>
  <p:txStyles>
    <p:titleStyle>
      <a:lvl1pPr algn="l" rtl="0" eaLnBrk="0" fontAlgn="base" hangingPunct="0">
        <a:spcBef>
          <a:spcPct val="0"/>
        </a:spcBef>
        <a:spcAft>
          <a:spcPct val="0"/>
        </a:spcAft>
        <a:defRPr sz="2400" b="1">
          <a:solidFill>
            <a:schemeClr val="bg2"/>
          </a:solidFill>
          <a:latin typeface="+mj-lt"/>
          <a:ea typeface="+mj-ea"/>
          <a:cs typeface="ＭＳ Ｐゴシック" charset="0"/>
        </a:defRPr>
      </a:lvl1pPr>
      <a:lvl2pPr algn="l" rtl="0" eaLnBrk="0" fontAlgn="base" hangingPunct="0">
        <a:spcBef>
          <a:spcPct val="0"/>
        </a:spcBef>
        <a:spcAft>
          <a:spcPct val="0"/>
        </a:spcAft>
        <a:defRPr sz="2400" b="1">
          <a:solidFill>
            <a:schemeClr val="bg2"/>
          </a:solidFill>
          <a:latin typeface="Arial" charset="0"/>
          <a:ea typeface="ＭＳ Ｐゴシック" charset="0"/>
          <a:cs typeface="ＭＳ Ｐゴシック" charset="0"/>
        </a:defRPr>
      </a:lvl2pPr>
      <a:lvl3pPr algn="l" rtl="0" eaLnBrk="0" fontAlgn="base" hangingPunct="0">
        <a:spcBef>
          <a:spcPct val="0"/>
        </a:spcBef>
        <a:spcAft>
          <a:spcPct val="0"/>
        </a:spcAft>
        <a:defRPr sz="2400" b="1">
          <a:solidFill>
            <a:schemeClr val="bg2"/>
          </a:solidFill>
          <a:latin typeface="Arial" charset="0"/>
          <a:ea typeface="ＭＳ Ｐゴシック" charset="0"/>
          <a:cs typeface="ＭＳ Ｐゴシック" charset="0"/>
        </a:defRPr>
      </a:lvl3pPr>
      <a:lvl4pPr algn="l" rtl="0" eaLnBrk="0" fontAlgn="base" hangingPunct="0">
        <a:spcBef>
          <a:spcPct val="0"/>
        </a:spcBef>
        <a:spcAft>
          <a:spcPct val="0"/>
        </a:spcAft>
        <a:defRPr sz="2400" b="1">
          <a:solidFill>
            <a:schemeClr val="bg2"/>
          </a:solidFill>
          <a:latin typeface="Arial" charset="0"/>
          <a:ea typeface="ＭＳ Ｐゴシック" charset="0"/>
          <a:cs typeface="ＭＳ Ｐゴシック" charset="0"/>
        </a:defRPr>
      </a:lvl4pPr>
      <a:lvl5pPr algn="l" rtl="0" eaLnBrk="0" fontAlgn="base" hangingPunct="0">
        <a:spcBef>
          <a:spcPct val="0"/>
        </a:spcBef>
        <a:spcAft>
          <a:spcPct val="0"/>
        </a:spcAft>
        <a:defRPr sz="2400" b="1">
          <a:solidFill>
            <a:schemeClr val="bg2"/>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2400" b="1">
          <a:solidFill>
            <a:schemeClr val="bg2"/>
          </a:solidFill>
          <a:latin typeface="Arial" charset="0"/>
          <a:ea typeface="ＭＳ Ｐゴシック" charset="0"/>
        </a:defRPr>
      </a:lvl6pPr>
      <a:lvl7pPr marL="914400" algn="l" rtl="0" eaLnBrk="1" fontAlgn="base" hangingPunct="1">
        <a:spcBef>
          <a:spcPct val="0"/>
        </a:spcBef>
        <a:spcAft>
          <a:spcPct val="0"/>
        </a:spcAft>
        <a:defRPr sz="2400" b="1">
          <a:solidFill>
            <a:schemeClr val="bg2"/>
          </a:solidFill>
          <a:latin typeface="Arial" charset="0"/>
          <a:ea typeface="ＭＳ Ｐゴシック" charset="0"/>
        </a:defRPr>
      </a:lvl7pPr>
      <a:lvl8pPr marL="1371600" algn="l" rtl="0" eaLnBrk="1" fontAlgn="base" hangingPunct="1">
        <a:spcBef>
          <a:spcPct val="0"/>
        </a:spcBef>
        <a:spcAft>
          <a:spcPct val="0"/>
        </a:spcAft>
        <a:defRPr sz="2400" b="1">
          <a:solidFill>
            <a:schemeClr val="bg2"/>
          </a:solidFill>
          <a:latin typeface="Arial" charset="0"/>
          <a:ea typeface="ＭＳ Ｐゴシック" charset="0"/>
        </a:defRPr>
      </a:lvl8pPr>
      <a:lvl9pPr marL="1828800" algn="l" rtl="0" eaLnBrk="1" fontAlgn="base" hangingPunct="1">
        <a:spcBef>
          <a:spcPct val="0"/>
        </a:spcBef>
        <a:spcAft>
          <a:spcPct val="0"/>
        </a:spcAft>
        <a:defRPr sz="2400" b="1">
          <a:solidFill>
            <a:schemeClr val="bg2"/>
          </a:solidFill>
          <a:latin typeface="Arial" charset="0"/>
          <a:ea typeface="ＭＳ Ｐゴシック" charset="0"/>
        </a:defRPr>
      </a:lvl9pPr>
    </p:titleStyle>
    <p:bodyStyle>
      <a:lvl1pPr marL="180975" indent="-180975" algn="l" rtl="0" eaLnBrk="0" fontAlgn="base" hangingPunct="0">
        <a:lnSpc>
          <a:spcPct val="110000"/>
        </a:lnSpc>
        <a:spcBef>
          <a:spcPct val="0"/>
        </a:spcBef>
        <a:spcAft>
          <a:spcPct val="0"/>
        </a:spcAft>
        <a:buChar char="•"/>
        <a:defRPr sz="2000">
          <a:solidFill>
            <a:schemeClr val="tx1"/>
          </a:solidFill>
          <a:latin typeface="+mn-lt"/>
          <a:ea typeface="+mn-ea"/>
          <a:cs typeface="ＭＳ Ｐゴシック" charset="0"/>
        </a:defRPr>
      </a:lvl1pPr>
      <a:lvl2pPr marL="541338" indent="-180975" algn="l" rtl="0" eaLnBrk="0" fontAlgn="base" hangingPunct="0">
        <a:lnSpc>
          <a:spcPct val="110000"/>
        </a:lnSpc>
        <a:spcBef>
          <a:spcPct val="0"/>
        </a:spcBef>
        <a:spcAft>
          <a:spcPct val="0"/>
        </a:spcAft>
        <a:buSzPct val="80000"/>
        <a:buChar char="-"/>
        <a:defRPr sz="2000">
          <a:solidFill>
            <a:schemeClr val="tx1"/>
          </a:solidFill>
          <a:latin typeface="+mn-lt"/>
          <a:ea typeface="+mn-ea"/>
          <a:cs typeface="ＭＳ Ｐゴシック"/>
        </a:defRPr>
      </a:lvl2pPr>
      <a:lvl3pPr marL="895350" indent="-174625" algn="l" rtl="0" eaLnBrk="0" fontAlgn="base" hangingPunct="0">
        <a:lnSpc>
          <a:spcPct val="110000"/>
        </a:lnSpc>
        <a:spcBef>
          <a:spcPct val="0"/>
        </a:spcBef>
        <a:spcAft>
          <a:spcPct val="0"/>
        </a:spcAft>
        <a:buFont typeface="Wingdings" pitchFamily="2" charset="2"/>
        <a:buChar char="§"/>
        <a:defRPr sz="1400">
          <a:solidFill>
            <a:schemeClr val="tx1"/>
          </a:solidFill>
          <a:latin typeface="+mn-lt"/>
          <a:ea typeface="+mn-ea"/>
          <a:cs typeface="ＭＳ Ｐゴシック"/>
        </a:defRPr>
      </a:lvl3pPr>
      <a:lvl4pPr marL="1260475" indent="-185738" algn="l" rtl="0" eaLnBrk="0" fontAlgn="base" hangingPunct="0">
        <a:lnSpc>
          <a:spcPct val="110000"/>
        </a:lnSpc>
        <a:spcBef>
          <a:spcPct val="0"/>
        </a:spcBef>
        <a:spcAft>
          <a:spcPct val="0"/>
        </a:spcAft>
        <a:buChar char="•"/>
        <a:defRPr sz="1200">
          <a:solidFill>
            <a:schemeClr val="tx1"/>
          </a:solidFill>
          <a:latin typeface="+mn-lt"/>
          <a:ea typeface="+mn-ea"/>
          <a:cs typeface="ＭＳ Ｐゴシック"/>
        </a:defRPr>
      </a:lvl4pPr>
      <a:lvl5pPr marL="1622425" indent="-182563" algn="l" rtl="0" eaLnBrk="0" fontAlgn="base" hangingPunct="0">
        <a:lnSpc>
          <a:spcPct val="110000"/>
        </a:lnSpc>
        <a:spcBef>
          <a:spcPct val="0"/>
        </a:spcBef>
        <a:spcAft>
          <a:spcPct val="0"/>
        </a:spcAft>
        <a:buChar char="-"/>
        <a:defRPr sz="1200">
          <a:solidFill>
            <a:schemeClr val="tx1"/>
          </a:solidFill>
          <a:latin typeface="+mn-lt"/>
          <a:ea typeface="+mn-ea"/>
          <a:cs typeface="ＭＳ Ｐゴシック"/>
        </a:defRPr>
      </a:lvl5pPr>
      <a:lvl6pPr marL="2079625" indent="-182563" algn="l" rtl="0" eaLnBrk="1" fontAlgn="base" hangingPunct="1">
        <a:lnSpc>
          <a:spcPct val="110000"/>
        </a:lnSpc>
        <a:spcBef>
          <a:spcPct val="0"/>
        </a:spcBef>
        <a:spcAft>
          <a:spcPct val="0"/>
        </a:spcAft>
        <a:buChar char="-"/>
        <a:defRPr sz="1200">
          <a:solidFill>
            <a:schemeClr val="tx1"/>
          </a:solidFill>
          <a:latin typeface="+mn-lt"/>
          <a:ea typeface="+mn-ea"/>
        </a:defRPr>
      </a:lvl6pPr>
      <a:lvl7pPr marL="2536825" indent="-182563" algn="l" rtl="0" eaLnBrk="1" fontAlgn="base" hangingPunct="1">
        <a:lnSpc>
          <a:spcPct val="110000"/>
        </a:lnSpc>
        <a:spcBef>
          <a:spcPct val="0"/>
        </a:spcBef>
        <a:spcAft>
          <a:spcPct val="0"/>
        </a:spcAft>
        <a:buChar char="-"/>
        <a:defRPr sz="1200">
          <a:solidFill>
            <a:schemeClr val="tx1"/>
          </a:solidFill>
          <a:latin typeface="+mn-lt"/>
          <a:ea typeface="+mn-ea"/>
        </a:defRPr>
      </a:lvl7pPr>
      <a:lvl8pPr marL="2994025" indent="-182563" algn="l" rtl="0" eaLnBrk="1" fontAlgn="base" hangingPunct="1">
        <a:lnSpc>
          <a:spcPct val="110000"/>
        </a:lnSpc>
        <a:spcBef>
          <a:spcPct val="0"/>
        </a:spcBef>
        <a:spcAft>
          <a:spcPct val="0"/>
        </a:spcAft>
        <a:buChar char="-"/>
        <a:defRPr sz="1200">
          <a:solidFill>
            <a:schemeClr val="tx1"/>
          </a:solidFill>
          <a:latin typeface="+mn-lt"/>
          <a:ea typeface="+mn-ea"/>
        </a:defRPr>
      </a:lvl8pPr>
      <a:lvl9pPr marL="3451225" indent="-182563" algn="l" rtl="0" eaLnBrk="1" fontAlgn="base" hangingPunct="1">
        <a:lnSpc>
          <a:spcPct val="110000"/>
        </a:lnSpc>
        <a:spcBef>
          <a:spcPct val="0"/>
        </a:spcBef>
        <a:spcAft>
          <a:spcPct val="0"/>
        </a:spcAft>
        <a:buChar char="-"/>
        <a:defRPr sz="1200">
          <a:solidFill>
            <a:schemeClr val="tx1"/>
          </a:solidFill>
          <a:latin typeface="+mn-lt"/>
          <a:ea typeface="+mn-ea"/>
        </a:defRPr>
      </a:lvl9pPr>
    </p:bodyStyle>
    <p:otherStyle>
      <a:defPPr>
        <a:defRPr lang="de-D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png"/><Relationship Id="rId3"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jpeg"/><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8.jpeg"/><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4" Type="http://schemas.openxmlformats.org/officeDocument/2006/relationships/image" Target="../media/image11.png"/><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4" Type="http://schemas.openxmlformats.org/officeDocument/2006/relationships/image" Target="../media/image15.png"/><Relationship Id="rId5" Type="http://schemas.openxmlformats.org/officeDocument/2006/relationships/image" Target="../media/image16.png"/><Relationship Id="rId6" Type="http://schemas.openxmlformats.org/officeDocument/2006/relationships/image" Target="../media/image17.png"/><Relationship Id="rId1" Type="http://schemas.openxmlformats.org/officeDocument/2006/relationships/slideLayout" Target="../slideLayouts/slideLayout7.xml"/><Relationship Id="rId2"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19.png"/><Relationship Id="rId5"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1.xml"/><Relationship Id="rId4" Type="http://schemas.openxmlformats.org/officeDocument/2006/relationships/image" Target="../media/image21.jpeg"/><Relationship Id="rId5" Type="http://schemas.openxmlformats.org/officeDocument/2006/relationships/oleObject" Target="../embeddings/oleObject1.bin"/><Relationship Id="rId6" Type="http://schemas.openxmlformats.org/officeDocument/2006/relationships/image" Target="../media/image20.png"/><Relationship Id="rId1" Type="http://schemas.openxmlformats.org/officeDocument/2006/relationships/vmlDrawing" Target="../drawings/vmlDrawing1.vml"/><Relationship Id="rId2"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4" Type="http://schemas.openxmlformats.org/officeDocument/2006/relationships/image" Target="../media/image23.png"/><Relationship Id="rId5" Type="http://schemas.openxmlformats.org/officeDocument/2006/relationships/image" Target="../media/image24.png"/><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4" Type="http://schemas.openxmlformats.org/officeDocument/2006/relationships/image" Target="../media/image23.png"/><Relationship Id="rId5" Type="http://schemas.openxmlformats.org/officeDocument/2006/relationships/image" Target="../media/image24.png"/><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4" Type="http://schemas.openxmlformats.org/officeDocument/2006/relationships/image" Target="../media/image23.png"/><Relationship Id="rId5" Type="http://schemas.openxmlformats.org/officeDocument/2006/relationships/image" Target="../media/image24.png"/><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4" Type="http://schemas.openxmlformats.org/officeDocument/2006/relationships/image" Target="../media/image23.png"/><Relationship Id="rId5" Type="http://schemas.openxmlformats.org/officeDocument/2006/relationships/image" Target="../media/image24.png"/><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4" Type="http://schemas.openxmlformats.org/officeDocument/2006/relationships/image" Target="../media/image26.png"/><Relationship Id="rId5" Type="http://schemas.openxmlformats.org/officeDocument/2006/relationships/image" Target="../media/image27.png"/><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4" Type="http://schemas.openxmlformats.org/officeDocument/2006/relationships/image" Target="../media/image29.png"/><Relationship Id="rId5" Type="http://schemas.openxmlformats.org/officeDocument/2006/relationships/image" Target="../media/image30.png"/><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3.png"/><Relationship Id="rId3" Type="http://schemas.openxmlformats.org/officeDocument/2006/relationships/image" Target="../media/image3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3.png"/><Relationship Id="rId3" Type="http://schemas.openxmlformats.org/officeDocument/2006/relationships/image" Target="../media/image3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3.png"/><Relationship Id="rId3" Type="http://schemas.openxmlformats.org/officeDocument/2006/relationships/image" Target="../media/image3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3.png"/><Relationship Id="rId3" Type="http://schemas.openxmlformats.org/officeDocument/2006/relationships/image" Target="../media/image3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3.png"/><Relationship Id="rId3" Type="http://schemas.openxmlformats.org/officeDocument/2006/relationships/image" Target="../media/image3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3.png"/><Relationship Id="rId3" Type="http://schemas.openxmlformats.org/officeDocument/2006/relationships/image" Target="../media/image3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5.png"/><Relationship Id="rId3" Type="http://schemas.openxmlformats.org/officeDocument/2006/relationships/image" Target="../media/image3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5.png"/><Relationship Id="rId3" Type="http://schemas.openxmlformats.org/officeDocument/2006/relationships/image" Target="../media/image3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7.png"/><Relationship Id="rId3" Type="http://schemas.openxmlformats.org/officeDocument/2006/relationships/image" Target="../media/image3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8.png"/><Relationship Id="rId3" Type="http://schemas.openxmlformats.org/officeDocument/2006/relationships/image" Target="../media/image3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9.png"/><Relationship Id="rId3" Type="http://schemas.openxmlformats.org/officeDocument/2006/relationships/image" Target="../media/image4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9.png"/><Relationship Id="rId3" Type="http://schemas.openxmlformats.org/officeDocument/2006/relationships/image" Target="../media/image40.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1.png"/><Relationship Id="rId3" Type="http://schemas.openxmlformats.org/officeDocument/2006/relationships/image" Target="../media/image42.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3.png"/><Relationship Id="rId4" Type="http://schemas.openxmlformats.org/officeDocument/2006/relationships/image" Target="../media/image23.png"/><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4" Type="http://schemas.openxmlformats.org/officeDocument/2006/relationships/image" Target="../media/image44.jpeg"/><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45.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6.png"/></Relationships>
</file>

<file path=ppt/slides/_rels/slide44.xml.rels><?xml version="1.0" encoding="UTF-8" standalone="yes"?>
<Relationships xmlns="http://schemas.openxmlformats.org/package/2006/relationships"><Relationship Id="rId3" Type="http://schemas.openxmlformats.org/officeDocument/2006/relationships/image" Target="../media/image48.png"/><Relationship Id="rId4" Type="http://schemas.openxmlformats.org/officeDocument/2006/relationships/image" Target="../media/image14.png"/><Relationship Id="rId1" Type="http://schemas.openxmlformats.org/officeDocument/2006/relationships/slideLayout" Target="../slideLayouts/slideLayout7.xml"/><Relationship Id="rId2" Type="http://schemas.openxmlformats.org/officeDocument/2006/relationships/image" Target="../media/image47.png"/></Relationships>
</file>

<file path=ppt/slides/_rels/slide45.xml.rels><?xml version="1.0" encoding="UTF-8" standalone="yes"?>
<Relationships xmlns="http://schemas.openxmlformats.org/package/2006/relationships"><Relationship Id="rId3" Type="http://schemas.openxmlformats.org/officeDocument/2006/relationships/image" Target="../media/image50.png"/><Relationship Id="rId4" Type="http://schemas.openxmlformats.org/officeDocument/2006/relationships/image" Target="../media/image14.png"/><Relationship Id="rId1" Type="http://schemas.openxmlformats.org/officeDocument/2006/relationships/slideLayout" Target="../slideLayouts/slideLayout7.xml"/><Relationship Id="rId2" Type="http://schemas.openxmlformats.org/officeDocument/2006/relationships/image" Target="../media/image49.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txBox="1">
            <a:spLocks noChangeArrowheads="1"/>
          </p:cNvSpPr>
          <p:nvPr/>
        </p:nvSpPr>
        <p:spPr bwMode="auto">
          <a:xfrm>
            <a:off x="250825" y="1470025"/>
            <a:ext cx="8623300" cy="862013"/>
          </a:xfrm>
          <a:prstGeom prst="rect">
            <a:avLst/>
          </a:prstGeom>
          <a:noFill/>
          <a:ln w="9525">
            <a:noFill/>
            <a:miter lim="800000"/>
            <a:headEnd/>
            <a:tailEnd/>
          </a:ln>
        </p:spPr>
        <p:txBody>
          <a:bodyPr lIns="0" tIns="0" rIns="0" bIns="0" anchor="b">
            <a:spAutoFit/>
          </a:bodyPr>
          <a:lstStyle/>
          <a:p>
            <a:pPr algn="ctr"/>
            <a:r>
              <a:rPr lang="de-DE" altLang="de-DE" sz="2800" b="1" dirty="0" smtClean="0">
                <a:solidFill>
                  <a:srgbClr val="1E539E"/>
                </a:solidFill>
                <a:cs typeface="Arial" charset="0"/>
              </a:rPr>
              <a:t>Cross </a:t>
            </a:r>
            <a:r>
              <a:rPr lang="de-DE" altLang="de-DE" sz="2800" b="1" dirty="0" err="1" smtClean="0">
                <a:solidFill>
                  <a:srgbClr val="1E539E"/>
                </a:solidFill>
                <a:cs typeface="Arial" charset="0"/>
              </a:rPr>
              <a:t>sectional</a:t>
            </a:r>
            <a:r>
              <a:rPr lang="de-DE" altLang="de-DE" sz="2800" b="1" dirty="0" smtClean="0">
                <a:solidFill>
                  <a:srgbClr val="1E539E"/>
                </a:solidFill>
                <a:cs typeface="Arial" charset="0"/>
              </a:rPr>
              <a:t> </a:t>
            </a:r>
            <a:r>
              <a:rPr lang="de-DE" altLang="de-DE" sz="2800" b="1" dirty="0" err="1" smtClean="0">
                <a:solidFill>
                  <a:srgbClr val="1E539E"/>
                </a:solidFill>
                <a:cs typeface="Arial" charset="0"/>
              </a:rPr>
              <a:t>anatomy</a:t>
            </a:r>
            <a:r>
              <a:rPr lang="de-DE" altLang="de-DE" sz="2800" b="1" dirty="0" smtClean="0">
                <a:solidFill>
                  <a:srgbClr val="1E539E"/>
                </a:solidFill>
                <a:cs typeface="Arial" charset="0"/>
              </a:rPr>
              <a:t>:</a:t>
            </a:r>
            <a:endParaRPr lang="de-DE" altLang="de-DE" sz="2800" b="1" dirty="0">
              <a:solidFill>
                <a:srgbClr val="1E539E"/>
              </a:solidFill>
              <a:cs typeface="Arial" charset="0"/>
            </a:endParaRPr>
          </a:p>
          <a:p>
            <a:pPr algn="ctr"/>
            <a:r>
              <a:rPr lang="de-DE" altLang="de-DE" sz="2800" b="1" dirty="0" err="1">
                <a:solidFill>
                  <a:srgbClr val="1E539E"/>
                </a:solidFill>
                <a:cs typeface="Arial" charset="0"/>
              </a:rPr>
              <a:t>T</a:t>
            </a:r>
            <a:r>
              <a:rPr lang="de-DE" altLang="de-DE" sz="2800" b="1" smtClean="0">
                <a:solidFill>
                  <a:srgbClr val="1E539E"/>
                </a:solidFill>
                <a:cs typeface="Arial" charset="0"/>
              </a:rPr>
              <a:t>horax </a:t>
            </a:r>
            <a:r>
              <a:rPr lang="de-DE" altLang="de-DE" sz="2800" b="1">
                <a:solidFill>
                  <a:srgbClr val="1E539E"/>
                </a:solidFill>
                <a:cs typeface="Arial" charset="0"/>
              </a:rPr>
              <a:t>/ </a:t>
            </a:r>
            <a:r>
              <a:rPr lang="de-DE" altLang="de-DE" sz="2800" b="1" dirty="0" err="1">
                <a:solidFill>
                  <a:srgbClr val="1E539E"/>
                </a:solidFill>
                <a:cs typeface="Arial" charset="0"/>
              </a:rPr>
              <a:t>A</a:t>
            </a:r>
            <a:r>
              <a:rPr lang="de-DE" altLang="de-DE" sz="2800" b="1" smtClean="0">
                <a:solidFill>
                  <a:srgbClr val="1E539E"/>
                </a:solidFill>
                <a:cs typeface="Arial" charset="0"/>
              </a:rPr>
              <a:t>bdomen</a:t>
            </a:r>
            <a:endParaRPr lang="de-DE" altLang="de-DE" sz="2800" b="1" dirty="0">
              <a:solidFill>
                <a:srgbClr val="1E539E"/>
              </a:solidFill>
              <a:cs typeface="Arial" charset="0"/>
            </a:endParaRPr>
          </a:p>
        </p:txBody>
      </p:sp>
      <p:sp>
        <p:nvSpPr>
          <p:cNvPr id="3075" name="Rectangle 9"/>
          <p:cNvSpPr txBox="1">
            <a:spLocks noGrp="1" noChangeArrowheads="1"/>
          </p:cNvSpPr>
          <p:nvPr/>
        </p:nvSpPr>
        <p:spPr bwMode="auto">
          <a:xfrm>
            <a:off x="1364673" y="5750707"/>
            <a:ext cx="5416550" cy="987425"/>
          </a:xfrm>
          <a:prstGeom prst="rect">
            <a:avLst/>
          </a:prstGeom>
          <a:noFill/>
          <a:ln w="9525">
            <a:noFill/>
            <a:miter lim="800000"/>
            <a:headEnd/>
            <a:tailEnd/>
          </a:ln>
        </p:spPr>
        <p:txBody>
          <a:bodyPr lIns="0" tIns="0" rIns="0" bIns="0"/>
          <a:lstStyle/>
          <a:p>
            <a:pPr algn="ctr">
              <a:lnSpc>
                <a:spcPct val="90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de-DE" altLang="de-DE" sz="2000" b="1" dirty="0">
              <a:solidFill>
                <a:schemeClr val="tx2"/>
              </a:solidFill>
            </a:endParaRPr>
          </a:p>
          <a:p>
            <a:pPr algn="ctr">
              <a:lnSpc>
                <a:spcPct val="90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altLang="de-DE" sz="1600" dirty="0" smtClean="0">
                <a:solidFill>
                  <a:schemeClr val="tx2"/>
                </a:solidFill>
              </a:rPr>
              <a:t>Dr. </a:t>
            </a:r>
            <a:r>
              <a:rPr lang="de-DE" altLang="de-DE" sz="1600" dirty="0" err="1" smtClean="0">
                <a:solidFill>
                  <a:schemeClr val="tx2"/>
                </a:solidFill>
              </a:rPr>
              <a:t>Mareen</a:t>
            </a:r>
            <a:r>
              <a:rPr lang="de-DE" altLang="de-DE" sz="1600" dirty="0" smtClean="0">
                <a:solidFill>
                  <a:schemeClr val="tx2"/>
                </a:solidFill>
              </a:rPr>
              <a:t> Kraus</a:t>
            </a:r>
          </a:p>
          <a:p>
            <a:pPr algn="ctr">
              <a:lnSpc>
                <a:spcPct val="90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altLang="de-DE" sz="1600" dirty="0" smtClean="0">
                <a:solidFill>
                  <a:schemeClr val="tx2"/>
                </a:solidFill>
              </a:rPr>
              <a:t>Departement </a:t>
            </a:r>
            <a:r>
              <a:rPr lang="de-DE" altLang="de-DE" sz="1600" dirty="0" err="1" smtClean="0">
                <a:solidFill>
                  <a:schemeClr val="tx2"/>
                </a:solidFill>
              </a:rPr>
              <a:t>for</a:t>
            </a:r>
            <a:r>
              <a:rPr lang="de-DE" altLang="de-DE" sz="1600" dirty="0" smtClean="0">
                <a:solidFill>
                  <a:schemeClr val="tx2"/>
                </a:solidFill>
              </a:rPr>
              <a:t> </a:t>
            </a:r>
            <a:r>
              <a:rPr lang="de-DE" altLang="de-DE" sz="1600" dirty="0" err="1" smtClean="0">
                <a:solidFill>
                  <a:schemeClr val="tx2"/>
                </a:solidFill>
              </a:rPr>
              <a:t>diagnostic</a:t>
            </a:r>
            <a:r>
              <a:rPr lang="de-DE" altLang="de-DE" sz="1600" dirty="0" smtClean="0">
                <a:solidFill>
                  <a:schemeClr val="tx2"/>
                </a:solidFill>
              </a:rPr>
              <a:t> </a:t>
            </a:r>
            <a:r>
              <a:rPr lang="de-DE" altLang="de-DE" sz="1600" dirty="0" err="1">
                <a:solidFill>
                  <a:schemeClr val="tx2"/>
                </a:solidFill>
              </a:rPr>
              <a:t>a</a:t>
            </a:r>
            <a:r>
              <a:rPr lang="de-DE" altLang="de-DE" sz="1600" dirty="0" err="1" smtClean="0">
                <a:solidFill>
                  <a:schemeClr val="tx2"/>
                </a:solidFill>
              </a:rPr>
              <a:t>nd</a:t>
            </a:r>
            <a:r>
              <a:rPr lang="de-DE" altLang="de-DE" sz="1600" dirty="0" smtClean="0">
                <a:solidFill>
                  <a:schemeClr val="tx2"/>
                </a:solidFill>
              </a:rPr>
              <a:t> </a:t>
            </a:r>
            <a:r>
              <a:rPr lang="de-DE" altLang="de-DE" sz="1600" dirty="0" err="1" smtClean="0">
                <a:solidFill>
                  <a:schemeClr val="tx2"/>
                </a:solidFill>
              </a:rPr>
              <a:t>interventional</a:t>
            </a:r>
            <a:r>
              <a:rPr lang="de-DE" altLang="de-DE" sz="1600" dirty="0" smtClean="0">
                <a:solidFill>
                  <a:schemeClr val="tx2"/>
                </a:solidFill>
              </a:rPr>
              <a:t> </a:t>
            </a:r>
            <a:r>
              <a:rPr lang="de-DE" altLang="de-DE" sz="1600" dirty="0" err="1" smtClean="0">
                <a:solidFill>
                  <a:schemeClr val="tx2"/>
                </a:solidFill>
              </a:rPr>
              <a:t>radiology</a:t>
            </a:r>
            <a:endParaRPr lang="de-DE" altLang="de-DE" sz="1600" dirty="0">
              <a:solidFill>
                <a:schemeClr val="tx2"/>
              </a:solidFill>
            </a:endParaRPr>
          </a:p>
          <a:p>
            <a:pPr algn="ctr">
              <a:lnSpc>
                <a:spcPct val="90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altLang="de-DE" sz="1600" dirty="0" smtClean="0">
                <a:solidFill>
                  <a:schemeClr val="tx2"/>
                </a:solidFill>
              </a:rPr>
              <a:t>Clinical </a:t>
            </a:r>
            <a:r>
              <a:rPr lang="de-DE" altLang="de-DE" sz="1600" dirty="0" err="1" smtClean="0">
                <a:solidFill>
                  <a:schemeClr val="tx2"/>
                </a:solidFill>
              </a:rPr>
              <a:t>director</a:t>
            </a:r>
            <a:r>
              <a:rPr lang="de-DE" altLang="de-DE" sz="1600" dirty="0">
                <a:solidFill>
                  <a:schemeClr val="tx2"/>
                </a:solidFill>
              </a:rPr>
              <a:t>: Prof. Dr. Konstantin </a:t>
            </a:r>
            <a:r>
              <a:rPr lang="de-DE" altLang="de-DE" sz="1600" dirty="0" smtClean="0">
                <a:solidFill>
                  <a:schemeClr val="tx2"/>
                </a:solidFill>
              </a:rPr>
              <a:t>Nikolaou</a:t>
            </a:r>
            <a:endParaRPr lang="de-DE" altLang="de-DE" sz="1600" dirty="0">
              <a:solidFill>
                <a:schemeClr val="tx2"/>
              </a:solidFill>
            </a:endParaRPr>
          </a:p>
        </p:txBody>
      </p:sp>
      <p:sp>
        <p:nvSpPr>
          <p:cNvPr id="3076" name="Text Box 9"/>
          <p:cNvSpPr txBox="1">
            <a:spLocks noChangeArrowheads="1"/>
          </p:cNvSpPr>
          <p:nvPr/>
        </p:nvSpPr>
        <p:spPr bwMode="auto">
          <a:xfrm>
            <a:off x="4955051" y="5861135"/>
            <a:ext cx="950901" cy="400110"/>
          </a:xfrm>
          <a:prstGeom prst="rect">
            <a:avLst/>
          </a:prstGeom>
          <a:noFill/>
          <a:ln w="9525">
            <a:noFill/>
            <a:miter lim="800000"/>
            <a:headEnd/>
            <a:tailEnd/>
          </a:ln>
        </p:spPr>
        <p:txBody>
          <a:bodyPr wrap="none">
            <a:spAutoFit/>
          </a:bodyPr>
          <a:lstStyle/>
          <a:p>
            <a:pPr algn="r"/>
            <a:r>
              <a:rPr lang="de-DE" altLang="de-DE" sz="2000" b="1" dirty="0" smtClean="0"/>
              <a:t>I-</a:t>
            </a:r>
            <a:r>
              <a:rPr lang="de-DE" altLang="de-DE" sz="2000" b="1" dirty="0" err="1" smtClean="0"/>
              <a:t>Klic</a:t>
            </a:r>
            <a:r>
              <a:rPr lang="de-DE" altLang="de-DE" sz="2000" b="1" dirty="0" smtClean="0"/>
              <a:t> I</a:t>
            </a:r>
            <a:endParaRPr lang="de-DE" altLang="de-DE" sz="2000" dirty="0"/>
          </a:p>
        </p:txBody>
      </p:sp>
      <p:pic>
        <p:nvPicPr>
          <p:cNvPr id="3080" name="Picture 8" descr="B76650_CT axial 02"/>
          <p:cNvPicPr>
            <a:picLocks noChangeAspect="1" noChangeArrowheads="1"/>
          </p:cNvPicPr>
          <p:nvPr/>
        </p:nvPicPr>
        <p:blipFill>
          <a:blip r:embed="rId2">
            <a:extLst>
              <a:ext uri="{28A0092B-C50C-407E-A947-70E740481C1C}">
                <a14:useLocalDpi xmlns:a14="http://schemas.microsoft.com/office/drawing/2010/main" val="0"/>
              </a:ext>
            </a:extLst>
          </a:blip>
          <a:srcRect l="13530" r="7825"/>
          <a:stretch>
            <a:fillRect/>
          </a:stretch>
        </p:blipFill>
        <p:spPr bwMode="auto">
          <a:xfrm>
            <a:off x="5699411" y="2809102"/>
            <a:ext cx="2416808" cy="19923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6" name="Picture 13" descr="Allg_Thorax_WTFenster"/>
          <p:cNvPicPr>
            <a:picLocks noChangeAspect="1" noChangeArrowheads="1"/>
          </p:cNvPicPr>
          <p:nvPr/>
        </p:nvPicPr>
        <p:blipFill>
          <a:blip r:embed="rId3">
            <a:extLst>
              <a:ext uri="{28A0092B-C50C-407E-A947-70E740481C1C}">
                <a14:useLocalDpi xmlns:a14="http://schemas.microsoft.com/office/drawing/2010/main" val="0"/>
              </a:ext>
            </a:extLst>
          </a:blip>
          <a:srcRect l="10446" t="5411" r="17314" b="8360"/>
          <a:stretch>
            <a:fillRect/>
          </a:stretch>
        </p:blipFill>
        <p:spPr bwMode="auto">
          <a:xfrm>
            <a:off x="942250" y="2745539"/>
            <a:ext cx="2883803" cy="19923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el 1"/>
          <p:cNvSpPr>
            <a:spLocks noGrp="1"/>
          </p:cNvSpPr>
          <p:nvPr>
            <p:ph type="title"/>
          </p:nvPr>
        </p:nvSpPr>
        <p:spPr>
          <a:xfrm>
            <a:off x="931863" y="1053068"/>
            <a:ext cx="7700962" cy="369332"/>
          </a:xfrm>
        </p:spPr>
        <p:txBody>
          <a:bodyPr/>
          <a:lstStyle/>
          <a:p>
            <a:r>
              <a:rPr lang="de-DE" altLang="en-US" dirty="0" smtClean="0"/>
              <a:t>Learning </a:t>
            </a:r>
            <a:r>
              <a:rPr lang="de-DE" altLang="en-US" dirty="0" err="1" smtClean="0"/>
              <a:t>points</a:t>
            </a:r>
            <a:endParaRPr lang="de-DE" altLang="en-US" dirty="0" smtClean="0"/>
          </a:p>
        </p:txBody>
      </p:sp>
      <p:sp>
        <p:nvSpPr>
          <p:cNvPr id="4099" name="Inhaltsplatzhalter 2"/>
          <p:cNvSpPr>
            <a:spLocks noGrp="1"/>
          </p:cNvSpPr>
          <p:nvPr>
            <p:ph idx="1"/>
          </p:nvPr>
        </p:nvSpPr>
        <p:spPr>
          <a:xfrm>
            <a:off x="927100" y="2082800"/>
            <a:ext cx="7705725" cy="2338388"/>
          </a:xfrm>
        </p:spPr>
        <p:txBody>
          <a:bodyPr/>
          <a:lstStyle/>
          <a:p>
            <a:pPr>
              <a:buFontTx/>
              <a:buNone/>
            </a:pPr>
            <a:endParaRPr lang="en-GB" altLang="en-US" sz="2400" dirty="0" smtClean="0"/>
          </a:p>
          <a:p>
            <a:r>
              <a:rPr lang="en-GB" altLang="en-US" sz="2400" dirty="0" smtClean="0"/>
              <a:t>technical basics of cross sectional imaging</a:t>
            </a:r>
          </a:p>
          <a:p>
            <a:endParaRPr lang="en-GB" altLang="en-US" sz="2400" dirty="0" smtClean="0"/>
          </a:p>
          <a:p>
            <a:r>
              <a:rPr lang="en-GB" altLang="en-US" sz="2400" dirty="0" smtClean="0"/>
              <a:t>Basic anatomy of the thorax </a:t>
            </a:r>
            <a:r>
              <a:rPr lang="en-GB" altLang="en-US" sz="2400" dirty="0"/>
              <a:t>a</a:t>
            </a:r>
            <a:r>
              <a:rPr lang="en-GB" altLang="en-US" sz="2400" dirty="0" smtClean="0"/>
              <a:t>nd abdomen for use in cross sectional imaging</a:t>
            </a:r>
          </a:p>
          <a:p>
            <a:endParaRPr lang="en-GB" altLang="en-US" sz="2400" dirty="0"/>
          </a:p>
          <a:p>
            <a:r>
              <a:rPr lang="en-GB" altLang="en-US" sz="2400" dirty="0" smtClean="0"/>
              <a:t>Examples of thoracic and abdominal CT pathology</a:t>
            </a:r>
          </a:p>
          <a:p>
            <a:pPr>
              <a:buFontTx/>
              <a:buNone/>
            </a:pPr>
            <a:endParaRPr lang="de-DE" altLang="en-US" sz="1800" dirty="0" smtClean="0"/>
          </a:p>
          <a:p>
            <a:pPr>
              <a:buFontTx/>
              <a:buNone/>
            </a:pPr>
            <a:r>
              <a:rPr lang="de-DE" altLang="en-US" sz="1800" dirty="0" smtClean="0"/>
              <a:t>		</a:t>
            </a:r>
          </a:p>
          <a:p>
            <a:pPr>
              <a:buFontTx/>
              <a:buNone/>
            </a:pPr>
            <a:r>
              <a:rPr lang="de-DE" altLang="en-US" sz="1800" dirty="0" smtClean="0"/>
              <a:t>	</a:t>
            </a:r>
            <a:endParaRPr lang="de-DE" altLang="en-US" sz="1000" dirty="0" smtClean="0"/>
          </a:p>
          <a:p>
            <a:pPr>
              <a:buFontTx/>
              <a:buNone/>
            </a:pPr>
            <a:endParaRPr lang="de-DE" altLang="en-US" sz="1000" dirty="0" smtClean="0"/>
          </a:p>
          <a:p>
            <a:endParaRPr lang="de-DE" altLang="en-US" sz="1000" dirty="0" smtClean="0"/>
          </a:p>
          <a:p>
            <a:endParaRPr lang="de-DE" altLang="en-US" sz="1000" dirty="0" smtClean="0"/>
          </a:p>
          <a:p>
            <a:pPr>
              <a:buFontTx/>
              <a:buNone/>
            </a:pPr>
            <a:endParaRPr lang="de-DE" altLang="en-US" sz="2400" dirty="0" smtClean="0"/>
          </a:p>
          <a:p>
            <a:pPr>
              <a:buFontTx/>
              <a:buNone/>
            </a:pPr>
            <a:endParaRPr lang="de-DE" altLang="en-US"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lstStyle/>
          <a:p>
            <a:pPr marL="0" indent="0">
              <a:buNone/>
            </a:pPr>
            <a:endParaRPr lang="de-DE" dirty="0" smtClean="0"/>
          </a:p>
          <a:p>
            <a:pPr marL="0" indent="0">
              <a:buNone/>
            </a:pPr>
            <a:endParaRPr lang="de-DE" dirty="0"/>
          </a:p>
          <a:p>
            <a:pPr marL="0" indent="0">
              <a:buNone/>
            </a:pPr>
            <a:endParaRPr lang="de-DE" dirty="0" smtClean="0"/>
          </a:p>
          <a:p>
            <a:pPr marL="0" indent="0" algn="ctr">
              <a:buNone/>
            </a:pPr>
            <a:r>
              <a:rPr lang="de-DE" sz="2800" b="1" u="sng" dirty="0" err="1"/>
              <a:t>W</a:t>
            </a:r>
            <a:r>
              <a:rPr lang="de-DE" sz="2800" b="1" u="sng" dirty="0" err="1" smtClean="0"/>
              <a:t>hat</a:t>
            </a:r>
            <a:r>
              <a:rPr lang="de-DE" sz="2800" b="1" u="sng" dirty="0" smtClean="0"/>
              <a:t> </a:t>
            </a:r>
            <a:r>
              <a:rPr lang="de-DE" sz="2800" b="1" u="sng" dirty="0" err="1" smtClean="0"/>
              <a:t>are</a:t>
            </a:r>
            <a:r>
              <a:rPr lang="de-DE" sz="2800" b="1" u="sng" dirty="0" smtClean="0"/>
              <a:t> </a:t>
            </a:r>
            <a:r>
              <a:rPr lang="de-DE" sz="2800" b="1" u="sng" dirty="0" err="1" smtClean="0"/>
              <a:t>the</a:t>
            </a:r>
            <a:r>
              <a:rPr lang="de-DE" sz="2800" b="1" u="sng" dirty="0" smtClean="0"/>
              <a:t> </a:t>
            </a:r>
            <a:r>
              <a:rPr lang="de-DE" sz="2800" b="1" u="sng" dirty="0" err="1" smtClean="0"/>
              <a:t>possible</a:t>
            </a:r>
            <a:r>
              <a:rPr lang="de-DE" sz="2800" b="1" u="sng" dirty="0" smtClean="0"/>
              <a:t> </a:t>
            </a:r>
            <a:r>
              <a:rPr lang="de-DE" sz="2800" b="1" u="sng" dirty="0" err="1" smtClean="0"/>
              <a:t>techniques</a:t>
            </a:r>
            <a:r>
              <a:rPr lang="de-DE" sz="2800" b="1" u="sng" dirty="0" smtClean="0"/>
              <a:t> </a:t>
            </a:r>
            <a:r>
              <a:rPr lang="de-DE" sz="2800" b="1" u="sng" dirty="0" err="1" smtClean="0"/>
              <a:t>for</a:t>
            </a:r>
            <a:r>
              <a:rPr lang="de-DE" sz="2800" b="1" u="sng" dirty="0"/>
              <a:t> </a:t>
            </a:r>
            <a:r>
              <a:rPr lang="de-DE" sz="2800" b="1" u="sng" dirty="0" err="1" smtClean="0"/>
              <a:t>cross</a:t>
            </a:r>
            <a:r>
              <a:rPr lang="de-DE" sz="2800" b="1" u="sng" dirty="0" smtClean="0"/>
              <a:t> </a:t>
            </a:r>
            <a:r>
              <a:rPr lang="de-DE" sz="2800" b="1" u="sng" dirty="0" err="1"/>
              <a:t>sectional</a:t>
            </a:r>
            <a:r>
              <a:rPr lang="de-DE" sz="2800" b="1" u="sng" dirty="0"/>
              <a:t> </a:t>
            </a:r>
            <a:r>
              <a:rPr lang="de-DE" sz="2800" b="1" u="sng" dirty="0" err="1" smtClean="0"/>
              <a:t>imaging</a:t>
            </a:r>
            <a:r>
              <a:rPr lang="de-DE" sz="2800" b="1" u="sng" dirty="0" smtClean="0"/>
              <a:t>?</a:t>
            </a:r>
            <a:endParaRPr lang="de-DE" sz="2800" b="1" u="sng" dirty="0"/>
          </a:p>
        </p:txBody>
      </p:sp>
    </p:spTree>
    <p:extLst>
      <p:ext uri="{BB962C8B-B14F-4D97-AF65-F5344CB8AC3E}">
        <p14:creationId xmlns:p14="http://schemas.microsoft.com/office/powerpoint/2010/main" val="12847149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719138" y="1288018"/>
            <a:ext cx="7700962" cy="369332"/>
          </a:xfrm>
        </p:spPr>
        <p:txBody>
          <a:bodyPr/>
          <a:lstStyle/>
          <a:p>
            <a:r>
              <a:rPr lang="de-DE" altLang="en-US" dirty="0" err="1" smtClean="0"/>
              <a:t>Computertomography</a:t>
            </a:r>
            <a:r>
              <a:rPr lang="de-DE" altLang="en-US" dirty="0" smtClean="0"/>
              <a:t> (CT)</a:t>
            </a:r>
          </a:p>
        </p:txBody>
      </p:sp>
      <p:pic>
        <p:nvPicPr>
          <p:cNvPr id="5123" name="Picture 7"/>
          <p:cNvPicPr>
            <a:picLocks noGrp="1" noChangeAspect="1" noChangeArrowheads="1"/>
          </p:cNvPicPr>
          <p:nvPr>
            <p:ph sz="half" idx="1"/>
          </p:nvPr>
        </p:nvPicPr>
        <p:blipFill>
          <a:blip r:embed="rId3"/>
          <a:srcRect/>
          <a:stretch>
            <a:fillRect/>
          </a:stretch>
        </p:blipFill>
        <p:spPr>
          <a:xfrm>
            <a:off x="5170488" y="3495675"/>
            <a:ext cx="3249612" cy="1900238"/>
          </a:xfrm>
          <a:noFill/>
        </p:spPr>
      </p:pic>
      <p:sp>
        <p:nvSpPr>
          <p:cNvPr id="5124" name="Text Box 9"/>
          <p:cNvSpPr txBox="1">
            <a:spLocks noChangeArrowheads="1"/>
          </p:cNvSpPr>
          <p:nvPr/>
        </p:nvSpPr>
        <p:spPr bwMode="auto">
          <a:xfrm>
            <a:off x="5138738" y="5395913"/>
            <a:ext cx="3522662" cy="304800"/>
          </a:xfrm>
          <a:prstGeom prst="rect">
            <a:avLst/>
          </a:prstGeom>
          <a:noFill/>
          <a:ln w="9525">
            <a:noFill/>
            <a:miter lim="800000"/>
            <a:headEnd/>
            <a:tailEnd/>
          </a:ln>
        </p:spPr>
        <p:txBody>
          <a:bodyPr wrap="none">
            <a:spAutoFit/>
          </a:bodyPr>
          <a:lstStyle/>
          <a:p>
            <a:r>
              <a:rPr lang="de-DE" altLang="en-US" sz="1400" i="1"/>
              <a:t>aus: Krug, Thoraxdiagnostik, Thieme 2004</a:t>
            </a:r>
          </a:p>
        </p:txBody>
      </p:sp>
      <p:pic>
        <p:nvPicPr>
          <p:cNvPr id="7173" name="Picture 11" descr="somatom_definition_as"/>
          <p:cNvPicPr>
            <a:picLocks noGrp="1" noChangeAspect="1" noChangeArrowheads="1"/>
          </p:cNvPicPr>
          <p:nvPr>
            <p:ph sz="half" idx="2"/>
          </p:nvPr>
        </p:nvPicPr>
        <p:blipFill>
          <a:blip r:embed="rId4"/>
          <a:srcRect/>
          <a:stretch>
            <a:fillRect/>
          </a:stretch>
        </p:blipFill>
        <p:spPr>
          <a:xfrm>
            <a:off x="203200" y="2549525"/>
            <a:ext cx="3752850" cy="2501900"/>
          </a:xfrm>
          <a:effectLst>
            <a:outerShdw blurRad="292100" dist="139700" dir="2700000" algn="tl" rotWithShape="0">
              <a:srgbClr val="333333">
                <a:alpha val="65000"/>
              </a:srgbClr>
            </a:outerShdw>
          </a:effectLst>
        </p:spPr>
      </p:pic>
      <p:sp>
        <p:nvSpPr>
          <p:cNvPr id="5126" name="Text Box 13"/>
          <p:cNvSpPr txBox="1">
            <a:spLocks noChangeArrowheads="1"/>
          </p:cNvSpPr>
          <p:nvPr/>
        </p:nvSpPr>
        <p:spPr bwMode="auto">
          <a:xfrm>
            <a:off x="203200" y="5091113"/>
            <a:ext cx="1830388" cy="304800"/>
          </a:xfrm>
          <a:prstGeom prst="rect">
            <a:avLst/>
          </a:prstGeom>
          <a:noFill/>
          <a:ln w="9525">
            <a:noFill/>
            <a:miter lim="800000"/>
            <a:headEnd/>
            <a:tailEnd/>
          </a:ln>
        </p:spPr>
        <p:txBody>
          <a:bodyPr wrap="none">
            <a:spAutoFit/>
          </a:bodyPr>
          <a:lstStyle/>
          <a:p>
            <a:r>
              <a:rPr lang="de-DE" altLang="en-US" sz="1400" i="1"/>
              <a:t>Siemens Healthcare </a:t>
            </a:r>
          </a:p>
        </p:txBody>
      </p:sp>
      <p:sp>
        <p:nvSpPr>
          <p:cNvPr id="5127" name="Text Box 14"/>
          <p:cNvSpPr txBox="1">
            <a:spLocks noChangeArrowheads="1"/>
          </p:cNvSpPr>
          <p:nvPr/>
        </p:nvSpPr>
        <p:spPr bwMode="auto">
          <a:xfrm>
            <a:off x="627063" y="1803400"/>
            <a:ext cx="4997330" cy="369332"/>
          </a:xfrm>
          <a:prstGeom prst="rect">
            <a:avLst/>
          </a:prstGeom>
          <a:noFill/>
          <a:ln w="9525">
            <a:noFill/>
            <a:miter lim="800000"/>
            <a:headEnd/>
            <a:tailEnd/>
          </a:ln>
        </p:spPr>
        <p:txBody>
          <a:bodyPr wrap="none">
            <a:spAutoFit/>
          </a:bodyPr>
          <a:lstStyle/>
          <a:p>
            <a:r>
              <a:rPr lang="de-DE" altLang="en-US" dirty="0" smtClean="0">
                <a:latin typeface="Calibri" pitchFamily="34" charset="0"/>
              </a:rPr>
              <a:t>Body </a:t>
            </a:r>
            <a:r>
              <a:rPr lang="de-DE" altLang="en-US" dirty="0" err="1" smtClean="0">
                <a:latin typeface="Calibri" pitchFamily="34" charset="0"/>
              </a:rPr>
              <a:t>is</a:t>
            </a:r>
            <a:r>
              <a:rPr lang="de-DE" altLang="en-US" dirty="0" smtClean="0">
                <a:latin typeface="Calibri" pitchFamily="34" charset="0"/>
              </a:rPr>
              <a:t> </a:t>
            </a:r>
            <a:r>
              <a:rPr lang="de-DE" altLang="en-US" dirty="0" err="1" smtClean="0">
                <a:latin typeface="Calibri" pitchFamily="34" charset="0"/>
              </a:rPr>
              <a:t>examined</a:t>
            </a:r>
            <a:r>
              <a:rPr lang="de-DE" altLang="en-US" dirty="0" smtClean="0">
                <a:latin typeface="Calibri" pitchFamily="34" charset="0"/>
              </a:rPr>
              <a:t> </a:t>
            </a:r>
            <a:r>
              <a:rPr lang="de-DE" altLang="en-US" dirty="0" err="1" smtClean="0">
                <a:latin typeface="Calibri" pitchFamily="34" charset="0"/>
              </a:rPr>
              <a:t>by</a:t>
            </a:r>
            <a:r>
              <a:rPr lang="de-DE" altLang="en-US" dirty="0" smtClean="0">
                <a:latin typeface="Calibri" pitchFamily="34" charset="0"/>
              </a:rPr>
              <a:t> </a:t>
            </a:r>
            <a:r>
              <a:rPr lang="de-DE" altLang="en-US" dirty="0" err="1" smtClean="0">
                <a:latin typeface="Calibri" pitchFamily="34" charset="0"/>
              </a:rPr>
              <a:t>the</a:t>
            </a:r>
            <a:r>
              <a:rPr lang="de-DE" altLang="en-US" dirty="0" smtClean="0">
                <a:latin typeface="Calibri" pitchFamily="34" charset="0"/>
              </a:rPr>
              <a:t> </a:t>
            </a:r>
            <a:r>
              <a:rPr lang="de-DE" altLang="en-US" dirty="0" err="1" smtClean="0">
                <a:latin typeface="Calibri" pitchFamily="34" charset="0"/>
              </a:rPr>
              <a:t>use</a:t>
            </a:r>
            <a:r>
              <a:rPr lang="de-DE" altLang="en-US" dirty="0" smtClean="0">
                <a:latin typeface="Calibri" pitchFamily="34" charset="0"/>
              </a:rPr>
              <a:t> </a:t>
            </a:r>
            <a:r>
              <a:rPr lang="de-DE" altLang="en-US" dirty="0" err="1" smtClean="0">
                <a:latin typeface="Calibri" pitchFamily="34" charset="0"/>
              </a:rPr>
              <a:t>of</a:t>
            </a:r>
            <a:r>
              <a:rPr lang="de-DE" altLang="en-US" dirty="0" smtClean="0">
                <a:latin typeface="Calibri" pitchFamily="34" charset="0"/>
              </a:rPr>
              <a:t> </a:t>
            </a:r>
            <a:r>
              <a:rPr lang="de-DE" altLang="en-US" dirty="0" err="1" smtClean="0">
                <a:latin typeface="Calibri" pitchFamily="34" charset="0"/>
              </a:rPr>
              <a:t>rotating</a:t>
            </a:r>
            <a:r>
              <a:rPr lang="de-DE" altLang="en-US" dirty="0" smtClean="0">
                <a:latin typeface="Calibri" pitchFamily="34" charset="0"/>
              </a:rPr>
              <a:t> X-</a:t>
            </a:r>
            <a:r>
              <a:rPr lang="de-DE" altLang="en-US" dirty="0" err="1" smtClean="0">
                <a:latin typeface="Calibri" pitchFamily="34" charset="0"/>
              </a:rPr>
              <a:t>ray</a:t>
            </a:r>
            <a:r>
              <a:rPr lang="de-DE" altLang="en-US" dirty="0" smtClean="0">
                <a:latin typeface="Calibri" pitchFamily="34" charset="0"/>
              </a:rPr>
              <a:t> </a:t>
            </a:r>
            <a:r>
              <a:rPr lang="de-DE" altLang="en-US" dirty="0" err="1" smtClean="0">
                <a:latin typeface="Calibri" pitchFamily="34" charset="0"/>
              </a:rPr>
              <a:t>tubes</a:t>
            </a:r>
            <a:endParaRPr lang="de-DE" altLang="en-US" dirty="0">
              <a:latin typeface="Calibri"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719138" y="1288018"/>
            <a:ext cx="7700962" cy="369332"/>
          </a:xfrm>
        </p:spPr>
        <p:txBody>
          <a:bodyPr/>
          <a:lstStyle/>
          <a:p>
            <a:r>
              <a:rPr lang="de-DE" altLang="en-US" dirty="0" err="1" smtClean="0"/>
              <a:t>Magnetic</a:t>
            </a:r>
            <a:r>
              <a:rPr lang="de-DE" altLang="en-US" dirty="0" smtClean="0"/>
              <a:t> </a:t>
            </a:r>
            <a:r>
              <a:rPr lang="de-DE" altLang="en-US" dirty="0" err="1"/>
              <a:t>R</a:t>
            </a:r>
            <a:r>
              <a:rPr lang="de-DE" altLang="en-US" dirty="0" err="1" smtClean="0"/>
              <a:t>esonance</a:t>
            </a:r>
            <a:r>
              <a:rPr lang="de-DE" altLang="en-US" dirty="0" smtClean="0"/>
              <a:t> Imaging (MRI)</a:t>
            </a:r>
          </a:p>
        </p:txBody>
      </p:sp>
      <p:pic>
        <p:nvPicPr>
          <p:cNvPr id="6147" name="Picture 8" descr="page23_1"/>
          <p:cNvPicPr>
            <a:picLocks noGrp="1" noChangeAspect="1" noChangeArrowheads="1"/>
          </p:cNvPicPr>
          <p:nvPr>
            <p:ph idx="1"/>
          </p:nvPr>
        </p:nvPicPr>
        <p:blipFill>
          <a:blip r:embed="rId3"/>
          <a:srcRect/>
          <a:stretch>
            <a:fillRect/>
          </a:stretch>
        </p:blipFill>
        <p:spPr>
          <a:xfrm>
            <a:off x="884238" y="2852738"/>
            <a:ext cx="3722687" cy="3008312"/>
          </a:xfrm>
        </p:spPr>
      </p:pic>
      <p:grpSp>
        <p:nvGrpSpPr>
          <p:cNvPr id="6148" name="Group 16"/>
          <p:cNvGrpSpPr>
            <a:grpSpLocks/>
          </p:cNvGrpSpPr>
          <p:nvPr/>
        </p:nvGrpSpPr>
        <p:grpSpPr bwMode="auto">
          <a:xfrm>
            <a:off x="5524500" y="2478088"/>
            <a:ext cx="2895600" cy="2182812"/>
            <a:chOff x="884" y="1370"/>
            <a:chExt cx="3755" cy="2831"/>
          </a:xfrm>
        </p:grpSpPr>
        <p:pic>
          <p:nvPicPr>
            <p:cNvPr id="6151" name="Picture 14" descr="mri"/>
            <p:cNvPicPr>
              <a:picLocks noChangeAspect="1" noChangeArrowheads="1"/>
            </p:cNvPicPr>
            <p:nvPr/>
          </p:nvPicPr>
          <p:blipFill>
            <a:blip r:embed="rId4"/>
            <a:srcRect r="56697" b="64090"/>
            <a:stretch>
              <a:fillRect/>
            </a:stretch>
          </p:blipFill>
          <p:spPr bwMode="auto">
            <a:xfrm>
              <a:off x="884" y="1370"/>
              <a:ext cx="1940" cy="1017"/>
            </a:xfrm>
            <a:prstGeom prst="rect">
              <a:avLst/>
            </a:prstGeom>
            <a:noFill/>
            <a:ln w="9525">
              <a:noFill/>
              <a:miter lim="800000"/>
              <a:headEnd/>
              <a:tailEnd/>
            </a:ln>
          </p:spPr>
        </p:pic>
        <p:pic>
          <p:nvPicPr>
            <p:cNvPr id="6152" name="Picture 15" descr="mri"/>
            <p:cNvPicPr>
              <a:picLocks noChangeAspect="1" noChangeArrowheads="1"/>
            </p:cNvPicPr>
            <p:nvPr/>
          </p:nvPicPr>
          <p:blipFill>
            <a:blip r:embed="rId4"/>
            <a:srcRect t="29520" r="16183"/>
            <a:stretch>
              <a:fillRect/>
            </a:stretch>
          </p:blipFill>
          <p:spPr bwMode="auto">
            <a:xfrm>
              <a:off x="884" y="2205"/>
              <a:ext cx="3755" cy="1996"/>
            </a:xfrm>
            <a:prstGeom prst="rect">
              <a:avLst/>
            </a:prstGeom>
            <a:noFill/>
            <a:ln w="9525">
              <a:noFill/>
              <a:miter lim="800000"/>
              <a:headEnd/>
              <a:tailEnd/>
            </a:ln>
          </p:spPr>
        </p:pic>
      </p:grpSp>
      <p:sp>
        <p:nvSpPr>
          <p:cNvPr id="6149" name="Text Box 13"/>
          <p:cNvSpPr txBox="1">
            <a:spLocks noChangeArrowheads="1"/>
          </p:cNvSpPr>
          <p:nvPr/>
        </p:nvSpPr>
        <p:spPr bwMode="auto">
          <a:xfrm>
            <a:off x="602349" y="1885712"/>
            <a:ext cx="3961918" cy="369332"/>
          </a:xfrm>
          <a:prstGeom prst="rect">
            <a:avLst/>
          </a:prstGeom>
          <a:noFill/>
          <a:ln w="9525">
            <a:noFill/>
            <a:miter lim="800000"/>
            <a:headEnd/>
            <a:tailEnd/>
          </a:ln>
        </p:spPr>
        <p:txBody>
          <a:bodyPr wrap="none">
            <a:spAutoFit/>
          </a:bodyPr>
          <a:lstStyle/>
          <a:p>
            <a:r>
              <a:rPr lang="de-DE" altLang="en-US" dirty="0" smtClean="0">
                <a:latin typeface="Calibri" pitchFamily="34" charset="0"/>
              </a:rPr>
              <a:t>Imaging </a:t>
            </a:r>
            <a:r>
              <a:rPr lang="de-DE" altLang="en-US" dirty="0" err="1" smtClean="0">
                <a:latin typeface="Calibri" pitchFamily="34" charset="0"/>
              </a:rPr>
              <a:t>based</a:t>
            </a:r>
            <a:r>
              <a:rPr lang="de-DE" altLang="en-US" dirty="0" smtClean="0">
                <a:latin typeface="Calibri" pitchFamily="34" charset="0"/>
              </a:rPr>
              <a:t> on strong </a:t>
            </a:r>
            <a:r>
              <a:rPr lang="de-DE" altLang="en-US" dirty="0" err="1" smtClean="0">
                <a:latin typeface="Calibri" pitchFamily="34" charset="0"/>
              </a:rPr>
              <a:t>magnetic</a:t>
            </a:r>
            <a:r>
              <a:rPr lang="de-DE" altLang="en-US" dirty="0" smtClean="0">
                <a:latin typeface="Calibri" pitchFamily="34" charset="0"/>
              </a:rPr>
              <a:t> </a:t>
            </a:r>
            <a:r>
              <a:rPr lang="de-DE" altLang="en-US" dirty="0" err="1" smtClean="0">
                <a:latin typeface="Calibri" pitchFamily="34" charset="0"/>
              </a:rPr>
              <a:t>fields</a:t>
            </a:r>
            <a:endParaRPr lang="de-DE" altLang="en-US" dirty="0">
              <a:latin typeface="Calibri" pitchFamily="34" charset="0"/>
            </a:endParaRPr>
          </a:p>
        </p:txBody>
      </p:sp>
      <p:sp>
        <p:nvSpPr>
          <p:cNvPr id="6150" name="Text Box 13"/>
          <p:cNvSpPr txBox="1">
            <a:spLocks noChangeArrowheads="1"/>
          </p:cNvSpPr>
          <p:nvPr/>
        </p:nvSpPr>
        <p:spPr bwMode="auto">
          <a:xfrm>
            <a:off x="884238" y="5861050"/>
            <a:ext cx="1830387" cy="304800"/>
          </a:xfrm>
          <a:prstGeom prst="rect">
            <a:avLst/>
          </a:prstGeom>
          <a:noFill/>
          <a:ln w="9525">
            <a:noFill/>
            <a:miter lim="800000"/>
            <a:headEnd/>
            <a:tailEnd/>
          </a:ln>
        </p:spPr>
        <p:txBody>
          <a:bodyPr wrap="none">
            <a:spAutoFit/>
          </a:bodyPr>
          <a:lstStyle/>
          <a:p>
            <a:r>
              <a:rPr lang="de-DE" altLang="en-US" sz="1400" i="1"/>
              <a:t>Siemens Healthcare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el 1"/>
          <p:cNvSpPr>
            <a:spLocks noGrp="1"/>
          </p:cNvSpPr>
          <p:nvPr>
            <p:ph type="title"/>
          </p:nvPr>
        </p:nvSpPr>
        <p:spPr>
          <a:xfrm>
            <a:off x="719138" y="1078468"/>
            <a:ext cx="7700962" cy="369332"/>
          </a:xfrm>
        </p:spPr>
        <p:txBody>
          <a:bodyPr/>
          <a:lstStyle/>
          <a:p>
            <a:r>
              <a:rPr lang="de-DE" altLang="en-US" dirty="0" err="1" smtClean="0"/>
              <a:t>What</a:t>
            </a:r>
            <a:r>
              <a:rPr lang="de-DE" altLang="en-US" dirty="0" smtClean="0"/>
              <a:t> dos </a:t>
            </a:r>
            <a:r>
              <a:rPr lang="de-DE" altLang="en-US" dirty="0" smtClean="0">
                <a:solidFill>
                  <a:srgbClr val="FF0000"/>
                </a:solidFill>
              </a:rPr>
              <a:t>CT</a:t>
            </a:r>
            <a:r>
              <a:rPr lang="de-DE" altLang="en-US" dirty="0" smtClean="0"/>
              <a:t> </a:t>
            </a:r>
            <a:r>
              <a:rPr lang="de-DE" altLang="en-US" dirty="0" err="1" smtClean="0"/>
              <a:t>mean</a:t>
            </a:r>
            <a:r>
              <a:rPr lang="de-DE" altLang="en-US" dirty="0" smtClean="0"/>
              <a:t> </a:t>
            </a:r>
            <a:r>
              <a:rPr lang="de-DE" altLang="en-US" dirty="0" err="1" smtClean="0"/>
              <a:t>for</a:t>
            </a:r>
            <a:r>
              <a:rPr lang="de-DE" altLang="en-US" dirty="0" smtClean="0"/>
              <a:t> </a:t>
            </a:r>
            <a:r>
              <a:rPr lang="de-DE" altLang="en-US" dirty="0" err="1" smtClean="0"/>
              <a:t>the</a:t>
            </a:r>
            <a:r>
              <a:rPr lang="de-DE" altLang="en-US" dirty="0" smtClean="0"/>
              <a:t> </a:t>
            </a:r>
            <a:r>
              <a:rPr lang="de-DE" altLang="en-US" dirty="0" err="1" smtClean="0"/>
              <a:t>cross</a:t>
            </a:r>
            <a:r>
              <a:rPr lang="de-DE" altLang="en-US" dirty="0" smtClean="0"/>
              <a:t> </a:t>
            </a:r>
            <a:r>
              <a:rPr lang="de-DE" altLang="en-US" dirty="0" err="1" smtClean="0"/>
              <a:t>sectional</a:t>
            </a:r>
            <a:r>
              <a:rPr lang="de-DE" altLang="en-US" dirty="0" smtClean="0"/>
              <a:t> </a:t>
            </a:r>
            <a:r>
              <a:rPr lang="de-DE" altLang="en-US" dirty="0" err="1" smtClean="0"/>
              <a:t>imaging</a:t>
            </a:r>
            <a:r>
              <a:rPr lang="de-DE" altLang="en-US" dirty="0" smtClean="0"/>
              <a:t>?</a:t>
            </a:r>
          </a:p>
        </p:txBody>
      </p:sp>
      <p:sp>
        <p:nvSpPr>
          <p:cNvPr id="7171" name="Inhaltsplatzhalter 2"/>
          <p:cNvSpPr>
            <a:spLocks noGrp="1"/>
          </p:cNvSpPr>
          <p:nvPr>
            <p:ph idx="1"/>
          </p:nvPr>
        </p:nvSpPr>
        <p:spPr>
          <a:xfrm>
            <a:off x="719138" y="1619250"/>
            <a:ext cx="8110537" cy="4352925"/>
          </a:xfrm>
        </p:spPr>
        <p:txBody>
          <a:bodyPr/>
          <a:lstStyle/>
          <a:p>
            <a:pPr marL="0" indent="0">
              <a:buNone/>
            </a:pPr>
            <a:r>
              <a:rPr lang="de-DE" altLang="en-US" dirty="0" err="1" smtClean="0"/>
              <a:t>Used</a:t>
            </a:r>
            <a:r>
              <a:rPr lang="de-DE" altLang="en-US" dirty="0" smtClean="0"/>
              <a:t> </a:t>
            </a:r>
            <a:r>
              <a:rPr lang="de-DE" altLang="en-US" dirty="0" err="1" smtClean="0"/>
              <a:t>to</a:t>
            </a:r>
            <a:r>
              <a:rPr lang="de-DE" altLang="en-US" dirty="0" smtClean="0"/>
              <a:t> </a:t>
            </a:r>
            <a:r>
              <a:rPr lang="de-DE" altLang="en-US" dirty="0" err="1" smtClean="0"/>
              <a:t>answer</a:t>
            </a:r>
            <a:r>
              <a:rPr lang="de-DE" altLang="en-US" dirty="0" smtClean="0"/>
              <a:t> </a:t>
            </a:r>
            <a:r>
              <a:rPr lang="de-DE" altLang="en-US" dirty="0" err="1" smtClean="0"/>
              <a:t>most</a:t>
            </a:r>
            <a:r>
              <a:rPr lang="de-DE" altLang="en-US" dirty="0" smtClean="0"/>
              <a:t> </a:t>
            </a:r>
            <a:r>
              <a:rPr lang="de-DE" altLang="en-US" dirty="0" err="1" smtClean="0"/>
              <a:t>clincal</a:t>
            </a:r>
            <a:r>
              <a:rPr lang="de-DE" altLang="en-US" dirty="0" smtClean="0"/>
              <a:t> </a:t>
            </a:r>
            <a:r>
              <a:rPr lang="de-DE" altLang="en-US" dirty="0" err="1" smtClean="0"/>
              <a:t>questions</a:t>
            </a:r>
            <a:r>
              <a:rPr lang="de-DE" altLang="en-US" dirty="0" smtClean="0"/>
              <a:t>:</a:t>
            </a:r>
          </a:p>
          <a:p>
            <a:pPr>
              <a:buFont typeface="Wingdings" panose="05000000000000000000" pitchFamily="2" charset="2"/>
              <a:buChar char="ü"/>
            </a:pPr>
            <a:r>
              <a:rPr lang="de-DE" altLang="en-US" dirty="0" smtClean="0"/>
              <a:t>Emergency </a:t>
            </a:r>
            <a:r>
              <a:rPr lang="de-DE" altLang="en-US" dirty="0" err="1" smtClean="0"/>
              <a:t>radiology</a:t>
            </a:r>
            <a:r>
              <a:rPr lang="de-DE" altLang="en-US" dirty="0" smtClean="0"/>
              <a:t> (</a:t>
            </a:r>
            <a:r>
              <a:rPr lang="de-DE" altLang="en-US" u="sng" dirty="0" smtClean="0"/>
              <a:t>quick</a:t>
            </a:r>
            <a:r>
              <a:rPr lang="de-DE" altLang="en-US" dirty="0" smtClean="0"/>
              <a:t> </a:t>
            </a:r>
            <a:r>
              <a:rPr lang="de-DE" altLang="en-US" dirty="0" err="1" smtClean="0"/>
              <a:t>imaging</a:t>
            </a:r>
            <a:r>
              <a:rPr lang="de-DE" altLang="en-US" dirty="0" smtClean="0"/>
              <a:t> </a:t>
            </a:r>
            <a:r>
              <a:rPr lang="de-DE" altLang="en-US" dirty="0" err="1" smtClean="0"/>
              <a:t>of</a:t>
            </a:r>
            <a:r>
              <a:rPr lang="de-DE" altLang="en-US" dirty="0" smtClean="0"/>
              <a:t> </a:t>
            </a:r>
            <a:r>
              <a:rPr lang="de-DE" altLang="en-US" dirty="0" err="1" smtClean="0"/>
              <a:t>the</a:t>
            </a:r>
            <a:r>
              <a:rPr lang="de-DE" altLang="en-US" dirty="0" smtClean="0"/>
              <a:t> </a:t>
            </a:r>
            <a:r>
              <a:rPr lang="de-DE" altLang="en-US" dirty="0" err="1" smtClean="0"/>
              <a:t>whole</a:t>
            </a:r>
            <a:r>
              <a:rPr lang="de-DE" altLang="en-US" dirty="0" smtClean="0"/>
              <a:t> </a:t>
            </a:r>
            <a:r>
              <a:rPr lang="de-DE" altLang="en-US" dirty="0" err="1" smtClean="0"/>
              <a:t>body</a:t>
            </a:r>
            <a:r>
              <a:rPr lang="de-DE" altLang="en-US" dirty="0" smtClean="0"/>
              <a:t>) </a:t>
            </a:r>
          </a:p>
          <a:p>
            <a:pPr>
              <a:buFont typeface="Wingdings" panose="05000000000000000000" pitchFamily="2" charset="2"/>
              <a:buChar char="ü"/>
            </a:pPr>
            <a:r>
              <a:rPr lang="de-DE" altLang="en-US" dirty="0" err="1" smtClean="0"/>
              <a:t>Oncology</a:t>
            </a:r>
            <a:endParaRPr lang="de-DE" altLang="en-US" dirty="0" smtClean="0"/>
          </a:p>
          <a:p>
            <a:pPr>
              <a:buFont typeface="Wingdings" panose="05000000000000000000" pitchFamily="2" charset="2"/>
              <a:buChar char="ü"/>
            </a:pPr>
            <a:r>
              <a:rPr lang="de-DE" altLang="en-US" dirty="0" err="1" smtClean="0"/>
              <a:t>Pulmonary</a:t>
            </a:r>
            <a:r>
              <a:rPr lang="de-DE" altLang="en-US" dirty="0" smtClean="0"/>
              <a:t> </a:t>
            </a:r>
            <a:r>
              <a:rPr lang="de-DE" altLang="en-US" dirty="0" err="1" smtClean="0"/>
              <a:t>lung</a:t>
            </a:r>
            <a:r>
              <a:rPr lang="de-DE" altLang="en-US" dirty="0" smtClean="0"/>
              <a:t> </a:t>
            </a:r>
            <a:r>
              <a:rPr lang="de-DE" altLang="en-US" dirty="0" err="1" smtClean="0"/>
              <a:t>changes</a:t>
            </a:r>
            <a:endParaRPr lang="de-DE" altLang="en-US" dirty="0" smtClean="0"/>
          </a:p>
          <a:p>
            <a:pPr>
              <a:buFont typeface="Wingdings" panose="05000000000000000000" pitchFamily="2" charset="2"/>
              <a:buChar char="ü"/>
            </a:pPr>
            <a:endParaRPr lang="de-DE" altLang="en-US" dirty="0" smtClean="0"/>
          </a:p>
          <a:p>
            <a:pPr marL="0" indent="0">
              <a:buNone/>
            </a:pPr>
            <a:r>
              <a:rPr lang="de-DE" altLang="en-US" b="1" dirty="0" smtClean="0">
                <a:solidFill>
                  <a:srgbClr val="FF0000"/>
                </a:solidFill>
              </a:rPr>
              <a:t>MRI</a:t>
            </a:r>
            <a:r>
              <a:rPr lang="de-DE" altLang="en-US" dirty="0" smtClean="0">
                <a:solidFill>
                  <a:srgbClr val="FF0000"/>
                </a:solidFill>
              </a:rPr>
              <a:t> </a:t>
            </a:r>
            <a:r>
              <a:rPr lang="de-DE" altLang="en-US" dirty="0" err="1" smtClean="0"/>
              <a:t>used</a:t>
            </a:r>
            <a:r>
              <a:rPr lang="de-DE" altLang="en-US" dirty="0" smtClean="0"/>
              <a:t> </a:t>
            </a:r>
            <a:r>
              <a:rPr lang="de-DE" altLang="en-US" dirty="0" err="1" smtClean="0"/>
              <a:t>for</a:t>
            </a:r>
            <a:r>
              <a:rPr lang="de-DE" altLang="en-US" dirty="0" smtClean="0"/>
              <a:t> </a:t>
            </a:r>
            <a:r>
              <a:rPr lang="de-DE" altLang="en-US" dirty="0" err="1" smtClean="0"/>
              <a:t>specific</a:t>
            </a:r>
            <a:r>
              <a:rPr lang="de-DE" altLang="en-US" dirty="0" smtClean="0"/>
              <a:t> </a:t>
            </a:r>
            <a:r>
              <a:rPr lang="de-DE" altLang="en-US" dirty="0" err="1" smtClean="0"/>
              <a:t>questions</a:t>
            </a:r>
            <a:r>
              <a:rPr lang="de-DE" altLang="en-US" dirty="0"/>
              <a:t> </a:t>
            </a:r>
            <a:r>
              <a:rPr lang="de-DE" altLang="en-US" dirty="0" err="1" smtClean="0"/>
              <a:t>regarding</a:t>
            </a:r>
            <a:r>
              <a:rPr lang="de-DE" altLang="en-US" dirty="0" smtClean="0"/>
              <a:t> </a:t>
            </a:r>
            <a:r>
              <a:rPr lang="de-DE" altLang="en-US" dirty="0" err="1" smtClean="0"/>
              <a:t>organs</a:t>
            </a:r>
            <a:r>
              <a:rPr lang="de-DE" altLang="en-US" dirty="0" smtClean="0"/>
              <a:t>:</a:t>
            </a:r>
          </a:p>
          <a:p>
            <a:pPr>
              <a:buFont typeface="Wingdings" panose="05000000000000000000" pitchFamily="2" charset="2"/>
              <a:buChar char="ü"/>
            </a:pPr>
            <a:r>
              <a:rPr lang="de-DE" altLang="en-US" dirty="0" smtClean="0"/>
              <a:t>Heart </a:t>
            </a:r>
            <a:r>
              <a:rPr lang="de-DE" altLang="en-US" dirty="0" err="1" smtClean="0"/>
              <a:t>imaging</a:t>
            </a:r>
            <a:r>
              <a:rPr lang="de-DE" altLang="en-US" dirty="0" smtClean="0"/>
              <a:t> </a:t>
            </a:r>
          </a:p>
          <a:p>
            <a:pPr>
              <a:buFont typeface="Wingdings" panose="05000000000000000000" pitchFamily="2" charset="2"/>
              <a:buChar char="ü"/>
            </a:pPr>
            <a:r>
              <a:rPr lang="de-DE" altLang="en-US" dirty="0" err="1" smtClean="0"/>
              <a:t>Liver</a:t>
            </a:r>
            <a:r>
              <a:rPr lang="de-DE" altLang="en-US" dirty="0" smtClean="0"/>
              <a:t> </a:t>
            </a:r>
            <a:r>
              <a:rPr lang="de-DE" altLang="en-US" dirty="0" err="1" smtClean="0"/>
              <a:t>imaging</a:t>
            </a:r>
            <a:r>
              <a:rPr lang="de-DE" altLang="en-US" dirty="0" smtClean="0"/>
              <a:t> </a:t>
            </a:r>
          </a:p>
          <a:p>
            <a:pPr>
              <a:buFont typeface="Wingdings" panose="05000000000000000000" pitchFamily="2" charset="2"/>
              <a:buChar char="ü"/>
            </a:pPr>
            <a:r>
              <a:rPr lang="de-DE" altLang="en-US" dirty="0" err="1" smtClean="0"/>
              <a:t>Billiary</a:t>
            </a:r>
            <a:r>
              <a:rPr lang="de-DE" altLang="en-US" dirty="0" smtClean="0"/>
              <a:t> </a:t>
            </a:r>
            <a:r>
              <a:rPr lang="de-DE" altLang="en-US" dirty="0" err="1" smtClean="0"/>
              <a:t>duct</a:t>
            </a:r>
            <a:r>
              <a:rPr lang="de-DE" altLang="en-US" dirty="0" smtClean="0"/>
              <a:t> </a:t>
            </a:r>
            <a:r>
              <a:rPr lang="de-DE" altLang="en-US" dirty="0" err="1" smtClean="0"/>
              <a:t>imaging</a:t>
            </a:r>
            <a:endParaRPr lang="de-DE" altLang="en-US" dirty="0"/>
          </a:p>
          <a:p>
            <a:pPr>
              <a:buFont typeface="Wingdings" panose="05000000000000000000" pitchFamily="2" charset="2"/>
              <a:buChar char="ü"/>
            </a:pPr>
            <a:r>
              <a:rPr lang="de-DE" altLang="en-US" dirty="0" err="1" smtClean="0"/>
              <a:t>By</a:t>
            </a:r>
            <a:r>
              <a:rPr lang="de-DE" altLang="en-US" dirty="0" smtClean="0"/>
              <a:t> absolute </a:t>
            </a:r>
            <a:r>
              <a:rPr lang="de-DE" altLang="en-US" dirty="0" err="1" smtClean="0"/>
              <a:t>contraindication</a:t>
            </a:r>
            <a:r>
              <a:rPr lang="de-DE" altLang="en-US" dirty="0" smtClean="0"/>
              <a:t> </a:t>
            </a:r>
            <a:r>
              <a:rPr lang="de-DE" altLang="en-US" dirty="0" err="1" smtClean="0"/>
              <a:t>for</a:t>
            </a:r>
            <a:r>
              <a:rPr lang="de-DE" altLang="en-US" dirty="0" smtClean="0"/>
              <a:t> CT (e.g. strong </a:t>
            </a:r>
            <a:r>
              <a:rPr lang="de-DE" altLang="en-US" dirty="0" err="1" smtClean="0"/>
              <a:t>allergeic</a:t>
            </a:r>
            <a:r>
              <a:rPr lang="de-DE" altLang="en-US" dirty="0" smtClean="0"/>
              <a:t> CM </a:t>
            </a:r>
            <a:r>
              <a:rPr lang="de-DE" altLang="en-US" dirty="0" err="1" smtClean="0"/>
              <a:t>reaction</a:t>
            </a:r>
            <a:r>
              <a:rPr lang="de-DE" altLang="en-US" dirty="0" smtClean="0"/>
              <a:t>)</a:t>
            </a:r>
          </a:p>
          <a:p>
            <a:pPr lvl="1">
              <a:buFontTx/>
              <a:buNone/>
            </a:pPr>
            <a:endParaRPr lang="de-DE" alt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171">
                                            <p:txEl>
                                              <p:pRg st="1" end="1"/>
                                            </p:txEl>
                                          </p:spTgt>
                                        </p:tgtEl>
                                        <p:attrNameLst>
                                          <p:attrName>style.visibility</p:attrName>
                                        </p:attrNameLst>
                                      </p:cBhvr>
                                      <p:to>
                                        <p:strVal val="visible"/>
                                      </p:to>
                                    </p:set>
                                    <p:anim calcmode="lin" valueType="num">
                                      <p:cBhvr additive="base">
                                        <p:cTn id="7" dur="500" fill="hold"/>
                                        <p:tgtEl>
                                          <p:spTgt spid="7171">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171">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171">
                                            <p:txEl>
                                              <p:pRg st="2" end="2"/>
                                            </p:txEl>
                                          </p:spTgt>
                                        </p:tgtEl>
                                        <p:attrNameLst>
                                          <p:attrName>style.visibility</p:attrName>
                                        </p:attrNameLst>
                                      </p:cBhvr>
                                      <p:to>
                                        <p:strVal val="visible"/>
                                      </p:to>
                                    </p:set>
                                    <p:anim calcmode="lin" valueType="num">
                                      <p:cBhvr additive="base">
                                        <p:cTn id="11" dur="500" fill="hold"/>
                                        <p:tgtEl>
                                          <p:spTgt spid="7171">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171">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171">
                                            <p:txEl>
                                              <p:pRg st="3" end="3"/>
                                            </p:txEl>
                                          </p:spTgt>
                                        </p:tgtEl>
                                        <p:attrNameLst>
                                          <p:attrName>style.visibility</p:attrName>
                                        </p:attrNameLst>
                                      </p:cBhvr>
                                      <p:to>
                                        <p:strVal val="visible"/>
                                      </p:to>
                                    </p:set>
                                    <p:anim calcmode="lin" valueType="num">
                                      <p:cBhvr additive="base">
                                        <p:cTn id="15" dur="500" fill="hold"/>
                                        <p:tgtEl>
                                          <p:spTgt spid="7171">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717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7171">
                                            <p:txEl>
                                              <p:pRg st="5" end="5"/>
                                            </p:txEl>
                                          </p:spTgt>
                                        </p:tgtEl>
                                        <p:attrNameLst>
                                          <p:attrName>style.visibility</p:attrName>
                                        </p:attrNameLst>
                                      </p:cBhvr>
                                      <p:to>
                                        <p:strVal val="visible"/>
                                      </p:to>
                                    </p:set>
                                    <p:anim calcmode="lin" valueType="num">
                                      <p:cBhvr additive="base">
                                        <p:cTn id="21" dur="500" fill="hold"/>
                                        <p:tgtEl>
                                          <p:spTgt spid="7171">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717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7171">
                                            <p:txEl>
                                              <p:pRg st="6" end="6"/>
                                            </p:txEl>
                                          </p:spTgt>
                                        </p:tgtEl>
                                        <p:attrNameLst>
                                          <p:attrName>style.visibility</p:attrName>
                                        </p:attrNameLst>
                                      </p:cBhvr>
                                      <p:to>
                                        <p:strVal val="visible"/>
                                      </p:to>
                                    </p:set>
                                    <p:anim calcmode="lin" valueType="num">
                                      <p:cBhvr additive="base">
                                        <p:cTn id="27" dur="500" fill="hold"/>
                                        <p:tgtEl>
                                          <p:spTgt spid="7171">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717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7171">
                                            <p:txEl>
                                              <p:pRg st="7" end="7"/>
                                            </p:txEl>
                                          </p:spTgt>
                                        </p:tgtEl>
                                        <p:attrNameLst>
                                          <p:attrName>style.visibility</p:attrName>
                                        </p:attrNameLst>
                                      </p:cBhvr>
                                      <p:to>
                                        <p:strVal val="visible"/>
                                      </p:to>
                                    </p:set>
                                    <p:anim calcmode="lin" valueType="num">
                                      <p:cBhvr additive="base">
                                        <p:cTn id="33" dur="500" fill="hold"/>
                                        <p:tgtEl>
                                          <p:spTgt spid="7171">
                                            <p:txEl>
                                              <p:pRg st="7" end="7"/>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7171">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7171">
                                            <p:txEl>
                                              <p:pRg st="8" end="8"/>
                                            </p:txEl>
                                          </p:spTgt>
                                        </p:tgtEl>
                                        <p:attrNameLst>
                                          <p:attrName>style.visibility</p:attrName>
                                        </p:attrNameLst>
                                      </p:cBhvr>
                                      <p:to>
                                        <p:strVal val="visible"/>
                                      </p:to>
                                    </p:set>
                                    <p:anim calcmode="lin" valueType="num">
                                      <p:cBhvr additive="base">
                                        <p:cTn id="39" dur="500" fill="hold"/>
                                        <p:tgtEl>
                                          <p:spTgt spid="7171">
                                            <p:txEl>
                                              <p:pRg st="8" end="8"/>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7171">
                                            <p:txEl>
                                              <p:pRg st="8" end="8"/>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7171">
                                            <p:txEl>
                                              <p:pRg st="9" end="9"/>
                                            </p:txEl>
                                          </p:spTgt>
                                        </p:tgtEl>
                                        <p:attrNameLst>
                                          <p:attrName>style.visibility</p:attrName>
                                        </p:attrNameLst>
                                      </p:cBhvr>
                                      <p:to>
                                        <p:strVal val="visible"/>
                                      </p:to>
                                    </p:set>
                                    <p:anim calcmode="lin" valueType="num">
                                      <p:cBhvr additive="base">
                                        <p:cTn id="43" dur="500" fill="hold"/>
                                        <p:tgtEl>
                                          <p:spTgt spid="7171">
                                            <p:txEl>
                                              <p:pRg st="9" end="9"/>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7171">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ChangeArrowheads="1"/>
          </p:cNvSpPr>
          <p:nvPr>
            <p:ph type="body" idx="1"/>
          </p:nvPr>
        </p:nvSpPr>
        <p:spPr>
          <a:xfrm>
            <a:off x="546100" y="1228725"/>
            <a:ext cx="4187825" cy="4352925"/>
          </a:xfrm>
        </p:spPr>
        <p:txBody>
          <a:bodyPr/>
          <a:lstStyle/>
          <a:p>
            <a:pPr>
              <a:buFontTx/>
              <a:buNone/>
              <a:defRPr/>
            </a:pPr>
            <a:r>
              <a:rPr lang="de-DE" altLang="en-US" b="1" dirty="0" smtClean="0"/>
              <a:t>Thorax-CT</a:t>
            </a:r>
          </a:p>
          <a:p>
            <a:pPr marL="180000">
              <a:spcBef>
                <a:spcPts val="1200"/>
              </a:spcBef>
              <a:defRPr/>
            </a:pPr>
            <a:r>
              <a:rPr lang="de-DE" altLang="en-US" sz="1800" dirty="0" smtClean="0"/>
              <a:t>Start </a:t>
            </a:r>
            <a:r>
              <a:rPr lang="de-DE" altLang="en-US" sz="1800" dirty="0" err="1" smtClean="0"/>
              <a:t>approx</a:t>
            </a:r>
            <a:r>
              <a:rPr lang="de-DE" altLang="en-US" sz="1800" dirty="0" smtClean="0"/>
              <a:t>. 2 cm </a:t>
            </a:r>
            <a:r>
              <a:rPr lang="de-DE" altLang="en-US" sz="1800" dirty="0" err="1" smtClean="0"/>
              <a:t>above</a:t>
            </a:r>
            <a:r>
              <a:rPr lang="de-DE" altLang="en-US" sz="1800" dirty="0" smtClean="0"/>
              <a:t> </a:t>
            </a:r>
            <a:r>
              <a:rPr lang="de-DE" altLang="en-US" sz="1800" dirty="0" err="1" smtClean="0"/>
              <a:t>the</a:t>
            </a:r>
            <a:r>
              <a:rPr lang="de-DE" altLang="en-US" sz="1800" dirty="0" smtClean="0"/>
              <a:t> sternal </a:t>
            </a:r>
            <a:r>
              <a:rPr lang="de-DE" altLang="en-US" sz="1800" dirty="0" err="1" smtClean="0"/>
              <a:t>notch</a:t>
            </a:r>
            <a:r>
              <a:rPr lang="de-DE" altLang="en-US" sz="1800" dirty="0" smtClean="0"/>
              <a:t> </a:t>
            </a:r>
            <a:r>
              <a:rPr lang="de-DE" altLang="en-US" sz="1800" dirty="0" err="1" smtClean="0"/>
              <a:t>to</a:t>
            </a:r>
            <a:r>
              <a:rPr lang="de-DE" altLang="en-US" sz="1800" dirty="0" smtClean="0"/>
              <a:t> </a:t>
            </a:r>
            <a:r>
              <a:rPr lang="de-DE" altLang="en-US" sz="1800" dirty="0" err="1" smtClean="0"/>
              <a:t>diaphragm</a:t>
            </a:r>
            <a:r>
              <a:rPr lang="de-DE" altLang="en-US" sz="1800" dirty="0" smtClean="0"/>
              <a:t> </a:t>
            </a:r>
          </a:p>
          <a:p>
            <a:pPr marL="180000">
              <a:spcBef>
                <a:spcPts val="1200"/>
              </a:spcBef>
              <a:defRPr/>
            </a:pPr>
            <a:r>
              <a:rPr lang="de-DE" altLang="en-US" sz="1800" dirty="0" smtClean="0"/>
              <a:t>Spiral-CT-</a:t>
            </a:r>
            <a:r>
              <a:rPr lang="de-DE" altLang="en-US" sz="1800" dirty="0" err="1" smtClean="0"/>
              <a:t>technique</a:t>
            </a:r>
            <a:r>
              <a:rPr lang="de-DE" altLang="en-US" sz="1800" dirty="0" smtClean="0"/>
              <a:t> in </a:t>
            </a:r>
            <a:r>
              <a:rPr lang="de-DE" altLang="en-US" sz="1800" dirty="0" err="1" smtClean="0"/>
              <a:t>caudocranial</a:t>
            </a:r>
            <a:r>
              <a:rPr lang="de-DE" altLang="en-US" sz="1800" dirty="0" smtClean="0"/>
              <a:t> </a:t>
            </a:r>
            <a:r>
              <a:rPr lang="de-DE" altLang="en-US" sz="1800" dirty="0" err="1" smtClean="0"/>
              <a:t>or</a:t>
            </a:r>
            <a:r>
              <a:rPr lang="de-DE" altLang="en-US" sz="1800" dirty="0" smtClean="0"/>
              <a:t> </a:t>
            </a:r>
            <a:r>
              <a:rPr lang="de-DE" altLang="en-US" sz="1800" dirty="0" err="1" smtClean="0"/>
              <a:t>craniocaudal</a:t>
            </a:r>
            <a:r>
              <a:rPr lang="de-DE" altLang="en-US" sz="1800" dirty="0" smtClean="0"/>
              <a:t> </a:t>
            </a:r>
            <a:r>
              <a:rPr lang="de-DE" altLang="en-US" sz="1800" dirty="0" err="1" smtClean="0"/>
              <a:t>direction</a:t>
            </a:r>
            <a:r>
              <a:rPr lang="de-DE" altLang="en-US" sz="1800" dirty="0" smtClean="0"/>
              <a:t> </a:t>
            </a:r>
          </a:p>
          <a:p>
            <a:pPr marL="180000">
              <a:spcBef>
                <a:spcPts val="1200"/>
              </a:spcBef>
              <a:defRPr/>
            </a:pPr>
            <a:r>
              <a:rPr lang="de-DE" altLang="en-US" sz="1800" dirty="0" smtClean="0"/>
              <a:t>Slice </a:t>
            </a:r>
            <a:r>
              <a:rPr lang="de-DE" altLang="en-US" sz="1800" dirty="0" err="1" smtClean="0"/>
              <a:t>thickness</a:t>
            </a:r>
            <a:r>
              <a:rPr lang="de-DE" altLang="en-US" sz="1800" dirty="0" smtClean="0"/>
              <a:t> 3(-5) mm</a:t>
            </a:r>
          </a:p>
          <a:p>
            <a:pPr marL="180000">
              <a:spcBef>
                <a:spcPts val="1200"/>
              </a:spcBef>
              <a:defRPr/>
            </a:pPr>
            <a:r>
              <a:rPr lang="de-DE" altLang="en-US" sz="1800" dirty="0" err="1" smtClean="0"/>
              <a:t>Deep</a:t>
            </a:r>
            <a:r>
              <a:rPr lang="de-DE" altLang="en-US" sz="1800" dirty="0" smtClean="0"/>
              <a:t> </a:t>
            </a:r>
            <a:r>
              <a:rPr lang="de-DE" altLang="en-US" sz="1800" dirty="0" err="1" smtClean="0"/>
              <a:t>inspiration</a:t>
            </a:r>
            <a:r>
              <a:rPr lang="de-DE" altLang="en-US" sz="1800" dirty="0" smtClean="0"/>
              <a:t> </a:t>
            </a:r>
            <a:r>
              <a:rPr lang="de-DE" altLang="en-US" sz="1800" dirty="0" err="1" smtClean="0"/>
              <a:t>with</a:t>
            </a:r>
            <a:r>
              <a:rPr lang="de-DE" altLang="en-US" sz="1800" dirty="0" smtClean="0"/>
              <a:t> </a:t>
            </a:r>
            <a:r>
              <a:rPr lang="de-DE" altLang="en-US" sz="1800" dirty="0" err="1" smtClean="0"/>
              <a:t>raised</a:t>
            </a:r>
            <a:r>
              <a:rPr lang="de-DE" altLang="en-US" sz="1800" dirty="0" smtClean="0"/>
              <a:t> </a:t>
            </a:r>
            <a:r>
              <a:rPr lang="de-DE" altLang="en-US" sz="1800" dirty="0" err="1" smtClean="0"/>
              <a:t>arms</a:t>
            </a:r>
            <a:r>
              <a:rPr lang="de-DE" altLang="en-US" sz="1800" dirty="0" smtClean="0"/>
              <a:t> </a:t>
            </a:r>
            <a:r>
              <a:rPr lang="de-DE" altLang="en-US" sz="1800" dirty="0" err="1" smtClean="0"/>
              <a:t>lying</a:t>
            </a:r>
            <a:r>
              <a:rPr lang="de-DE" altLang="en-US" sz="1800" dirty="0" smtClean="0"/>
              <a:t> on </a:t>
            </a:r>
            <a:r>
              <a:rPr lang="de-DE" altLang="en-US" sz="1800" dirty="0" err="1" smtClean="0"/>
              <a:t>the</a:t>
            </a:r>
            <a:r>
              <a:rPr lang="de-DE" altLang="en-US" sz="1800" dirty="0" smtClean="0"/>
              <a:t> back</a:t>
            </a:r>
          </a:p>
          <a:p>
            <a:pPr marL="180000">
              <a:spcBef>
                <a:spcPts val="1200"/>
              </a:spcBef>
              <a:defRPr/>
            </a:pPr>
            <a:r>
              <a:rPr lang="de-DE" altLang="en-US" sz="1800" dirty="0" err="1" smtClean="0"/>
              <a:t>duration</a:t>
            </a:r>
            <a:r>
              <a:rPr lang="de-DE" altLang="en-US" sz="1800" dirty="0" smtClean="0"/>
              <a:t>: &lt; 10 sec</a:t>
            </a:r>
          </a:p>
          <a:p>
            <a:pPr>
              <a:defRPr/>
            </a:pPr>
            <a:endParaRPr lang="de-DE" altLang="en-US" dirty="0" smtClean="0"/>
          </a:p>
          <a:p>
            <a:pPr>
              <a:buFontTx/>
              <a:buNone/>
              <a:defRPr/>
            </a:pPr>
            <a:r>
              <a:rPr lang="de-DE" altLang="en-US" dirty="0" smtClean="0"/>
              <a:t> </a:t>
            </a:r>
          </a:p>
        </p:txBody>
      </p:sp>
      <p:sp>
        <p:nvSpPr>
          <p:cNvPr id="10244" name="Text Box 5"/>
          <p:cNvSpPr txBox="1">
            <a:spLocks noChangeArrowheads="1"/>
          </p:cNvSpPr>
          <p:nvPr/>
        </p:nvSpPr>
        <p:spPr bwMode="auto">
          <a:xfrm>
            <a:off x="5394325" y="5397500"/>
            <a:ext cx="2541588" cy="307975"/>
          </a:xfrm>
          <a:prstGeom prst="rect">
            <a:avLst/>
          </a:prstGeom>
          <a:noFill/>
          <a:ln w="9525">
            <a:noFill/>
            <a:miter lim="800000"/>
            <a:headEnd/>
            <a:tailEnd/>
          </a:ln>
        </p:spPr>
        <p:txBody>
          <a:bodyPr wrap="none">
            <a:spAutoFit/>
          </a:bodyPr>
          <a:lstStyle/>
          <a:p>
            <a:pPr>
              <a:defRPr/>
            </a:pPr>
            <a:r>
              <a:rPr lang="de-DE" sz="1400" dirty="0" err="1">
                <a:latin typeface="+mn-lt"/>
              </a:rPr>
              <a:t>Topogramm</a:t>
            </a:r>
            <a:r>
              <a:rPr lang="de-DE" sz="1400" dirty="0">
                <a:latin typeface="+mn-lt"/>
              </a:rPr>
              <a:t> (</a:t>
            </a:r>
            <a:r>
              <a:rPr lang="de-DE" sz="1400" dirty="0" err="1">
                <a:latin typeface="+mn-lt"/>
              </a:rPr>
              <a:t>syn</a:t>
            </a:r>
            <a:r>
              <a:rPr lang="de-DE" sz="1400" dirty="0">
                <a:latin typeface="+mn-lt"/>
              </a:rPr>
              <a:t>. Scout </a:t>
            </a:r>
            <a:r>
              <a:rPr lang="de-DE" sz="1400" dirty="0" err="1">
                <a:latin typeface="+mn-lt"/>
              </a:rPr>
              <a:t>view</a:t>
            </a:r>
            <a:r>
              <a:rPr lang="de-DE" sz="1400" dirty="0">
                <a:latin typeface="+mn-lt"/>
              </a:rPr>
              <a:t>)</a:t>
            </a:r>
          </a:p>
        </p:txBody>
      </p:sp>
      <p:pic>
        <p:nvPicPr>
          <p:cNvPr id="9220" name="Picture 7"/>
          <p:cNvPicPr>
            <a:picLocks noChangeAspect="1" noChangeArrowheads="1"/>
          </p:cNvPicPr>
          <p:nvPr/>
        </p:nvPicPr>
        <p:blipFill>
          <a:blip r:embed="rId3"/>
          <a:srcRect l="24338" r="25252"/>
          <a:stretch>
            <a:fillRect/>
          </a:stretch>
        </p:blipFill>
        <p:spPr bwMode="auto">
          <a:xfrm>
            <a:off x="5221288" y="1228725"/>
            <a:ext cx="3032125" cy="3997325"/>
          </a:xfrm>
          <a:prstGeom prst="rect">
            <a:avLst/>
          </a:prstGeom>
          <a:noFill/>
          <a:ln w="9525">
            <a:noFill/>
            <a:miter lim="800000"/>
            <a:headEnd/>
            <a:tailEnd/>
          </a:ln>
        </p:spPr>
      </p:pic>
      <p:sp>
        <p:nvSpPr>
          <p:cNvPr id="9221" name="Rectangle 8"/>
          <p:cNvSpPr>
            <a:spLocks noChangeArrowheads="1"/>
          </p:cNvSpPr>
          <p:nvPr/>
        </p:nvSpPr>
        <p:spPr bwMode="auto">
          <a:xfrm>
            <a:off x="5394325" y="1527175"/>
            <a:ext cx="2708275" cy="2813050"/>
          </a:xfrm>
          <a:prstGeom prst="rect">
            <a:avLst/>
          </a:prstGeom>
          <a:noFill/>
          <a:ln w="25400">
            <a:solidFill>
              <a:srgbClr val="FFFF00"/>
            </a:solidFill>
            <a:miter lim="800000"/>
            <a:headEnd/>
            <a:tailEnd/>
          </a:ln>
        </p:spPr>
        <p:txBody>
          <a:bodyPr wrap="none" anchor="ctr"/>
          <a:lstStyle/>
          <a:p>
            <a:endParaRPr lang="en-US" altLang="en-US"/>
          </a:p>
        </p:txBody>
      </p:sp>
      <p:sp>
        <p:nvSpPr>
          <p:cNvPr id="9222" name="Line 9"/>
          <p:cNvSpPr>
            <a:spLocks noChangeShapeType="1"/>
          </p:cNvSpPr>
          <p:nvPr/>
        </p:nvSpPr>
        <p:spPr bwMode="auto">
          <a:xfrm>
            <a:off x="8483600" y="2244725"/>
            <a:ext cx="0" cy="1203325"/>
          </a:xfrm>
          <a:prstGeom prst="line">
            <a:avLst/>
          </a:prstGeom>
          <a:noFill/>
          <a:ln w="12700">
            <a:solidFill>
              <a:schemeClr val="tx1"/>
            </a:solidFill>
            <a:round/>
            <a:headEnd/>
            <a:tailEnd type="stealth" w="lg" len="lg"/>
          </a:ln>
        </p:spPr>
        <p:txBody>
          <a:bodyPr/>
          <a:lstStyle/>
          <a:p>
            <a:endParaRPr lang="de-DE"/>
          </a:p>
        </p:txBody>
      </p:sp>
      <p:sp>
        <p:nvSpPr>
          <p:cNvPr id="9223" name="Line 10"/>
          <p:cNvSpPr>
            <a:spLocks noChangeShapeType="1"/>
          </p:cNvSpPr>
          <p:nvPr/>
        </p:nvSpPr>
        <p:spPr bwMode="auto">
          <a:xfrm flipV="1">
            <a:off x="4987925" y="2244725"/>
            <a:ext cx="0" cy="1203325"/>
          </a:xfrm>
          <a:prstGeom prst="line">
            <a:avLst/>
          </a:prstGeom>
          <a:noFill/>
          <a:ln w="12700">
            <a:solidFill>
              <a:schemeClr val="tx1"/>
            </a:solidFill>
            <a:round/>
            <a:headEnd/>
            <a:tailEnd type="stealth" w="lg" len="lg"/>
          </a:ln>
        </p:spPr>
        <p:txBody>
          <a:bodyPr/>
          <a:lstStyle/>
          <a:p>
            <a:endParaRPr lang="de-DE"/>
          </a:p>
        </p:txBody>
      </p:sp>
      <p:sp>
        <p:nvSpPr>
          <p:cNvPr id="9224"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a:t>Scan Protocol</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smtClean="0"/>
              <a:t>Scan Protocol</a:t>
            </a:r>
            <a:endParaRPr lang="de-DE" altLang="de-DE" sz="2400" dirty="0"/>
          </a:p>
        </p:txBody>
      </p:sp>
      <p:sp>
        <p:nvSpPr>
          <p:cNvPr id="4100" name="Rectangle 3"/>
          <p:cNvSpPr txBox="1">
            <a:spLocks noChangeArrowheads="1"/>
          </p:cNvSpPr>
          <p:nvPr/>
        </p:nvSpPr>
        <p:spPr bwMode="auto">
          <a:xfrm>
            <a:off x="195263" y="1646238"/>
            <a:ext cx="6196012" cy="458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80975" indent="-180975" eaLnBrk="0" hangingPunct="0">
              <a:lnSpc>
                <a:spcPct val="110000"/>
              </a:lnSpc>
              <a:buChar char="•"/>
              <a:defRPr sz="2000">
                <a:solidFill>
                  <a:schemeClr val="tx1"/>
                </a:solidFill>
                <a:latin typeface="Arial" charset="0"/>
                <a:ea typeface="ＭＳ Ｐゴシック" pitchFamily="34" charset="-128"/>
              </a:defRPr>
            </a:lvl1pPr>
            <a:lvl2pPr marL="742950" indent="-285750" eaLnBrk="0" hangingPunct="0">
              <a:lnSpc>
                <a:spcPct val="110000"/>
              </a:lnSpc>
              <a:buSzPct val="80000"/>
              <a:buChar char="-"/>
              <a:defRPr sz="2000">
                <a:solidFill>
                  <a:schemeClr val="tx1"/>
                </a:solidFill>
                <a:latin typeface="Arial" charset="0"/>
                <a:ea typeface="ＭＳ Ｐゴシック" pitchFamily="34" charset="-128"/>
              </a:defRPr>
            </a:lvl2pPr>
            <a:lvl3pPr marL="1143000" indent="-228600" eaLnBrk="0" hangingPunct="0">
              <a:lnSpc>
                <a:spcPct val="110000"/>
              </a:lnSpc>
              <a:buFont typeface="Wingdings" pitchFamily="2" charset="2"/>
              <a:buChar char="§"/>
              <a:defRPr sz="1400">
                <a:solidFill>
                  <a:schemeClr val="tx1"/>
                </a:solidFill>
                <a:latin typeface="Arial" charset="0"/>
                <a:ea typeface="ＭＳ Ｐゴシック" pitchFamily="34" charset="-128"/>
              </a:defRPr>
            </a:lvl3pPr>
            <a:lvl4pPr marL="1600200" indent="-228600" eaLnBrk="0" hangingPunct="0">
              <a:lnSpc>
                <a:spcPct val="110000"/>
              </a:lnSpc>
              <a:buChar char="•"/>
              <a:defRPr sz="1200">
                <a:solidFill>
                  <a:schemeClr val="tx1"/>
                </a:solidFill>
                <a:latin typeface="Arial" charset="0"/>
                <a:ea typeface="ＭＳ Ｐゴシック" pitchFamily="34" charset="-128"/>
              </a:defRPr>
            </a:lvl4pPr>
            <a:lvl5pPr marL="2057400" indent="-228600" eaLnBrk="0" hangingPunct="0">
              <a:lnSpc>
                <a:spcPct val="110000"/>
              </a:lnSpc>
              <a:buChar char="-"/>
              <a:defRPr sz="1200">
                <a:solidFill>
                  <a:schemeClr val="tx1"/>
                </a:solidFill>
                <a:latin typeface="Arial" charset="0"/>
                <a:ea typeface="ＭＳ Ｐゴシック" pitchFamily="34" charset="-128"/>
              </a:defRPr>
            </a:lvl5pPr>
            <a:lvl6pPr marL="2514600" indent="-228600" eaLnBrk="0" fontAlgn="base" hangingPunct="0">
              <a:lnSpc>
                <a:spcPct val="110000"/>
              </a:lnSpc>
              <a:spcBef>
                <a:spcPct val="0"/>
              </a:spcBef>
              <a:spcAft>
                <a:spcPct val="0"/>
              </a:spcAft>
              <a:buChar char="-"/>
              <a:defRPr sz="1200">
                <a:solidFill>
                  <a:schemeClr val="tx1"/>
                </a:solidFill>
                <a:latin typeface="Arial" charset="0"/>
                <a:ea typeface="ＭＳ Ｐゴシック" pitchFamily="34" charset="-128"/>
              </a:defRPr>
            </a:lvl6pPr>
            <a:lvl7pPr marL="2971800" indent="-228600" eaLnBrk="0" fontAlgn="base" hangingPunct="0">
              <a:lnSpc>
                <a:spcPct val="110000"/>
              </a:lnSpc>
              <a:spcBef>
                <a:spcPct val="0"/>
              </a:spcBef>
              <a:spcAft>
                <a:spcPct val="0"/>
              </a:spcAft>
              <a:buChar char="-"/>
              <a:defRPr sz="1200">
                <a:solidFill>
                  <a:schemeClr val="tx1"/>
                </a:solidFill>
                <a:latin typeface="Arial" charset="0"/>
                <a:ea typeface="ＭＳ Ｐゴシック" pitchFamily="34" charset="-128"/>
              </a:defRPr>
            </a:lvl7pPr>
            <a:lvl8pPr marL="3429000" indent="-228600" eaLnBrk="0" fontAlgn="base" hangingPunct="0">
              <a:lnSpc>
                <a:spcPct val="110000"/>
              </a:lnSpc>
              <a:spcBef>
                <a:spcPct val="0"/>
              </a:spcBef>
              <a:spcAft>
                <a:spcPct val="0"/>
              </a:spcAft>
              <a:buChar char="-"/>
              <a:defRPr sz="1200">
                <a:solidFill>
                  <a:schemeClr val="tx1"/>
                </a:solidFill>
                <a:latin typeface="Arial" charset="0"/>
                <a:ea typeface="ＭＳ Ｐゴシック" pitchFamily="34" charset="-128"/>
              </a:defRPr>
            </a:lvl8pPr>
            <a:lvl9pPr marL="3886200" indent="-228600" eaLnBrk="0" fontAlgn="base" hangingPunct="0">
              <a:lnSpc>
                <a:spcPct val="110000"/>
              </a:lnSpc>
              <a:spcBef>
                <a:spcPct val="0"/>
              </a:spcBef>
              <a:spcAft>
                <a:spcPct val="0"/>
              </a:spcAft>
              <a:buChar char="-"/>
              <a:defRPr sz="1200">
                <a:solidFill>
                  <a:schemeClr val="tx1"/>
                </a:solidFill>
                <a:latin typeface="Arial" charset="0"/>
                <a:ea typeface="ＭＳ Ｐゴシック" pitchFamily="34" charset="-128"/>
              </a:defRPr>
            </a:lvl9pPr>
          </a:lstStyle>
          <a:p>
            <a:pPr marL="0" indent="0" eaLnBrk="1" hangingPunct="1">
              <a:lnSpc>
                <a:spcPct val="150000"/>
              </a:lnSpc>
              <a:buFontTx/>
              <a:buNone/>
              <a:defRPr/>
            </a:pPr>
            <a:endParaRPr lang="de-DE" altLang="de-DE" sz="1800" dirty="0" smtClean="0"/>
          </a:p>
          <a:p>
            <a:pPr eaLnBrk="1" hangingPunct="1">
              <a:lnSpc>
                <a:spcPct val="150000"/>
              </a:lnSpc>
              <a:defRPr/>
            </a:pPr>
            <a:r>
              <a:rPr lang="de-DE" altLang="de-DE" sz="1800" dirty="0" smtClean="0"/>
              <a:t>Scan-Area: </a:t>
            </a:r>
            <a:r>
              <a:rPr lang="de-DE" altLang="de-DE" sz="1800" dirty="0" err="1"/>
              <a:t>d</a:t>
            </a:r>
            <a:r>
              <a:rPr lang="de-DE" altLang="de-DE" sz="1800" dirty="0" err="1" smtClean="0"/>
              <a:t>iaphragm</a:t>
            </a:r>
            <a:r>
              <a:rPr lang="de-DE" altLang="de-DE" sz="1800" dirty="0" smtClean="0"/>
              <a:t> </a:t>
            </a:r>
            <a:r>
              <a:rPr lang="de-DE" altLang="de-DE" sz="1800" dirty="0" err="1" smtClean="0"/>
              <a:t>to</a:t>
            </a:r>
            <a:r>
              <a:rPr lang="de-DE" altLang="de-DE" sz="1800" dirty="0" smtClean="0"/>
              <a:t> </a:t>
            </a:r>
            <a:r>
              <a:rPr lang="de-DE" altLang="de-DE" sz="1800" dirty="0" err="1" smtClean="0"/>
              <a:t>iscial</a:t>
            </a:r>
            <a:r>
              <a:rPr lang="de-DE" altLang="de-DE" sz="1800" dirty="0" smtClean="0"/>
              <a:t> </a:t>
            </a:r>
            <a:r>
              <a:rPr lang="de-DE" altLang="de-DE" sz="1800" dirty="0" err="1" smtClean="0"/>
              <a:t>tuberosity</a:t>
            </a:r>
            <a:endParaRPr lang="de-DE" altLang="de-DE" sz="1800" dirty="0" smtClean="0"/>
          </a:p>
          <a:p>
            <a:pPr eaLnBrk="1" hangingPunct="1">
              <a:lnSpc>
                <a:spcPct val="150000"/>
              </a:lnSpc>
              <a:defRPr/>
            </a:pPr>
            <a:r>
              <a:rPr lang="de-DE" altLang="de-DE" sz="1800" dirty="0" smtClean="0"/>
              <a:t>Slice </a:t>
            </a:r>
            <a:r>
              <a:rPr lang="de-DE" altLang="de-DE" sz="1800" dirty="0" err="1" smtClean="0"/>
              <a:t>thickness</a:t>
            </a:r>
            <a:r>
              <a:rPr lang="de-DE" altLang="de-DE" sz="1800" dirty="0" smtClean="0"/>
              <a:t>  3-5 mm</a:t>
            </a:r>
          </a:p>
          <a:p>
            <a:pPr eaLnBrk="1" hangingPunct="1">
              <a:lnSpc>
                <a:spcPct val="150000"/>
              </a:lnSpc>
              <a:defRPr/>
            </a:pPr>
            <a:r>
              <a:rPr lang="de-DE" altLang="de-DE" sz="1800" dirty="0" err="1"/>
              <a:t>i</a:t>
            </a:r>
            <a:r>
              <a:rPr lang="de-DE" altLang="de-DE" sz="1800" dirty="0" err="1" smtClean="0"/>
              <a:t>nspiration</a:t>
            </a:r>
            <a:r>
              <a:rPr lang="de-DE" altLang="de-DE" sz="1800" dirty="0" smtClean="0"/>
              <a:t> </a:t>
            </a:r>
            <a:r>
              <a:rPr lang="de-DE" altLang="de-DE" sz="1800" dirty="0" err="1" smtClean="0"/>
              <a:t>with</a:t>
            </a:r>
            <a:r>
              <a:rPr lang="de-DE" altLang="de-DE" sz="1800" dirty="0" smtClean="0"/>
              <a:t> </a:t>
            </a:r>
            <a:r>
              <a:rPr lang="de-DE" altLang="de-DE" sz="1800" dirty="0" err="1" smtClean="0"/>
              <a:t>raised</a:t>
            </a:r>
            <a:r>
              <a:rPr lang="de-DE" altLang="de-DE" sz="1800" dirty="0" smtClean="0"/>
              <a:t> </a:t>
            </a:r>
            <a:r>
              <a:rPr lang="de-DE" altLang="de-DE" sz="1800" dirty="0" err="1" smtClean="0"/>
              <a:t>arms</a:t>
            </a:r>
            <a:r>
              <a:rPr lang="de-DE" altLang="de-DE" sz="1800" dirty="0" smtClean="0"/>
              <a:t> </a:t>
            </a:r>
            <a:r>
              <a:rPr lang="de-DE" altLang="de-DE" sz="1800" dirty="0" err="1" smtClean="0"/>
              <a:t>lying</a:t>
            </a:r>
            <a:r>
              <a:rPr lang="de-DE" altLang="de-DE" sz="1800" dirty="0" smtClean="0"/>
              <a:t> on back  </a:t>
            </a:r>
          </a:p>
          <a:p>
            <a:pPr eaLnBrk="1" hangingPunct="1">
              <a:lnSpc>
                <a:spcPct val="150000"/>
              </a:lnSpc>
              <a:defRPr/>
            </a:pPr>
            <a:r>
              <a:rPr lang="de-DE" altLang="de-DE" sz="1800" dirty="0" smtClean="0"/>
              <a:t>NB: </a:t>
            </a:r>
            <a:r>
              <a:rPr lang="de-DE" altLang="de-DE" sz="1800" b="1" dirty="0" err="1" smtClean="0"/>
              <a:t>radiation</a:t>
            </a:r>
            <a:r>
              <a:rPr lang="de-DE" altLang="de-DE" sz="1800" b="1" dirty="0" smtClean="0"/>
              <a:t> </a:t>
            </a:r>
            <a:r>
              <a:rPr lang="de-DE" altLang="de-DE" sz="1800" b="1" dirty="0" err="1" smtClean="0"/>
              <a:t>exposure</a:t>
            </a:r>
            <a:r>
              <a:rPr lang="de-DE" altLang="de-DE" sz="1800" b="1" dirty="0" smtClean="0"/>
              <a:t> </a:t>
            </a:r>
            <a:endParaRPr lang="de-DE" altLang="de-DE" sz="1800" dirty="0" smtClean="0"/>
          </a:p>
          <a:p>
            <a:pPr eaLnBrk="1" hangingPunct="1">
              <a:lnSpc>
                <a:spcPct val="150000"/>
              </a:lnSpc>
              <a:defRPr/>
            </a:pPr>
            <a:r>
              <a:rPr lang="de-DE" altLang="de-DE" sz="1800" dirty="0" smtClean="0"/>
              <a:t>10-20 </a:t>
            </a:r>
            <a:r>
              <a:rPr lang="de-DE" altLang="de-DE" sz="1800" dirty="0" err="1" smtClean="0"/>
              <a:t>mSv</a:t>
            </a:r>
            <a:r>
              <a:rPr lang="de-DE" altLang="de-DE" sz="1800" dirty="0" smtClean="0"/>
              <a:t>! </a:t>
            </a:r>
            <a:r>
              <a:rPr lang="de-DE" altLang="de-DE" sz="1800" dirty="0" err="1" smtClean="0"/>
              <a:t>Depending</a:t>
            </a:r>
            <a:r>
              <a:rPr lang="de-DE" altLang="de-DE" sz="1800" dirty="0" smtClean="0"/>
              <a:t> on </a:t>
            </a:r>
            <a:r>
              <a:rPr lang="de-DE" altLang="de-DE" sz="1800" dirty="0" err="1" smtClean="0"/>
              <a:t>scanner</a:t>
            </a:r>
            <a:r>
              <a:rPr lang="de-DE" altLang="de-DE" sz="1800" dirty="0"/>
              <a:t> </a:t>
            </a:r>
            <a:r>
              <a:rPr lang="de-DE" altLang="de-DE" sz="1800" dirty="0" smtClean="0"/>
              <a:t>type, </a:t>
            </a:r>
            <a:r>
              <a:rPr lang="de-DE" altLang="de-DE" sz="1800" dirty="0" err="1" smtClean="0"/>
              <a:t>patient</a:t>
            </a:r>
            <a:r>
              <a:rPr lang="de-DE" altLang="de-DE" sz="1800" dirty="0" smtClean="0"/>
              <a:t> </a:t>
            </a:r>
            <a:r>
              <a:rPr lang="de-DE" altLang="de-DE" sz="1800" dirty="0" err="1" smtClean="0"/>
              <a:t>constitution</a:t>
            </a:r>
            <a:r>
              <a:rPr lang="de-DE" altLang="de-DE" sz="1800" dirty="0" smtClean="0"/>
              <a:t>,  </a:t>
            </a:r>
            <a:r>
              <a:rPr lang="de-DE" altLang="de-DE" sz="1800" dirty="0" err="1" smtClean="0"/>
              <a:t>scan</a:t>
            </a:r>
            <a:r>
              <a:rPr lang="de-DE" altLang="de-DE" sz="1800" dirty="0" smtClean="0"/>
              <a:t> </a:t>
            </a:r>
            <a:r>
              <a:rPr lang="de-DE" altLang="de-DE" sz="1800" dirty="0" err="1" smtClean="0"/>
              <a:t>settings</a:t>
            </a:r>
            <a:r>
              <a:rPr lang="de-DE" altLang="de-DE" sz="1800" dirty="0" smtClean="0"/>
              <a:t>, etc.</a:t>
            </a:r>
          </a:p>
          <a:p>
            <a:pPr eaLnBrk="1" hangingPunct="1">
              <a:lnSpc>
                <a:spcPct val="150000"/>
              </a:lnSpc>
              <a:defRPr/>
            </a:pPr>
            <a:r>
              <a:rPr lang="de-DE" altLang="de-DE" sz="1800" dirty="0" err="1" smtClean="0">
                <a:solidFill>
                  <a:srgbClr val="333333"/>
                </a:solidFill>
              </a:rPr>
              <a:t>If</a:t>
            </a:r>
            <a:r>
              <a:rPr lang="de-DE" altLang="de-DE" sz="1800" dirty="0" smtClean="0">
                <a:solidFill>
                  <a:srgbClr val="333333"/>
                </a:solidFill>
              </a:rPr>
              <a:t> </a:t>
            </a:r>
            <a:r>
              <a:rPr lang="de-DE" altLang="de-DE" sz="1800" dirty="0" err="1" smtClean="0">
                <a:solidFill>
                  <a:srgbClr val="333333"/>
                </a:solidFill>
              </a:rPr>
              <a:t>required</a:t>
            </a:r>
            <a:r>
              <a:rPr lang="de-DE" altLang="de-DE" sz="1800" dirty="0" smtClean="0">
                <a:solidFill>
                  <a:srgbClr val="333333"/>
                </a:solidFill>
              </a:rPr>
              <a:t> oral </a:t>
            </a:r>
            <a:r>
              <a:rPr lang="de-DE" altLang="de-DE" sz="1800" dirty="0" err="1" smtClean="0">
                <a:solidFill>
                  <a:srgbClr val="333333"/>
                </a:solidFill>
              </a:rPr>
              <a:t>contrast</a:t>
            </a:r>
            <a:r>
              <a:rPr lang="de-DE" altLang="de-DE" sz="1800" dirty="0" smtClean="0">
                <a:solidFill>
                  <a:srgbClr val="333333"/>
                </a:solidFill>
              </a:rPr>
              <a:t> (</a:t>
            </a:r>
            <a:r>
              <a:rPr lang="de-DE" altLang="de-DE" sz="1800" dirty="0" err="1">
                <a:solidFill>
                  <a:srgbClr val="333333"/>
                </a:solidFill>
              </a:rPr>
              <a:t>w</a:t>
            </a:r>
            <a:r>
              <a:rPr lang="de-DE" altLang="de-DE" sz="1800" dirty="0" err="1" smtClean="0">
                <a:solidFill>
                  <a:srgbClr val="333333"/>
                </a:solidFill>
              </a:rPr>
              <a:t>ater</a:t>
            </a:r>
            <a:r>
              <a:rPr lang="de-DE" altLang="de-DE" sz="1800" dirty="0" smtClean="0">
                <a:solidFill>
                  <a:srgbClr val="333333"/>
                </a:solidFill>
              </a:rPr>
              <a:t>, </a:t>
            </a:r>
            <a:r>
              <a:rPr lang="de-DE" altLang="de-DE" sz="1800" dirty="0" err="1" smtClean="0">
                <a:solidFill>
                  <a:srgbClr val="333333"/>
                </a:solidFill>
              </a:rPr>
              <a:t>iodine</a:t>
            </a:r>
            <a:r>
              <a:rPr lang="de-DE" altLang="de-DE" sz="1800" dirty="0" smtClean="0">
                <a:solidFill>
                  <a:srgbClr val="333333"/>
                </a:solidFill>
              </a:rPr>
              <a:t> CM)</a:t>
            </a:r>
            <a:endParaRPr lang="de-DE" altLang="de-DE" sz="1800" dirty="0">
              <a:solidFill>
                <a:srgbClr val="333333"/>
              </a:solidFill>
            </a:endParaRPr>
          </a:p>
          <a:p>
            <a:pPr eaLnBrk="1" hangingPunct="1">
              <a:lnSpc>
                <a:spcPct val="150000"/>
              </a:lnSpc>
              <a:defRPr/>
            </a:pPr>
            <a:endParaRPr lang="de-DE" altLang="de-DE" sz="1800" dirty="0" smtClean="0"/>
          </a:p>
        </p:txBody>
      </p:sp>
      <p:sp>
        <p:nvSpPr>
          <p:cNvPr id="10244" name="Textfeld 1"/>
          <p:cNvSpPr txBox="1">
            <a:spLocks noChangeArrowheads="1"/>
          </p:cNvSpPr>
          <p:nvPr/>
        </p:nvSpPr>
        <p:spPr bwMode="auto">
          <a:xfrm>
            <a:off x="109538" y="1103313"/>
            <a:ext cx="1797050" cy="400050"/>
          </a:xfrm>
          <a:prstGeom prst="rect">
            <a:avLst/>
          </a:prstGeom>
          <a:noFill/>
          <a:ln w="9525">
            <a:noFill/>
            <a:miter lim="800000"/>
            <a:headEnd/>
            <a:tailEnd/>
          </a:ln>
        </p:spPr>
        <p:txBody>
          <a:bodyPr wrap="none">
            <a:spAutoFit/>
          </a:bodyPr>
          <a:lstStyle/>
          <a:p>
            <a:r>
              <a:rPr lang="de-DE" altLang="de-DE" sz="2000" b="1"/>
              <a:t>Abdomen-CT</a:t>
            </a:r>
          </a:p>
        </p:txBody>
      </p:sp>
      <p:pic>
        <p:nvPicPr>
          <p:cNvPr id="10245" name="Picture 5"/>
          <p:cNvPicPr>
            <a:picLocks noChangeAspect="1" noChangeArrowheads="1"/>
          </p:cNvPicPr>
          <p:nvPr/>
        </p:nvPicPr>
        <p:blipFill>
          <a:blip r:embed="rId2"/>
          <a:srcRect l="5824" r="7169"/>
          <a:stretch>
            <a:fillRect/>
          </a:stretch>
        </p:blipFill>
        <p:spPr bwMode="auto">
          <a:xfrm>
            <a:off x="6391275" y="2114550"/>
            <a:ext cx="2543175" cy="2881313"/>
          </a:xfrm>
          <a:prstGeom prst="rect">
            <a:avLst/>
          </a:prstGeom>
          <a:noFill/>
          <a:ln w="9525">
            <a:noFill/>
            <a:miter lim="800000"/>
            <a:headEnd/>
            <a:tailEnd/>
          </a:ln>
        </p:spPr>
      </p:pic>
      <p:sp>
        <p:nvSpPr>
          <p:cNvPr id="10246" name="Rectangle 8"/>
          <p:cNvSpPr>
            <a:spLocks noChangeArrowheads="1"/>
          </p:cNvSpPr>
          <p:nvPr/>
        </p:nvSpPr>
        <p:spPr bwMode="auto">
          <a:xfrm>
            <a:off x="6508750" y="2289175"/>
            <a:ext cx="2339975" cy="2706688"/>
          </a:xfrm>
          <a:prstGeom prst="rect">
            <a:avLst/>
          </a:prstGeom>
          <a:noFill/>
          <a:ln w="25400">
            <a:solidFill>
              <a:srgbClr val="C00000"/>
            </a:solidFill>
            <a:miter lim="800000"/>
            <a:headEnd/>
            <a:tailEnd/>
          </a:ln>
        </p:spPr>
        <p:txBody>
          <a:bodyPr wrap="none" anchor="ctr"/>
          <a:lstStyle/>
          <a:p>
            <a:endParaRPr lang="en-US" altLang="en-US"/>
          </a:p>
        </p:txBody>
      </p:sp>
      <p:sp>
        <p:nvSpPr>
          <p:cNvPr id="10247" name="Rectangle 8"/>
          <p:cNvSpPr>
            <a:spLocks noChangeArrowheads="1"/>
          </p:cNvSpPr>
          <p:nvPr/>
        </p:nvSpPr>
        <p:spPr bwMode="auto">
          <a:xfrm>
            <a:off x="6591300" y="2289175"/>
            <a:ext cx="2171700" cy="1177925"/>
          </a:xfrm>
          <a:prstGeom prst="rect">
            <a:avLst/>
          </a:prstGeom>
          <a:noFill/>
          <a:ln w="25400">
            <a:solidFill>
              <a:srgbClr val="FFC000"/>
            </a:solidFill>
            <a:miter lim="800000"/>
            <a:headEnd/>
            <a:tailEnd/>
          </a:ln>
        </p:spPr>
        <p:txBody>
          <a:bodyPr wrap="none" anchor="ctr"/>
          <a:lstStyle/>
          <a:p>
            <a:endParaRPr lang="en-US" altLang="en-US"/>
          </a:p>
        </p:txBody>
      </p:sp>
      <p:sp>
        <p:nvSpPr>
          <p:cNvPr id="10248" name="Line 9"/>
          <p:cNvSpPr>
            <a:spLocks noChangeShapeType="1"/>
          </p:cNvSpPr>
          <p:nvPr/>
        </p:nvSpPr>
        <p:spPr bwMode="auto">
          <a:xfrm>
            <a:off x="9045575" y="2736850"/>
            <a:ext cx="0" cy="1203325"/>
          </a:xfrm>
          <a:prstGeom prst="line">
            <a:avLst/>
          </a:prstGeom>
          <a:noFill/>
          <a:ln w="12700">
            <a:solidFill>
              <a:schemeClr val="tx1"/>
            </a:solidFill>
            <a:round/>
            <a:headEnd/>
            <a:tailEnd type="stealth" w="lg" len="lg"/>
          </a:ln>
        </p:spPr>
        <p:txBody>
          <a:bodyPr/>
          <a:lstStyle/>
          <a:p>
            <a:endParaRPr lang="de-DE"/>
          </a:p>
        </p:txBody>
      </p:sp>
      <p:sp>
        <p:nvSpPr>
          <p:cNvPr id="10" name="Text Box 5"/>
          <p:cNvSpPr txBox="1">
            <a:spLocks noChangeArrowheads="1"/>
          </p:cNvSpPr>
          <p:nvPr/>
        </p:nvSpPr>
        <p:spPr bwMode="auto">
          <a:xfrm>
            <a:off x="6508750" y="5067300"/>
            <a:ext cx="2541588" cy="307975"/>
          </a:xfrm>
          <a:prstGeom prst="rect">
            <a:avLst/>
          </a:prstGeom>
          <a:noFill/>
          <a:ln w="9525">
            <a:noFill/>
            <a:miter lim="800000"/>
            <a:headEnd/>
            <a:tailEnd/>
          </a:ln>
        </p:spPr>
        <p:txBody>
          <a:bodyPr wrap="none">
            <a:spAutoFit/>
          </a:bodyPr>
          <a:lstStyle/>
          <a:p>
            <a:pPr>
              <a:defRPr/>
            </a:pPr>
            <a:r>
              <a:rPr lang="de-DE" sz="1400" dirty="0" err="1">
                <a:latin typeface="+mn-lt"/>
              </a:rPr>
              <a:t>Topogramm</a:t>
            </a:r>
            <a:r>
              <a:rPr lang="de-DE" sz="1400" dirty="0">
                <a:latin typeface="+mn-lt"/>
              </a:rPr>
              <a:t> (</a:t>
            </a:r>
            <a:r>
              <a:rPr lang="de-DE" sz="1400" dirty="0" err="1">
                <a:latin typeface="+mn-lt"/>
              </a:rPr>
              <a:t>syn</a:t>
            </a:r>
            <a:r>
              <a:rPr lang="de-DE" sz="1400" dirty="0">
                <a:latin typeface="+mn-lt"/>
              </a:rPr>
              <a:t>. Scout </a:t>
            </a:r>
            <a:r>
              <a:rPr lang="de-DE" sz="1400" dirty="0" err="1">
                <a:latin typeface="+mn-lt"/>
              </a:rPr>
              <a:t>view</a:t>
            </a:r>
            <a:r>
              <a:rPr lang="de-DE" sz="1400" dirty="0">
                <a:latin typeface="+mn-lt"/>
              </a:rPr>
              <a:t>)</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idx="4294967295"/>
          </p:nvPr>
        </p:nvSpPr>
        <p:spPr>
          <a:xfrm>
            <a:off x="2500313" y="234950"/>
            <a:ext cx="4233862" cy="369332"/>
          </a:xfrm>
        </p:spPr>
        <p:txBody>
          <a:bodyPr/>
          <a:lstStyle/>
          <a:p>
            <a:pPr algn="ctr"/>
            <a:r>
              <a:rPr lang="de-DE" altLang="en-US" dirty="0" err="1" smtClean="0"/>
              <a:t>Contrast</a:t>
            </a:r>
            <a:r>
              <a:rPr lang="de-DE" altLang="en-US" dirty="0" smtClean="0"/>
              <a:t> Media (CM)</a:t>
            </a:r>
          </a:p>
        </p:txBody>
      </p:sp>
      <p:sp>
        <p:nvSpPr>
          <p:cNvPr id="48131" name="Rectangle 3"/>
          <p:cNvSpPr>
            <a:spLocks noGrp="1" noChangeArrowheads="1"/>
          </p:cNvSpPr>
          <p:nvPr>
            <p:ph type="body" idx="4294967295"/>
          </p:nvPr>
        </p:nvSpPr>
        <p:spPr>
          <a:xfrm>
            <a:off x="617538" y="1795463"/>
            <a:ext cx="7772400" cy="4114800"/>
          </a:xfrm>
        </p:spPr>
        <p:txBody>
          <a:bodyPr/>
          <a:lstStyle/>
          <a:p>
            <a:r>
              <a:rPr lang="de-DE" altLang="en-US" dirty="0" smtClean="0"/>
              <a:t>Oral </a:t>
            </a:r>
            <a:r>
              <a:rPr lang="de-DE" altLang="en-US" dirty="0" err="1" smtClean="0"/>
              <a:t>and</a:t>
            </a:r>
            <a:r>
              <a:rPr lang="de-DE" altLang="en-US" dirty="0" smtClean="0"/>
              <a:t> </a:t>
            </a:r>
            <a:r>
              <a:rPr lang="de-DE" altLang="en-US" dirty="0" err="1" smtClean="0"/>
              <a:t>rectal</a:t>
            </a:r>
            <a:r>
              <a:rPr lang="de-DE" altLang="en-US" dirty="0" smtClean="0"/>
              <a:t>:</a:t>
            </a:r>
          </a:p>
          <a:p>
            <a:pPr lvl="1"/>
            <a:r>
              <a:rPr lang="de-DE" altLang="en-US" dirty="0" err="1" smtClean="0"/>
              <a:t>water</a:t>
            </a:r>
            <a:r>
              <a:rPr lang="de-DE" altLang="en-US" dirty="0" smtClean="0"/>
              <a:t> soluble, </a:t>
            </a:r>
            <a:r>
              <a:rPr lang="de-DE" altLang="en-US" dirty="0" err="1" smtClean="0"/>
              <a:t>iodine</a:t>
            </a:r>
            <a:r>
              <a:rPr lang="de-DE" altLang="en-US" dirty="0" smtClean="0"/>
              <a:t>: Amidotrizoat (Gastrografin</a:t>
            </a:r>
            <a:r>
              <a:rPr lang="de-DE" altLang="en-US" baseline="30000" dirty="0" smtClean="0"/>
              <a:t>©</a:t>
            </a:r>
            <a:r>
              <a:rPr lang="de-DE" altLang="en-US" dirty="0" smtClean="0"/>
              <a:t>) </a:t>
            </a:r>
          </a:p>
          <a:p>
            <a:pPr marL="360363" lvl="1" indent="0">
              <a:buNone/>
            </a:pPr>
            <a:r>
              <a:rPr lang="de-DE" altLang="en-US" dirty="0" smtClean="0"/>
              <a:t>(</a:t>
            </a:r>
            <a:r>
              <a:rPr lang="de-DE" altLang="en-US" i="1" dirty="0" smtClean="0"/>
              <a:t>positive</a:t>
            </a:r>
            <a:r>
              <a:rPr lang="de-DE" altLang="en-US" dirty="0" smtClean="0"/>
              <a:t> </a:t>
            </a:r>
            <a:r>
              <a:rPr lang="de-DE" altLang="en-US" i="1" dirty="0"/>
              <a:t>C</a:t>
            </a:r>
            <a:r>
              <a:rPr lang="de-DE" altLang="en-US" i="1" dirty="0" smtClean="0"/>
              <a:t>M</a:t>
            </a:r>
            <a:r>
              <a:rPr lang="de-DE" altLang="en-US" dirty="0"/>
              <a:t>) </a:t>
            </a:r>
            <a:r>
              <a:rPr lang="de-DE" altLang="en-US" dirty="0" smtClean="0">
                <a:sym typeface="Wingdings" pitchFamily="2" charset="2"/>
              </a:rPr>
              <a:t> </a:t>
            </a:r>
            <a:r>
              <a:rPr lang="de-DE" altLang="en-US" dirty="0" err="1" smtClean="0"/>
              <a:t>suspiscion</a:t>
            </a:r>
            <a:r>
              <a:rPr lang="de-DE" altLang="en-US" dirty="0" smtClean="0"/>
              <a:t> </a:t>
            </a:r>
            <a:r>
              <a:rPr lang="de-DE" altLang="en-US" dirty="0" err="1" smtClean="0"/>
              <a:t>of</a:t>
            </a:r>
            <a:r>
              <a:rPr lang="de-DE" altLang="en-US" dirty="0" smtClean="0"/>
              <a:t> </a:t>
            </a:r>
            <a:r>
              <a:rPr lang="de-DE" altLang="en-US" dirty="0" err="1" smtClean="0"/>
              <a:t>perforation</a:t>
            </a:r>
            <a:r>
              <a:rPr lang="de-DE" altLang="en-US" dirty="0"/>
              <a:t>, </a:t>
            </a:r>
            <a:r>
              <a:rPr lang="de-DE" altLang="en-US" dirty="0" err="1" smtClean="0"/>
              <a:t>abscess</a:t>
            </a:r>
            <a:r>
              <a:rPr lang="de-DE" altLang="en-US" dirty="0"/>
              <a:t>, </a:t>
            </a:r>
            <a:r>
              <a:rPr lang="de-DE" altLang="en-US" dirty="0" err="1" smtClean="0"/>
              <a:t>fistula</a:t>
            </a:r>
            <a:endParaRPr lang="de-DE" altLang="en-US" dirty="0" smtClean="0"/>
          </a:p>
          <a:p>
            <a:pPr lvl="1"/>
            <a:r>
              <a:rPr lang="de-DE" altLang="en-US" dirty="0" err="1" smtClean="0"/>
              <a:t>Water</a:t>
            </a:r>
            <a:r>
              <a:rPr lang="de-DE" altLang="en-US" dirty="0" smtClean="0"/>
              <a:t> / Mannitol (</a:t>
            </a:r>
            <a:r>
              <a:rPr lang="de-DE" altLang="en-US" i="1" dirty="0" smtClean="0"/>
              <a:t>negative</a:t>
            </a:r>
            <a:r>
              <a:rPr lang="de-DE" altLang="en-US" dirty="0" smtClean="0"/>
              <a:t> </a:t>
            </a:r>
            <a:r>
              <a:rPr lang="de-DE" altLang="en-US" i="1" dirty="0"/>
              <a:t>C</a:t>
            </a:r>
            <a:r>
              <a:rPr lang="de-DE" altLang="en-US" i="1" dirty="0" smtClean="0"/>
              <a:t>M</a:t>
            </a:r>
            <a:r>
              <a:rPr lang="de-DE" altLang="en-US" dirty="0" smtClean="0"/>
              <a:t>) </a:t>
            </a:r>
            <a:r>
              <a:rPr lang="de-DE" altLang="en-US" dirty="0" smtClean="0">
                <a:sym typeface="Wingdings" pitchFamily="2" charset="2"/>
              </a:rPr>
              <a:t> </a:t>
            </a:r>
            <a:r>
              <a:rPr lang="de-DE" altLang="en-US" dirty="0" err="1" smtClean="0">
                <a:sym typeface="Wingdings" pitchFamily="2" charset="2"/>
              </a:rPr>
              <a:t>investigation</a:t>
            </a:r>
            <a:r>
              <a:rPr lang="de-DE" altLang="en-US" dirty="0" smtClean="0">
                <a:sym typeface="Wingdings" pitchFamily="2" charset="2"/>
              </a:rPr>
              <a:t> </a:t>
            </a:r>
            <a:r>
              <a:rPr lang="de-DE" altLang="en-US" dirty="0" err="1" smtClean="0">
                <a:sym typeface="Wingdings" pitchFamily="2" charset="2"/>
              </a:rPr>
              <a:t>of</a:t>
            </a:r>
            <a:r>
              <a:rPr lang="de-DE" altLang="en-US" dirty="0" smtClean="0">
                <a:sym typeface="Wingdings" pitchFamily="2" charset="2"/>
              </a:rPr>
              <a:t> </a:t>
            </a:r>
            <a:r>
              <a:rPr lang="de-DE" altLang="en-US" dirty="0" err="1" smtClean="0"/>
              <a:t>gastric</a:t>
            </a:r>
            <a:r>
              <a:rPr lang="de-DE" altLang="en-US" dirty="0" smtClean="0"/>
              <a:t>/intestinal wall</a:t>
            </a:r>
            <a:r>
              <a:rPr lang="de-DE" altLang="en-US" dirty="0" smtClean="0"/>
              <a:t>, e.g. </a:t>
            </a:r>
            <a:r>
              <a:rPr lang="de-DE" altLang="en-US" dirty="0" err="1" smtClean="0"/>
              <a:t>tumor</a:t>
            </a:r>
            <a:r>
              <a:rPr lang="de-DE" altLang="en-US" dirty="0"/>
              <a:t>, </a:t>
            </a:r>
            <a:r>
              <a:rPr lang="de-DE" altLang="en-US" dirty="0" err="1" smtClean="0"/>
              <a:t>inflammation</a:t>
            </a:r>
            <a:r>
              <a:rPr lang="de-DE" altLang="en-US" dirty="0" smtClean="0"/>
              <a:t>, </a:t>
            </a:r>
            <a:r>
              <a:rPr lang="de-DE" altLang="en-US" dirty="0" err="1" smtClean="0"/>
              <a:t>ischaemia</a:t>
            </a:r>
            <a:endParaRPr lang="de-DE" altLang="en-US" dirty="0"/>
          </a:p>
          <a:p>
            <a:pPr lvl="1"/>
            <a:endParaRPr lang="de-DE" altLang="en-US" sz="1050" dirty="0" smtClean="0"/>
          </a:p>
          <a:p>
            <a:r>
              <a:rPr lang="de-DE" altLang="en-US" dirty="0" err="1" smtClean="0"/>
              <a:t>Intravenous</a:t>
            </a:r>
            <a:r>
              <a:rPr lang="de-DE" altLang="en-US" dirty="0" smtClean="0"/>
              <a:t> (i.v.):</a:t>
            </a:r>
          </a:p>
          <a:p>
            <a:pPr lvl="1">
              <a:spcBef>
                <a:spcPct val="50000"/>
              </a:spcBef>
              <a:buFont typeface="Symbol" pitchFamily="18" charset="2"/>
              <a:buChar char="-"/>
              <a:defRPr/>
            </a:pPr>
            <a:r>
              <a:rPr lang="de-DE" dirty="0" smtClean="0">
                <a:ea typeface="ＭＳ Ｐゴシック" charset="-128"/>
              </a:rPr>
              <a:t>CT-</a:t>
            </a:r>
            <a:r>
              <a:rPr lang="de-DE" dirty="0" err="1" smtClean="0">
                <a:ea typeface="ＭＳ Ｐゴシック" charset="-128"/>
              </a:rPr>
              <a:t>angiography</a:t>
            </a:r>
            <a:r>
              <a:rPr lang="de-DE" dirty="0" smtClean="0">
                <a:ea typeface="ＭＳ Ｐゴシック" charset="-128"/>
              </a:rPr>
              <a:t> (</a:t>
            </a:r>
            <a:r>
              <a:rPr lang="de-DE" dirty="0" err="1" smtClean="0">
                <a:ea typeface="ＭＳ Ｐゴシック" charset="-128"/>
              </a:rPr>
              <a:t>vascular</a:t>
            </a:r>
            <a:r>
              <a:rPr lang="de-DE" dirty="0" smtClean="0">
                <a:ea typeface="ＭＳ Ｐゴシック" charset="-128"/>
              </a:rPr>
              <a:t> </a:t>
            </a:r>
            <a:r>
              <a:rPr lang="de-DE" dirty="0" err="1" smtClean="0">
                <a:ea typeface="ＭＳ Ｐゴシック" charset="-128"/>
              </a:rPr>
              <a:t>imaging</a:t>
            </a:r>
            <a:r>
              <a:rPr lang="de-DE" dirty="0" smtClean="0">
                <a:ea typeface="ＭＳ Ｐゴシック" charset="-128"/>
              </a:rPr>
              <a:t>)</a:t>
            </a:r>
            <a:endParaRPr lang="de-DE" dirty="0">
              <a:ea typeface="ＭＳ Ｐゴシック" charset="-128"/>
            </a:endParaRPr>
          </a:p>
          <a:p>
            <a:pPr lvl="1">
              <a:spcBef>
                <a:spcPct val="50000"/>
              </a:spcBef>
              <a:buFont typeface="Symbol" pitchFamily="18" charset="2"/>
              <a:buChar char="-"/>
              <a:defRPr/>
            </a:pPr>
            <a:r>
              <a:rPr lang="de-DE" dirty="0">
                <a:ea typeface="ＭＳ Ｐゴシック" charset="-128"/>
              </a:rPr>
              <a:t> </a:t>
            </a:r>
            <a:r>
              <a:rPr lang="de-DE" dirty="0" err="1" smtClean="0">
                <a:ea typeface="ＭＳ Ｐゴシック" charset="-128"/>
              </a:rPr>
              <a:t>vascular</a:t>
            </a:r>
            <a:r>
              <a:rPr lang="de-DE" dirty="0" smtClean="0">
                <a:ea typeface="ＭＳ Ｐゴシック" charset="-128"/>
              </a:rPr>
              <a:t> </a:t>
            </a:r>
            <a:r>
              <a:rPr lang="de-DE" dirty="0" err="1" smtClean="0">
                <a:ea typeface="ＭＳ Ｐゴシック" charset="-128"/>
              </a:rPr>
              <a:t>identification</a:t>
            </a:r>
            <a:r>
              <a:rPr lang="de-DE" dirty="0" smtClean="0">
                <a:ea typeface="ＭＳ Ｐゴシック" charset="-128"/>
              </a:rPr>
              <a:t> (</a:t>
            </a:r>
            <a:r>
              <a:rPr lang="de-DE" dirty="0" err="1" smtClean="0">
                <a:ea typeface="ＭＳ Ｐゴシック" charset="-128"/>
              </a:rPr>
              <a:t>to</a:t>
            </a:r>
            <a:r>
              <a:rPr lang="de-DE" dirty="0" smtClean="0">
                <a:ea typeface="ＭＳ Ｐゴシック" charset="-128"/>
              </a:rPr>
              <a:t> </a:t>
            </a:r>
            <a:r>
              <a:rPr lang="de-DE" dirty="0" err="1" smtClean="0">
                <a:ea typeface="ＭＳ Ｐゴシック" charset="-128"/>
              </a:rPr>
              <a:t>differentiate</a:t>
            </a:r>
            <a:r>
              <a:rPr lang="de-DE" dirty="0" smtClean="0">
                <a:ea typeface="ＭＳ Ｐゴシック" charset="-128"/>
              </a:rPr>
              <a:t> </a:t>
            </a:r>
            <a:r>
              <a:rPr lang="de-DE" dirty="0" err="1" smtClean="0">
                <a:ea typeface="ＭＳ Ｐゴシック" charset="-128"/>
              </a:rPr>
              <a:t>from</a:t>
            </a:r>
            <a:r>
              <a:rPr lang="de-DE" dirty="0" smtClean="0">
                <a:ea typeface="ＭＳ Ｐゴシック" charset="-128"/>
              </a:rPr>
              <a:t> </a:t>
            </a:r>
            <a:r>
              <a:rPr lang="de-DE" dirty="0" err="1" smtClean="0">
                <a:ea typeface="ＭＳ Ｐゴシック" charset="-128"/>
              </a:rPr>
              <a:t>lymph</a:t>
            </a:r>
            <a:r>
              <a:rPr lang="de-DE" dirty="0" smtClean="0">
                <a:ea typeface="ＭＳ Ｐゴシック" charset="-128"/>
              </a:rPr>
              <a:t> </a:t>
            </a:r>
            <a:r>
              <a:rPr lang="de-DE" dirty="0" err="1" smtClean="0">
                <a:ea typeface="ＭＳ Ｐゴシック" charset="-128"/>
              </a:rPr>
              <a:t>nodes</a:t>
            </a:r>
            <a:r>
              <a:rPr lang="de-DE" dirty="0" smtClean="0">
                <a:ea typeface="ＭＳ Ｐゴシック" charset="-128"/>
              </a:rPr>
              <a:t>)</a:t>
            </a:r>
            <a:endParaRPr lang="de-DE" dirty="0">
              <a:ea typeface="ＭＳ Ｐゴシック" charset="-128"/>
            </a:endParaRPr>
          </a:p>
          <a:p>
            <a:pPr lvl="1">
              <a:spcBef>
                <a:spcPct val="50000"/>
              </a:spcBef>
              <a:buFont typeface="Symbol" pitchFamily="18" charset="2"/>
              <a:buChar char="-"/>
              <a:defRPr/>
            </a:pPr>
            <a:r>
              <a:rPr lang="de-DE" dirty="0">
                <a:ea typeface="ＭＳ Ｐゴシック" charset="-128"/>
              </a:rPr>
              <a:t> </a:t>
            </a:r>
            <a:r>
              <a:rPr lang="de-DE" dirty="0" err="1" smtClean="0">
                <a:ea typeface="ＭＳ Ｐゴシック" charset="-128"/>
              </a:rPr>
              <a:t>interstitial</a:t>
            </a:r>
            <a:r>
              <a:rPr lang="de-DE" dirty="0" smtClean="0">
                <a:ea typeface="ＭＳ Ｐゴシック" charset="-128"/>
              </a:rPr>
              <a:t> CM-take </a:t>
            </a:r>
            <a:r>
              <a:rPr lang="de-DE" dirty="0" err="1" smtClean="0">
                <a:ea typeface="ＭＳ Ｐゴシック" charset="-128"/>
              </a:rPr>
              <a:t>up</a:t>
            </a:r>
            <a:r>
              <a:rPr lang="de-DE" dirty="0" smtClean="0">
                <a:ea typeface="ＭＳ Ｐゴシック" charset="-128"/>
              </a:rPr>
              <a:t> </a:t>
            </a:r>
            <a:r>
              <a:rPr lang="de-DE" dirty="0" smtClean="0">
                <a:ea typeface="ＭＳ Ｐゴシック" charset="-128"/>
              </a:rPr>
              <a:t>(</a:t>
            </a:r>
            <a:r>
              <a:rPr lang="de-DE" dirty="0" err="1" smtClean="0">
                <a:ea typeface="ＭＳ Ｐゴシック" charset="-128"/>
              </a:rPr>
              <a:t>inflammation</a:t>
            </a:r>
            <a:r>
              <a:rPr lang="de-DE" dirty="0" smtClean="0">
                <a:ea typeface="ＭＳ Ｐゴシック" charset="-128"/>
              </a:rPr>
              <a:t> </a:t>
            </a:r>
            <a:r>
              <a:rPr lang="de-DE" dirty="0" err="1" smtClean="0">
                <a:ea typeface="ＭＳ Ｐゴシック" charset="-128"/>
              </a:rPr>
              <a:t>and</a:t>
            </a:r>
            <a:r>
              <a:rPr lang="de-DE" dirty="0" smtClean="0">
                <a:ea typeface="ＭＳ Ｐゴシック" charset="-128"/>
              </a:rPr>
              <a:t> </a:t>
            </a:r>
            <a:r>
              <a:rPr lang="de-DE" dirty="0" err="1" smtClean="0">
                <a:ea typeface="ＭＳ Ｐゴシック" charset="-128"/>
              </a:rPr>
              <a:t>tumor</a:t>
            </a:r>
            <a:r>
              <a:rPr lang="de-DE" dirty="0" smtClean="0">
                <a:ea typeface="ＭＳ Ｐゴシック" charset="-128"/>
              </a:rPr>
              <a:t> </a:t>
            </a:r>
            <a:r>
              <a:rPr lang="de-DE" dirty="0" err="1" smtClean="0">
                <a:ea typeface="ＭＳ Ｐゴシック" charset="-128"/>
              </a:rPr>
              <a:t>diagnosis</a:t>
            </a:r>
            <a:r>
              <a:rPr lang="de-DE" dirty="0" smtClean="0">
                <a:ea typeface="ＭＳ Ｐゴシック" charset="-128"/>
              </a:rPr>
              <a:t>)</a:t>
            </a:r>
            <a:endParaRPr lang="de-DE" dirty="0">
              <a:ea typeface="ＭＳ Ｐゴシック" charset="-128"/>
            </a:endParaRPr>
          </a:p>
          <a:p>
            <a:pPr lvl="1">
              <a:spcBef>
                <a:spcPct val="50000"/>
              </a:spcBef>
              <a:buFont typeface="Symbol" pitchFamily="18" charset="2"/>
              <a:buChar char="-"/>
              <a:defRPr/>
            </a:pPr>
            <a:r>
              <a:rPr lang="de-DE" altLang="en-US" dirty="0" err="1" smtClean="0"/>
              <a:t>Anionic</a:t>
            </a:r>
            <a:r>
              <a:rPr lang="de-DE" altLang="en-US" dirty="0" smtClean="0"/>
              <a:t>, </a:t>
            </a:r>
            <a:r>
              <a:rPr lang="de-DE" altLang="en-US" dirty="0" err="1" smtClean="0"/>
              <a:t>low</a:t>
            </a:r>
            <a:r>
              <a:rPr lang="de-DE" altLang="en-US" dirty="0" smtClean="0"/>
              <a:t> </a:t>
            </a:r>
            <a:r>
              <a:rPr lang="de-DE" altLang="en-US" dirty="0" err="1" smtClean="0"/>
              <a:t>molarity</a:t>
            </a:r>
            <a:r>
              <a:rPr lang="de-DE" altLang="en-US" dirty="0" smtClean="0"/>
              <a:t> </a:t>
            </a:r>
            <a:r>
              <a:rPr lang="de-DE" altLang="en-US" dirty="0" err="1" smtClean="0"/>
              <a:t>iodine</a:t>
            </a:r>
            <a:r>
              <a:rPr lang="de-DE" altLang="en-US" dirty="0" smtClean="0"/>
              <a:t> CM = </a:t>
            </a:r>
            <a:r>
              <a:rPr lang="de-DE" altLang="en-US" dirty="0" err="1" smtClean="0"/>
              <a:t>today‘s</a:t>
            </a:r>
            <a:r>
              <a:rPr lang="de-DE" altLang="en-US" dirty="0" smtClean="0"/>
              <a:t> </a:t>
            </a:r>
            <a:r>
              <a:rPr lang="de-DE" altLang="en-US" dirty="0" err="1" smtClean="0"/>
              <a:t>standard</a:t>
            </a:r>
            <a:endParaRPr lang="de-DE" altLang="en-US" dirty="0" smtClean="0"/>
          </a:p>
          <a:p>
            <a:pPr marL="360363" lvl="1" indent="0">
              <a:buNone/>
            </a:pPr>
            <a:endParaRPr lang="de-DE" altLang="en-US" dirty="0" smtClean="0"/>
          </a:p>
        </p:txBody>
      </p:sp>
      <p:sp>
        <p:nvSpPr>
          <p:cNvPr id="4" name="Inhaltsplatzhalter 2"/>
          <p:cNvSpPr>
            <a:spLocks noGrp="1"/>
          </p:cNvSpPr>
          <p:nvPr>
            <p:ph idx="1"/>
          </p:nvPr>
        </p:nvSpPr>
        <p:spPr>
          <a:xfrm>
            <a:off x="684213" y="604282"/>
            <a:ext cx="7705725" cy="1398587"/>
          </a:xfrm>
        </p:spPr>
        <p:txBody>
          <a:bodyPr/>
          <a:lstStyle/>
          <a:p>
            <a:pPr marL="0" indent="0">
              <a:buNone/>
            </a:pPr>
            <a:endParaRPr lang="de-DE" dirty="0" smtClean="0"/>
          </a:p>
          <a:p>
            <a:pPr marL="0" indent="0">
              <a:buNone/>
            </a:pPr>
            <a:r>
              <a:rPr lang="de-DE" sz="2400" b="1" u="sng" dirty="0" err="1" smtClean="0"/>
              <a:t>Which</a:t>
            </a:r>
            <a:r>
              <a:rPr lang="de-DE" sz="2400" b="1" u="sng" dirty="0" smtClean="0"/>
              <a:t> </a:t>
            </a:r>
            <a:r>
              <a:rPr lang="de-DE" sz="2400" b="1" u="sng" dirty="0" err="1" smtClean="0"/>
              <a:t>possible</a:t>
            </a:r>
            <a:r>
              <a:rPr lang="de-DE" sz="2400" b="1" u="sng" dirty="0" smtClean="0"/>
              <a:t> </a:t>
            </a:r>
            <a:r>
              <a:rPr lang="de-DE" sz="2400" b="1" u="sng" dirty="0" err="1" smtClean="0"/>
              <a:t>ways</a:t>
            </a:r>
            <a:r>
              <a:rPr lang="de-DE" sz="2400" b="1" u="sng" dirty="0" smtClean="0"/>
              <a:t> </a:t>
            </a:r>
            <a:r>
              <a:rPr lang="de-DE" sz="2400" b="1" u="sng" dirty="0" err="1" smtClean="0"/>
              <a:t>of</a:t>
            </a:r>
            <a:r>
              <a:rPr lang="de-DE" sz="2400" b="1" u="sng" dirty="0" smtClean="0"/>
              <a:t> </a:t>
            </a:r>
            <a:r>
              <a:rPr lang="de-DE" sz="2400" b="1" u="sng" dirty="0" err="1" smtClean="0"/>
              <a:t>utilising</a:t>
            </a:r>
            <a:r>
              <a:rPr lang="de-DE" sz="2400" b="1" u="sng" dirty="0" smtClean="0"/>
              <a:t> </a:t>
            </a:r>
            <a:r>
              <a:rPr lang="de-DE" sz="2400" b="1" u="sng" dirty="0" err="1" smtClean="0"/>
              <a:t>contrast</a:t>
            </a:r>
            <a:r>
              <a:rPr lang="de-DE" sz="2400" b="1" u="sng" dirty="0" smtClean="0"/>
              <a:t> </a:t>
            </a:r>
            <a:r>
              <a:rPr lang="de-DE" sz="2400" b="1" u="sng" dirty="0" err="1" smtClean="0"/>
              <a:t>media</a:t>
            </a:r>
            <a:r>
              <a:rPr lang="de-DE" sz="2400" b="1" u="sng" dirty="0" smtClean="0"/>
              <a:t> </a:t>
            </a:r>
            <a:r>
              <a:rPr lang="de-DE" sz="2400" b="1" u="sng" dirty="0" err="1" smtClean="0"/>
              <a:t>are</a:t>
            </a:r>
            <a:r>
              <a:rPr lang="de-DE" sz="2400" b="1" u="sng" dirty="0" smtClean="0"/>
              <a:t> </a:t>
            </a:r>
            <a:r>
              <a:rPr lang="de-DE" sz="2400" b="1" u="sng" dirty="0" err="1" smtClean="0"/>
              <a:t>there</a:t>
            </a:r>
            <a:r>
              <a:rPr lang="de-DE" sz="2400" b="1" u="sng" dirty="0" smtClean="0"/>
              <a:t>?</a:t>
            </a:r>
            <a:endParaRPr lang="de-DE" sz="2400" b="1" u="sng"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131">
                                            <p:txEl>
                                              <p:pRg st="1" end="1"/>
                                            </p:txEl>
                                          </p:spTgt>
                                        </p:tgtEl>
                                        <p:attrNameLst>
                                          <p:attrName>style.visibility</p:attrName>
                                        </p:attrNameLst>
                                      </p:cBhvr>
                                      <p:to>
                                        <p:strVal val="visible"/>
                                      </p:to>
                                    </p:set>
                                    <p:anim calcmode="lin" valueType="num">
                                      <p:cBhvr additive="base">
                                        <p:cTn id="7" dur="500" fill="hold"/>
                                        <p:tgtEl>
                                          <p:spTgt spid="48131">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131">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8131">
                                            <p:txEl>
                                              <p:pRg st="2" end="2"/>
                                            </p:txEl>
                                          </p:spTgt>
                                        </p:tgtEl>
                                        <p:attrNameLst>
                                          <p:attrName>style.visibility</p:attrName>
                                        </p:attrNameLst>
                                      </p:cBhvr>
                                      <p:to>
                                        <p:strVal val="visible"/>
                                      </p:to>
                                    </p:set>
                                    <p:anim calcmode="lin" valueType="num">
                                      <p:cBhvr additive="base">
                                        <p:cTn id="11" dur="500" fill="hold"/>
                                        <p:tgtEl>
                                          <p:spTgt spid="48131">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8131">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8131">
                                            <p:txEl>
                                              <p:pRg st="3" end="3"/>
                                            </p:txEl>
                                          </p:spTgt>
                                        </p:tgtEl>
                                        <p:attrNameLst>
                                          <p:attrName>style.visibility</p:attrName>
                                        </p:attrNameLst>
                                      </p:cBhvr>
                                      <p:to>
                                        <p:strVal val="visible"/>
                                      </p:to>
                                    </p:set>
                                    <p:anim calcmode="lin" valueType="num">
                                      <p:cBhvr additive="base">
                                        <p:cTn id="15" dur="500" fill="hold"/>
                                        <p:tgtEl>
                                          <p:spTgt spid="48131">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813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8131">
                                            <p:txEl>
                                              <p:pRg st="5" end="5"/>
                                            </p:txEl>
                                          </p:spTgt>
                                        </p:tgtEl>
                                        <p:attrNameLst>
                                          <p:attrName>style.visibility</p:attrName>
                                        </p:attrNameLst>
                                      </p:cBhvr>
                                      <p:to>
                                        <p:strVal val="visible"/>
                                      </p:to>
                                    </p:set>
                                    <p:anim calcmode="lin" valueType="num">
                                      <p:cBhvr additive="base">
                                        <p:cTn id="21" dur="500" fill="hold"/>
                                        <p:tgtEl>
                                          <p:spTgt spid="48131">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813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48131">
                                            <p:txEl>
                                              <p:pRg st="6" end="6"/>
                                            </p:txEl>
                                          </p:spTgt>
                                        </p:tgtEl>
                                        <p:attrNameLst>
                                          <p:attrName>style.visibility</p:attrName>
                                        </p:attrNameLst>
                                      </p:cBhvr>
                                      <p:to>
                                        <p:strVal val="visible"/>
                                      </p:to>
                                    </p:set>
                                    <p:anim calcmode="lin" valueType="num">
                                      <p:cBhvr additive="base">
                                        <p:cTn id="27" dur="500" fill="hold"/>
                                        <p:tgtEl>
                                          <p:spTgt spid="48131">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8131">
                                            <p:txEl>
                                              <p:pRg st="6" end="6"/>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8131">
                                            <p:txEl>
                                              <p:pRg st="7" end="7"/>
                                            </p:txEl>
                                          </p:spTgt>
                                        </p:tgtEl>
                                        <p:attrNameLst>
                                          <p:attrName>style.visibility</p:attrName>
                                        </p:attrNameLst>
                                      </p:cBhvr>
                                      <p:to>
                                        <p:strVal val="visible"/>
                                      </p:to>
                                    </p:set>
                                    <p:anim calcmode="lin" valueType="num">
                                      <p:cBhvr additive="base">
                                        <p:cTn id="31" dur="500" fill="hold"/>
                                        <p:tgtEl>
                                          <p:spTgt spid="48131">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8131">
                                            <p:txEl>
                                              <p:pRg st="7" end="7"/>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48131">
                                            <p:txEl>
                                              <p:pRg st="8" end="8"/>
                                            </p:txEl>
                                          </p:spTgt>
                                        </p:tgtEl>
                                        <p:attrNameLst>
                                          <p:attrName>style.visibility</p:attrName>
                                        </p:attrNameLst>
                                      </p:cBhvr>
                                      <p:to>
                                        <p:strVal val="visible"/>
                                      </p:to>
                                    </p:set>
                                    <p:anim calcmode="lin" valueType="num">
                                      <p:cBhvr additive="base">
                                        <p:cTn id="35" dur="500" fill="hold"/>
                                        <p:tgtEl>
                                          <p:spTgt spid="48131">
                                            <p:txEl>
                                              <p:pRg st="8" end="8"/>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8131">
                                            <p:txEl>
                                              <p:pRg st="8" end="8"/>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48131">
                                            <p:txEl>
                                              <p:pRg st="9" end="9"/>
                                            </p:txEl>
                                          </p:spTgt>
                                        </p:tgtEl>
                                        <p:attrNameLst>
                                          <p:attrName>style.visibility</p:attrName>
                                        </p:attrNameLst>
                                      </p:cBhvr>
                                      <p:to>
                                        <p:strVal val="visible"/>
                                      </p:to>
                                    </p:set>
                                    <p:anim calcmode="lin" valueType="num">
                                      <p:cBhvr additive="base">
                                        <p:cTn id="39" dur="500" fill="hold"/>
                                        <p:tgtEl>
                                          <p:spTgt spid="48131">
                                            <p:txEl>
                                              <p:pRg st="9" end="9"/>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48131">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719138" y="1105456"/>
            <a:ext cx="7700962" cy="369332"/>
          </a:xfrm>
        </p:spPr>
        <p:txBody>
          <a:bodyPr/>
          <a:lstStyle/>
          <a:p>
            <a:r>
              <a:rPr lang="de-DE" altLang="en-US" dirty="0" err="1"/>
              <a:t>What</a:t>
            </a:r>
            <a:r>
              <a:rPr lang="de-DE" altLang="en-US" dirty="0"/>
              <a:t> </a:t>
            </a:r>
            <a:r>
              <a:rPr lang="de-DE" altLang="en-US" dirty="0" err="1"/>
              <a:t>does</a:t>
            </a:r>
            <a:r>
              <a:rPr lang="de-DE" altLang="en-US" dirty="0"/>
              <a:t> </a:t>
            </a:r>
            <a:r>
              <a:rPr lang="de-DE" altLang="en-US" dirty="0" err="1"/>
              <a:t>intravenous</a:t>
            </a:r>
            <a:r>
              <a:rPr lang="de-DE" altLang="en-US" dirty="0"/>
              <a:t> </a:t>
            </a:r>
            <a:r>
              <a:rPr lang="de-DE" altLang="en-US" dirty="0" err="1"/>
              <a:t>contrast</a:t>
            </a:r>
            <a:r>
              <a:rPr lang="de-DE" altLang="en-US" dirty="0"/>
              <a:t> </a:t>
            </a:r>
            <a:r>
              <a:rPr lang="de-DE" altLang="en-US" dirty="0" err="1"/>
              <a:t>media</a:t>
            </a:r>
            <a:r>
              <a:rPr lang="de-DE" altLang="en-US" dirty="0"/>
              <a:t> </a:t>
            </a:r>
            <a:r>
              <a:rPr lang="de-DE" altLang="en-US" dirty="0" err="1"/>
              <a:t>look</a:t>
            </a:r>
            <a:r>
              <a:rPr lang="de-DE" altLang="en-US" dirty="0"/>
              <a:t> like?</a:t>
            </a:r>
            <a:endParaRPr lang="de-DE" altLang="en-US" dirty="0" smtClean="0"/>
          </a:p>
        </p:txBody>
      </p:sp>
      <p:sp>
        <p:nvSpPr>
          <p:cNvPr id="11267" name="Text Box 4"/>
          <p:cNvSpPr txBox="1">
            <a:spLocks noChangeArrowheads="1"/>
          </p:cNvSpPr>
          <p:nvPr/>
        </p:nvSpPr>
        <p:spPr bwMode="auto">
          <a:xfrm>
            <a:off x="1206500" y="2881313"/>
            <a:ext cx="666750" cy="366712"/>
          </a:xfrm>
          <a:prstGeom prst="rect">
            <a:avLst/>
          </a:prstGeom>
          <a:noFill/>
          <a:ln w="9525">
            <a:noFill/>
            <a:miter lim="800000"/>
            <a:headEnd/>
            <a:tailEnd/>
          </a:ln>
        </p:spPr>
        <p:txBody>
          <a:bodyPr wrap="none">
            <a:spAutoFit/>
          </a:bodyPr>
          <a:lstStyle/>
          <a:p>
            <a:r>
              <a:rPr lang="de-DE" altLang="en-US"/>
              <a:t>nativ</a:t>
            </a:r>
          </a:p>
        </p:txBody>
      </p:sp>
      <p:pic>
        <p:nvPicPr>
          <p:cNvPr id="11270" name="Picture 8"/>
          <p:cNvPicPr>
            <a:picLocks noChangeAspect="1" noChangeArrowheads="1"/>
          </p:cNvPicPr>
          <p:nvPr/>
        </p:nvPicPr>
        <p:blipFill>
          <a:blip r:embed="rId3"/>
          <a:srcRect l="20076" t="23505" r="22032" b="14909"/>
          <a:stretch>
            <a:fillRect/>
          </a:stretch>
        </p:blipFill>
        <p:spPr bwMode="auto">
          <a:xfrm>
            <a:off x="779463" y="1725613"/>
            <a:ext cx="3473450" cy="2455862"/>
          </a:xfrm>
          <a:prstGeom prst="rect">
            <a:avLst/>
          </a:prstGeom>
          <a:noFill/>
          <a:ln w="9525">
            <a:noFill/>
            <a:miter lim="800000"/>
            <a:headEnd/>
            <a:tailEnd/>
          </a:ln>
        </p:spPr>
      </p:pic>
      <p:sp>
        <p:nvSpPr>
          <p:cNvPr id="11272" name="Text Box 10"/>
          <p:cNvSpPr txBox="1">
            <a:spLocks noChangeArrowheads="1"/>
          </p:cNvSpPr>
          <p:nvPr/>
        </p:nvSpPr>
        <p:spPr bwMode="auto">
          <a:xfrm>
            <a:off x="7507288" y="6333292"/>
            <a:ext cx="1612900" cy="304800"/>
          </a:xfrm>
          <a:prstGeom prst="rect">
            <a:avLst/>
          </a:prstGeom>
          <a:noFill/>
          <a:ln w="9525">
            <a:noFill/>
            <a:miter lim="800000"/>
            <a:headEnd/>
            <a:tailEnd/>
          </a:ln>
        </p:spPr>
        <p:txBody>
          <a:bodyPr wrap="none">
            <a:spAutoFit/>
          </a:bodyPr>
          <a:lstStyle/>
          <a:p>
            <a:r>
              <a:rPr lang="de-DE" altLang="en-US" sz="1400" i="1" dirty="0"/>
              <a:t>nach Prokop et al.</a:t>
            </a:r>
          </a:p>
        </p:txBody>
      </p:sp>
      <p:sp>
        <p:nvSpPr>
          <p:cNvPr id="9" name="Rectangle 2"/>
          <p:cNvSpPr txBox="1">
            <a:spLocks noChangeArrowheads="1"/>
          </p:cNvSpPr>
          <p:nvPr/>
        </p:nvSpPr>
        <p:spPr bwMode="auto">
          <a:xfrm>
            <a:off x="2500313" y="234950"/>
            <a:ext cx="4233862" cy="369332"/>
          </a:xfrm>
          <a:prstGeom prst="rect">
            <a:avLst/>
          </a:prstGeom>
          <a:noFill/>
          <a:ln w="9525">
            <a:noFill/>
            <a:miter lim="800000"/>
            <a:headEnd/>
            <a:tailEnd/>
          </a:ln>
        </p:spPr>
        <p:txBody>
          <a:bodyPr vert="horz" wrap="square" lIns="0" tIns="0" rIns="0" bIns="0" numCol="1" anchor="b" anchorCtr="0" compatLnSpc="1">
            <a:prstTxWarp prst="textNoShape">
              <a:avLst/>
            </a:prstTxWarp>
            <a:spAutoFit/>
          </a:bodyPr>
          <a:lstStyle/>
          <a:p>
            <a:pPr lvl="0" algn="ctr" eaLnBrk="0" hangingPunct="0">
              <a:defRPr/>
            </a:pPr>
            <a:r>
              <a:rPr lang="de-DE" altLang="en-US" sz="2400" b="1" kern="0" dirty="0" err="1">
                <a:solidFill>
                  <a:schemeClr val="bg2"/>
                </a:solidFill>
                <a:cs typeface="ＭＳ Ｐゴシック" charset="0"/>
              </a:rPr>
              <a:t>Contrast</a:t>
            </a:r>
            <a:r>
              <a:rPr lang="de-DE" altLang="en-US" sz="2400" b="1" kern="0" dirty="0">
                <a:solidFill>
                  <a:schemeClr val="bg2"/>
                </a:solidFill>
                <a:cs typeface="ＭＳ Ｐゴシック" charset="0"/>
              </a:rPr>
              <a:t> Media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719138" y="1105456"/>
            <a:ext cx="7700962" cy="369332"/>
          </a:xfrm>
        </p:spPr>
        <p:txBody>
          <a:bodyPr/>
          <a:lstStyle/>
          <a:p>
            <a:r>
              <a:rPr lang="de-DE" altLang="en-US" dirty="0" err="1"/>
              <a:t>What</a:t>
            </a:r>
            <a:r>
              <a:rPr lang="de-DE" altLang="en-US" dirty="0"/>
              <a:t> </a:t>
            </a:r>
            <a:r>
              <a:rPr lang="de-DE" altLang="en-US" dirty="0" err="1"/>
              <a:t>does</a:t>
            </a:r>
            <a:r>
              <a:rPr lang="de-DE" altLang="en-US" dirty="0"/>
              <a:t> </a:t>
            </a:r>
            <a:r>
              <a:rPr lang="de-DE" altLang="en-US" dirty="0" err="1"/>
              <a:t>intravenous</a:t>
            </a:r>
            <a:r>
              <a:rPr lang="de-DE" altLang="en-US" dirty="0"/>
              <a:t> </a:t>
            </a:r>
            <a:r>
              <a:rPr lang="de-DE" altLang="en-US" dirty="0" err="1"/>
              <a:t>contrast</a:t>
            </a:r>
            <a:r>
              <a:rPr lang="de-DE" altLang="en-US" dirty="0"/>
              <a:t> </a:t>
            </a:r>
            <a:r>
              <a:rPr lang="de-DE" altLang="en-US" dirty="0" err="1"/>
              <a:t>media</a:t>
            </a:r>
            <a:r>
              <a:rPr lang="de-DE" altLang="en-US" dirty="0"/>
              <a:t> </a:t>
            </a:r>
            <a:r>
              <a:rPr lang="de-DE" altLang="en-US" dirty="0" err="1"/>
              <a:t>look</a:t>
            </a:r>
            <a:r>
              <a:rPr lang="de-DE" altLang="en-US" dirty="0"/>
              <a:t> like?</a:t>
            </a:r>
            <a:endParaRPr lang="de-DE" altLang="en-US" dirty="0" smtClean="0"/>
          </a:p>
        </p:txBody>
      </p:sp>
      <p:sp>
        <p:nvSpPr>
          <p:cNvPr id="11267" name="Text Box 4"/>
          <p:cNvSpPr txBox="1">
            <a:spLocks noChangeArrowheads="1"/>
          </p:cNvSpPr>
          <p:nvPr/>
        </p:nvSpPr>
        <p:spPr bwMode="auto">
          <a:xfrm>
            <a:off x="1206500" y="2881313"/>
            <a:ext cx="666750" cy="366712"/>
          </a:xfrm>
          <a:prstGeom prst="rect">
            <a:avLst/>
          </a:prstGeom>
          <a:noFill/>
          <a:ln w="9525">
            <a:noFill/>
            <a:miter lim="800000"/>
            <a:headEnd/>
            <a:tailEnd/>
          </a:ln>
        </p:spPr>
        <p:txBody>
          <a:bodyPr wrap="none">
            <a:spAutoFit/>
          </a:bodyPr>
          <a:lstStyle/>
          <a:p>
            <a:r>
              <a:rPr lang="de-DE" altLang="en-US"/>
              <a:t>nativ</a:t>
            </a:r>
          </a:p>
        </p:txBody>
      </p:sp>
      <p:pic>
        <p:nvPicPr>
          <p:cNvPr id="11270" name="Picture 8"/>
          <p:cNvPicPr>
            <a:picLocks noChangeAspect="1" noChangeArrowheads="1"/>
          </p:cNvPicPr>
          <p:nvPr/>
        </p:nvPicPr>
        <p:blipFill>
          <a:blip r:embed="rId3"/>
          <a:srcRect l="20076" t="23505" r="22032" b="14909"/>
          <a:stretch>
            <a:fillRect/>
          </a:stretch>
        </p:blipFill>
        <p:spPr bwMode="auto">
          <a:xfrm>
            <a:off x="779463" y="1725613"/>
            <a:ext cx="3473450" cy="2455862"/>
          </a:xfrm>
          <a:prstGeom prst="rect">
            <a:avLst/>
          </a:prstGeom>
          <a:noFill/>
          <a:ln w="9525">
            <a:noFill/>
            <a:miter lim="800000"/>
            <a:headEnd/>
            <a:tailEnd/>
          </a:ln>
        </p:spPr>
      </p:pic>
      <p:sp>
        <p:nvSpPr>
          <p:cNvPr id="11272" name="Text Box 10"/>
          <p:cNvSpPr txBox="1">
            <a:spLocks noChangeArrowheads="1"/>
          </p:cNvSpPr>
          <p:nvPr/>
        </p:nvSpPr>
        <p:spPr bwMode="auto">
          <a:xfrm>
            <a:off x="7507288" y="6333292"/>
            <a:ext cx="1612900" cy="304800"/>
          </a:xfrm>
          <a:prstGeom prst="rect">
            <a:avLst/>
          </a:prstGeom>
          <a:noFill/>
          <a:ln w="9525">
            <a:noFill/>
            <a:miter lim="800000"/>
            <a:headEnd/>
            <a:tailEnd/>
          </a:ln>
        </p:spPr>
        <p:txBody>
          <a:bodyPr wrap="none">
            <a:spAutoFit/>
          </a:bodyPr>
          <a:lstStyle/>
          <a:p>
            <a:r>
              <a:rPr lang="de-DE" altLang="en-US" sz="1400" i="1" dirty="0"/>
              <a:t>nach Prokop et al.</a:t>
            </a:r>
          </a:p>
        </p:txBody>
      </p:sp>
      <p:sp>
        <p:nvSpPr>
          <p:cNvPr id="9" name="Rectangle 2"/>
          <p:cNvSpPr txBox="1">
            <a:spLocks noChangeArrowheads="1"/>
          </p:cNvSpPr>
          <p:nvPr/>
        </p:nvSpPr>
        <p:spPr bwMode="auto">
          <a:xfrm>
            <a:off x="2500313" y="234950"/>
            <a:ext cx="4233862" cy="369332"/>
          </a:xfrm>
          <a:prstGeom prst="rect">
            <a:avLst/>
          </a:prstGeom>
          <a:noFill/>
          <a:ln w="9525">
            <a:noFill/>
            <a:miter lim="800000"/>
            <a:headEnd/>
            <a:tailEnd/>
          </a:ln>
        </p:spPr>
        <p:txBody>
          <a:bodyPr vert="horz" wrap="square" lIns="0" tIns="0" rIns="0" bIns="0" numCol="1" anchor="b" anchorCtr="0" compatLnSpc="1">
            <a:prstTxWarp prst="textNoShape">
              <a:avLst/>
            </a:prstTxWarp>
            <a:spAutoFit/>
          </a:bodyPr>
          <a:lstStyle/>
          <a:p>
            <a:pPr lvl="0" algn="ctr" eaLnBrk="0" hangingPunct="0">
              <a:defRPr/>
            </a:pPr>
            <a:r>
              <a:rPr lang="de-DE" altLang="en-US" sz="2400" b="1" kern="0" dirty="0" err="1">
                <a:solidFill>
                  <a:schemeClr val="bg2"/>
                </a:solidFill>
                <a:cs typeface="ＭＳ Ｐゴシック" charset="0"/>
              </a:rPr>
              <a:t>Contrast</a:t>
            </a:r>
            <a:r>
              <a:rPr lang="de-DE" altLang="en-US" sz="2400" b="1" kern="0" dirty="0">
                <a:solidFill>
                  <a:schemeClr val="bg2"/>
                </a:solidFill>
                <a:cs typeface="ＭＳ Ｐゴシック" charset="0"/>
              </a:rPr>
              <a:t> Media </a:t>
            </a:r>
          </a:p>
        </p:txBody>
      </p:sp>
      <p:sp>
        <p:nvSpPr>
          <p:cNvPr id="2" name="Textfeld 1"/>
          <p:cNvSpPr txBox="1"/>
          <p:nvPr/>
        </p:nvSpPr>
        <p:spPr>
          <a:xfrm>
            <a:off x="1539875" y="4533900"/>
            <a:ext cx="4775200" cy="369332"/>
          </a:xfrm>
          <a:prstGeom prst="rect">
            <a:avLst/>
          </a:prstGeom>
          <a:noFill/>
        </p:spPr>
        <p:txBody>
          <a:bodyPr wrap="square" rtlCol="0">
            <a:spAutoFit/>
          </a:bodyPr>
          <a:lstStyle/>
          <a:p>
            <a:r>
              <a:rPr lang="de-DE" dirty="0" smtClean="0"/>
              <a:t>Normal </a:t>
            </a:r>
            <a:r>
              <a:rPr lang="de-DE" dirty="0" err="1" smtClean="0"/>
              <a:t>or</a:t>
            </a:r>
            <a:r>
              <a:rPr lang="de-DE" dirty="0" smtClean="0"/>
              <a:t> </a:t>
            </a:r>
            <a:r>
              <a:rPr lang="de-DE" dirty="0" err="1" smtClean="0"/>
              <a:t>contrast</a:t>
            </a:r>
            <a:r>
              <a:rPr lang="de-DE" dirty="0" smtClean="0"/>
              <a:t> </a:t>
            </a:r>
            <a:r>
              <a:rPr lang="de-DE" dirty="0" err="1" smtClean="0"/>
              <a:t>enhanced</a:t>
            </a:r>
            <a:r>
              <a:rPr lang="de-DE" dirty="0" smtClean="0"/>
              <a:t> ?</a:t>
            </a:r>
            <a:endParaRPr lang="de-DE" dirty="0"/>
          </a:p>
        </p:txBody>
      </p:sp>
      <p:sp>
        <p:nvSpPr>
          <p:cNvPr id="3" name="Textfeld 2"/>
          <p:cNvSpPr txBox="1"/>
          <p:nvPr/>
        </p:nvSpPr>
        <p:spPr>
          <a:xfrm>
            <a:off x="1539875" y="5124450"/>
            <a:ext cx="4775200" cy="369332"/>
          </a:xfrm>
          <a:prstGeom prst="rect">
            <a:avLst/>
          </a:prstGeom>
          <a:noFill/>
        </p:spPr>
        <p:txBody>
          <a:bodyPr wrap="square" rtlCol="0">
            <a:spAutoFit/>
          </a:bodyPr>
          <a:lstStyle/>
          <a:p>
            <a:r>
              <a:rPr lang="de-DE" dirty="0" err="1" smtClean="0"/>
              <a:t>Which</a:t>
            </a:r>
            <a:r>
              <a:rPr lang="de-DE" dirty="0" smtClean="0"/>
              <a:t> </a:t>
            </a:r>
            <a:r>
              <a:rPr lang="de-DE" dirty="0" err="1" smtClean="0"/>
              <a:t>body</a:t>
            </a:r>
            <a:r>
              <a:rPr lang="de-DE" dirty="0" smtClean="0"/>
              <a:t> </a:t>
            </a:r>
            <a:r>
              <a:rPr lang="de-DE" dirty="0" err="1" smtClean="0"/>
              <a:t>region</a:t>
            </a:r>
            <a:r>
              <a:rPr lang="de-DE" dirty="0" smtClean="0"/>
              <a:t>?</a:t>
            </a:r>
            <a:endParaRPr lang="de-DE" dirty="0"/>
          </a:p>
        </p:txBody>
      </p:sp>
      <p:sp>
        <p:nvSpPr>
          <p:cNvPr id="4" name="Textfeld 3"/>
          <p:cNvSpPr txBox="1"/>
          <p:nvPr/>
        </p:nvSpPr>
        <p:spPr>
          <a:xfrm>
            <a:off x="1676399" y="5629275"/>
            <a:ext cx="2867025" cy="369332"/>
          </a:xfrm>
          <a:prstGeom prst="rect">
            <a:avLst/>
          </a:prstGeom>
          <a:noFill/>
        </p:spPr>
        <p:txBody>
          <a:bodyPr wrap="square" rtlCol="0">
            <a:spAutoFit/>
          </a:bodyPr>
          <a:lstStyle/>
          <a:p>
            <a:r>
              <a:rPr lang="de-DE" dirty="0" smtClean="0"/>
              <a:t>CT </a:t>
            </a:r>
            <a:r>
              <a:rPr lang="de-DE" dirty="0" err="1"/>
              <a:t>o</a:t>
            </a:r>
            <a:r>
              <a:rPr lang="de-DE" dirty="0" err="1" smtClean="0"/>
              <a:t>r</a:t>
            </a:r>
            <a:r>
              <a:rPr lang="de-DE" dirty="0" smtClean="0"/>
              <a:t> MRI ?</a:t>
            </a:r>
            <a:endParaRPr lang="de-DE" dirty="0"/>
          </a:p>
        </p:txBody>
      </p:sp>
    </p:spTree>
    <p:extLst>
      <p:ext uri="{BB962C8B-B14F-4D97-AF65-F5344CB8AC3E}">
        <p14:creationId xmlns:p14="http://schemas.microsoft.com/office/powerpoint/2010/main" val="1715673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719138" y="1105456"/>
            <a:ext cx="7700962" cy="369332"/>
          </a:xfrm>
        </p:spPr>
        <p:txBody>
          <a:bodyPr/>
          <a:lstStyle/>
          <a:p>
            <a:r>
              <a:rPr lang="de-DE" altLang="en-US" dirty="0" err="1" smtClean="0"/>
              <a:t>What</a:t>
            </a:r>
            <a:r>
              <a:rPr lang="de-DE" altLang="en-US" dirty="0" smtClean="0"/>
              <a:t> </a:t>
            </a:r>
            <a:r>
              <a:rPr lang="de-DE" altLang="en-US" dirty="0" err="1" smtClean="0"/>
              <a:t>does</a:t>
            </a:r>
            <a:r>
              <a:rPr lang="de-DE" altLang="en-US" dirty="0" smtClean="0"/>
              <a:t> </a:t>
            </a:r>
            <a:r>
              <a:rPr lang="de-DE" altLang="en-US" dirty="0" err="1" smtClean="0"/>
              <a:t>intravenous</a:t>
            </a:r>
            <a:r>
              <a:rPr lang="de-DE" altLang="en-US" dirty="0" smtClean="0"/>
              <a:t> </a:t>
            </a:r>
            <a:r>
              <a:rPr lang="de-DE" altLang="en-US" dirty="0" err="1" smtClean="0"/>
              <a:t>contrast</a:t>
            </a:r>
            <a:r>
              <a:rPr lang="de-DE" altLang="en-US" dirty="0" smtClean="0"/>
              <a:t> </a:t>
            </a:r>
            <a:r>
              <a:rPr lang="de-DE" altLang="en-US" dirty="0" err="1" smtClean="0"/>
              <a:t>media</a:t>
            </a:r>
            <a:r>
              <a:rPr lang="de-DE" altLang="en-US" dirty="0" smtClean="0"/>
              <a:t> </a:t>
            </a:r>
            <a:r>
              <a:rPr lang="de-DE" altLang="en-US" dirty="0" err="1" smtClean="0"/>
              <a:t>look</a:t>
            </a:r>
            <a:r>
              <a:rPr lang="de-DE" altLang="en-US" dirty="0" smtClean="0"/>
              <a:t> like?</a:t>
            </a:r>
          </a:p>
        </p:txBody>
      </p:sp>
      <p:sp>
        <p:nvSpPr>
          <p:cNvPr id="11267" name="Text Box 4"/>
          <p:cNvSpPr txBox="1">
            <a:spLocks noChangeArrowheads="1"/>
          </p:cNvSpPr>
          <p:nvPr/>
        </p:nvSpPr>
        <p:spPr bwMode="auto">
          <a:xfrm>
            <a:off x="1206500" y="2881313"/>
            <a:ext cx="666750" cy="366712"/>
          </a:xfrm>
          <a:prstGeom prst="rect">
            <a:avLst/>
          </a:prstGeom>
          <a:noFill/>
          <a:ln w="9525">
            <a:noFill/>
            <a:miter lim="800000"/>
            <a:headEnd/>
            <a:tailEnd/>
          </a:ln>
        </p:spPr>
        <p:txBody>
          <a:bodyPr wrap="none">
            <a:spAutoFit/>
          </a:bodyPr>
          <a:lstStyle/>
          <a:p>
            <a:r>
              <a:rPr lang="de-DE" altLang="en-US"/>
              <a:t>nativ</a:t>
            </a:r>
          </a:p>
        </p:txBody>
      </p:sp>
      <p:sp>
        <p:nvSpPr>
          <p:cNvPr id="11268" name="Text Box 5"/>
          <p:cNvSpPr txBox="1">
            <a:spLocks noChangeArrowheads="1"/>
          </p:cNvSpPr>
          <p:nvPr/>
        </p:nvSpPr>
        <p:spPr bwMode="auto">
          <a:xfrm>
            <a:off x="5253038" y="2913063"/>
            <a:ext cx="2254250" cy="366712"/>
          </a:xfrm>
          <a:prstGeom prst="rect">
            <a:avLst/>
          </a:prstGeom>
          <a:noFill/>
          <a:ln w="9525">
            <a:noFill/>
            <a:miter lim="800000"/>
            <a:headEnd/>
            <a:tailEnd/>
          </a:ln>
        </p:spPr>
        <p:txBody>
          <a:bodyPr wrap="none">
            <a:spAutoFit/>
          </a:bodyPr>
          <a:lstStyle/>
          <a:p>
            <a:r>
              <a:rPr lang="de-DE" altLang="en-US"/>
              <a:t>Kontrast-angehoben</a:t>
            </a:r>
          </a:p>
        </p:txBody>
      </p:sp>
      <p:pic>
        <p:nvPicPr>
          <p:cNvPr id="11269" name="Picture 6"/>
          <p:cNvPicPr>
            <a:picLocks noChangeAspect="1" noChangeArrowheads="1"/>
          </p:cNvPicPr>
          <p:nvPr/>
        </p:nvPicPr>
        <p:blipFill>
          <a:blip r:embed="rId3"/>
          <a:srcRect l="17314" t="22958" r="17897" b="13176"/>
          <a:stretch>
            <a:fillRect/>
          </a:stretch>
        </p:blipFill>
        <p:spPr bwMode="auto">
          <a:xfrm>
            <a:off x="4424363" y="1703388"/>
            <a:ext cx="3589337" cy="2468562"/>
          </a:xfrm>
          <a:prstGeom prst="rect">
            <a:avLst/>
          </a:prstGeom>
          <a:noFill/>
          <a:ln w="9525">
            <a:noFill/>
            <a:miter lim="800000"/>
            <a:headEnd/>
            <a:tailEnd/>
          </a:ln>
        </p:spPr>
      </p:pic>
      <p:pic>
        <p:nvPicPr>
          <p:cNvPr id="11270" name="Picture 8"/>
          <p:cNvPicPr>
            <a:picLocks noChangeAspect="1" noChangeArrowheads="1"/>
          </p:cNvPicPr>
          <p:nvPr/>
        </p:nvPicPr>
        <p:blipFill>
          <a:blip r:embed="rId4"/>
          <a:srcRect l="20076" t="23505" r="22032" b="14909"/>
          <a:stretch>
            <a:fillRect/>
          </a:stretch>
        </p:blipFill>
        <p:spPr bwMode="auto">
          <a:xfrm>
            <a:off x="779463" y="1725613"/>
            <a:ext cx="3473450" cy="2455862"/>
          </a:xfrm>
          <a:prstGeom prst="rect">
            <a:avLst/>
          </a:prstGeom>
          <a:noFill/>
          <a:ln w="9525">
            <a:noFill/>
            <a:miter lim="800000"/>
            <a:headEnd/>
            <a:tailEnd/>
          </a:ln>
        </p:spPr>
      </p:pic>
      <p:sp>
        <p:nvSpPr>
          <p:cNvPr id="11272" name="Text Box 10"/>
          <p:cNvSpPr txBox="1">
            <a:spLocks noChangeArrowheads="1"/>
          </p:cNvSpPr>
          <p:nvPr/>
        </p:nvSpPr>
        <p:spPr bwMode="auto">
          <a:xfrm>
            <a:off x="7507288" y="6333292"/>
            <a:ext cx="1612900" cy="304800"/>
          </a:xfrm>
          <a:prstGeom prst="rect">
            <a:avLst/>
          </a:prstGeom>
          <a:noFill/>
          <a:ln w="9525">
            <a:noFill/>
            <a:miter lim="800000"/>
            <a:headEnd/>
            <a:tailEnd/>
          </a:ln>
        </p:spPr>
        <p:txBody>
          <a:bodyPr wrap="none">
            <a:spAutoFit/>
          </a:bodyPr>
          <a:lstStyle/>
          <a:p>
            <a:r>
              <a:rPr lang="de-DE" altLang="en-US" sz="1400" i="1" dirty="0"/>
              <a:t>nach Prokop et al.</a:t>
            </a:r>
          </a:p>
        </p:txBody>
      </p:sp>
      <p:sp>
        <p:nvSpPr>
          <p:cNvPr id="9" name="Rectangle 2"/>
          <p:cNvSpPr txBox="1">
            <a:spLocks noChangeArrowheads="1"/>
          </p:cNvSpPr>
          <p:nvPr/>
        </p:nvSpPr>
        <p:spPr bwMode="auto">
          <a:xfrm>
            <a:off x="2500313" y="234950"/>
            <a:ext cx="4233862" cy="369332"/>
          </a:xfrm>
          <a:prstGeom prst="rect">
            <a:avLst/>
          </a:prstGeom>
          <a:noFill/>
          <a:ln w="9525">
            <a:noFill/>
            <a:miter lim="800000"/>
            <a:headEnd/>
            <a:tailEnd/>
          </a:ln>
        </p:spPr>
        <p:txBody>
          <a:bodyPr vert="horz" wrap="square" lIns="0" tIns="0" rIns="0" bIns="0" numCol="1" anchor="b"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de-DE" altLang="en-US" sz="2400" b="1" i="0" u="none" strike="noStrike" kern="0" cap="none" spc="0" normalizeH="0" baseline="0" noProof="0" dirty="0" err="1" smtClean="0">
                <a:ln>
                  <a:noFill/>
                </a:ln>
                <a:solidFill>
                  <a:schemeClr val="bg2"/>
                </a:solidFill>
                <a:effectLst/>
                <a:uLnTx/>
                <a:uFillTx/>
                <a:latin typeface="+mj-lt"/>
                <a:ea typeface="+mj-ea"/>
                <a:cs typeface="ＭＳ Ｐゴシック" charset="0"/>
              </a:rPr>
              <a:t>Contrast</a:t>
            </a:r>
            <a:r>
              <a:rPr kumimoji="0" lang="de-DE" altLang="en-US" sz="2400" b="1" i="0" u="none" strike="noStrike" kern="0" cap="none" spc="0" normalizeH="0" baseline="0" noProof="0" dirty="0" smtClean="0">
                <a:ln>
                  <a:noFill/>
                </a:ln>
                <a:solidFill>
                  <a:schemeClr val="bg2"/>
                </a:solidFill>
                <a:effectLst/>
                <a:uLnTx/>
                <a:uFillTx/>
                <a:latin typeface="+mj-lt"/>
                <a:ea typeface="+mj-ea"/>
                <a:cs typeface="ＭＳ Ｐゴシック" charset="0"/>
              </a:rPr>
              <a:t> Media </a:t>
            </a:r>
          </a:p>
        </p:txBody>
      </p:sp>
    </p:spTree>
    <p:extLst>
      <p:ext uri="{BB962C8B-B14F-4D97-AF65-F5344CB8AC3E}">
        <p14:creationId xmlns:p14="http://schemas.microsoft.com/office/powerpoint/2010/main" val="13828161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feld 1"/>
          <p:cNvSpPr txBox="1">
            <a:spLocks noChangeArrowheads="1"/>
          </p:cNvSpPr>
          <p:nvPr/>
        </p:nvSpPr>
        <p:spPr bwMode="auto">
          <a:xfrm>
            <a:off x="2521950" y="189210"/>
            <a:ext cx="4493538" cy="461665"/>
          </a:xfrm>
          <a:prstGeom prst="rect">
            <a:avLst/>
          </a:prstGeom>
          <a:noFill/>
          <a:ln w="9525">
            <a:noFill/>
            <a:miter lim="800000"/>
            <a:headEnd/>
            <a:tailEnd/>
          </a:ln>
        </p:spPr>
        <p:txBody>
          <a:bodyPr wrap="none">
            <a:spAutoFit/>
          </a:bodyPr>
          <a:lstStyle/>
          <a:p>
            <a:r>
              <a:rPr lang="de-DE" altLang="de-DE" sz="2400" b="1" dirty="0" err="1" smtClean="0"/>
              <a:t>Phases</a:t>
            </a:r>
            <a:r>
              <a:rPr lang="de-DE" altLang="de-DE" sz="2400" b="1" dirty="0" smtClean="0"/>
              <a:t> </a:t>
            </a:r>
            <a:r>
              <a:rPr lang="de-DE" altLang="de-DE" sz="2400" b="1" dirty="0" err="1" smtClean="0"/>
              <a:t>of</a:t>
            </a:r>
            <a:r>
              <a:rPr lang="de-DE" altLang="de-DE" sz="2400" b="1" dirty="0" smtClean="0"/>
              <a:t> </a:t>
            </a:r>
            <a:r>
              <a:rPr lang="de-DE" altLang="de-DE" sz="2400" b="1" dirty="0" err="1" smtClean="0"/>
              <a:t>the</a:t>
            </a:r>
            <a:r>
              <a:rPr lang="de-DE" altLang="de-DE" sz="2400" b="1" dirty="0" smtClean="0"/>
              <a:t> </a:t>
            </a:r>
            <a:r>
              <a:rPr lang="de-DE" altLang="de-DE" sz="2400" b="1" dirty="0" err="1"/>
              <a:t>C</a:t>
            </a:r>
            <a:r>
              <a:rPr lang="de-DE" altLang="de-DE" sz="2400" b="1" dirty="0" err="1" smtClean="0"/>
              <a:t>ontrast</a:t>
            </a:r>
            <a:r>
              <a:rPr lang="de-DE" altLang="de-DE" sz="2400" b="1" dirty="0" smtClean="0"/>
              <a:t> </a:t>
            </a:r>
            <a:r>
              <a:rPr lang="de-DE" altLang="de-DE" sz="2400" b="1" dirty="0"/>
              <a:t>M</a:t>
            </a:r>
            <a:r>
              <a:rPr lang="de-DE" altLang="de-DE" sz="2400" b="1" dirty="0" smtClean="0"/>
              <a:t>edia</a:t>
            </a:r>
            <a:endParaRPr lang="de-DE" altLang="de-DE" sz="2000" b="1" dirty="0"/>
          </a:p>
        </p:txBody>
      </p:sp>
      <p:grpSp>
        <p:nvGrpSpPr>
          <p:cNvPr id="12291" name="Gruppieren 12"/>
          <p:cNvGrpSpPr>
            <a:grpSpLocks/>
          </p:cNvGrpSpPr>
          <p:nvPr/>
        </p:nvGrpSpPr>
        <p:grpSpPr bwMode="auto">
          <a:xfrm>
            <a:off x="125413" y="2813218"/>
            <a:ext cx="9843701" cy="3439930"/>
            <a:chOff x="81447" y="958709"/>
            <a:chExt cx="9844535" cy="3439862"/>
          </a:xfrm>
        </p:grpSpPr>
        <p:grpSp>
          <p:nvGrpSpPr>
            <p:cNvPr id="12296" name="Gruppieren 10"/>
            <p:cNvGrpSpPr>
              <a:grpSpLocks/>
            </p:cNvGrpSpPr>
            <p:nvPr/>
          </p:nvGrpSpPr>
          <p:grpSpPr bwMode="auto">
            <a:xfrm>
              <a:off x="81447" y="1657412"/>
              <a:ext cx="6203628" cy="1688844"/>
              <a:chOff x="311472" y="1441501"/>
              <a:chExt cx="8081368" cy="2200030"/>
            </a:xfrm>
          </p:grpSpPr>
          <p:pic>
            <p:nvPicPr>
              <p:cNvPr id="12306" name="Picture 6"/>
              <p:cNvPicPr>
                <a:picLocks noChangeAspect="1" noChangeArrowheads="1"/>
              </p:cNvPicPr>
              <p:nvPr/>
            </p:nvPicPr>
            <p:blipFill>
              <a:blip r:embed="rId2"/>
              <a:srcRect l="9302" r="6395"/>
              <a:stretch>
                <a:fillRect/>
              </a:stretch>
            </p:blipFill>
            <p:spPr bwMode="auto">
              <a:xfrm>
                <a:off x="311472" y="1441502"/>
                <a:ext cx="2786063" cy="2200029"/>
              </a:xfrm>
              <a:prstGeom prst="rect">
                <a:avLst/>
              </a:prstGeom>
              <a:noFill/>
              <a:ln w="9525">
                <a:noFill/>
                <a:miter lim="800000"/>
                <a:headEnd/>
                <a:tailEnd/>
              </a:ln>
            </p:spPr>
          </p:pic>
          <p:pic>
            <p:nvPicPr>
              <p:cNvPr id="12307" name="Picture 7"/>
              <p:cNvPicPr>
                <a:picLocks noChangeAspect="1" noChangeArrowheads="1"/>
              </p:cNvPicPr>
              <p:nvPr/>
            </p:nvPicPr>
            <p:blipFill>
              <a:blip r:embed="rId3"/>
              <a:srcRect l="1692" r="940"/>
              <a:stretch>
                <a:fillRect/>
              </a:stretch>
            </p:blipFill>
            <p:spPr bwMode="auto">
              <a:xfrm>
                <a:off x="5815610" y="1441501"/>
                <a:ext cx="2577230" cy="2200029"/>
              </a:xfrm>
              <a:prstGeom prst="rect">
                <a:avLst/>
              </a:prstGeom>
              <a:noFill/>
              <a:ln w="9525">
                <a:noFill/>
                <a:miter lim="800000"/>
                <a:headEnd/>
                <a:tailEnd/>
              </a:ln>
            </p:spPr>
          </p:pic>
          <p:pic>
            <p:nvPicPr>
              <p:cNvPr id="12308" name="Picture 8"/>
              <p:cNvPicPr>
                <a:picLocks noChangeAspect="1" noChangeArrowheads="1"/>
              </p:cNvPicPr>
              <p:nvPr/>
            </p:nvPicPr>
            <p:blipFill>
              <a:blip r:embed="rId4"/>
              <a:srcRect/>
              <a:stretch>
                <a:fillRect/>
              </a:stretch>
            </p:blipFill>
            <p:spPr bwMode="auto">
              <a:xfrm>
                <a:off x="3183261" y="1441502"/>
                <a:ext cx="2556149" cy="2200029"/>
              </a:xfrm>
              <a:prstGeom prst="rect">
                <a:avLst/>
              </a:prstGeom>
              <a:noFill/>
              <a:ln w="9525">
                <a:noFill/>
                <a:miter lim="800000"/>
                <a:headEnd/>
                <a:tailEnd/>
              </a:ln>
            </p:spPr>
          </p:pic>
        </p:grpSp>
        <p:pic>
          <p:nvPicPr>
            <p:cNvPr id="12297" name="Picture 9"/>
            <p:cNvPicPr>
              <a:picLocks noChangeAspect="1" noChangeArrowheads="1"/>
            </p:cNvPicPr>
            <p:nvPr/>
          </p:nvPicPr>
          <p:blipFill>
            <a:blip r:embed="rId5"/>
            <a:srcRect/>
            <a:stretch>
              <a:fillRect/>
            </a:stretch>
          </p:blipFill>
          <p:spPr bwMode="auto">
            <a:xfrm>
              <a:off x="6606418" y="1657412"/>
              <a:ext cx="2166107" cy="1687875"/>
            </a:xfrm>
            <a:prstGeom prst="rect">
              <a:avLst/>
            </a:prstGeom>
            <a:noFill/>
            <a:ln w="9525">
              <a:noFill/>
              <a:miter lim="800000"/>
              <a:headEnd/>
              <a:tailEnd/>
            </a:ln>
          </p:spPr>
        </p:pic>
        <p:sp>
          <p:nvSpPr>
            <p:cNvPr id="12298" name="Rechteck 6"/>
            <p:cNvSpPr>
              <a:spLocks noChangeArrowheads="1"/>
            </p:cNvSpPr>
            <p:nvPr/>
          </p:nvSpPr>
          <p:spPr bwMode="auto">
            <a:xfrm>
              <a:off x="364580" y="958709"/>
              <a:ext cx="1825498" cy="738649"/>
            </a:xfrm>
            <a:prstGeom prst="rect">
              <a:avLst/>
            </a:prstGeom>
            <a:noFill/>
            <a:ln w="9525">
              <a:noFill/>
              <a:miter lim="800000"/>
              <a:headEnd/>
              <a:tailEnd/>
            </a:ln>
          </p:spPr>
          <p:txBody>
            <a:bodyPr>
              <a:spAutoFit/>
            </a:bodyPr>
            <a:lstStyle/>
            <a:p>
              <a:pPr>
                <a:lnSpc>
                  <a:spcPct val="150000"/>
                </a:lnSpc>
              </a:pPr>
              <a:r>
                <a:rPr lang="de-DE" altLang="de-DE" sz="1400" dirty="0" err="1" smtClean="0">
                  <a:solidFill>
                    <a:srgbClr val="333333"/>
                  </a:solidFill>
                </a:rPr>
                <a:t>Upper</a:t>
              </a:r>
              <a:r>
                <a:rPr lang="de-DE" altLang="de-DE" sz="1400" dirty="0" smtClean="0">
                  <a:solidFill>
                    <a:srgbClr val="333333"/>
                  </a:solidFill>
                </a:rPr>
                <a:t> </a:t>
              </a:r>
              <a:r>
                <a:rPr lang="de-DE" altLang="de-DE" sz="1400" dirty="0" err="1" smtClean="0">
                  <a:solidFill>
                    <a:srgbClr val="333333"/>
                  </a:solidFill>
                </a:rPr>
                <a:t>abdomen</a:t>
              </a:r>
              <a:r>
                <a:rPr lang="de-DE" altLang="de-DE" sz="1400" dirty="0" smtClean="0">
                  <a:solidFill>
                    <a:srgbClr val="333333"/>
                  </a:solidFill>
                </a:rPr>
                <a:t> - </a:t>
              </a:r>
              <a:r>
                <a:rPr lang="de-DE" altLang="de-DE" sz="1400" dirty="0" err="1" smtClean="0">
                  <a:solidFill>
                    <a:srgbClr val="333333"/>
                  </a:solidFill>
                </a:rPr>
                <a:t>no</a:t>
              </a:r>
              <a:r>
                <a:rPr lang="de-DE" altLang="de-DE" sz="1400" dirty="0" smtClean="0">
                  <a:solidFill>
                    <a:srgbClr val="333333"/>
                  </a:solidFill>
                </a:rPr>
                <a:t> </a:t>
              </a:r>
              <a:r>
                <a:rPr lang="de-DE" altLang="de-DE" sz="1400" dirty="0" err="1" smtClean="0">
                  <a:solidFill>
                    <a:srgbClr val="333333"/>
                  </a:solidFill>
                </a:rPr>
                <a:t>contrast</a:t>
              </a:r>
              <a:endParaRPr lang="de-DE" altLang="de-DE" sz="1400" dirty="0">
                <a:solidFill>
                  <a:srgbClr val="333333"/>
                </a:solidFill>
              </a:endParaRPr>
            </a:p>
          </p:txBody>
        </p:sp>
        <p:sp>
          <p:nvSpPr>
            <p:cNvPr id="12299" name="Rechteck 7"/>
            <p:cNvSpPr>
              <a:spLocks noChangeArrowheads="1"/>
            </p:cNvSpPr>
            <p:nvPr/>
          </p:nvSpPr>
          <p:spPr bwMode="auto">
            <a:xfrm>
              <a:off x="2296188" y="1079461"/>
              <a:ext cx="1914469" cy="523210"/>
            </a:xfrm>
            <a:prstGeom prst="rect">
              <a:avLst/>
            </a:prstGeom>
            <a:noFill/>
            <a:ln w="9525">
              <a:noFill/>
              <a:miter lim="800000"/>
              <a:headEnd/>
              <a:tailEnd/>
            </a:ln>
          </p:spPr>
          <p:txBody>
            <a:bodyPr wrap="none">
              <a:spAutoFit/>
            </a:bodyPr>
            <a:lstStyle/>
            <a:p>
              <a:r>
                <a:rPr lang="de-DE" altLang="de-DE" sz="1400" dirty="0" err="1" smtClean="0">
                  <a:solidFill>
                    <a:srgbClr val="333333"/>
                  </a:solidFill>
                </a:rPr>
                <a:t>arterial</a:t>
              </a:r>
              <a:r>
                <a:rPr lang="de-DE" altLang="de-DE" sz="1400" dirty="0" smtClean="0">
                  <a:solidFill>
                    <a:srgbClr val="333333"/>
                  </a:solidFill>
                </a:rPr>
                <a:t> </a:t>
              </a:r>
              <a:r>
                <a:rPr lang="de-DE" altLang="de-DE" sz="1400" dirty="0">
                  <a:solidFill>
                    <a:srgbClr val="333333"/>
                  </a:solidFill>
                </a:rPr>
                <a:t>– </a:t>
              </a:r>
              <a:r>
                <a:rPr lang="de-DE" altLang="de-DE" sz="1400" dirty="0" err="1" smtClean="0">
                  <a:solidFill>
                    <a:srgbClr val="333333"/>
                  </a:solidFill>
                </a:rPr>
                <a:t>approx</a:t>
              </a:r>
              <a:r>
                <a:rPr lang="de-DE" altLang="de-DE" sz="1400" dirty="0" smtClean="0">
                  <a:solidFill>
                    <a:srgbClr val="333333"/>
                  </a:solidFill>
                </a:rPr>
                <a:t> 20 </a:t>
              </a:r>
              <a:r>
                <a:rPr lang="de-DE" altLang="de-DE" sz="1400" dirty="0">
                  <a:solidFill>
                    <a:srgbClr val="333333"/>
                  </a:solidFill>
                </a:rPr>
                <a:t>s </a:t>
              </a:r>
              <a:br>
                <a:rPr lang="de-DE" altLang="de-DE" sz="1400" dirty="0">
                  <a:solidFill>
                    <a:srgbClr val="333333"/>
                  </a:solidFill>
                </a:rPr>
              </a:br>
              <a:r>
                <a:rPr lang="de-DE" altLang="de-DE" sz="1400" dirty="0" smtClean="0">
                  <a:solidFill>
                    <a:srgbClr val="333333"/>
                  </a:solidFill>
                </a:rPr>
                <a:t>after </a:t>
              </a:r>
              <a:r>
                <a:rPr lang="de-DE" altLang="de-DE" sz="1400" dirty="0" err="1" smtClean="0">
                  <a:solidFill>
                    <a:srgbClr val="333333"/>
                  </a:solidFill>
                </a:rPr>
                <a:t>start</a:t>
              </a:r>
              <a:r>
                <a:rPr lang="de-DE" altLang="de-DE" sz="1400" dirty="0" smtClean="0">
                  <a:solidFill>
                    <a:srgbClr val="333333"/>
                  </a:solidFill>
                </a:rPr>
                <a:t> </a:t>
              </a:r>
              <a:r>
                <a:rPr lang="de-DE" altLang="de-DE" sz="1400" dirty="0" err="1" smtClean="0">
                  <a:solidFill>
                    <a:srgbClr val="333333"/>
                  </a:solidFill>
                </a:rPr>
                <a:t>of</a:t>
              </a:r>
              <a:r>
                <a:rPr lang="de-DE" altLang="de-DE" sz="1400" dirty="0" smtClean="0">
                  <a:solidFill>
                    <a:srgbClr val="333333"/>
                  </a:solidFill>
                </a:rPr>
                <a:t> </a:t>
              </a:r>
              <a:r>
                <a:rPr lang="de-DE" altLang="de-DE" sz="1400" dirty="0" err="1" smtClean="0">
                  <a:solidFill>
                    <a:srgbClr val="333333"/>
                  </a:solidFill>
                </a:rPr>
                <a:t>injection</a:t>
              </a:r>
              <a:r>
                <a:rPr lang="de-DE" altLang="de-DE" sz="1400" dirty="0" smtClean="0">
                  <a:solidFill>
                    <a:srgbClr val="333333"/>
                  </a:solidFill>
                </a:rPr>
                <a:t> </a:t>
              </a:r>
              <a:endParaRPr lang="de-DE" sz="1400" dirty="0"/>
            </a:p>
          </p:txBody>
        </p:sp>
        <p:sp>
          <p:nvSpPr>
            <p:cNvPr id="12300" name="Rechteck 8"/>
            <p:cNvSpPr>
              <a:spLocks noChangeArrowheads="1"/>
            </p:cNvSpPr>
            <p:nvPr/>
          </p:nvSpPr>
          <p:spPr bwMode="auto">
            <a:xfrm>
              <a:off x="4284856" y="1085322"/>
              <a:ext cx="2173094" cy="738649"/>
            </a:xfrm>
            <a:prstGeom prst="rect">
              <a:avLst/>
            </a:prstGeom>
            <a:noFill/>
            <a:ln w="9525">
              <a:noFill/>
              <a:miter lim="800000"/>
              <a:headEnd/>
              <a:tailEnd/>
            </a:ln>
          </p:spPr>
          <p:txBody>
            <a:bodyPr>
              <a:spAutoFit/>
            </a:bodyPr>
            <a:lstStyle/>
            <a:p>
              <a:r>
                <a:rPr lang="de-DE" altLang="de-DE" sz="1400" dirty="0" smtClean="0">
                  <a:solidFill>
                    <a:srgbClr val="333333"/>
                  </a:solidFill>
                </a:rPr>
                <a:t>Portal </a:t>
              </a:r>
              <a:r>
                <a:rPr lang="de-DE" altLang="de-DE" sz="1400" dirty="0" err="1" smtClean="0">
                  <a:solidFill>
                    <a:srgbClr val="333333"/>
                  </a:solidFill>
                </a:rPr>
                <a:t>vein</a:t>
              </a:r>
              <a:r>
                <a:rPr lang="de-DE" altLang="de-DE" sz="1400" dirty="0" smtClean="0">
                  <a:solidFill>
                    <a:srgbClr val="333333"/>
                  </a:solidFill>
                </a:rPr>
                <a:t> –. </a:t>
              </a:r>
              <a:r>
                <a:rPr lang="de-DE" altLang="de-DE" sz="1400" dirty="0">
                  <a:solidFill>
                    <a:srgbClr val="333333"/>
                  </a:solidFill>
                </a:rPr>
                <a:t>60-90 s </a:t>
              </a:r>
              <a:br>
                <a:rPr lang="de-DE" altLang="de-DE" sz="1400" dirty="0">
                  <a:solidFill>
                    <a:srgbClr val="333333"/>
                  </a:solidFill>
                </a:rPr>
              </a:br>
              <a:r>
                <a:rPr lang="de-DE" altLang="de-DE" sz="1400" dirty="0">
                  <a:solidFill>
                    <a:srgbClr val="333333"/>
                  </a:solidFill>
                </a:rPr>
                <a:t>after </a:t>
              </a:r>
              <a:r>
                <a:rPr lang="de-DE" altLang="de-DE" sz="1400" dirty="0" err="1">
                  <a:solidFill>
                    <a:srgbClr val="333333"/>
                  </a:solidFill>
                </a:rPr>
                <a:t>start</a:t>
              </a:r>
              <a:r>
                <a:rPr lang="de-DE" altLang="de-DE" sz="1400" dirty="0">
                  <a:solidFill>
                    <a:srgbClr val="333333"/>
                  </a:solidFill>
                </a:rPr>
                <a:t> </a:t>
              </a:r>
              <a:r>
                <a:rPr lang="de-DE" altLang="de-DE" sz="1400" dirty="0" err="1">
                  <a:solidFill>
                    <a:srgbClr val="333333"/>
                  </a:solidFill>
                </a:rPr>
                <a:t>of</a:t>
              </a:r>
              <a:r>
                <a:rPr lang="de-DE" altLang="de-DE" sz="1400" dirty="0">
                  <a:solidFill>
                    <a:srgbClr val="333333"/>
                  </a:solidFill>
                </a:rPr>
                <a:t> </a:t>
              </a:r>
              <a:r>
                <a:rPr lang="de-DE" altLang="de-DE" sz="1400" dirty="0" err="1">
                  <a:solidFill>
                    <a:srgbClr val="333333"/>
                  </a:solidFill>
                </a:rPr>
                <a:t>injection</a:t>
              </a:r>
              <a:r>
                <a:rPr lang="de-DE" altLang="de-DE" sz="1400" dirty="0">
                  <a:solidFill>
                    <a:srgbClr val="333333"/>
                  </a:solidFill>
                </a:rPr>
                <a:t> </a:t>
              </a:r>
              <a:endParaRPr lang="de-DE" sz="1400" dirty="0"/>
            </a:p>
            <a:p>
              <a:endParaRPr lang="de-DE" sz="1400" dirty="0"/>
            </a:p>
          </p:txBody>
        </p:sp>
        <p:sp>
          <p:nvSpPr>
            <p:cNvPr id="12301" name="Rechteck 9"/>
            <p:cNvSpPr>
              <a:spLocks noChangeArrowheads="1"/>
            </p:cNvSpPr>
            <p:nvPr/>
          </p:nvSpPr>
          <p:spPr bwMode="auto">
            <a:xfrm>
              <a:off x="6479770" y="1039431"/>
              <a:ext cx="3446212" cy="738649"/>
            </a:xfrm>
            <a:prstGeom prst="rect">
              <a:avLst/>
            </a:prstGeom>
            <a:noFill/>
            <a:ln w="9525">
              <a:noFill/>
              <a:miter lim="800000"/>
              <a:headEnd/>
              <a:tailEnd/>
            </a:ln>
          </p:spPr>
          <p:txBody>
            <a:bodyPr>
              <a:spAutoFit/>
            </a:bodyPr>
            <a:lstStyle/>
            <a:p>
              <a:r>
                <a:rPr lang="de-DE" altLang="de-DE" sz="1400" dirty="0" err="1" smtClean="0">
                  <a:solidFill>
                    <a:srgbClr val="333333"/>
                  </a:solidFill>
                </a:rPr>
                <a:t>Urological</a:t>
              </a:r>
              <a:r>
                <a:rPr lang="de-DE" altLang="de-DE" sz="1400" dirty="0">
                  <a:solidFill>
                    <a:srgbClr val="333333"/>
                  </a:solidFill>
                </a:rPr>
                <a:t> </a:t>
              </a:r>
              <a:r>
                <a:rPr lang="de-DE" altLang="de-DE" sz="1400" dirty="0" err="1" smtClean="0">
                  <a:solidFill>
                    <a:srgbClr val="333333"/>
                  </a:solidFill>
                </a:rPr>
                <a:t>phase</a:t>
              </a:r>
              <a:r>
                <a:rPr lang="de-DE" altLang="de-DE" sz="1400" dirty="0" smtClean="0">
                  <a:solidFill>
                    <a:srgbClr val="333333"/>
                  </a:solidFill>
                </a:rPr>
                <a:t> </a:t>
              </a:r>
              <a:r>
                <a:rPr lang="de-DE" altLang="de-DE" sz="1400" dirty="0">
                  <a:solidFill>
                    <a:srgbClr val="333333"/>
                  </a:solidFill>
                </a:rPr>
                <a:t>– </a:t>
              </a:r>
              <a:br>
                <a:rPr lang="de-DE" altLang="de-DE" sz="1400" dirty="0">
                  <a:solidFill>
                    <a:srgbClr val="333333"/>
                  </a:solidFill>
                </a:rPr>
              </a:br>
              <a:r>
                <a:rPr lang="de-DE" altLang="de-DE" sz="1400" dirty="0">
                  <a:solidFill>
                    <a:srgbClr val="333333"/>
                  </a:solidFill>
                </a:rPr>
                <a:t>5-15 min after </a:t>
              </a:r>
              <a:r>
                <a:rPr lang="de-DE" altLang="de-DE" sz="1400" dirty="0" err="1">
                  <a:solidFill>
                    <a:srgbClr val="333333"/>
                  </a:solidFill>
                </a:rPr>
                <a:t>start</a:t>
              </a:r>
              <a:r>
                <a:rPr lang="de-DE" altLang="de-DE" sz="1400" dirty="0">
                  <a:solidFill>
                    <a:srgbClr val="333333"/>
                  </a:solidFill>
                </a:rPr>
                <a:t> </a:t>
              </a:r>
              <a:r>
                <a:rPr lang="de-DE" altLang="de-DE" sz="1400" dirty="0" err="1">
                  <a:solidFill>
                    <a:srgbClr val="333333"/>
                  </a:solidFill>
                </a:rPr>
                <a:t>of</a:t>
              </a:r>
              <a:r>
                <a:rPr lang="de-DE" altLang="de-DE" sz="1400" dirty="0">
                  <a:solidFill>
                    <a:srgbClr val="333333"/>
                  </a:solidFill>
                </a:rPr>
                <a:t> </a:t>
              </a:r>
              <a:r>
                <a:rPr lang="de-DE" altLang="de-DE" sz="1400" dirty="0" err="1">
                  <a:solidFill>
                    <a:srgbClr val="333333"/>
                  </a:solidFill>
                </a:rPr>
                <a:t>injection</a:t>
              </a:r>
              <a:r>
                <a:rPr lang="de-DE" altLang="de-DE" sz="1400" dirty="0">
                  <a:solidFill>
                    <a:srgbClr val="333333"/>
                  </a:solidFill>
                </a:rPr>
                <a:t> </a:t>
              </a:r>
              <a:endParaRPr lang="de-DE" sz="1400" dirty="0"/>
            </a:p>
            <a:p>
              <a:endParaRPr lang="de-DE" sz="1400" dirty="0"/>
            </a:p>
          </p:txBody>
        </p:sp>
        <p:sp>
          <p:nvSpPr>
            <p:cNvPr id="12302" name="Textfeld 11"/>
            <p:cNvSpPr txBox="1">
              <a:spLocks noChangeArrowheads="1"/>
            </p:cNvSpPr>
            <p:nvPr/>
          </p:nvSpPr>
          <p:spPr bwMode="auto">
            <a:xfrm>
              <a:off x="394658" y="3636586"/>
              <a:ext cx="1476811" cy="738649"/>
            </a:xfrm>
            <a:prstGeom prst="rect">
              <a:avLst/>
            </a:prstGeom>
            <a:noFill/>
            <a:ln w="9525">
              <a:noFill/>
              <a:miter lim="800000"/>
              <a:headEnd/>
              <a:tailEnd/>
            </a:ln>
          </p:spPr>
          <p:txBody>
            <a:bodyPr wrap="none">
              <a:spAutoFit/>
            </a:bodyPr>
            <a:lstStyle/>
            <a:p>
              <a:r>
                <a:rPr lang="de-DE" sz="1400" dirty="0" smtClean="0"/>
                <a:t>-</a:t>
              </a:r>
              <a:r>
                <a:rPr lang="de-DE" sz="1400" dirty="0" err="1" smtClean="0"/>
                <a:t>foreign</a:t>
              </a:r>
              <a:r>
                <a:rPr lang="de-DE" sz="1400" dirty="0" smtClean="0"/>
                <a:t> material</a:t>
              </a:r>
              <a:endParaRPr lang="de-DE" sz="1400" dirty="0"/>
            </a:p>
            <a:p>
              <a:r>
                <a:rPr lang="de-DE" sz="1400" dirty="0" smtClean="0"/>
                <a:t>-plaques</a:t>
              </a:r>
              <a:endParaRPr lang="de-DE" sz="1400" dirty="0"/>
            </a:p>
            <a:p>
              <a:r>
                <a:rPr lang="de-DE" sz="1400" dirty="0" smtClean="0"/>
                <a:t>-</a:t>
              </a:r>
              <a:r>
                <a:rPr lang="de-DE" sz="1400" dirty="0" err="1"/>
                <a:t>h</a:t>
              </a:r>
              <a:r>
                <a:rPr lang="de-DE" sz="1400" dirty="0" err="1" smtClean="0"/>
                <a:t>aematoma</a:t>
              </a:r>
              <a:endParaRPr lang="de-DE" sz="1400" dirty="0"/>
            </a:p>
          </p:txBody>
        </p:sp>
        <p:sp>
          <p:nvSpPr>
            <p:cNvPr id="12303" name="Textfeld 20"/>
            <p:cNvSpPr txBox="1">
              <a:spLocks noChangeArrowheads="1"/>
            </p:cNvSpPr>
            <p:nvPr/>
          </p:nvSpPr>
          <p:spPr bwMode="auto">
            <a:xfrm>
              <a:off x="2333963" y="3659922"/>
              <a:ext cx="1407877" cy="738649"/>
            </a:xfrm>
            <a:prstGeom prst="rect">
              <a:avLst/>
            </a:prstGeom>
            <a:noFill/>
            <a:ln w="9525">
              <a:noFill/>
              <a:miter lim="800000"/>
              <a:headEnd/>
              <a:tailEnd/>
            </a:ln>
          </p:spPr>
          <p:txBody>
            <a:bodyPr wrap="none">
              <a:spAutoFit/>
            </a:bodyPr>
            <a:lstStyle/>
            <a:p>
              <a:r>
                <a:rPr lang="de-DE" sz="1400" dirty="0" smtClean="0"/>
                <a:t>-</a:t>
              </a:r>
              <a:r>
                <a:rPr lang="de-DE" sz="1400" dirty="0" err="1" smtClean="0"/>
                <a:t>arteries</a:t>
              </a:r>
              <a:endParaRPr lang="de-DE" sz="1400" dirty="0"/>
            </a:p>
            <a:p>
              <a:r>
                <a:rPr lang="de-DE" sz="1400" dirty="0" smtClean="0"/>
                <a:t>-</a:t>
              </a:r>
              <a:r>
                <a:rPr lang="de-DE" sz="1400" dirty="0" err="1" smtClean="0"/>
                <a:t>hypervascular</a:t>
              </a:r>
              <a:r>
                <a:rPr lang="de-DE" sz="1400" dirty="0" smtClean="0"/>
                <a:t> </a:t>
              </a:r>
              <a:r>
                <a:rPr lang="de-DE" sz="1400" dirty="0"/>
                <a:t/>
              </a:r>
              <a:br>
                <a:rPr lang="de-DE" sz="1400" dirty="0"/>
              </a:br>
              <a:r>
                <a:rPr lang="de-DE" sz="1400" dirty="0"/>
                <a:t> </a:t>
              </a:r>
              <a:r>
                <a:rPr lang="de-DE" sz="1400" dirty="0" err="1" smtClean="0"/>
                <a:t>lesions</a:t>
              </a:r>
              <a:endParaRPr lang="de-DE" sz="1400" dirty="0"/>
            </a:p>
          </p:txBody>
        </p:sp>
        <p:sp>
          <p:nvSpPr>
            <p:cNvPr id="12304" name="Textfeld 21"/>
            <p:cNvSpPr txBox="1">
              <a:spLocks noChangeArrowheads="1"/>
            </p:cNvSpPr>
            <p:nvPr/>
          </p:nvSpPr>
          <p:spPr bwMode="auto">
            <a:xfrm>
              <a:off x="4438294" y="3636586"/>
              <a:ext cx="1875994" cy="523210"/>
            </a:xfrm>
            <a:prstGeom prst="rect">
              <a:avLst/>
            </a:prstGeom>
            <a:noFill/>
            <a:ln w="9525">
              <a:noFill/>
              <a:miter lim="800000"/>
              <a:headEnd/>
              <a:tailEnd/>
            </a:ln>
          </p:spPr>
          <p:txBody>
            <a:bodyPr wrap="none">
              <a:spAutoFit/>
            </a:bodyPr>
            <a:lstStyle/>
            <a:p>
              <a:r>
                <a:rPr lang="de-DE" sz="1400" dirty="0" smtClean="0"/>
                <a:t>-</a:t>
              </a:r>
              <a:r>
                <a:rPr lang="de-DE" sz="1400" dirty="0" err="1" smtClean="0"/>
                <a:t>parenchymal</a:t>
              </a:r>
              <a:r>
                <a:rPr lang="de-DE" sz="1400" dirty="0" smtClean="0"/>
                <a:t> </a:t>
              </a:r>
              <a:r>
                <a:rPr lang="de-DE" sz="1400" dirty="0" err="1" smtClean="0"/>
                <a:t>l</a:t>
              </a:r>
              <a:r>
                <a:rPr lang="de-DE" sz="1400" dirty="0" err="1" smtClean="0"/>
                <a:t>esions</a:t>
              </a:r>
              <a:endParaRPr lang="de-DE" sz="1400" dirty="0"/>
            </a:p>
            <a:p>
              <a:r>
                <a:rPr lang="de-DE" sz="1400" dirty="0" smtClean="0"/>
                <a:t>-portal </a:t>
              </a:r>
              <a:r>
                <a:rPr lang="de-DE" sz="1400" dirty="0" err="1" smtClean="0"/>
                <a:t>vein</a:t>
              </a:r>
              <a:endParaRPr lang="de-DE" sz="1400" dirty="0"/>
            </a:p>
          </p:txBody>
        </p:sp>
        <p:sp>
          <p:nvSpPr>
            <p:cNvPr id="12305" name="Textfeld 22"/>
            <p:cNvSpPr txBox="1">
              <a:spLocks noChangeArrowheads="1"/>
            </p:cNvSpPr>
            <p:nvPr/>
          </p:nvSpPr>
          <p:spPr bwMode="auto">
            <a:xfrm>
              <a:off x="6851030" y="3659922"/>
              <a:ext cx="939761" cy="307771"/>
            </a:xfrm>
            <a:prstGeom prst="rect">
              <a:avLst/>
            </a:prstGeom>
            <a:noFill/>
            <a:ln w="9525">
              <a:noFill/>
              <a:miter lim="800000"/>
              <a:headEnd/>
              <a:tailEnd/>
            </a:ln>
          </p:spPr>
          <p:txBody>
            <a:bodyPr wrap="none">
              <a:spAutoFit/>
            </a:bodyPr>
            <a:lstStyle/>
            <a:p>
              <a:r>
                <a:rPr lang="de-DE" sz="1400" dirty="0" smtClean="0"/>
                <a:t>-drainage</a:t>
              </a:r>
              <a:endParaRPr lang="de-DE" sz="1400" dirty="0"/>
            </a:p>
          </p:txBody>
        </p:sp>
      </p:grpSp>
      <p:sp>
        <p:nvSpPr>
          <p:cNvPr id="12292" name="Textfeld 13"/>
          <p:cNvSpPr txBox="1">
            <a:spLocks noChangeArrowheads="1"/>
          </p:cNvSpPr>
          <p:nvPr/>
        </p:nvSpPr>
        <p:spPr bwMode="auto">
          <a:xfrm>
            <a:off x="425450" y="1320800"/>
            <a:ext cx="4724370" cy="646331"/>
          </a:xfrm>
          <a:prstGeom prst="rect">
            <a:avLst/>
          </a:prstGeom>
          <a:noFill/>
          <a:ln w="9525">
            <a:noFill/>
            <a:miter lim="800000"/>
            <a:headEnd/>
            <a:tailEnd/>
          </a:ln>
        </p:spPr>
        <p:txBody>
          <a:bodyPr wrap="none">
            <a:spAutoFit/>
          </a:bodyPr>
          <a:lstStyle/>
          <a:p>
            <a:r>
              <a:rPr lang="de-DE" dirty="0" err="1" smtClean="0"/>
              <a:t>Injection</a:t>
            </a:r>
            <a:r>
              <a:rPr lang="de-DE" dirty="0" smtClean="0"/>
              <a:t> </a:t>
            </a:r>
            <a:r>
              <a:rPr lang="de-DE" dirty="0"/>
              <a:t>in </a:t>
            </a:r>
            <a:r>
              <a:rPr lang="de-DE" dirty="0" err="1" smtClean="0"/>
              <a:t>cubital</a:t>
            </a:r>
            <a:r>
              <a:rPr lang="de-DE" dirty="0" smtClean="0"/>
              <a:t> </a:t>
            </a:r>
            <a:r>
              <a:rPr lang="de-DE" dirty="0" err="1" smtClean="0"/>
              <a:t>vein</a:t>
            </a:r>
            <a:r>
              <a:rPr lang="de-DE" dirty="0" smtClean="0"/>
              <a:t>, </a:t>
            </a:r>
            <a:r>
              <a:rPr lang="de-DE" dirty="0" err="1" smtClean="0"/>
              <a:t>speed</a:t>
            </a:r>
            <a:r>
              <a:rPr lang="de-DE" dirty="0" smtClean="0"/>
              <a:t> </a:t>
            </a:r>
            <a:r>
              <a:rPr lang="de-DE" dirty="0" err="1" smtClean="0"/>
              <a:t>of</a:t>
            </a:r>
            <a:r>
              <a:rPr lang="de-DE" dirty="0" smtClean="0"/>
              <a:t> </a:t>
            </a:r>
            <a:r>
              <a:rPr lang="de-DE" dirty="0" err="1" smtClean="0"/>
              <a:t>flow</a:t>
            </a:r>
            <a:r>
              <a:rPr lang="de-DE" dirty="0" smtClean="0"/>
              <a:t> </a:t>
            </a:r>
            <a:r>
              <a:rPr lang="de-DE" dirty="0" err="1" smtClean="0"/>
              <a:t>mostly</a:t>
            </a:r>
            <a:endParaRPr lang="de-DE" dirty="0" smtClean="0"/>
          </a:p>
          <a:p>
            <a:r>
              <a:rPr lang="de-DE" dirty="0" smtClean="0"/>
              <a:t> </a:t>
            </a:r>
            <a:r>
              <a:rPr lang="de-DE" dirty="0"/>
              <a:t>2-3 ml/s </a:t>
            </a:r>
            <a:r>
              <a:rPr lang="de-DE" dirty="0" err="1" smtClean="0"/>
              <a:t>by</a:t>
            </a:r>
            <a:r>
              <a:rPr lang="de-DE" dirty="0" smtClean="0"/>
              <a:t> pump</a:t>
            </a:r>
            <a:endParaRPr lang="de-DE" dirty="0"/>
          </a:p>
        </p:txBody>
      </p:sp>
      <p:sp>
        <p:nvSpPr>
          <p:cNvPr id="12293" name="AutoShape 11" descr="https://encrypted-tbn2.gstatic.com/images?q=tbn:ANd9GcRkmyiPKnjtB8_dW2Fq8AbfvRdUhsmauMYAI05ipEAyvi5slEE0"/>
          <p:cNvSpPr>
            <a:spLocks noChangeAspect="1" noChangeArrowheads="1"/>
          </p:cNvSpPr>
          <p:nvPr/>
        </p:nvSpPr>
        <p:spPr bwMode="auto">
          <a:xfrm>
            <a:off x="63500" y="-136525"/>
            <a:ext cx="304800" cy="304800"/>
          </a:xfrm>
          <a:prstGeom prst="rect">
            <a:avLst/>
          </a:prstGeom>
          <a:noFill/>
          <a:ln w="9525">
            <a:noFill/>
            <a:miter lim="800000"/>
            <a:headEnd/>
            <a:tailEnd/>
          </a:ln>
        </p:spPr>
        <p:txBody>
          <a:bodyPr/>
          <a:lstStyle/>
          <a:p>
            <a:endParaRPr lang="de-DE"/>
          </a:p>
        </p:txBody>
      </p:sp>
      <p:pic>
        <p:nvPicPr>
          <p:cNvPr id="12294" name="Picture 12"/>
          <p:cNvPicPr>
            <a:picLocks noChangeAspect="1" noChangeArrowheads="1"/>
          </p:cNvPicPr>
          <p:nvPr/>
        </p:nvPicPr>
        <p:blipFill>
          <a:blip r:embed="rId6"/>
          <a:srcRect/>
          <a:stretch>
            <a:fillRect/>
          </a:stretch>
        </p:blipFill>
        <p:spPr bwMode="auto">
          <a:xfrm>
            <a:off x="5270500" y="828675"/>
            <a:ext cx="1711325" cy="1811338"/>
          </a:xfrm>
          <a:prstGeom prst="rect">
            <a:avLst/>
          </a:prstGeom>
          <a:noFill/>
          <a:ln w="9525">
            <a:noFill/>
            <a:miter lim="800000"/>
            <a:headEnd/>
            <a:tailEnd/>
          </a:ln>
        </p:spPr>
      </p:pic>
      <p:sp>
        <p:nvSpPr>
          <p:cNvPr id="12295" name="Textfeld 15"/>
          <p:cNvSpPr txBox="1">
            <a:spLocks noChangeArrowheads="1"/>
          </p:cNvSpPr>
          <p:nvPr/>
        </p:nvSpPr>
        <p:spPr bwMode="auto">
          <a:xfrm>
            <a:off x="6867525" y="2378075"/>
            <a:ext cx="2276475" cy="261938"/>
          </a:xfrm>
          <a:prstGeom prst="rect">
            <a:avLst/>
          </a:prstGeom>
          <a:noFill/>
          <a:ln w="9525">
            <a:noFill/>
            <a:miter lim="800000"/>
            <a:headEnd/>
            <a:tailEnd/>
          </a:ln>
        </p:spPr>
        <p:txBody>
          <a:bodyPr wrap="none">
            <a:spAutoFit/>
          </a:bodyPr>
          <a:lstStyle/>
          <a:p>
            <a:r>
              <a:rPr lang="de-DE" sz="1100" i="1"/>
              <a:t>Quelle: Medrad Bayer Healthcare</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6" name="Rectangle 10"/>
          <p:cNvSpPr>
            <a:spLocks noChangeArrowheads="1"/>
          </p:cNvSpPr>
          <p:nvPr/>
        </p:nvSpPr>
        <p:spPr bwMode="auto">
          <a:xfrm>
            <a:off x="971550" y="1619250"/>
            <a:ext cx="7239000" cy="920765"/>
          </a:xfrm>
          <a:prstGeom prst="rect">
            <a:avLst/>
          </a:prstGeom>
          <a:noFill/>
          <a:ln w="12700">
            <a:noFill/>
            <a:miter lim="800000"/>
            <a:headEnd/>
            <a:tailEnd/>
          </a:ln>
          <a:effectLst/>
        </p:spPr>
        <p:txBody>
          <a:bodyPr lIns="87312" tIns="44450" rIns="87312" bIns="44450">
            <a:spAutoFit/>
          </a:bodyPr>
          <a:lstStyle/>
          <a:p>
            <a:pPr defTabSz="722313" eaLnBrk="0" hangingPunct="0">
              <a:defRPr/>
            </a:pPr>
            <a:r>
              <a:rPr lang="en-US" dirty="0" smtClean="0">
                <a:latin typeface="+mn-lt"/>
                <a:ea typeface="ＭＳ Ｐゴシック" charset="-128"/>
              </a:rPr>
              <a:t>The depth of grey scaling within a CT ranges from -1000 to +3000, however the human eye can only differentiate between 30 </a:t>
            </a:r>
            <a:r>
              <a:rPr lang="en-US" dirty="0">
                <a:latin typeface="+mn-lt"/>
                <a:ea typeface="ＭＳ Ｐゴシック" charset="-128"/>
              </a:rPr>
              <a:t>- 40 </a:t>
            </a:r>
            <a:r>
              <a:rPr lang="en-US" dirty="0" smtClean="0">
                <a:latin typeface="+mn-lt"/>
                <a:ea typeface="ＭＳ Ｐゴシック" charset="-128"/>
              </a:rPr>
              <a:t>greyscales. </a:t>
            </a:r>
            <a:endParaRPr lang="en-US" dirty="0">
              <a:latin typeface="+mn-lt"/>
              <a:ea typeface="ＭＳ Ｐゴシック" charset="-128"/>
            </a:endParaRPr>
          </a:p>
        </p:txBody>
      </p:sp>
      <p:sp>
        <p:nvSpPr>
          <p:cNvPr id="34829" name="Rectangle 13"/>
          <p:cNvSpPr>
            <a:spLocks noChangeArrowheads="1"/>
          </p:cNvSpPr>
          <p:nvPr/>
        </p:nvSpPr>
        <p:spPr bwMode="auto">
          <a:xfrm>
            <a:off x="588963" y="5289550"/>
            <a:ext cx="7488237" cy="766877"/>
          </a:xfrm>
          <a:prstGeom prst="rect">
            <a:avLst/>
          </a:prstGeom>
          <a:noFill/>
          <a:ln w="12700">
            <a:noFill/>
            <a:miter lim="800000"/>
            <a:headEnd/>
            <a:tailEnd/>
          </a:ln>
          <a:effectLst/>
        </p:spPr>
        <p:txBody>
          <a:bodyPr lIns="87312" tIns="44450" rIns="87312" bIns="44450">
            <a:spAutoFit/>
          </a:bodyPr>
          <a:lstStyle/>
          <a:p>
            <a:pPr defTabSz="722313" eaLnBrk="0" hangingPunct="0">
              <a:lnSpc>
                <a:spcPct val="110000"/>
              </a:lnSpc>
              <a:defRPr/>
            </a:pPr>
            <a:r>
              <a:rPr lang="en-US" sz="2000" dirty="0">
                <a:ea typeface="ＭＳ Ｐゴシック" charset="-128"/>
                <a:cs typeface="Arial" charset="0"/>
              </a:rPr>
              <a:t>→ </a:t>
            </a:r>
            <a:r>
              <a:rPr lang="en-US" sz="2000" dirty="0" smtClean="0">
                <a:ea typeface="ＭＳ Ｐゴシック" charset="-128"/>
                <a:cs typeface="Arial" charset="0"/>
              </a:rPr>
              <a:t>The window settings must therefore be appropriate for the structures being </a:t>
            </a:r>
            <a:r>
              <a:rPr lang="en-US" sz="2000" dirty="0" err="1" smtClean="0">
                <a:ea typeface="ＭＳ Ｐゴシック" charset="-128"/>
                <a:cs typeface="Arial" charset="0"/>
              </a:rPr>
              <a:t>analysed</a:t>
            </a:r>
            <a:r>
              <a:rPr lang="en-US" sz="2000" dirty="0" smtClean="0">
                <a:ea typeface="ＭＳ Ｐゴシック" charset="-128"/>
                <a:cs typeface="Arial" charset="0"/>
              </a:rPr>
              <a:t>.</a:t>
            </a:r>
            <a:endParaRPr lang="en-US" sz="2000" dirty="0">
              <a:latin typeface="+mn-lt"/>
              <a:ea typeface="ＭＳ Ｐゴシック" charset="-128"/>
            </a:endParaRPr>
          </a:p>
        </p:txBody>
      </p:sp>
      <p:pic>
        <p:nvPicPr>
          <p:cNvPr id="13316" name="Picture 11" descr="Allg_Thorax_KnochenFenster"/>
          <p:cNvPicPr>
            <a:picLocks noChangeAspect="1" noChangeArrowheads="1"/>
          </p:cNvPicPr>
          <p:nvPr/>
        </p:nvPicPr>
        <p:blipFill>
          <a:blip r:embed="rId3"/>
          <a:srcRect l="10446" t="5411" r="17314" b="11311"/>
          <a:stretch>
            <a:fillRect/>
          </a:stretch>
        </p:blipFill>
        <p:spPr bwMode="auto">
          <a:xfrm>
            <a:off x="5867400" y="2686050"/>
            <a:ext cx="3238500" cy="2160588"/>
          </a:xfrm>
          <a:prstGeom prst="rect">
            <a:avLst/>
          </a:prstGeom>
          <a:noFill/>
          <a:ln w="9525">
            <a:noFill/>
            <a:miter lim="800000"/>
            <a:headEnd/>
            <a:tailEnd/>
          </a:ln>
        </p:spPr>
      </p:pic>
      <p:pic>
        <p:nvPicPr>
          <p:cNvPr id="13317" name="Picture 12" descr="Allg_Thorax_LungenFenster"/>
          <p:cNvPicPr>
            <a:picLocks noChangeAspect="1" noChangeArrowheads="1"/>
          </p:cNvPicPr>
          <p:nvPr/>
        </p:nvPicPr>
        <p:blipFill>
          <a:blip r:embed="rId4"/>
          <a:srcRect l="9552" t="3935" r="16420" b="9836"/>
          <a:stretch>
            <a:fillRect/>
          </a:stretch>
        </p:blipFill>
        <p:spPr bwMode="auto">
          <a:xfrm>
            <a:off x="76200" y="2686050"/>
            <a:ext cx="3203575" cy="2159000"/>
          </a:xfrm>
          <a:prstGeom prst="rect">
            <a:avLst/>
          </a:prstGeom>
          <a:noFill/>
          <a:ln w="9525">
            <a:noFill/>
            <a:miter lim="800000"/>
            <a:headEnd/>
            <a:tailEnd/>
          </a:ln>
        </p:spPr>
      </p:pic>
      <p:pic>
        <p:nvPicPr>
          <p:cNvPr id="13318" name="Picture 13" descr="Allg_Thorax_WTFenster"/>
          <p:cNvPicPr>
            <a:picLocks noChangeAspect="1" noChangeArrowheads="1"/>
          </p:cNvPicPr>
          <p:nvPr/>
        </p:nvPicPr>
        <p:blipFill>
          <a:blip r:embed="rId5"/>
          <a:srcRect l="10446" t="5411" r="17314" b="8360"/>
          <a:stretch>
            <a:fillRect/>
          </a:stretch>
        </p:blipFill>
        <p:spPr bwMode="auto">
          <a:xfrm>
            <a:off x="3121025" y="2686050"/>
            <a:ext cx="3127375" cy="2160588"/>
          </a:xfrm>
          <a:prstGeom prst="rect">
            <a:avLst/>
          </a:prstGeom>
          <a:noFill/>
          <a:ln w="9525">
            <a:noFill/>
            <a:miter lim="800000"/>
            <a:headEnd/>
            <a:tailEnd/>
          </a:ln>
        </p:spPr>
      </p:pic>
      <p:sp>
        <p:nvSpPr>
          <p:cNvPr id="13319" name="Rectangle 15"/>
          <p:cNvSpPr>
            <a:spLocks noChangeArrowheads="1"/>
          </p:cNvSpPr>
          <p:nvPr/>
        </p:nvSpPr>
        <p:spPr bwMode="auto">
          <a:xfrm>
            <a:off x="1143000" y="4594225"/>
            <a:ext cx="1069975" cy="301625"/>
          </a:xfrm>
          <a:prstGeom prst="rect">
            <a:avLst/>
          </a:prstGeom>
          <a:noFill/>
          <a:ln w="12700">
            <a:noFill/>
            <a:miter lim="800000"/>
            <a:headEnd/>
            <a:tailEnd/>
          </a:ln>
        </p:spPr>
        <p:txBody>
          <a:bodyPr wrap="none" lIns="87312" tIns="44450" rIns="87312" bIns="44450">
            <a:spAutoFit/>
          </a:bodyPr>
          <a:lstStyle/>
          <a:p>
            <a:pPr defTabSz="722313" eaLnBrk="0" hangingPunct="0"/>
            <a:r>
              <a:rPr lang="en-US" altLang="en-US" sz="1400">
                <a:solidFill>
                  <a:schemeClr val="bg1"/>
                </a:solidFill>
              </a:rPr>
              <a:t>1500 / -500</a:t>
            </a:r>
          </a:p>
        </p:txBody>
      </p:sp>
      <p:sp>
        <p:nvSpPr>
          <p:cNvPr id="13320" name="Rectangle 16"/>
          <p:cNvSpPr>
            <a:spLocks noChangeArrowheads="1"/>
          </p:cNvSpPr>
          <p:nvPr/>
        </p:nvSpPr>
        <p:spPr bwMode="auto">
          <a:xfrm>
            <a:off x="4291013" y="4562475"/>
            <a:ext cx="814387" cy="301625"/>
          </a:xfrm>
          <a:prstGeom prst="rect">
            <a:avLst/>
          </a:prstGeom>
          <a:noFill/>
          <a:ln w="12700">
            <a:noFill/>
            <a:miter lim="800000"/>
            <a:headEnd/>
            <a:tailEnd/>
          </a:ln>
        </p:spPr>
        <p:txBody>
          <a:bodyPr wrap="none" lIns="87312" tIns="44450" rIns="87312" bIns="44450">
            <a:spAutoFit/>
          </a:bodyPr>
          <a:lstStyle/>
          <a:p>
            <a:pPr defTabSz="722313" eaLnBrk="0" hangingPunct="0"/>
            <a:r>
              <a:rPr lang="en-US" altLang="en-US" sz="1400">
                <a:solidFill>
                  <a:schemeClr val="bg1"/>
                </a:solidFill>
              </a:rPr>
              <a:t>350 / 50</a:t>
            </a:r>
          </a:p>
        </p:txBody>
      </p:sp>
      <p:sp>
        <p:nvSpPr>
          <p:cNvPr id="13321" name="Rectangle 17"/>
          <p:cNvSpPr>
            <a:spLocks noChangeArrowheads="1"/>
          </p:cNvSpPr>
          <p:nvPr/>
        </p:nvSpPr>
        <p:spPr bwMode="auto">
          <a:xfrm>
            <a:off x="7065963" y="4594225"/>
            <a:ext cx="1011237" cy="301625"/>
          </a:xfrm>
          <a:prstGeom prst="rect">
            <a:avLst/>
          </a:prstGeom>
          <a:noFill/>
          <a:ln w="12700">
            <a:noFill/>
            <a:miter lim="800000"/>
            <a:headEnd/>
            <a:tailEnd/>
          </a:ln>
        </p:spPr>
        <p:txBody>
          <a:bodyPr wrap="none" lIns="87312" tIns="44450" rIns="87312" bIns="44450">
            <a:spAutoFit/>
          </a:bodyPr>
          <a:lstStyle/>
          <a:p>
            <a:pPr defTabSz="722313" eaLnBrk="0" hangingPunct="0"/>
            <a:r>
              <a:rPr lang="en-US" altLang="en-US" sz="1400">
                <a:solidFill>
                  <a:schemeClr val="bg1"/>
                </a:solidFill>
              </a:rPr>
              <a:t>2000 / 200</a:t>
            </a:r>
          </a:p>
        </p:txBody>
      </p:sp>
      <p:sp>
        <p:nvSpPr>
          <p:cNvPr id="34831" name="Rectangle 15"/>
          <p:cNvSpPr>
            <a:spLocks noChangeArrowheads="1"/>
          </p:cNvSpPr>
          <p:nvPr/>
        </p:nvSpPr>
        <p:spPr bwMode="auto">
          <a:xfrm>
            <a:off x="3656013" y="2686050"/>
            <a:ext cx="2592387" cy="336550"/>
          </a:xfrm>
          <a:prstGeom prst="rect">
            <a:avLst/>
          </a:prstGeom>
          <a:noFill/>
          <a:ln w="12700">
            <a:noFill/>
            <a:miter lim="800000"/>
            <a:headEnd/>
            <a:tailEnd/>
          </a:ln>
          <a:effectLst/>
        </p:spPr>
        <p:txBody>
          <a:bodyPr lIns="87312" tIns="44450" rIns="87312" bIns="44450">
            <a:spAutoFit/>
          </a:bodyPr>
          <a:lstStyle/>
          <a:p>
            <a:pPr algn="ctr" defTabSz="722313" eaLnBrk="0" hangingPunct="0">
              <a:defRPr/>
            </a:pPr>
            <a:r>
              <a:rPr lang="en-US" sz="1600" dirty="0" smtClean="0">
                <a:solidFill>
                  <a:schemeClr val="bg1"/>
                </a:solidFill>
                <a:latin typeface="+mn-lt"/>
                <a:ea typeface="ＭＳ Ｐゴシック" charset="-128"/>
              </a:rPr>
              <a:t>Soft tissue -window</a:t>
            </a:r>
            <a:endParaRPr lang="en-US" sz="1600" dirty="0">
              <a:solidFill>
                <a:schemeClr val="bg1"/>
              </a:solidFill>
              <a:latin typeface="+mn-lt"/>
              <a:ea typeface="ＭＳ Ｐゴシック" charset="-128"/>
            </a:endParaRPr>
          </a:p>
        </p:txBody>
      </p:sp>
      <p:sp>
        <p:nvSpPr>
          <p:cNvPr id="34830" name="Rectangle 14"/>
          <p:cNvSpPr>
            <a:spLocks noChangeArrowheads="1"/>
          </p:cNvSpPr>
          <p:nvPr/>
        </p:nvSpPr>
        <p:spPr bwMode="auto">
          <a:xfrm>
            <a:off x="829602" y="2718361"/>
            <a:ext cx="1905970" cy="335989"/>
          </a:xfrm>
          <a:prstGeom prst="rect">
            <a:avLst/>
          </a:prstGeom>
          <a:noFill/>
          <a:ln w="12700">
            <a:noFill/>
            <a:miter lim="800000"/>
            <a:headEnd/>
            <a:tailEnd/>
          </a:ln>
          <a:effectLst/>
        </p:spPr>
        <p:txBody>
          <a:bodyPr wrap="none" lIns="87312" tIns="44450" rIns="87312" bIns="44450">
            <a:spAutoFit/>
          </a:bodyPr>
          <a:lstStyle/>
          <a:p>
            <a:pPr defTabSz="722313" eaLnBrk="0" hangingPunct="0">
              <a:defRPr/>
            </a:pPr>
            <a:r>
              <a:rPr lang="en-US" sz="1600" smtClean="0">
                <a:latin typeface="+mn-lt"/>
                <a:ea typeface="ＭＳ Ｐゴシック" charset="-128"/>
              </a:rPr>
              <a:t>Pulmonary-window</a:t>
            </a:r>
            <a:endParaRPr lang="en-US" sz="1600" dirty="0">
              <a:latin typeface="+mn-lt"/>
              <a:ea typeface="ＭＳ Ｐゴシック" charset="-128"/>
            </a:endParaRPr>
          </a:p>
        </p:txBody>
      </p:sp>
      <p:sp>
        <p:nvSpPr>
          <p:cNvPr id="14" name="Rectangle 15"/>
          <p:cNvSpPr>
            <a:spLocks noChangeArrowheads="1"/>
          </p:cNvSpPr>
          <p:nvPr/>
        </p:nvSpPr>
        <p:spPr bwMode="auto">
          <a:xfrm>
            <a:off x="6399213" y="2686050"/>
            <a:ext cx="2592387" cy="336550"/>
          </a:xfrm>
          <a:prstGeom prst="rect">
            <a:avLst/>
          </a:prstGeom>
          <a:noFill/>
          <a:ln w="12700">
            <a:noFill/>
            <a:miter lim="800000"/>
            <a:headEnd/>
            <a:tailEnd/>
          </a:ln>
          <a:effectLst/>
        </p:spPr>
        <p:txBody>
          <a:bodyPr lIns="87312" tIns="44450" rIns="87312" bIns="44450">
            <a:spAutoFit/>
          </a:bodyPr>
          <a:lstStyle/>
          <a:p>
            <a:pPr algn="ctr" defTabSz="722313" eaLnBrk="0" hangingPunct="0">
              <a:defRPr/>
            </a:pPr>
            <a:r>
              <a:rPr lang="en-US" sz="1600" dirty="0" smtClean="0">
                <a:solidFill>
                  <a:schemeClr val="bg1"/>
                </a:solidFill>
                <a:latin typeface="+mn-lt"/>
                <a:ea typeface="ＭＳ Ｐゴシック" charset="-128"/>
              </a:rPr>
              <a:t>bone-window</a:t>
            </a:r>
            <a:endParaRPr lang="en-US" sz="1600" dirty="0">
              <a:solidFill>
                <a:schemeClr val="bg1"/>
              </a:solidFill>
              <a:latin typeface="+mn-lt"/>
              <a:ea typeface="ＭＳ Ｐゴシック" charset="-128"/>
            </a:endParaRPr>
          </a:p>
        </p:txBody>
      </p:sp>
      <p:sp>
        <p:nvSpPr>
          <p:cNvPr id="13" name="Text Box 51"/>
          <p:cNvSpPr txBox="1">
            <a:spLocks noChangeArrowheads="1"/>
          </p:cNvSpPr>
          <p:nvPr/>
        </p:nvSpPr>
        <p:spPr bwMode="auto">
          <a:xfrm>
            <a:off x="1828800" y="881063"/>
            <a:ext cx="7315200" cy="461962"/>
          </a:xfrm>
          <a:prstGeom prst="rect">
            <a:avLst/>
          </a:prstGeom>
          <a:noFill/>
          <a:ln w="12700">
            <a:noFill/>
            <a:miter lim="800000"/>
            <a:headEnd/>
            <a:tailEnd/>
          </a:ln>
          <a:effectLst/>
        </p:spPr>
        <p:txBody>
          <a:bodyPr>
            <a:spAutoFit/>
          </a:bodyPr>
          <a:lstStyle/>
          <a:p>
            <a:pPr eaLnBrk="0" hangingPunct="0">
              <a:spcBef>
                <a:spcPct val="50000"/>
              </a:spcBef>
              <a:defRPr/>
            </a:pPr>
            <a:r>
              <a:rPr lang="en-GB" sz="2400" b="1" dirty="0" smtClean="0">
                <a:latin typeface="+mj-lt"/>
              </a:rPr>
              <a:t>Window Settings</a:t>
            </a:r>
            <a:endParaRPr lang="en-GB" sz="2400" b="1" dirty="0">
              <a:latin typeface="+mj-lt"/>
            </a:endParaRPr>
          </a:p>
        </p:txBody>
      </p:sp>
      <p:sp>
        <p:nvSpPr>
          <p:cNvPr id="15" name="Textfeld 14"/>
          <p:cNvSpPr txBox="1"/>
          <p:nvPr/>
        </p:nvSpPr>
        <p:spPr>
          <a:xfrm>
            <a:off x="447675" y="4895850"/>
            <a:ext cx="3839513" cy="369332"/>
          </a:xfrm>
          <a:prstGeom prst="rect">
            <a:avLst/>
          </a:prstGeom>
          <a:noFill/>
        </p:spPr>
        <p:txBody>
          <a:bodyPr wrap="none">
            <a:spAutoFit/>
          </a:bodyPr>
          <a:lstStyle/>
          <a:p>
            <a:pPr>
              <a:defRPr/>
            </a:pPr>
            <a:r>
              <a:rPr lang="de-DE" dirty="0" err="1" smtClean="0">
                <a:latin typeface="+mn-lt"/>
              </a:rPr>
              <a:t>Window</a:t>
            </a:r>
            <a:r>
              <a:rPr lang="de-DE" dirty="0" smtClean="0">
                <a:latin typeface="+mn-lt"/>
              </a:rPr>
              <a:t> </a:t>
            </a:r>
            <a:r>
              <a:rPr lang="de-DE" dirty="0" err="1" smtClean="0">
                <a:latin typeface="+mn-lt"/>
              </a:rPr>
              <a:t>width</a:t>
            </a:r>
            <a:r>
              <a:rPr lang="de-DE" dirty="0" smtClean="0">
                <a:latin typeface="+mn-lt"/>
              </a:rPr>
              <a:t> </a:t>
            </a:r>
            <a:r>
              <a:rPr lang="de-DE" dirty="0">
                <a:latin typeface="+mn-lt"/>
              </a:rPr>
              <a:t>W / </a:t>
            </a:r>
            <a:r>
              <a:rPr lang="de-DE" dirty="0" err="1" smtClean="0">
                <a:latin typeface="+mn-lt"/>
              </a:rPr>
              <a:t>window</a:t>
            </a:r>
            <a:r>
              <a:rPr lang="de-DE" dirty="0" smtClean="0">
                <a:latin typeface="+mn-lt"/>
              </a:rPr>
              <a:t> </a:t>
            </a:r>
            <a:r>
              <a:rPr lang="de-DE" dirty="0" err="1" smtClean="0">
                <a:latin typeface="+mn-lt"/>
              </a:rPr>
              <a:t>central</a:t>
            </a:r>
            <a:r>
              <a:rPr lang="de-DE" dirty="0" smtClean="0">
                <a:latin typeface="+mn-lt"/>
              </a:rPr>
              <a:t> </a:t>
            </a:r>
            <a:r>
              <a:rPr lang="de-DE" dirty="0">
                <a:latin typeface="+mn-lt"/>
              </a:rPr>
              <a:t>C</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5" descr="613117"/>
          <p:cNvPicPr>
            <a:picLocks noGrp="1" noChangeAspect="1" noChangeArrowheads="1"/>
          </p:cNvPicPr>
          <p:nvPr>
            <p:ph sz="half" idx="1"/>
          </p:nvPr>
        </p:nvPicPr>
        <p:blipFill>
          <a:blip r:embed="rId4"/>
          <a:srcRect/>
          <a:stretch>
            <a:fillRect/>
          </a:stretch>
        </p:blipFill>
        <p:spPr>
          <a:xfrm>
            <a:off x="5037138" y="882650"/>
            <a:ext cx="3776662" cy="2843213"/>
          </a:xfrm>
        </p:spPr>
      </p:pic>
      <p:sp>
        <p:nvSpPr>
          <p:cNvPr id="1028" name="Text Box 8"/>
          <p:cNvSpPr txBox="1">
            <a:spLocks noChangeArrowheads="1"/>
          </p:cNvSpPr>
          <p:nvPr/>
        </p:nvSpPr>
        <p:spPr bwMode="auto">
          <a:xfrm>
            <a:off x="2211388" y="1355725"/>
            <a:ext cx="2790825" cy="1754326"/>
          </a:xfrm>
          <a:prstGeom prst="rect">
            <a:avLst/>
          </a:prstGeom>
          <a:noFill/>
          <a:ln w="9525">
            <a:noFill/>
            <a:miter lim="800000"/>
            <a:headEnd/>
            <a:tailEnd/>
          </a:ln>
        </p:spPr>
        <p:txBody>
          <a:bodyPr>
            <a:spAutoFit/>
          </a:bodyPr>
          <a:lstStyle/>
          <a:p>
            <a:pPr>
              <a:defRPr/>
            </a:pPr>
            <a:r>
              <a:rPr lang="de-DE" dirty="0" err="1" smtClean="0">
                <a:latin typeface="+mn-lt"/>
              </a:rPr>
              <a:t>Conventional</a:t>
            </a:r>
            <a:r>
              <a:rPr lang="de-DE" dirty="0" smtClean="0">
                <a:latin typeface="+mn-lt"/>
              </a:rPr>
              <a:t> </a:t>
            </a:r>
            <a:r>
              <a:rPr lang="de-DE" dirty="0" err="1" smtClean="0">
                <a:latin typeface="+mn-lt"/>
              </a:rPr>
              <a:t>view</a:t>
            </a:r>
            <a:r>
              <a:rPr lang="de-DE" dirty="0" smtClean="0">
                <a:latin typeface="+mn-lt"/>
              </a:rPr>
              <a:t> </a:t>
            </a:r>
            <a:r>
              <a:rPr lang="de-DE" dirty="0" err="1" smtClean="0">
                <a:latin typeface="+mn-lt"/>
              </a:rPr>
              <a:t>is</a:t>
            </a:r>
            <a:r>
              <a:rPr lang="de-DE" dirty="0" smtClean="0">
                <a:latin typeface="+mn-lt"/>
              </a:rPr>
              <a:t> </a:t>
            </a:r>
            <a:r>
              <a:rPr lang="de-DE" dirty="0" err="1" smtClean="0">
                <a:latin typeface="+mn-lt"/>
              </a:rPr>
              <a:t>from</a:t>
            </a:r>
            <a:r>
              <a:rPr lang="de-DE" dirty="0" smtClean="0">
                <a:latin typeface="+mn-lt"/>
              </a:rPr>
              <a:t> </a:t>
            </a:r>
            <a:r>
              <a:rPr lang="de-DE" dirty="0" err="1" smtClean="0">
                <a:latin typeface="+mn-lt"/>
              </a:rPr>
              <a:t>the</a:t>
            </a:r>
            <a:r>
              <a:rPr lang="de-DE" dirty="0" smtClean="0">
                <a:latin typeface="+mn-lt"/>
              </a:rPr>
              <a:t> </a:t>
            </a:r>
            <a:r>
              <a:rPr lang="de-DE" dirty="0" err="1" smtClean="0">
                <a:latin typeface="+mn-lt"/>
              </a:rPr>
              <a:t>foot</a:t>
            </a:r>
            <a:r>
              <a:rPr lang="de-DE" dirty="0" smtClean="0">
                <a:latin typeface="+mn-lt"/>
              </a:rPr>
              <a:t> </a:t>
            </a:r>
            <a:r>
              <a:rPr lang="de-DE" dirty="0" err="1" smtClean="0">
                <a:latin typeface="+mn-lt"/>
              </a:rPr>
              <a:t>of</a:t>
            </a:r>
            <a:r>
              <a:rPr lang="de-DE" dirty="0" smtClean="0">
                <a:latin typeface="+mn-lt"/>
              </a:rPr>
              <a:t> </a:t>
            </a:r>
            <a:r>
              <a:rPr lang="de-DE" dirty="0" err="1" smtClean="0">
                <a:latin typeface="+mn-lt"/>
              </a:rPr>
              <a:t>the</a:t>
            </a:r>
            <a:r>
              <a:rPr lang="de-DE" dirty="0" smtClean="0">
                <a:latin typeface="+mn-lt"/>
              </a:rPr>
              <a:t> </a:t>
            </a:r>
            <a:r>
              <a:rPr lang="de-DE" dirty="0" err="1" smtClean="0">
                <a:latin typeface="+mn-lt"/>
              </a:rPr>
              <a:t>patient</a:t>
            </a:r>
            <a:endParaRPr lang="de-DE" dirty="0" smtClean="0">
              <a:latin typeface="+mn-lt"/>
            </a:endParaRPr>
          </a:p>
          <a:p>
            <a:pPr>
              <a:defRPr/>
            </a:pPr>
            <a:endParaRPr lang="de-DE" dirty="0">
              <a:latin typeface="+mn-lt"/>
            </a:endParaRPr>
          </a:p>
          <a:p>
            <a:pPr>
              <a:defRPr/>
            </a:pPr>
            <a:r>
              <a:rPr lang="de-DE" dirty="0">
                <a:latin typeface="+mn-lt"/>
                <a:cs typeface="Arial" charset="0"/>
              </a:rPr>
              <a:t>→ </a:t>
            </a:r>
            <a:r>
              <a:rPr lang="de-DE" dirty="0" err="1" smtClean="0">
                <a:latin typeface="+mn-lt"/>
                <a:cs typeface="Arial" charset="0"/>
              </a:rPr>
              <a:t>the</a:t>
            </a:r>
            <a:r>
              <a:rPr lang="de-DE" dirty="0" smtClean="0">
                <a:latin typeface="+mn-lt"/>
                <a:cs typeface="Arial" charset="0"/>
              </a:rPr>
              <a:t> </a:t>
            </a:r>
            <a:r>
              <a:rPr lang="de-DE" dirty="0" err="1" smtClean="0">
                <a:latin typeface="+mn-lt"/>
                <a:cs typeface="Arial" charset="0"/>
              </a:rPr>
              <a:t>left</a:t>
            </a:r>
            <a:r>
              <a:rPr lang="de-DE" dirty="0" smtClean="0">
                <a:latin typeface="+mn-lt"/>
                <a:cs typeface="Arial" charset="0"/>
              </a:rPr>
              <a:t> </a:t>
            </a:r>
            <a:r>
              <a:rPr lang="de-DE" dirty="0" err="1" smtClean="0">
                <a:latin typeface="+mn-lt"/>
                <a:cs typeface="Arial" charset="0"/>
              </a:rPr>
              <a:t>side</a:t>
            </a:r>
            <a:r>
              <a:rPr lang="de-DE" dirty="0" smtClean="0">
                <a:latin typeface="+mn-lt"/>
                <a:cs typeface="Arial" charset="0"/>
              </a:rPr>
              <a:t> </a:t>
            </a:r>
            <a:r>
              <a:rPr lang="de-DE" dirty="0" err="1" smtClean="0">
                <a:latin typeface="+mn-lt"/>
                <a:cs typeface="Arial" charset="0"/>
              </a:rPr>
              <a:t>of</a:t>
            </a:r>
            <a:r>
              <a:rPr lang="de-DE" dirty="0" smtClean="0">
                <a:latin typeface="+mn-lt"/>
                <a:cs typeface="Arial" charset="0"/>
              </a:rPr>
              <a:t> </a:t>
            </a:r>
            <a:r>
              <a:rPr lang="de-DE" dirty="0" err="1" smtClean="0">
                <a:latin typeface="+mn-lt"/>
                <a:cs typeface="Arial" charset="0"/>
              </a:rPr>
              <a:t>the</a:t>
            </a:r>
            <a:r>
              <a:rPr lang="de-DE" dirty="0" smtClean="0">
                <a:latin typeface="+mn-lt"/>
                <a:cs typeface="Arial" charset="0"/>
              </a:rPr>
              <a:t> </a:t>
            </a:r>
            <a:r>
              <a:rPr lang="de-DE" dirty="0" err="1" smtClean="0">
                <a:latin typeface="+mn-lt"/>
                <a:cs typeface="Arial" charset="0"/>
              </a:rPr>
              <a:t>image</a:t>
            </a:r>
            <a:r>
              <a:rPr lang="de-DE" dirty="0" smtClean="0">
                <a:latin typeface="+mn-lt"/>
                <a:cs typeface="Arial" charset="0"/>
              </a:rPr>
              <a:t> </a:t>
            </a:r>
            <a:r>
              <a:rPr lang="de-DE" dirty="0" err="1" smtClean="0">
                <a:latin typeface="+mn-lt"/>
                <a:cs typeface="Arial" charset="0"/>
              </a:rPr>
              <a:t>is</a:t>
            </a:r>
            <a:r>
              <a:rPr lang="de-DE" dirty="0" smtClean="0">
                <a:latin typeface="+mn-lt"/>
                <a:cs typeface="Arial" charset="0"/>
              </a:rPr>
              <a:t> </a:t>
            </a:r>
            <a:r>
              <a:rPr lang="de-DE" dirty="0" err="1" smtClean="0">
                <a:latin typeface="+mn-lt"/>
                <a:cs typeface="Arial" charset="0"/>
              </a:rPr>
              <a:t>the</a:t>
            </a:r>
            <a:r>
              <a:rPr lang="de-DE" dirty="0" smtClean="0">
                <a:latin typeface="+mn-lt"/>
                <a:cs typeface="Arial" charset="0"/>
              </a:rPr>
              <a:t> </a:t>
            </a:r>
            <a:r>
              <a:rPr lang="de-DE" dirty="0" err="1" smtClean="0">
                <a:latin typeface="+mn-lt"/>
                <a:cs typeface="Arial" charset="0"/>
              </a:rPr>
              <a:t>patient‘s</a:t>
            </a:r>
            <a:r>
              <a:rPr lang="de-DE" dirty="0" smtClean="0">
                <a:latin typeface="+mn-lt"/>
                <a:cs typeface="Arial" charset="0"/>
              </a:rPr>
              <a:t> </a:t>
            </a:r>
            <a:r>
              <a:rPr lang="de-DE" dirty="0" err="1" smtClean="0">
                <a:latin typeface="+mn-lt"/>
                <a:cs typeface="Arial" charset="0"/>
              </a:rPr>
              <a:t>right</a:t>
            </a:r>
            <a:r>
              <a:rPr lang="de-DE" dirty="0" smtClean="0">
                <a:latin typeface="+mn-lt"/>
                <a:cs typeface="Arial" charset="0"/>
              </a:rPr>
              <a:t> </a:t>
            </a:r>
            <a:endParaRPr lang="de-DE" dirty="0">
              <a:latin typeface="+mn-lt"/>
              <a:cs typeface="Arial" charset="0"/>
            </a:endParaRPr>
          </a:p>
        </p:txBody>
      </p:sp>
      <p:graphicFrame>
        <p:nvGraphicFramePr>
          <p:cNvPr id="14340" name="Object 9">
            <a:hlinkClick r:id="" action="ppaction://ole?verb=0"/>
          </p:cNvPr>
          <p:cNvGraphicFramePr>
            <a:graphicFrameLocks noGrp="1"/>
          </p:cNvGraphicFramePr>
          <p:nvPr>
            <p:ph sz="half" idx="2"/>
          </p:nvPr>
        </p:nvGraphicFramePr>
        <p:xfrm>
          <a:off x="2211388" y="3725863"/>
          <a:ext cx="2871787" cy="2457450"/>
        </p:xfrm>
        <a:graphic>
          <a:graphicData uri="http://schemas.openxmlformats.org/presentationml/2006/ole">
            <mc:AlternateContent xmlns:mc="http://schemas.openxmlformats.org/markup-compatibility/2006">
              <mc:Choice xmlns:v="urn:schemas-microsoft-com:vml" Requires="v">
                <p:oleObj spid="_x0000_s14383" name="Paint Shop Pro Image" r:id="rId5" imgW="4993769" imgH="4993769" progId="PaintShopPro">
                  <p:embed/>
                </p:oleObj>
              </mc:Choice>
              <mc:Fallback>
                <p:oleObj name="Paint Shop Pro Image" r:id="rId5" imgW="4993769" imgH="4993769" progId="PaintShopPro">
                  <p:embed/>
                  <p:pic>
                    <p:nvPicPr>
                      <p:cNvPr id="0" name="Object 9"/>
                      <p:cNvPicPr>
                        <a:picLocks noChangeArrowheads="1"/>
                      </p:cNvPicPr>
                      <p:nvPr/>
                    </p:nvPicPr>
                    <p:blipFill>
                      <a:blip r:embed="rId6">
                        <a:extLst>
                          <a:ext uri="{28A0092B-C50C-407E-A947-70E740481C1C}">
                            <a14:useLocalDpi xmlns:a14="http://schemas.microsoft.com/office/drawing/2010/main" val="0"/>
                          </a:ext>
                        </a:extLst>
                      </a:blip>
                      <a:srcRect t="14418"/>
                      <a:stretch>
                        <a:fillRect/>
                      </a:stretch>
                    </p:blipFill>
                    <p:spPr bwMode="auto">
                      <a:xfrm>
                        <a:off x="2211388" y="3725863"/>
                        <a:ext cx="2871787" cy="245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4341" name="Text Box 12"/>
          <p:cNvSpPr txBox="1">
            <a:spLocks noChangeArrowheads="1"/>
          </p:cNvSpPr>
          <p:nvPr/>
        </p:nvSpPr>
        <p:spPr bwMode="auto">
          <a:xfrm>
            <a:off x="1620838" y="5021263"/>
            <a:ext cx="349250" cy="366712"/>
          </a:xfrm>
          <a:prstGeom prst="rect">
            <a:avLst/>
          </a:prstGeom>
          <a:noFill/>
          <a:ln w="9525">
            <a:noFill/>
            <a:miter lim="800000"/>
            <a:headEnd/>
            <a:tailEnd/>
          </a:ln>
        </p:spPr>
        <p:txBody>
          <a:bodyPr wrap="none">
            <a:spAutoFit/>
          </a:bodyPr>
          <a:lstStyle/>
          <a:p>
            <a:r>
              <a:rPr lang="de-DE" altLang="en-US"/>
              <a:t>R</a:t>
            </a:r>
          </a:p>
        </p:txBody>
      </p:sp>
      <p:sp>
        <p:nvSpPr>
          <p:cNvPr id="14342" name="Text Box 13"/>
          <p:cNvSpPr txBox="1">
            <a:spLocks noChangeArrowheads="1"/>
          </p:cNvSpPr>
          <p:nvPr/>
        </p:nvSpPr>
        <p:spPr bwMode="auto">
          <a:xfrm>
            <a:off x="5319713" y="5021263"/>
            <a:ext cx="311150" cy="366712"/>
          </a:xfrm>
          <a:prstGeom prst="rect">
            <a:avLst/>
          </a:prstGeom>
          <a:noFill/>
          <a:ln w="9525">
            <a:noFill/>
            <a:miter lim="800000"/>
            <a:headEnd/>
            <a:tailEnd/>
          </a:ln>
        </p:spPr>
        <p:txBody>
          <a:bodyPr wrap="none">
            <a:spAutoFit/>
          </a:bodyPr>
          <a:lstStyle/>
          <a:p>
            <a:r>
              <a:rPr lang="de-DE" altLang="en-US"/>
              <a:t>L</a:t>
            </a:r>
          </a:p>
        </p:txBody>
      </p:sp>
      <p:sp>
        <p:nvSpPr>
          <p:cNvPr id="14343" name="Text Box 20"/>
          <p:cNvSpPr txBox="1">
            <a:spLocks noChangeArrowheads="1"/>
          </p:cNvSpPr>
          <p:nvPr/>
        </p:nvSpPr>
        <p:spPr bwMode="auto">
          <a:xfrm>
            <a:off x="7118350" y="3370263"/>
            <a:ext cx="1533525" cy="304800"/>
          </a:xfrm>
          <a:prstGeom prst="rect">
            <a:avLst/>
          </a:prstGeom>
          <a:noFill/>
          <a:ln w="9525">
            <a:noFill/>
            <a:miter lim="800000"/>
            <a:headEnd/>
            <a:tailEnd/>
          </a:ln>
        </p:spPr>
        <p:txBody>
          <a:bodyPr wrap="none">
            <a:spAutoFit/>
          </a:bodyPr>
          <a:lstStyle/>
          <a:p>
            <a:r>
              <a:rPr lang="de-DE" altLang="en-US" sz="1400" i="1"/>
              <a:t>Thieme Radbase</a:t>
            </a:r>
          </a:p>
        </p:txBody>
      </p:sp>
      <p:sp>
        <p:nvSpPr>
          <p:cNvPr id="14344" name="Rectangle 4"/>
          <p:cNvSpPr>
            <a:spLocks noGrp="1" noChangeArrowheads="1"/>
          </p:cNvSpPr>
          <p:nvPr>
            <p:ph type="title"/>
          </p:nvPr>
        </p:nvSpPr>
        <p:spPr>
          <a:xfrm>
            <a:off x="3281363" y="211138"/>
            <a:ext cx="2481262" cy="369887"/>
          </a:xfrm>
          <a:noFill/>
        </p:spPr>
        <p:txBody>
          <a:bodyPr/>
          <a:lstStyle/>
          <a:p>
            <a:r>
              <a:rPr lang="de-DE" altLang="en-US" dirty="0" err="1"/>
              <a:t>S</a:t>
            </a:r>
            <a:r>
              <a:rPr lang="de-DE" altLang="en-US" dirty="0" err="1" smtClean="0"/>
              <a:t>licing</a:t>
            </a:r>
            <a:endParaRPr lang="de-DE" altLang="en-US" dirty="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lstStyle/>
          <a:p>
            <a:pPr marL="0" indent="0" algn="ctr">
              <a:buNone/>
            </a:pPr>
            <a:r>
              <a:rPr lang="de-DE" sz="4400" b="1" u="sng" dirty="0" err="1" smtClean="0"/>
              <a:t>Anatomy</a:t>
            </a:r>
            <a:r>
              <a:rPr lang="de-DE" sz="4400" b="1" u="sng" dirty="0" smtClean="0"/>
              <a:t> </a:t>
            </a:r>
            <a:r>
              <a:rPr lang="de-DE" sz="4400" b="1" u="sng" dirty="0" err="1" smtClean="0"/>
              <a:t>of</a:t>
            </a:r>
            <a:r>
              <a:rPr lang="de-DE" sz="4400" b="1" u="sng" dirty="0" smtClean="0"/>
              <a:t> </a:t>
            </a:r>
            <a:r>
              <a:rPr lang="de-DE" sz="4400" b="1" u="sng" dirty="0" err="1" smtClean="0"/>
              <a:t>the</a:t>
            </a:r>
            <a:r>
              <a:rPr lang="de-DE" sz="4400" b="1" u="sng" dirty="0" smtClean="0"/>
              <a:t> Thorax</a:t>
            </a:r>
            <a:endParaRPr lang="de-DE" sz="4400" b="1" u="sng" dirty="0"/>
          </a:p>
        </p:txBody>
      </p:sp>
    </p:spTree>
    <p:extLst>
      <p:ext uri="{BB962C8B-B14F-4D97-AF65-F5344CB8AC3E}">
        <p14:creationId xmlns:p14="http://schemas.microsoft.com/office/powerpoint/2010/main" val="138862347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endParaRPr lang="en-US" altLang="en-US" smtClean="0"/>
          </a:p>
        </p:txBody>
      </p:sp>
      <p:grpSp>
        <p:nvGrpSpPr>
          <p:cNvPr id="19459" name="Gruppieren 5"/>
          <p:cNvGrpSpPr>
            <a:grpSpLocks/>
          </p:cNvGrpSpPr>
          <p:nvPr/>
        </p:nvGrpSpPr>
        <p:grpSpPr bwMode="auto">
          <a:xfrm>
            <a:off x="2484438" y="660400"/>
            <a:ext cx="4430712" cy="5702300"/>
            <a:chOff x="2770188" y="97718"/>
            <a:chExt cx="4892675" cy="6297613"/>
          </a:xfrm>
        </p:grpSpPr>
        <p:pic>
          <p:nvPicPr>
            <p:cNvPr id="19475" name="Picture 6"/>
            <p:cNvPicPr>
              <a:picLocks noChangeAspect="1" noChangeArrowheads="1"/>
            </p:cNvPicPr>
            <p:nvPr/>
          </p:nvPicPr>
          <p:blipFill>
            <a:blip r:embed="rId3"/>
            <a:srcRect/>
            <a:stretch>
              <a:fillRect/>
            </a:stretch>
          </p:blipFill>
          <p:spPr bwMode="auto">
            <a:xfrm>
              <a:off x="2770188" y="3387018"/>
              <a:ext cx="4892675" cy="3008313"/>
            </a:xfrm>
            <a:prstGeom prst="rect">
              <a:avLst/>
            </a:prstGeom>
            <a:noFill/>
            <a:ln w="9525">
              <a:noFill/>
              <a:miter lim="800000"/>
              <a:headEnd/>
              <a:tailEnd/>
            </a:ln>
          </p:spPr>
        </p:pic>
        <p:pic>
          <p:nvPicPr>
            <p:cNvPr id="19476" name="Picture 7"/>
            <p:cNvPicPr>
              <a:picLocks noChangeAspect="1" noChangeArrowheads="1"/>
            </p:cNvPicPr>
            <p:nvPr/>
          </p:nvPicPr>
          <p:blipFill>
            <a:blip r:embed="rId4"/>
            <a:srcRect l="24513" t="20229" r="25171" b="18304"/>
            <a:stretch>
              <a:fillRect/>
            </a:stretch>
          </p:blipFill>
          <p:spPr bwMode="auto">
            <a:xfrm>
              <a:off x="2770188" y="97718"/>
              <a:ext cx="4892675" cy="3308350"/>
            </a:xfrm>
            <a:prstGeom prst="rect">
              <a:avLst/>
            </a:prstGeom>
            <a:noFill/>
            <a:ln w="9525">
              <a:noFill/>
              <a:miter lim="800000"/>
              <a:headEnd/>
              <a:tailEnd/>
            </a:ln>
          </p:spPr>
        </p:pic>
      </p:grpSp>
      <p:pic>
        <p:nvPicPr>
          <p:cNvPr id="19460" name="Picture 8"/>
          <p:cNvPicPr>
            <a:picLocks noChangeAspect="1" noChangeArrowheads="1"/>
          </p:cNvPicPr>
          <p:nvPr/>
        </p:nvPicPr>
        <p:blipFill>
          <a:blip r:embed="rId5"/>
          <a:srcRect l="34154" r="34927" b="36064"/>
          <a:stretch>
            <a:fillRect/>
          </a:stretch>
        </p:blipFill>
        <p:spPr bwMode="auto">
          <a:xfrm>
            <a:off x="242888" y="2479675"/>
            <a:ext cx="1754187" cy="2411413"/>
          </a:xfrm>
          <a:prstGeom prst="rect">
            <a:avLst/>
          </a:prstGeom>
          <a:noFill/>
          <a:ln w="9525">
            <a:noFill/>
            <a:miter lim="800000"/>
            <a:headEnd/>
            <a:tailEnd/>
          </a:ln>
        </p:spPr>
      </p:pic>
      <p:sp>
        <p:nvSpPr>
          <p:cNvPr id="7" name="Textfeld 6"/>
          <p:cNvSpPr txBox="1"/>
          <p:nvPr/>
        </p:nvSpPr>
        <p:spPr>
          <a:xfrm>
            <a:off x="6854825" y="2079663"/>
            <a:ext cx="2428870" cy="1754326"/>
          </a:xfrm>
          <a:prstGeom prst="rect">
            <a:avLst/>
          </a:prstGeom>
          <a:noFill/>
        </p:spPr>
        <p:txBody>
          <a:bodyPr wrap="none">
            <a:spAutoFit/>
          </a:bodyPr>
          <a:lstStyle/>
          <a:p>
            <a:pPr>
              <a:defRPr/>
            </a:pPr>
            <a:r>
              <a:rPr lang="de-DE" dirty="0" err="1" smtClean="0">
                <a:latin typeface="+mn-lt"/>
              </a:rPr>
              <a:t>Ascending</a:t>
            </a:r>
            <a:r>
              <a:rPr lang="de-DE" dirty="0" smtClean="0">
                <a:latin typeface="+mn-lt"/>
              </a:rPr>
              <a:t> </a:t>
            </a:r>
            <a:r>
              <a:rPr lang="de-DE" dirty="0"/>
              <a:t>Aorta</a:t>
            </a:r>
            <a:endParaRPr lang="de-DE" dirty="0">
              <a:latin typeface="+mn-lt"/>
            </a:endParaRPr>
          </a:p>
          <a:p>
            <a:pPr>
              <a:defRPr/>
            </a:pPr>
            <a:r>
              <a:rPr lang="de-DE" dirty="0" err="1" smtClean="0">
                <a:latin typeface="+mn-lt"/>
              </a:rPr>
              <a:t>Descending</a:t>
            </a:r>
            <a:r>
              <a:rPr lang="de-DE" dirty="0" smtClean="0">
                <a:latin typeface="+mn-lt"/>
              </a:rPr>
              <a:t> </a:t>
            </a:r>
            <a:r>
              <a:rPr lang="de-DE" dirty="0"/>
              <a:t>Aorta</a:t>
            </a:r>
            <a:endParaRPr lang="de-DE" dirty="0">
              <a:latin typeface="+mn-lt"/>
            </a:endParaRPr>
          </a:p>
          <a:p>
            <a:pPr>
              <a:defRPr/>
            </a:pPr>
            <a:r>
              <a:rPr lang="de-DE" dirty="0" err="1" smtClean="0">
                <a:latin typeface="+mn-lt"/>
              </a:rPr>
              <a:t>Pulmonary</a:t>
            </a:r>
            <a:r>
              <a:rPr lang="de-DE" dirty="0" smtClean="0">
                <a:latin typeface="+mn-lt"/>
              </a:rPr>
              <a:t> </a:t>
            </a:r>
            <a:r>
              <a:rPr lang="de-DE" dirty="0" err="1" smtClean="0">
                <a:latin typeface="+mn-lt"/>
              </a:rPr>
              <a:t>trunk</a:t>
            </a:r>
            <a:r>
              <a:rPr lang="de-DE" dirty="0" smtClean="0">
                <a:latin typeface="+mn-lt"/>
              </a:rPr>
              <a:t> </a:t>
            </a:r>
            <a:endParaRPr lang="de-DE" dirty="0">
              <a:latin typeface="+mn-lt"/>
            </a:endParaRPr>
          </a:p>
          <a:p>
            <a:pPr>
              <a:defRPr/>
            </a:pPr>
            <a:r>
              <a:rPr lang="de-DE" dirty="0" err="1" smtClean="0">
                <a:latin typeface="+mn-lt"/>
              </a:rPr>
              <a:t>Left</a:t>
            </a:r>
            <a:r>
              <a:rPr lang="de-DE" dirty="0" smtClean="0">
                <a:latin typeface="+mn-lt"/>
              </a:rPr>
              <a:t> </a:t>
            </a:r>
            <a:r>
              <a:rPr lang="de-DE" dirty="0" err="1" smtClean="0">
                <a:latin typeface="+mn-lt"/>
              </a:rPr>
              <a:t>pulmonary</a:t>
            </a:r>
            <a:r>
              <a:rPr lang="de-DE" dirty="0" smtClean="0">
                <a:latin typeface="+mn-lt"/>
              </a:rPr>
              <a:t> </a:t>
            </a:r>
            <a:r>
              <a:rPr lang="de-DE" dirty="0" err="1" smtClean="0">
                <a:latin typeface="+mn-lt"/>
              </a:rPr>
              <a:t>artery</a:t>
            </a:r>
            <a:endParaRPr lang="de-DE" dirty="0">
              <a:latin typeface="+mn-lt"/>
            </a:endParaRPr>
          </a:p>
          <a:p>
            <a:pPr>
              <a:defRPr/>
            </a:pPr>
            <a:r>
              <a:rPr lang="de-DE" dirty="0" smtClean="0">
                <a:latin typeface="+mn-lt"/>
              </a:rPr>
              <a:t>Main </a:t>
            </a:r>
            <a:r>
              <a:rPr lang="de-DE" dirty="0" err="1" smtClean="0">
                <a:latin typeface="+mn-lt"/>
              </a:rPr>
              <a:t>bronchi</a:t>
            </a:r>
            <a:r>
              <a:rPr lang="de-DE" dirty="0" smtClean="0">
                <a:latin typeface="+mn-lt"/>
              </a:rPr>
              <a:t> </a:t>
            </a:r>
            <a:endParaRPr lang="de-DE" dirty="0">
              <a:latin typeface="+mn-lt"/>
            </a:endParaRPr>
          </a:p>
          <a:p>
            <a:pPr>
              <a:defRPr/>
            </a:pPr>
            <a:r>
              <a:rPr lang="de-DE" dirty="0">
                <a:latin typeface="+mn-lt"/>
              </a:rPr>
              <a:t>Carina</a:t>
            </a:r>
          </a:p>
        </p:txBody>
      </p:sp>
      <p:grpSp>
        <p:nvGrpSpPr>
          <p:cNvPr id="3" name="Gruppieren 9"/>
          <p:cNvGrpSpPr>
            <a:grpSpLocks/>
          </p:cNvGrpSpPr>
          <p:nvPr/>
        </p:nvGrpSpPr>
        <p:grpSpPr bwMode="auto">
          <a:xfrm>
            <a:off x="4359275" y="1524000"/>
            <a:ext cx="404813" cy="3252788"/>
            <a:chOff x="4359347" y="1523781"/>
            <a:chExt cx="404039" cy="3253783"/>
          </a:xfrm>
        </p:grpSpPr>
        <p:sp>
          <p:nvSpPr>
            <p:cNvPr id="8" name="Ellipse 7"/>
            <p:cNvSpPr/>
            <p:nvPr/>
          </p:nvSpPr>
          <p:spPr>
            <a:xfrm>
              <a:off x="4359347" y="1523781"/>
              <a:ext cx="361258" cy="395409"/>
            </a:xfrm>
            <a:prstGeom prst="ellipse">
              <a:avLst/>
            </a:prstGeom>
            <a:solidFill>
              <a:schemeClr val="tx2">
                <a:alpha val="62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sp>
          <p:nvSpPr>
            <p:cNvPr id="9" name="Ellipse 8"/>
            <p:cNvSpPr/>
            <p:nvPr/>
          </p:nvSpPr>
          <p:spPr>
            <a:xfrm>
              <a:off x="4402128" y="4382155"/>
              <a:ext cx="361258" cy="395409"/>
            </a:xfrm>
            <a:prstGeom prst="ellipse">
              <a:avLst/>
            </a:prstGeom>
            <a:solidFill>
              <a:schemeClr val="tx2">
                <a:alpha val="62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grpSp>
      <p:grpSp>
        <p:nvGrpSpPr>
          <p:cNvPr id="4" name="Gruppieren 12"/>
          <p:cNvGrpSpPr/>
          <p:nvPr/>
        </p:nvGrpSpPr>
        <p:grpSpPr>
          <a:xfrm>
            <a:off x="4601236" y="2437143"/>
            <a:ext cx="543595" cy="3074066"/>
            <a:chOff x="4601236" y="2437143"/>
            <a:chExt cx="543595" cy="3074066"/>
          </a:xfrm>
          <a:solidFill>
            <a:schemeClr val="tx2">
              <a:alpha val="74000"/>
            </a:schemeClr>
          </a:solidFill>
        </p:grpSpPr>
        <p:sp>
          <p:nvSpPr>
            <p:cNvPr id="11" name="Ellipse 10"/>
            <p:cNvSpPr/>
            <p:nvPr/>
          </p:nvSpPr>
          <p:spPr>
            <a:xfrm>
              <a:off x="4601236" y="2437143"/>
              <a:ext cx="196704" cy="210362"/>
            </a:xfrm>
            <a:prstGeom prst="ellipse">
              <a:avLst/>
            </a:prstGeom>
            <a:grp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sp>
          <p:nvSpPr>
            <p:cNvPr id="12" name="Ellipse 11"/>
            <p:cNvSpPr/>
            <p:nvPr/>
          </p:nvSpPr>
          <p:spPr>
            <a:xfrm>
              <a:off x="4934836" y="5286633"/>
              <a:ext cx="209995" cy="224576"/>
            </a:xfrm>
            <a:prstGeom prst="ellipse">
              <a:avLst/>
            </a:prstGeom>
            <a:grp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grpSp>
      <p:sp>
        <p:nvSpPr>
          <p:cNvPr id="14" name="Freihandform 13"/>
          <p:cNvSpPr/>
          <p:nvPr/>
        </p:nvSpPr>
        <p:spPr>
          <a:xfrm>
            <a:off x="4600575" y="1754188"/>
            <a:ext cx="381000" cy="266700"/>
          </a:xfrm>
          <a:custGeom>
            <a:avLst/>
            <a:gdLst>
              <a:gd name="connsiteX0" fmla="*/ 0 w 303158"/>
              <a:gd name="connsiteY0" fmla="*/ 244549 h 265814"/>
              <a:gd name="connsiteX1" fmla="*/ 0 w 303158"/>
              <a:gd name="connsiteY1" fmla="*/ 244549 h 265814"/>
              <a:gd name="connsiteX2" fmla="*/ 74427 w 303158"/>
              <a:gd name="connsiteY2" fmla="*/ 170121 h 265814"/>
              <a:gd name="connsiteX3" fmla="*/ 95693 w 303158"/>
              <a:gd name="connsiteY3" fmla="*/ 138223 h 265814"/>
              <a:gd name="connsiteX4" fmla="*/ 127590 w 303158"/>
              <a:gd name="connsiteY4" fmla="*/ 106326 h 265814"/>
              <a:gd name="connsiteX5" fmla="*/ 148855 w 303158"/>
              <a:gd name="connsiteY5" fmla="*/ 74428 h 265814"/>
              <a:gd name="connsiteX6" fmla="*/ 180753 w 303158"/>
              <a:gd name="connsiteY6" fmla="*/ 10633 h 265814"/>
              <a:gd name="connsiteX7" fmla="*/ 212651 w 303158"/>
              <a:gd name="connsiteY7" fmla="*/ 0 h 265814"/>
              <a:gd name="connsiteX8" fmla="*/ 265814 w 303158"/>
              <a:gd name="connsiteY8" fmla="*/ 42530 h 265814"/>
              <a:gd name="connsiteX9" fmla="*/ 287079 w 303158"/>
              <a:gd name="connsiteY9" fmla="*/ 106326 h 265814"/>
              <a:gd name="connsiteX10" fmla="*/ 297711 w 303158"/>
              <a:gd name="connsiteY10" fmla="*/ 138223 h 265814"/>
              <a:gd name="connsiteX11" fmla="*/ 233916 w 303158"/>
              <a:gd name="connsiteY11" fmla="*/ 180754 h 265814"/>
              <a:gd name="connsiteX12" fmla="*/ 138223 w 303158"/>
              <a:gd name="connsiteY12" fmla="*/ 233916 h 265814"/>
              <a:gd name="connsiteX13" fmla="*/ 85060 w 303158"/>
              <a:gd name="connsiteY13" fmla="*/ 255181 h 265814"/>
              <a:gd name="connsiteX14" fmla="*/ 53162 w 303158"/>
              <a:gd name="connsiteY14" fmla="*/ 265814 h 265814"/>
              <a:gd name="connsiteX15" fmla="*/ 53162 w 303158"/>
              <a:gd name="connsiteY15" fmla="*/ 255181 h 265814"/>
              <a:gd name="connsiteX16" fmla="*/ 0 w 303158"/>
              <a:gd name="connsiteY16" fmla="*/ 244549 h 265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03158" h="265814">
                <a:moveTo>
                  <a:pt x="0" y="244549"/>
                </a:moveTo>
                <a:lnTo>
                  <a:pt x="0" y="244549"/>
                </a:lnTo>
                <a:cubicBezTo>
                  <a:pt x="24809" y="219740"/>
                  <a:pt x="50956" y="196200"/>
                  <a:pt x="74427" y="170121"/>
                </a:cubicBezTo>
                <a:cubicBezTo>
                  <a:pt x="82976" y="160622"/>
                  <a:pt x="87512" y="148040"/>
                  <a:pt x="95693" y="138223"/>
                </a:cubicBezTo>
                <a:cubicBezTo>
                  <a:pt x="105319" y="126672"/>
                  <a:pt x="117964" y="117877"/>
                  <a:pt x="127590" y="106326"/>
                </a:cubicBezTo>
                <a:cubicBezTo>
                  <a:pt x="135771" y="96509"/>
                  <a:pt x="143140" y="85858"/>
                  <a:pt x="148855" y="74428"/>
                </a:cubicBezTo>
                <a:cubicBezTo>
                  <a:pt x="161696" y="48746"/>
                  <a:pt x="155361" y="30946"/>
                  <a:pt x="180753" y="10633"/>
                </a:cubicBezTo>
                <a:cubicBezTo>
                  <a:pt x="189505" y="3632"/>
                  <a:pt x="202018" y="3544"/>
                  <a:pt x="212651" y="0"/>
                </a:cubicBezTo>
                <a:cubicBezTo>
                  <a:pt x="223918" y="7511"/>
                  <a:pt x="258240" y="27381"/>
                  <a:pt x="265814" y="42530"/>
                </a:cubicBezTo>
                <a:cubicBezTo>
                  <a:pt x="275839" y="62579"/>
                  <a:pt x="279991" y="85061"/>
                  <a:pt x="287079" y="106326"/>
                </a:cubicBezTo>
                <a:lnTo>
                  <a:pt x="297711" y="138223"/>
                </a:lnTo>
                <a:cubicBezTo>
                  <a:pt x="226926" y="209011"/>
                  <a:pt x="303158" y="142286"/>
                  <a:pt x="233916" y="180754"/>
                </a:cubicBezTo>
                <a:cubicBezTo>
                  <a:pt x="86252" y="262790"/>
                  <a:pt x="227057" y="200604"/>
                  <a:pt x="138223" y="233916"/>
                </a:cubicBezTo>
                <a:cubicBezTo>
                  <a:pt x="120352" y="240617"/>
                  <a:pt x="102931" y="248479"/>
                  <a:pt x="85060" y="255181"/>
                </a:cubicBezTo>
                <a:cubicBezTo>
                  <a:pt x="74566" y="259116"/>
                  <a:pt x="64370" y="265814"/>
                  <a:pt x="53162" y="265814"/>
                </a:cubicBezTo>
                <a:cubicBezTo>
                  <a:pt x="49618" y="265814"/>
                  <a:pt x="53162" y="258725"/>
                  <a:pt x="53162" y="255181"/>
                </a:cubicBezTo>
                <a:lnTo>
                  <a:pt x="0" y="244549"/>
                </a:lnTo>
                <a:close/>
              </a:path>
            </a:pathLst>
          </a:custGeom>
          <a:solidFill>
            <a:srgbClr val="7030A0"/>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grpSp>
        <p:nvGrpSpPr>
          <p:cNvPr id="5" name="Gruppieren 16"/>
          <p:cNvGrpSpPr>
            <a:grpSpLocks/>
          </p:cNvGrpSpPr>
          <p:nvPr/>
        </p:nvGrpSpPr>
        <p:grpSpPr bwMode="auto">
          <a:xfrm>
            <a:off x="4776788" y="1955800"/>
            <a:ext cx="531812" cy="3243263"/>
            <a:chOff x="4763386" y="1962011"/>
            <a:chExt cx="531627" cy="3243233"/>
          </a:xfrm>
        </p:grpSpPr>
        <p:sp>
          <p:nvSpPr>
            <p:cNvPr id="15" name="Freihandform 14"/>
            <p:cNvSpPr/>
            <p:nvPr/>
          </p:nvSpPr>
          <p:spPr>
            <a:xfrm>
              <a:off x="4858603" y="4614699"/>
              <a:ext cx="436410" cy="590545"/>
            </a:xfrm>
            <a:custGeom>
              <a:avLst/>
              <a:gdLst>
                <a:gd name="connsiteX0" fmla="*/ 10633 w 489098"/>
                <a:gd name="connsiteY0" fmla="*/ 170121 h 590714"/>
                <a:gd name="connsiteX1" fmla="*/ 10633 w 489098"/>
                <a:gd name="connsiteY1" fmla="*/ 170121 h 590714"/>
                <a:gd name="connsiteX2" fmla="*/ 53163 w 489098"/>
                <a:gd name="connsiteY2" fmla="*/ 255182 h 590714"/>
                <a:gd name="connsiteX3" fmla="*/ 63795 w 489098"/>
                <a:gd name="connsiteY3" fmla="*/ 308344 h 590714"/>
                <a:gd name="connsiteX4" fmla="*/ 74428 w 489098"/>
                <a:gd name="connsiteY4" fmla="*/ 340242 h 590714"/>
                <a:gd name="connsiteX5" fmla="*/ 85061 w 489098"/>
                <a:gd name="connsiteY5" fmla="*/ 393405 h 590714"/>
                <a:gd name="connsiteX6" fmla="*/ 116958 w 489098"/>
                <a:gd name="connsiteY6" fmla="*/ 425303 h 590714"/>
                <a:gd name="connsiteX7" fmla="*/ 159488 w 489098"/>
                <a:gd name="connsiteY7" fmla="*/ 478465 h 590714"/>
                <a:gd name="connsiteX8" fmla="*/ 202019 w 489098"/>
                <a:gd name="connsiteY8" fmla="*/ 520996 h 590714"/>
                <a:gd name="connsiteX9" fmla="*/ 223284 w 489098"/>
                <a:gd name="connsiteY9" fmla="*/ 552893 h 590714"/>
                <a:gd name="connsiteX10" fmla="*/ 287079 w 489098"/>
                <a:gd name="connsiteY10" fmla="*/ 584791 h 590714"/>
                <a:gd name="connsiteX11" fmla="*/ 425302 w 489098"/>
                <a:gd name="connsiteY11" fmla="*/ 499730 h 590714"/>
                <a:gd name="connsiteX12" fmla="*/ 425302 w 489098"/>
                <a:gd name="connsiteY12" fmla="*/ 499730 h 590714"/>
                <a:gd name="connsiteX13" fmla="*/ 489098 w 489098"/>
                <a:gd name="connsiteY13" fmla="*/ 457200 h 590714"/>
                <a:gd name="connsiteX14" fmla="*/ 446568 w 489098"/>
                <a:gd name="connsiteY14" fmla="*/ 372140 h 590714"/>
                <a:gd name="connsiteX15" fmla="*/ 425302 w 489098"/>
                <a:gd name="connsiteY15" fmla="*/ 350875 h 590714"/>
                <a:gd name="connsiteX16" fmla="*/ 340242 w 489098"/>
                <a:gd name="connsiteY16" fmla="*/ 265814 h 590714"/>
                <a:gd name="connsiteX17" fmla="*/ 318977 w 489098"/>
                <a:gd name="connsiteY17" fmla="*/ 223284 h 590714"/>
                <a:gd name="connsiteX18" fmla="*/ 276447 w 489098"/>
                <a:gd name="connsiteY18" fmla="*/ 159489 h 590714"/>
                <a:gd name="connsiteX19" fmla="*/ 233916 w 489098"/>
                <a:gd name="connsiteY19" fmla="*/ 95693 h 590714"/>
                <a:gd name="connsiteX20" fmla="*/ 191386 w 489098"/>
                <a:gd name="connsiteY20" fmla="*/ 42530 h 590714"/>
                <a:gd name="connsiteX21" fmla="*/ 159488 w 489098"/>
                <a:gd name="connsiteY21" fmla="*/ 21265 h 590714"/>
                <a:gd name="connsiteX22" fmla="*/ 106326 w 489098"/>
                <a:gd name="connsiteY22" fmla="*/ 10633 h 590714"/>
                <a:gd name="connsiteX23" fmla="*/ 74428 w 489098"/>
                <a:gd name="connsiteY23" fmla="*/ 0 h 590714"/>
                <a:gd name="connsiteX24" fmla="*/ 31898 w 489098"/>
                <a:gd name="connsiteY24" fmla="*/ 10633 h 590714"/>
                <a:gd name="connsiteX25" fmla="*/ 21265 w 489098"/>
                <a:gd name="connsiteY25" fmla="*/ 53163 h 590714"/>
                <a:gd name="connsiteX26" fmla="*/ 0 w 489098"/>
                <a:gd name="connsiteY26" fmla="*/ 95693 h 590714"/>
                <a:gd name="connsiteX27" fmla="*/ 10633 w 489098"/>
                <a:gd name="connsiteY27" fmla="*/ 170121 h 590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89098" h="590714">
                  <a:moveTo>
                    <a:pt x="10633" y="170121"/>
                  </a:moveTo>
                  <a:lnTo>
                    <a:pt x="10633" y="170121"/>
                  </a:lnTo>
                  <a:cubicBezTo>
                    <a:pt x="24810" y="198475"/>
                    <a:pt x="41783" y="225595"/>
                    <a:pt x="53163" y="255182"/>
                  </a:cubicBezTo>
                  <a:cubicBezTo>
                    <a:pt x="59650" y="272049"/>
                    <a:pt x="59412" y="290812"/>
                    <a:pt x="63795" y="308344"/>
                  </a:cubicBezTo>
                  <a:cubicBezTo>
                    <a:pt x="66513" y="319217"/>
                    <a:pt x="71710" y="329369"/>
                    <a:pt x="74428" y="340242"/>
                  </a:cubicBezTo>
                  <a:cubicBezTo>
                    <a:pt x="78811" y="357774"/>
                    <a:pt x="76979" y="377241"/>
                    <a:pt x="85061" y="393405"/>
                  </a:cubicBezTo>
                  <a:cubicBezTo>
                    <a:pt x="91786" y="406854"/>
                    <a:pt x="106326" y="414670"/>
                    <a:pt x="116958" y="425303"/>
                  </a:cubicBezTo>
                  <a:cubicBezTo>
                    <a:pt x="143685" y="505479"/>
                    <a:pt x="104523" y="409759"/>
                    <a:pt x="159488" y="478465"/>
                  </a:cubicBezTo>
                  <a:cubicBezTo>
                    <a:pt x="200729" y="530017"/>
                    <a:pt x="132424" y="497797"/>
                    <a:pt x="202019" y="520996"/>
                  </a:cubicBezTo>
                  <a:cubicBezTo>
                    <a:pt x="209107" y="531628"/>
                    <a:pt x="214248" y="543857"/>
                    <a:pt x="223284" y="552893"/>
                  </a:cubicBezTo>
                  <a:cubicBezTo>
                    <a:pt x="243896" y="573505"/>
                    <a:pt x="261136" y="576143"/>
                    <a:pt x="287079" y="584791"/>
                  </a:cubicBezTo>
                  <a:cubicBezTo>
                    <a:pt x="407721" y="557982"/>
                    <a:pt x="364647" y="590714"/>
                    <a:pt x="425302" y="499730"/>
                  </a:cubicBezTo>
                  <a:lnTo>
                    <a:pt x="425302" y="499730"/>
                  </a:lnTo>
                  <a:lnTo>
                    <a:pt x="489098" y="457200"/>
                  </a:lnTo>
                  <a:cubicBezTo>
                    <a:pt x="421819" y="389923"/>
                    <a:pt x="487313" y="467211"/>
                    <a:pt x="446568" y="372140"/>
                  </a:cubicBezTo>
                  <a:cubicBezTo>
                    <a:pt x="442619" y="362926"/>
                    <a:pt x="431129" y="359032"/>
                    <a:pt x="425302" y="350875"/>
                  </a:cubicBezTo>
                  <a:cubicBezTo>
                    <a:pt x="368594" y="271483"/>
                    <a:pt x="425305" y="316852"/>
                    <a:pt x="340242" y="265814"/>
                  </a:cubicBezTo>
                  <a:cubicBezTo>
                    <a:pt x="333154" y="251637"/>
                    <a:pt x="327132" y="236875"/>
                    <a:pt x="318977" y="223284"/>
                  </a:cubicBezTo>
                  <a:cubicBezTo>
                    <a:pt x="305828" y="201369"/>
                    <a:pt x="290624" y="180754"/>
                    <a:pt x="276447" y="159489"/>
                  </a:cubicBezTo>
                  <a:lnTo>
                    <a:pt x="233916" y="95693"/>
                  </a:lnTo>
                  <a:cubicBezTo>
                    <a:pt x="218129" y="72012"/>
                    <a:pt x="213027" y="59843"/>
                    <a:pt x="191386" y="42530"/>
                  </a:cubicBezTo>
                  <a:cubicBezTo>
                    <a:pt x="181407" y="34547"/>
                    <a:pt x="171453" y="25752"/>
                    <a:pt x="159488" y="21265"/>
                  </a:cubicBezTo>
                  <a:cubicBezTo>
                    <a:pt x="142567" y="14920"/>
                    <a:pt x="123858" y="15016"/>
                    <a:pt x="106326" y="10633"/>
                  </a:cubicBezTo>
                  <a:cubicBezTo>
                    <a:pt x="95453" y="7915"/>
                    <a:pt x="85061" y="3544"/>
                    <a:pt x="74428" y="0"/>
                  </a:cubicBezTo>
                  <a:cubicBezTo>
                    <a:pt x="60251" y="3544"/>
                    <a:pt x="42231" y="300"/>
                    <a:pt x="31898" y="10633"/>
                  </a:cubicBezTo>
                  <a:cubicBezTo>
                    <a:pt x="21565" y="20966"/>
                    <a:pt x="26396" y="39480"/>
                    <a:pt x="21265" y="53163"/>
                  </a:cubicBezTo>
                  <a:cubicBezTo>
                    <a:pt x="15700" y="68004"/>
                    <a:pt x="7088" y="81516"/>
                    <a:pt x="0" y="95693"/>
                  </a:cubicBezTo>
                  <a:cubicBezTo>
                    <a:pt x="31095" y="142336"/>
                    <a:pt x="8861" y="157716"/>
                    <a:pt x="10633" y="170121"/>
                  </a:cubicBezTo>
                  <a:close/>
                </a:path>
              </a:pathLst>
            </a:custGeom>
            <a:solidFill>
              <a:srgbClr val="7030A0">
                <a:alpha val="76000"/>
              </a:srgb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sp>
          <p:nvSpPr>
            <p:cNvPr id="16" name="Freihandform 15"/>
            <p:cNvSpPr/>
            <p:nvPr/>
          </p:nvSpPr>
          <p:spPr>
            <a:xfrm>
              <a:off x="4763386" y="1962011"/>
              <a:ext cx="339607" cy="474659"/>
            </a:xfrm>
            <a:custGeom>
              <a:avLst/>
              <a:gdLst>
                <a:gd name="connsiteX0" fmla="*/ 0 w 340242"/>
                <a:gd name="connsiteY0" fmla="*/ 111338 h 474171"/>
                <a:gd name="connsiteX1" fmla="*/ 0 w 340242"/>
                <a:gd name="connsiteY1" fmla="*/ 111338 h 474171"/>
                <a:gd name="connsiteX2" fmla="*/ 21265 w 340242"/>
                <a:gd name="connsiteY2" fmla="*/ 302724 h 474171"/>
                <a:gd name="connsiteX3" fmla="*/ 31898 w 340242"/>
                <a:gd name="connsiteY3" fmla="*/ 334622 h 474171"/>
                <a:gd name="connsiteX4" fmla="*/ 63795 w 340242"/>
                <a:gd name="connsiteY4" fmla="*/ 355887 h 474171"/>
                <a:gd name="connsiteX5" fmla="*/ 85061 w 340242"/>
                <a:gd name="connsiteY5" fmla="*/ 377152 h 474171"/>
                <a:gd name="connsiteX6" fmla="*/ 148856 w 340242"/>
                <a:gd name="connsiteY6" fmla="*/ 419682 h 474171"/>
                <a:gd name="connsiteX7" fmla="*/ 276447 w 340242"/>
                <a:gd name="connsiteY7" fmla="*/ 472845 h 474171"/>
                <a:gd name="connsiteX8" fmla="*/ 340242 w 340242"/>
                <a:gd name="connsiteY8" fmla="*/ 419682 h 474171"/>
                <a:gd name="connsiteX9" fmla="*/ 318977 w 340242"/>
                <a:gd name="connsiteY9" fmla="*/ 366519 h 474171"/>
                <a:gd name="connsiteX10" fmla="*/ 287079 w 340242"/>
                <a:gd name="connsiteY10" fmla="*/ 345254 h 474171"/>
                <a:gd name="connsiteX11" fmla="*/ 276447 w 340242"/>
                <a:gd name="connsiteY11" fmla="*/ 313356 h 474171"/>
                <a:gd name="connsiteX12" fmla="*/ 255181 w 340242"/>
                <a:gd name="connsiteY12" fmla="*/ 228296 h 474171"/>
                <a:gd name="connsiteX13" fmla="*/ 233916 w 340242"/>
                <a:gd name="connsiteY13" fmla="*/ 196398 h 474171"/>
                <a:gd name="connsiteX14" fmla="*/ 223284 w 340242"/>
                <a:gd name="connsiteY14" fmla="*/ 164501 h 474171"/>
                <a:gd name="connsiteX15" fmla="*/ 202019 w 340242"/>
                <a:gd name="connsiteY15" fmla="*/ 132603 h 474171"/>
                <a:gd name="connsiteX16" fmla="*/ 170121 w 340242"/>
                <a:gd name="connsiteY16" fmla="*/ 47542 h 474171"/>
                <a:gd name="connsiteX17" fmla="*/ 138223 w 340242"/>
                <a:gd name="connsiteY17" fmla="*/ 36910 h 474171"/>
                <a:gd name="connsiteX18" fmla="*/ 127591 w 340242"/>
                <a:gd name="connsiteY18" fmla="*/ 5012 h 474171"/>
                <a:gd name="connsiteX19" fmla="*/ 95693 w 340242"/>
                <a:gd name="connsiteY19" fmla="*/ 15645 h 474171"/>
                <a:gd name="connsiteX20" fmla="*/ 42530 w 340242"/>
                <a:gd name="connsiteY20" fmla="*/ 68808 h 474171"/>
                <a:gd name="connsiteX21" fmla="*/ 0 w 340242"/>
                <a:gd name="connsiteY21" fmla="*/ 111338 h 474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40242" h="474171">
                  <a:moveTo>
                    <a:pt x="0" y="111338"/>
                  </a:moveTo>
                  <a:lnTo>
                    <a:pt x="0" y="111338"/>
                  </a:lnTo>
                  <a:cubicBezTo>
                    <a:pt x="7088" y="175133"/>
                    <a:pt x="966" y="241830"/>
                    <a:pt x="21265" y="302724"/>
                  </a:cubicBezTo>
                  <a:cubicBezTo>
                    <a:pt x="24809" y="313357"/>
                    <a:pt x="24897" y="325870"/>
                    <a:pt x="31898" y="334622"/>
                  </a:cubicBezTo>
                  <a:cubicBezTo>
                    <a:pt x="39881" y="344600"/>
                    <a:pt x="53817" y="347904"/>
                    <a:pt x="63795" y="355887"/>
                  </a:cubicBezTo>
                  <a:cubicBezTo>
                    <a:pt x="71623" y="362149"/>
                    <a:pt x="78799" y="369324"/>
                    <a:pt x="85061" y="377152"/>
                  </a:cubicBezTo>
                  <a:cubicBezTo>
                    <a:pt x="121776" y="423044"/>
                    <a:pt x="85531" y="403850"/>
                    <a:pt x="148856" y="419682"/>
                  </a:cubicBezTo>
                  <a:cubicBezTo>
                    <a:pt x="230589" y="474171"/>
                    <a:pt x="187441" y="458010"/>
                    <a:pt x="276447" y="472845"/>
                  </a:cubicBezTo>
                  <a:cubicBezTo>
                    <a:pt x="293126" y="464505"/>
                    <a:pt x="340242" y="449740"/>
                    <a:pt x="340242" y="419682"/>
                  </a:cubicBezTo>
                  <a:cubicBezTo>
                    <a:pt x="340242" y="400596"/>
                    <a:pt x="330071" y="382050"/>
                    <a:pt x="318977" y="366519"/>
                  </a:cubicBezTo>
                  <a:cubicBezTo>
                    <a:pt x="311549" y="356120"/>
                    <a:pt x="297712" y="352342"/>
                    <a:pt x="287079" y="345254"/>
                  </a:cubicBezTo>
                  <a:cubicBezTo>
                    <a:pt x="283535" y="334621"/>
                    <a:pt x="279165" y="324229"/>
                    <a:pt x="276447" y="313356"/>
                  </a:cubicBezTo>
                  <a:cubicBezTo>
                    <a:pt x="270381" y="289090"/>
                    <a:pt x="267333" y="252601"/>
                    <a:pt x="255181" y="228296"/>
                  </a:cubicBezTo>
                  <a:cubicBezTo>
                    <a:pt x="249466" y="216866"/>
                    <a:pt x="241004" y="207031"/>
                    <a:pt x="233916" y="196398"/>
                  </a:cubicBezTo>
                  <a:cubicBezTo>
                    <a:pt x="230372" y="185766"/>
                    <a:pt x="228296" y="174525"/>
                    <a:pt x="223284" y="164501"/>
                  </a:cubicBezTo>
                  <a:cubicBezTo>
                    <a:pt x="217569" y="153071"/>
                    <a:pt x="206060" y="144726"/>
                    <a:pt x="202019" y="132603"/>
                  </a:cubicBezTo>
                  <a:cubicBezTo>
                    <a:pt x="187475" y="88970"/>
                    <a:pt x="207682" y="70079"/>
                    <a:pt x="170121" y="47542"/>
                  </a:cubicBezTo>
                  <a:cubicBezTo>
                    <a:pt x="160510" y="41776"/>
                    <a:pt x="148856" y="40454"/>
                    <a:pt x="138223" y="36910"/>
                  </a:cubicBezTo>
                  <a:cubicBezTo>
                    <a:pt x="134679" y="26277"/>
                    <a:pt x="137616" y="10024"/>
                    <a:pt x="127591" y="5012"/>
                  </a:cubicBezTo>
                  <a:cubicBezTo>
                    <a:pt x="117566" y="0"/>
                    <a:pt x="104659" y="8920"/>
                    <a:pt x="95693" y="15645"/>
                  </a:cubicBezTo>
                  <a:cubicBezTo>
                    <a:pt x="75644" y="30682"/>
                    <a:pt x="42530" y="68808"/>
                    <a:pt x="42530" y="68808"/>
                  </a:cubicBezTo>
                  <a:cubicBezTo>
                    <a:pt x="29392" y="108223"/>
                    <a:pt x="7088" y="104250"/>
                    <a:pt x="0" y="111338"/>
                  </a:cubicBezTo>
                  <a:close/>
                </a:path>
              </a:pathLst>
            </a:custGeom>
            <a:solidFill>
              <a:srgbClr val="7030A0">
                <a:alpha val="76000"/>
              </a:srgb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grpSp>
      <p:grpSp>
        <p:nvGrpSpPr>
          <p:cNvPr id="6" name="Gruppieren 23"/>
          <p:cNvGrpSpPr>
            <a:grpSpLocks/>
          </p:cNvGrpSpPr>
          <p:nvPr/>
        </p:nvGrpSpPr>
        <p:grpSpPr bwMode="auto">
          <a:xfrm>
            <a:off x="4295775" y="2136775"/>
            <a:ext cx="606425" cy="3084513"/>
            <a:chOff x="4316819" y="2158409"/>
            <a:chExt cx="606055" cy="3083442"/>
          </a:xfrm>
        </p:grpSpPr>
        <p:sp>
          <p:nvSpPr>
            <p:cNvPr id="18" name="Freihandform 17"/>
            <p:cNvSpPr/>
            <p:nvPr/>
          </p:nvSpPr>
          <p:spPr>
            <a:xfrm>
              <a:off x="4316819" y="5008569"/>
              <a:ext cx="258605" cy="195195"/>
            </a:xfrm>
            <a:custGeom>
              <a:avLst/>
              <a:gdLst>
                <a:gd name="connsiteX0" fmla="*/ 180753 w 257863"/>
                <a:gd name="connsiteY0" fmla="*/ 0 h 195900"/>
                <a:gd name="connsiteX1" fmla="*/ 180753 w 257863"/>
                <a:gd name="connsiteY1" fmla="*/ 0 h 195900"/>
                <a:gd name="connsiteX2" fmla="*/ 85060 w 257863"/>
                <a:gd name="connsiteY2" fmla="*/ 21265 h 195900"/>
                <a:gd name="connsiteX3" fmla="*/ 21265 w 257863"/>
                <a:gd name="connsiteY3" fmla="*/ 116958 h 195900"/>
                <a:gd name="connsiteX4" fmla="*/ 0 w 257863"/>
                <a:gd name="connsiteY4" fmla="*/ 159488 h 195900"/>
                <a:gd name="connsiteX5" fmla="*/ 116958 w 257863"/>
                <a:gd name="connsiteY5" fmla="*/ 159488 h 195900"/>
                <a:gd name="connsiteX6" fmla="*/ 180753 w 257863"/>
                <a:gd name="connsiteY6" fmla="*/ 138223 h 195900"/>
                <a:gd name="connsiteX7" fmla="*/ 212651 w 257863"/>
                <a:gd name="connsiteY7" fmla="*/ 127591 h 195900"/>
                <a:gd name="connsiteX8" fmla="*/ 255181 w 257863"/>
                <a:gd name="connsiteY8" fmla="*/ 74428 h 195900"/>
                <a:gd name="connsiteX9" fmla="*/ 223283 w 257863"/>
                <a:gd name="connsiteY9" fmla="*/ 63795 h 195900"/>
                <a:gd name="connsiteX10" fmla="*/ 180753 w 257863"/>
                <a:gd name="connsiteY10" fmla="*/ 53163 h 195900"/>
                <a:gd name="connsiteX11" fmla="*/ 180753 w 257863"/>
                <a:gd name="connsiteY11" fmla="*/ 0 h 195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7863" h="195900">
                  <a:moveTo>
                    <a:pt x="180753" y="0"/>
                  </a:moveTo>
                  <a:lnTo>
                    <a:pt x="180753" y="0"/>
                  </a:lnTo>
                  <a:cubicBezTo>
                    <a:pt x="148855" y="7088"/>
                    <a:pt x="115558" y="9535"/>
                    <a:pt x="85060" y="21265"/>
                  </a:cubicBezTo>
                  <a:cubicBezTo>
                    <a:pt x="25124" y="44317"/>
                    <a:pt x="47468" y="64553"/>
                    <a:pt x="21265" y="116958"/>
                  </a:cubicBezTo>
                  <a:lnTo>
                    <a:pt x="0" y="159488"/>
                  </a:lnTo>
                  <a:cubicBezTo>
                    <a:pt x="54617" y="195900"/>
                    <a:pt x="23155" y="186289"/>
                    <a:pt x="116958" y="159488"/>
                  </a:cubicBezTo>
                  <a:cubicBezTo>
                    <a:pt x="138511" y="153330"/>
                    <a:pt x="159488" y="145311"/>
                    <a:pt x="180753" y="138223"/>
                  </a:cubicBezTo>
                  <a:lnTo>
                    <a:pt x="212651" y="127591"/>
                  </a:lnTo>
                  <a:cubicBezTo>
                    <a:pt x="219803" y="120439"/>
                    <a:pt x="257863" y="85157"/>
                    <a:pt x="255181" y="74428"/>
                  </a:cubicBezTo>
                  <a:cubicBezTo>
                    <a:pt x="252463" y="63555"/>
                    <a:pt x="234060" y="66874"/>
                    <a:pt x="223283" y="63795"/>
                  </a:cubicBezTo>
                  <a:cubicBezTo>
                    <a:pt x="209232" y="59781"/>
                    <a:pt x="194930" y="56707"/>
                    <a:pt x="180753" y="53163"/>
                  </a:cubicBezTo>
                  <a:cubicBezTo>
                    <a:pt x="167880" y="14540"/>
                    <a:pt x="180753" y="8860"/>
                    <a:pt x="180753" y="0"/>
                  </a:cubicBezTo>
                  <a:close/>
                </a:path>
              </a:pathLst>
            </a:cu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sp>
          <p:nvSpPr>
            <p:cNvPr id="19" name="Freihandform 18"/>
            <p:cNvSpPr/>
            <p:nvPr/>
          </p:nvSpPr>
          <p:spPr>
            <a:xfrm>
              <a:off x="4689654" y="5018091"/>
              <a:ext cx="233220" cy="223760"/>
            </a:xfrm>
            <a:custGeom>
              <a:avLst/>
              <a:gdLst>
                <a:gd name="connsiteX0" fmla="*/ 233916 w 233916"/>
                <a:gd name="connsiteY0" fmla="*/ 116959 h 223284"/>
                <a:gd name="connsiteX1" fmla="*/ 233916 w 233916"/>
                <a:gd name="connsiteY1" fmla="*/ 116959 h 223284"/>
                <a:gd name="connsiteX2" fmla="*/ 138223 w 233916"/>
                <a:gd name="connsiteY2" fmla="*/ 74428 h 223284"/>
                <a:gd name="connsiteX3" fmla="*/ 106326 w 233916"/>
                <a:gd name="connsiteY3" fmla="*/ 10633 h 223284"/>
                <a:gd name="connsiteX4" fmla="*/ 63795 w 233916"/>
                <a:gd name="connsiteY4" fmla="*/ 0 h 223284"/>
                <a:gd name="connsiteX5" fmla="*/ 10633 w 233916"/>
                <a:gd name="connsiteY5" fmla="*/ 10633 h 223284"/>
                <a:gd name="connsiteX6" fmla="*/ 0 w 233916"/>
                <a:gd name="connsiteY6" fmla="*/ 42531 h 223284"/>
                <a:gd name="connsiteX7" fmla="*/ 42530 w 233916"/>
                <a:gd name="connsiteY7" fmla="*/ 127591 h 223284"/>
                <a:gd name="connsiteX8" fmla="*/ 63795 w 233916"/>
                <a:gd name="connsiteY8" fmla="*/ 159489 h 223284"/>
                <a:gd name="connsiteX9" fmla="*/ 74428 w 233916"/>
                <a:gd name="connsiteY9" fmla="*/ 191386 h 223284"/>
                <a:gd name="connsiteX10" fmla="*/ 106326 w 233916"/>
                <a:gd name="connsiteY10" fmla="*/ 202019 h 223284"/>
                <a:gd name="connsiteX11" fmla="*/ 138223 w 233916"/>
                <a:gd name="connsiteY11" fmla="*/ 223284 h 223284"/>
                <a:gd name="connsiteX12" fmla="*/ 180754 w 233916"/>
                <a:gd name="connsiteY12" fmla="*/ 212652 h 223284"/>
                <a:gd name="connsiteX13" fmla="*/ 223284 w 233916"/>
                <a:gd name="connsiteY13" fmla="*/ 159489 h 223284"/>
                <a:gd name="connsiteX14" fmla="*/ 233916 w 233916"/>
                <a:gd name="connsiteY14" fmla="*/ 116959 h 22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33916" h="223284">
                  <a:moveTo>
                    <a:pt x="233916" y="116959"/>
                  </a:moveTo>
                  <a:lnTo>
                    <a:pt x="233916" y="116959"/>
                  </a:lnTo>
                  <a:cubicBezTo>
                    <a:pt x="202018" y="102782"/>
                    <a:pt x="167672" y="93168"/>
                    <a:pt x="138223" y="74428"/>
                  </a:cubicBezTo>
                  <a:cubicBezTo>
                    <a:pt x="30854" y="6102"/>
                    <a:pt x="191066" y="78426"/>
                    <a:pt x="106326" y="10633"/>
                  </a:cubicBezTo>
                  <a:cubicBezTo>
                    <a:pt x="94915" y="1504"/>
                    <a:pt x="77972" y="3544"/>
                    <a:pt x="63795" y="0"/>
                  </a:cubicBezTo>
                  <a:cubicBezTo>
                    <a:pt x="46074" y="3544"/>
                    <a:pt x="25669" y="608"/>
                    <a:pt x="10633" y="10633"/>
                  </a:cubicBezTo>
                  <a:cubicBezTo>
                    <a:pt x="1308" y="16850"/>
                    <a:pt x="0" y="31323"/>
                    <a:pt x="0" y="42531"/>
                  </a:cubicBezTo>
                  <a:cubicBezTo>
                    <a:pt x="0" y="110441"/>
                    <a:pt x="243" y="99399"/>
                    <a:pt x="42530" y="127591"/>
                  </a:cubicBezTo>
                  <a:cubicBezTo>
                    <a:pt x="49618" y="138224"/>
                    <a:pt x="58080" y="148059"/>
                    <a:pt x="63795" y="159489"/>
                  </a:cubicBezTo>
                  <a:cubicBezTo>
                    <a:pt x="68807" y="169513"/>
                    <a:pt x="66503" y="183461"/>
                    <a:pt x="74428" y="191386"/>
                  </a:cubicBezTo>
                  <a:cubicBezTo>
                    <a:pt x="82353" y="199311"/>
                    <a:pt x="96301" y="197007"/>
                    <a:pt x="106326" y="202019"/>
                  </a:cubicBezTo>
                  <a:cubicBezTo>
                    <a:pt x="117755" y="207734"/>
                    <a:pt x="127591" y="216196"/>
                    <a:pt x="138223" y="223284"/>
                  </a:cubicBezTo>
                  <a:cubicBezTo>
                    <a:pt x="152400" y="219740"/>
                    <a:pt x="167684" y="219187"/>
                    <a:pt x="180754" y="212652"/>
                  </a:cubicBezTo>
                  <a:cubicBezTo>
                    <a:pt x="195903" y="205078"/>
                    <a:pt x="215773" y="170756"/>
                    <a:pt x="223284" y="159489"/>
                  </a:cubicBezTo>
                  <a:cubicBezTo>
                    <a:pt x="198087" y="121693"/>
                    <a:pt x="232144" y="124047"/>
                    <a:pt x="233916" y="116959"/>
                  </a:cubicBezTo>
                  <a:close/>
                </a:path>
              </a:pathLst>
            </a:cu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sp>
          <p:nvSpPr>
            <p:cNvPr id="20" name="Freihandform 19"/>
            <p:cNvSpPr/>
            <p:nvPr/>
          </p:nvSpPr>
          <p:spPr>
            <a:xfrm>
              <a:off x="4316819" y="2158409"/>
              <a:ext cx="266537" cy="138065"/>
            </a:xfrm>
            <a:custGeom>
              <a:avLst/>
              <a:gdLst>
                <a:gd name="connsiteX0" fmla="*/ 255181 w 265814"/>
                <a:gd name="connsiteY0" fmla="*/ 0 h 138224"/>
                <a:gd name="connsiteX1" fmla="*/ 255181 w 265814"/>
                <a:gd name="connsiteY1" fmla="*/ 0 h 138224"/>
                <a:gd name="connsiteX2" fmla="*/ 116958 w 265814"/>
                <a:gd name="connsiteY2" fmla="*/ 21265 h 138224"/>
                <a:gd name="connsiteX3" fmla="*/ 85060 w 265814"/>
                <a:gd name="connsiteY3" fmla="*/ 42531 h 138224"/>
                <a:gd name="connsiteX4" fmla="*/ 0 w 265814"/>
                <a:gd name="connsiteY4" fmla="*/ 63796 h 138224"/>
                <a:gd name="connsiteX5" fmla="*/ 53162 w 265814"/>
                <a:gd name="connsiteY5" fmla="*/ 116958 h 138224"/>
                <a:gd name="connsiteX6" fmla="*/ 116958 w 265814"/>
                <a:gd name="connsiteY6" fmla="*/ 138224 h 138224"/>
                <a:gd name="connsiteX7" fmla="*/ 202018 w 265814"/>
                <a:gd name="connsiteY7" fmla="*/ 106326 h 138224"/>
                <a:gd name="connsiteX8" fmla="*/ 244548 w 265814"/>
                <a:gd name="connsiteY8" fmla="*/ 95693 h 138224"/>
                <a:gd name="connsiteX9" fmla="*/ 265814 w 265814"/>
                <a:gd name="connsiteY9" fmla="*/ 74428 h 138224"/>
                <a:gd name="connsiteX10" fmla="*/ 244548 w 265814"/>
                <a:gd name="connsiteY10" fmla="*/ 53163 h 138224"/>
                <a:gd name="connsiteX11" fmla="*/ 255181 w 265814"/>
                <a:gd name="connsiteY11" fmla="*/ 0 h 1382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65814" h="138224">
                  <a:moveTo>
                    <a:pt x="255181" y="0"/>
                  </a:moveTo>
                  <a:lnTo>
                    <a:pt x="255181" y="0"/>
                  </a:lnTo>
                  <a:cubicBezTo>
                    <a:pt x="235980" y="2134"/>
                    <a:pt x="149183" y="7454"/>
                    <a:pt x="116958" y="21265"/>
                  </a:cubicBezTo>
                  <a:cubicBezTo>
                    <a:pt x="105212" y="26299"/>
                    <a:pt x="96490" y="36816"/>
                    <a:pt x="85060" y="42531"/>
                  </a:cubicBezTo>
                  <a:cubicBezTo>
                    <a:pt x="63268" y="53427"/>
                    <a:pt x="20213" y="59753"/>
                    <a:pt x="0" y="63796"/>
                  </a:cubicBezTo>
                  <a:cubicBezTo>
                    <a:pt x="19399" y="92895"/>
                    <a:pt x="19587" y="102035"/>
                    <a:pt x="53162" y="116958"/>
                  </a:cubicBezTo>
                  <a:cubicBezTo>
                    <a:pt x="73646" y="126062"/>
                    <a:pt x="116958" y="138224"/>
                    <a:pt x="116958" y="138224"/>
                  </a:cubicBezTo>
                  <a:cubicBezTo>
                    <a:pt x="145058" y="126983"/>
                    <a:pt x="172841" y="114662"/>
                    <a:pt x="202018" y="106326"/>
                  </a:cubicBezTo>
                  <a:cubicBezTo>
                    <a:pt x="216069" y="102311"/>
                    <a:pt x="230371" y="99237"/>
                    <a:pt x="244548" y="95693"/>
                  </a:cubicBezTo>
                  <a:cubicBezTo>
                    <a:pt x="251637" y="88605"/>
                    <a:pt x="265814" y="84453"/>
                    <a:pt x="265814" y="74428"/>
                  </a:cubicBezTo>
                  <a:lnTo>
                    <a:pt x="244548" y="53163"/>
                  </a:lnTo>
                  <a:lnTo>
                    <a:pt x="255181" y="0"/>
                  </a:lnTo>
                  <a:close/>
                </a:path>
              </a:pathLst>
            </a:cu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sp>
          <p:nvSpPr>
            <p:cNvPr id="23" name="Freihandform 22"/>
            <p:cNvSpPr/>
            <p:nvPr/>
          </p:nvSpPr>
          <p:spPr>
            <a:xfrm>
              <a:off x="4635712" y="2177452"/>
              <a:ext cx="237980" cy="172978"/>
            </a:xfrm>
            <a:custGeom>
              <a:avLst/>
              <a:gdLst>
                <a:gd name="connsiteX0" fmla="*/ 138686 w 238487"/>
                <a:gd name="connsiteY0" fmla="*/ 34222 h 172445"/>
                <a:gd name="connsiteX1" fmla="*/ 138686 w 238487"/>
                <a:gd name="connsiteY1" fmla="*/ 34222 h 172445"/>
                <a:gd name="connsiteX2" fmla="*/ 21727 w 238487"/>
                <a:gd name="connsiteY2" fmla="*/ 44855 h 172445"/>
                <a:gd name="connsiteX3" fmla="*/ 462 w 238487"/>
                <a:gd name="connsiteY3" fmla="*/ 76752 h 172445"/>
                <a:gd name="connsiteX4" fmla="*/ 11095 w 238487"/>
                <a:gd name="connsiteY4" fmla="*/ 119283 h 172445"/>
                <a:gd name="connsiteX5" fmla="*/ 74890 w 238487"/>
                <a:gd name="connsiteY5" fmla="*/ 140548 h 172445"/>
                <a:gd name="connsiteX6" fmla="*/ 106788 w 238487"/>
                <a:gd name="connsiteY6" fmla="*/ 151180 h 172445"/>
                <a:gd name="connsiteX7" fmla="*/ 138686 w 238487"/>
                <a:gd name="connsiteY7" fmla="*/ 161813 h 172445"/>
                <a:gd name="connsiteX8" fmla="*/ 181216 w 238487"/>
                <a:gd name="connsiteY8" fmla="*/ 172445 h 172445"/>
                <a:gd name="connsiteX9" fmla="*/ 213114 w 238487"/>
                <a:gd name="connsiteY9" fmla="*/ 151180 h 172445"/>
                <a:gd name="connsiteX10" fmla="*/ 191848 w 238487"/>
                <a:gd name="connsiteY10" fmla="*/ 66120 h 172445"/>
                <a:gd name="connsiteX11" fmla="*/ 128053 w 238487"/>
                <a:gd name="connsiteY11" fmla="*/ 34222 h 172445"/>
                <a:gd name="connsiteX12" fmla="*/ 138686 w 238487"/>
                <a:gd name="connsiteY12" fmla="*/ 34222 h 172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8487" h="172445">
                  <a:moveTo>
                    <a:pt x="138686" y="34222"/>
                  </a:moveTo>
                  <a:lnTo>
                    <a:pt x="138686" y="34222"/>
                  </a:lnTo>
                  <a:cubicBezTo>
                    <a:pt x="58881" y="25355"/>
                    <a:pt x="57613" y="0"/>
                    <a:pt x="21727" y="44855"/>
                  </a:cubicBezTo>
                  <a:cubicBezTo>
                    <a:pt x="13744" y="54833"/>
                    <a:pt x="7550" y="66120"/>
                    <a:pt x="462" y="76752"/>
                  </a:cubicBezTo>
                  <a:cubicBezTo>
                    <a:pt x="4006" y="90929"/>
                    <a:pt x="0" y="109773"/>
                    <a:pt x="11095" y="119283"/>
                  </a:cubicBezTo>
                  <a:cubicBezTo>
                    <a:pt x="28114" y="133871"/>
                    <a:pt x="53625" y="133460"/>
                    <a:pt x="74890" y="140548"/>
                  </a:cubicBezTo>
                  <a:lnTo>
                    <a:pt x="106788" y="151180"/>
                  </a:lnTo>
                  <a:cubicBezTo>
                    <a:pt x="117421" y="154724"/>
                    <a:pt x="127813" y="159095"/>
                    <a:pt x="138686" y="161813"/>
                  </a:cubicBezTo>
                  <a:lnTo>
                    <a:pt x="181216" y="172445"/>
                  </a:lnTo>
                  <a:cubicBezTo>
                    <a:pt x="191849" y="165357"/>
                    <a:pt x="205131" y="161159"/>
                    <a:pt x="213114" y="151180"/>
                  </a:cubicBezTo>
                  <a:cubicBezTo>
                    <a:pt x="238487" y="119464"/>
                    <a:pt x="214380" y="92408"/>
                    <a:pt x="191848" y="66120"/>
                  </a:cubicBezTo>
                  <a:cubicBezTo>
                    <a:pt x="173146" y="44301"/>
                    <a:pt x="152322" y="43929"/>
                    <a:pt x="128053" y="34222"/>
                  </a:cubicBezTo>
                  <a:cubicBezTo>
                    <a:pt x="120695" y="31279"/>
                    <a:pt x="136914" y="34222"/>
                    <a:pt x="138686" y="34222"/>
                  </a:cubicBezTo>
                  <a:close/>
                </a:path>
              </a:pathLst>
            </a:cu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nodeType="clickEffect">
                                  <p:stCondLst>
                                    <p:cond delay="0"/>
                                  </p:stCondLst>
                                  <p:childTnLst>
                                    <p:set>
                                      <p:cBhvr>
                                        <p:cTn id="10" dur="1" fill="hold">
                                          <p:stCondLst>
                                            <p:cond delay="0"/>
                                          </p:stCondLst>
                                        </p:cTn>
                                        <p:tgtEl>
                                          <p:spTgt spid="3"/>
                                        </p:tgtEl>
                                        <p:attrNameLst>
                                          <p:attrName>style.visibility</p:attrName>
                                        </p:attrNameLst>
                                      </p:cBhvr>
                                      <p:to>
                                        <p:strVal val="hidden"/>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xit" presetSubtype="0" fill="hold" nodeType="clickEffect">
                                  <p:stCondLst>
                                    <p:cond delay="0"/>
                                  </p:stCondLst>
                                  <p:childTnLst>
                                    <p:set>
                                      <p:cBhvr>
                                        <p:cTn id="18" dur="1" fill="hold">
                                          <p:stCondLst>
                                            <p:cond delay="0"/>
                                          </p:stCondLst>
                                        </p:cTn>
                                        <p:tgtEl>
                                          <p:spTgt spid="4"/>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xit" presetSubtype="0" fill="hold" nodeType="clickEffect">
                                  <p:stCondLst>
                                    <p:cond delay="0"/>
                                  </p:stCondLst>
                                  <p:childTnLst>
                                    <p:set>
                                      <p:cBhvr>
                                        <p:cTn id="26" dur="1" fill="hold">
                                          <p:stCondLst>
                                            <p:cond delay="0"/>
                                          </p:stCondLst>
                                        </p:cTn>
                                        <p:tgtEl>
                                          <p:spTgt spid="14"/>
                                        </p:tgtEl>
                                        <p:attrNameLst>
                                          <p:attrName>style.visibility</p:attrName>
                                        </p:attrNameLst>
                                      </p:cBhvr>
                                      <p:to>
                                        <p:strVal val="hidden"/>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xit" presetSubtype="4" fill="hold" nodeType="clickEffect">
                                  <p:stCondLst>
                                    <p:cond delay="0"/>
                                  </p:stCondLst>
                                  <p:childTnLst>
                                    <p:anim calcmode="lin" valueType="num">
                                      <p:cBhvr additive="base">
                                        <p:cTn id="34" dur="500"/>
                                        <p:tgtEl>
                                          <p:spTgt spid="5"/>
                                        </p:tgtEl>
                                        <p:attrNameLst>
                                          <p:attrName>ppt_x</p:attrName>
                                        </p:attrNameLst>
                                      </p:cBhvr>
                                      <p:tavLst>
                                        <p:tav tm="0">
                                          <p:val>
                                            <p:strVal val="ppt_x"/>
                                          </p:val>
                                        </p:tav>
                                        <p:tav tm="100000">
                                          <p:val>
                                            <p:strVal val="ppt_x"/>
                                          </p:val>
                                        </p:tav>
                                      </p:tavLst>
                                    </p:anim>
                                    <p:anim calcmode="lin" valueType="num">
                                      <p:cBhvr additive="base">
                                        <p:cTn id="35" dur="500"/>
                                        <p:tgtEl>
                                          <p:spTgt spid="5"/>
                                        </p:tgtEl>
                                        <p:attrNameLst>
                                          <p:attrName>ppt_y</p:attrName>
                                        </p:attrNameLst>
                                      </p:cBhvr>
                                      <p:tavLst>
                                        <p:tav tm="0">
                                          <p:val>
                                            <p:strVal val="ppt_y"/>
                                          </p:val>
                                        </p:tav>
                                        <p:tav tm="100000">
                                          <p:val>
                                            <p:strVal val="1+ppt_h/2"/>
                                          </p:val>
                                        </p:tav>
                                      </p:tavLst>
                                    </p:anim>
                                    <p:set>
                                      <p:cBhvr>
                                        <p:cTn id="36" dur="1" fill="hold">
                                          <p:stCondLst>
                                            <p:cond delay="499"/>
                                          </p:stCondLst>
                                        </p:cTn>
                                        <p:tgtEl>
                                          <p:spTgt spid="5"/>
                                        </p:tgtEl>
                                        <p:attrNameLst>
                                          <p:attrName>style.visibility</p:attrName>
                                        </p:attrNameLst>
                                      </p:cBhvr>
                                      <p:to>
                                        <p:strVal val="hidden"/>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nodeType="clickEffect">
                                  <p:stCondLst>
                                    <p:cond delay="0"/>
                                  </p:stCondLst>
                                  <p:childTnLst>
                                    <p:set>
                                      <p:cBhvr>
                                        <p:cTn id="40" dur="1" fill="hold">
                                          <p:stCondLst>
                                            <p:cond delay="0"/>
                                          </p:stCondLst>
                                        </p:cTn>
                                        <p:tgtEl>
                                          <p:spTgt spid="6"/>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xit" presetSubtype="0" fill="hold" nodeType="clickEffect">
                                  <p:stCondLst>
                                    <p:cond delay="0"/>
                                  </p:stCondLst>
                                  <p:childTnLst>
                                    <p:set>
                                      <p:cBhvr>
                                        <p:cTn id="44"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endParaRPr lang="en-US" altLang="en-US" smtClean="0"/>
          </a:p>
        </p:txBody>
      </p:sp>
      <p:grpSp>
        <p:nvGrpSpPr>
          <p:cNvPr id="19459" name="Gruppieren 5"/>
          <p:cNvGrpSpPr>
            <a:grpSpLocks/>
          </p:cNvGrpSpPr>
          <p:nvPr/>
        </p:nvGrpSpPr>
        <p:grpSpPr bwMode="auto">
          <a:xfrm>
            <a:off x="2484438" y="660400"/>
            <a:ext cx="4430712" cy="5702300"/>
            <a:chOff x="2770188" y="97718"/>
            <a:chExt cx="4892675" cy="6297613"/>
          </a:xfrm>
        </p:grpSpPr>
        <p:pic>
          <p:nvPicPr>
            <p:cNvPr id="19475" name="Picture 6"/>
            <p:cNvPicPr>
              <a:picLocks noChangeAspect="1" noChangeArrowheads="1"/>
            </p:cNvPicPr>
            <p:nvPr/>
          </p:nvPicPr>
          <p:blipFill>
            <a:blip r:embed="rId3"/>
            <a:srcRect/>
            <a:stretch>
              <a:fillRect/>
            </a:stretch>
          </p:blipFill>
          <p:spPr bwMode="auto">
            <a:xfrm>
              <a:off x="2770188" y="3387018"/>
              <a:ext cx="4892675" cy="3008313"/>
            </a:xfrm>
            <a:prstGeom prst="rect">
              <a:avLst/>
            </a:prstGeom>
            <a:noFill/>
            <a:ln w="9525">
              <a:noFill/>
              <a:miter lim="800000"/>
              <a:headEnd/>
              <a:tailEnd/>
            </a:ln>
          </p:spPr>
        </p:pic>
        <p:pic>
          <p:nvPicPr>
            <p:cNvPr id="19476" name="Picture 7"/>
            <p:cNvPicPr>
              <a:picLocks noChangeAspect="1" noChangeArrowheads="1"/>
            </p:cNvPicPr>
            <p:nvPr/>
          </p:nvPicPr>
          <p:blipFill>
            <a:blip r:embed="rId4"/>
            <a:srcRect l="24513" t="20229" r="25171" b="18304"/>
            <a:stretch>
              <a:fillRect/>
            </a:stretch>
          </p:blipFill>
          <p:spPr bwMode="auto">
            <a:xfrm>
              <a:off x="2770188" y="97718"/>
              <a:ext cx="4892675" cy="3308350"/>
            </a:xfrm>
            <a:prstGeom prst="rect">
              <a:avLst/>
            </a:prstGeom>
            <a:noFill/>
            <a:ln w="9525">
              <a:noFill/>
              <a:miter lim="800000"/>
              <a:headEnd/>
              <a:tailEnd/>
            </a:ln>
          </p:spPr>
        </p:pic>
      </p:grpSp>
      <p:pic>
        <p:nvPicPr>
          <p:cNvPr id="19460" name="Picture 8"/>
          <p:cNvPicPr>
            <a:picLocks noChangeAspect="1" noChangeArrowheads="1"/>
          </p:cNvPicPr>
          <p:nvPr/>
        </p:nvPicPr>
        <p:blipFill>
          <a:blip r:embed="rId5"/>
          <a:srcRect l="34154" r="34927" b="36064"/>
          <a:stretch>
            <a:fillRect/>
          </a:stretch>
        </p:blipFill>
        <p:spPr bwMode="auto">
          <a:xfrm>
            <a:off x="242888" y="2479675"/>
            <a:ext cx="1754187" cy="2411413"/>
          </a:xfrm>
          <a:prstGeom prst="rect">
            <a:avLst/>
          </a:prstGeom>
          <a:noFill/>
          <a:ln w="9525">
            <a:noFill/>
            <a:miter lim="800000"/>
            <a:headEnd/>
            <a:tailEnd/>
          </a:ln>
        </p:spPr>
      </p:pic>
      <p:cxnSp>
        <p:nvCxnSpPr>
          <p:cNvPr id="24" name="Gerade Verbindung mit Pfeil 23"/>
          <p:cNvCxnSpPr/>
          <p:nvPr/>
        </p:nvCxnSpPr>
        <p:spPr>
          <a:xfrm flipV="1">
            <a:off x="2484438" y="2801060"/>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6151228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endParaRPr lang="en-US" altLang="en-US" smtClean="0"/>
          </a:p>
        </p:txBody>
      </p:sp>
      <p:grpSp>
        <p:nvGrpSpPr>
          <p:cNvPr id="19459" name="Gruppieren 5"/>
          <p:cNvGrpSpPr>
            <a:grpSpLocks/>
          </p:cNvGrpSpPr>
          <p:nvPr/>
        </p:nvGrpSpPr>
        <p:grpSpPr bwMode="auto">
          <a:xfrm>
            <a:off x="2484438" y="660400"/>
            <a:ext cx="4430712" cy="5702300"/>
            <a:chOff x="2770188" y="97718"/>
            <a:chExt cx="4892675" cy="6297613"/>
          </a:xfrm>
        </p:grpSpPr>
        <p:pic>
          <p:nvPicPr>
            <p:cNvPr id="19475" name="Picture 6"/>
            <p:cNvPicPr>
              <a:picLocks noChangeAspect="1" noChangeArrowheads="1"/>
            </p:cNvPicPr>
            <p:nvPr/>
          </p:nvPicPr>
          <p:blipFill>
            <a:blip r:embed="rId3"/>
            <a:srcRect/>
            <a:stretch>
              <a:fillRect/>
            </a:stretch>
          </p:blipFill>
          <p:spPr bwMode="auto">
            <a:xfrm>
              <a:off x="2770188" y="3387018"/>
              <a:ext cx="4892675" cy="3008313"/>
            </a:xfrm>
            <a:prstGeom prst="rect">
              <a:avLst/>
            </a:prstGeom>
            <a:noFill/>
            <a:ln w="9525">
              <a:noFill/>
              <a:miter lim="800000"/>
              <a:headEnd/>
              <a:tailEnd/>
            </a:ln>
          </p:spPr>
        </p:pic>
        <p:pic>
          <p:nvPicPr>
            <p:cNvPr id="19476" name="Picture 7"/>
            <p:cNvPicPr>
              <a:picLocks noChangeAspect="1" noChangeArrowheads="1"/>
            </p:cNvPicPr>
            <p:nvPr/>
          </p:nvPicPr>
          <p:blipFill>
            <a:blip r:embed="rId4"/>
            <a:srcRect l="24513" t="20229" r="25171" b="18304"/>
            <a:stretch>
              <a:fillRect/>
            </a:stretch>
          </p:blipFill>
          <p:spPr bwMode="auto">
            <a:xfrm>
              <a:off x="2770188" y="97718"/>
              <a:ext cx="4892675" cy="3308350"/>
            </a:xfrm>
            <a:prstGeom prst="rect">
              <a:avLst/>
            </a:prstGeom>
            <a:noFill/>
            <a:ln w="9525">
              <a:noFill/>
              <a:miter lim="800000"/>
              <a:headEnd/>
              <a:tailEnd/>
            </a:ln>
          </p:spPr>
        </p:pic>
      </p:grpSp>
      <p:pic>
        <p:nvPicPr>
          <p:cNvPr id="19460" name="Picture 8"/>
          <p:cNvPicPr>
            <a:picLocks noChangeAspect="1" noChangeArrowheads="1"/>
          </p:cNvPicPr>
          <p:nvPr/>
        </p:nvPicPr>
        <p:blipFill>
          <a:blip r:embed="rId5"/>
          <a:srcRect l="34154" r="34927" b="36064"/>
          <a:stretch>
            <a:fillRect/>
          </a:stretch>
        </p:blipFill>
        <p:spPr bwMode="auto">
          <a:xfrm>
            <a:off x="242888" y="2479675"/>
            <a:ext cx="1754187" cy="2411413"/>
          </a:xfrm>
          <a:prstGeom prst="rect">
            <a:avLst/>
          </a:prstGeom>
          <a:noFill/>
          <a:ln w="9525">
            <a:noFill/>
            <a:miter lim="800000"/>
            <a:headEnd/>
            <a:tailEnd/>
          </a:ln>
        </p:spPr>
      </p:pic>
      <p:cxnSp>
        <p:nvCxnSpPr>
          <p:cNvPr id="24" name="Gerade Verbindung mit Pfeil 23"/>
          <p:cNvCxnSpPr/>
          <p:nvPr/>
        </p:nvCxnSpPr>
        <p:spPr>
          <a:xfrm flipV="1">
            <a:off x="1341438" y="1292225"/>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7415662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endParaRPr lang="en-US" altLang="en-US" smtClean="0"/>
          </a:p>
        </p:txBody>
      </p:sp>
      <p:grpSp>
        <p:nvGrpSpPr>
          <p:cNvPr id="19459" name="Gruppieren 5"/>
          <p:cNvGrpSpPr>
            <a:grpSpLocks/>
          </p:cNvGrpSpPr>
          <p:nvPr/>
        </p:nvGrpSpPr>
        <p:grpSpPr bwMode="auto">
          <a:xfrm>
            <a:off x="2484438" y="660400"/>
            <a:ext cx="4430712" cy="5702300"/>
            <a:chOff x="2770188" y="97718"/>
            <a:chExt cx="4892675" cy="6297613"/>
          </a:xfrm>
        </p:grpSpPr>
        <p:pic>
          <p:nvPicPr>
            <p:cNvPr id="19475" name="Picture 6"/>
            <p:cNvPicPr>
              <a:picLocks noChangeAspect="1" noChangeArrowheads="1"/>
            </p:cNvPicPr>
            <p:nvPr/>
          </p:nvPicPr>
          <p:blipFill>
            <a:blip r:embed="rId3"/>
            <a:srcRect/>
            <a:stretch>
              <a:fillRect/>
            </a:stretch>
          </p:blipFill>
          <p:spPr bwMode="auto">
            <a:xfrm>
              <a:off x="2770188" y="3387018"/>
              <a:ext cx="4892675" cy="3008313"/>
            </a:xfrm>
            <a:prstGeom prst="rect">
              <a:avLst/>
            </a:prstGeom>
            <a:noFill/>
            <a:ln w="9525">
              <a:noFill/>
              <a:miter lim="800000"/>
              <a:headEnd/>
              <a:tailEnd/>
            </a:ln>
          </p:spPr>
        </p:pic>
        <p:pic>
          <p:nvPicPr>
            <p:cNvPr id="19476" name="Picture 7"/>
            <p:cNvPicPr>
              <a:picLocks noChangeAspect="1" noChangeArrowheads="1"/>
            </p:cNvPicPr>
            <p:nvPr/>
          </p:nvPicPr>
          <p:blipFill>
            <a:blip r:embed="rId4"/>
            <a:srcRect l="24513" t="20229" r="25171" b="18304"/>
            <a:stretch>
              <a:fillRect/>
            </a:stretch>
          </p:blipFill>
          <p:spPr bwMode="auto">
            <a:xfrm>
              <a:off x="2770188" y="97718"/>
              <a:ext cx="4892675" cy="3308350"/>
            </a:xfrm>
            <a:prstGeom prst="rect">
              <a:avLst/>
            </a:prstGeom>
            <a:noFill/>
            <a:ln w="9525">
              <a:noFill/>
              <a:miter lim="800000"/>
              <a:headEnd/>
              <a:tailEnd/>
            </a:ln>
          </p:spPr>
        </p:pic>
      </p:grpSp>
      <p:pic>
        <p:nvPicPr>
          <p:cNvPr id="19460" name="Picture 8"/>
          <p:cNvPicPr>
            <a:picLocks noChangeAspect="1" noChangeArrowheads="1"/>
          </p:cNvPicPr>
          <p:nvPr/>
        </p:nvPicPr>
        <p:blipFill>
          <a:blip r:embed="rId5"/>
          <a:srcRect l="34154" r="34927" b="36064"/>
          <a:stretch>
            <a:fillRect/>
          </a:stretch>
        </p:blipFill>
        <p:spPr bwMode="auto">
          <a:xfrm>
            <a:off x="242888" y="2479675"/>
            <a:ext cx="1754187" cy="2411413"/>
          </a:xfrm>
          <a:prstGeom prst="rect">
            <a:avLst/>
          </a:prstGeom>
          <a:noFill/>
          <a:ln w="9525">
            <a:noFill/>
            <a:miter lim="800000"/>
            <a:headEnd/>
            <a:tailEnd/>
          </a:ln>
        </p:spPr>
      </p:pic>
      <p:cxnSp>
        <p:nvCxnSpPr>
          <p:cNvPr id="24" name="Gerade Verbindung mit Pfeil 23"/>
          <p:cNvCxnSpPr/>
          <p:nvPr/>
        </p:nvCxnSpPr>
        <p:spPr>
          <a:xfrm flipV="1">
            <a:off x="1560513" y="2460625"/>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8" name="Gerade Verbindung mit Pfeil 7"/>
          <p:cNvCxnSpPr/>
          <p:nvPr/>
        </p:nvCxnSpPr>
        <p:spPr>
          <a:xfrm flipH="1" flipV="1">
            <a:off x="5406285" y="2716318"/>
            <a:ext cx="2794740" cy="1938125"/>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0947787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7" name="Gruppieren 5"/>
          <p:cNvGrpSpPr>
            <a:grpSpLocks/>
          </p:cNvGrpSpPr>
          <p:nvPr/>
        </p:nvGrpSpPr>
        <p:grpSpPr bwMode="auto">
          <a:xfrm>
            <a:off x="2476500" y="566738"/>
            <a:ext cx="4540250" cy="5821362"/>
            <a:chOff x="4305300" y="210384"/>
            <a:chExt cx="5538788" cy="7100053"/>
          </a:xfrm>
        </p:grpSpPr>
        <p:pic>
          <p:nvPicPr>
            <p:cNvPr id="21512" name="Picture 4"/>
            <p:cNvPicPr>
              <a:picLocks noChangeAspect="1" noChangeArrowheads="1"/>
            </p:cNvPicPr>
            <p:nvPr/>
          </p:nvPicPr>
          <p:blipFill>
            <a:blip r:embed="rId3"/>
            <a:srcRect/>
            <a:stretch>
              <a:fillRect/>
            </a:stretch>
          </p:blipFill>
          <p:spPr bwMode="auto">
            <a:xfrm>
              <a:off x="4305300" y="3941008"/>
              <a:ext cx="5538788" cy="3369429"/>
            </a:xfrm>
            <a:prstGeom prst="rect">
              <a:avLst/>
            </a:prstGeom>
            <a:noFill/>
            <a:ln w="9525">
              <a:noFill/>
              <a:miter lim="800000"/>
              <a:headEnd/>
              <a:tailEnd/>
            </a:ln>
          </p:spPr>
        </p:pic>
        <p:pic>
          <p:nvPicPr>
            <p:cNvPr id="21513" name="Picture 5"/>
            <p:cNvPicPr>
              <a:picLocks noChangeAspect="1" noChangeArrowheads="1"/>
            </p:cNvPicPr>
            <p:nvPr/>
          </p:nvPicPr>
          <p:blipFill>
            <a:blip r:embed="rId4"/>
            <a:srcRect l="24724" t="22151" r="26604" b="18637"/>
            <a:stretch>
              <a:fillRect/>
            </a:stretch>
          </p:blipFill>
          <p:spPr bwMode="auto">
            <a:xfrm>
              <a:off x="4305300" y="210384"/>
              <a:ext cx="5538788" cy="3730418"/>
            </a:xfrm>
            <a:prstGeom prst="rect">
              <a:avLst/>
            </a:prstGeom>
            <a:noFill/>
            <a:ln w="9525">
              <a:noFill/>
              <a:miter lim="800000"/>
              <a:headEnd/>
              <a:tailEnd/>
            </a:ln>
          </p:spPr>
        </p:pic>
      </p:grpSp>
      <p:pic>
        <p:nvPicPr>
          <p:cNvPr id="21508" name="Picture 6"/>
          <p:cNvPicPr>
            <a:picLocks noChangeAspect="1" noChangeArrowheads="1"/>
          </p:cNvPicPr>
          <p:nvPr/>
        </p:nvPicPr>
        <p:blipFill>
          <a:blip r:embed="rId5"/>
          <a:srcRect l="32970" r="33554" b="35493"/>
          <a:stretch>
            <a:fillRect/>
          </a:stretch>
        </p:blipFill>
        <p:spPr bwMode="auto">
          <a:xfrm>
            <a:off x="246063" y="2511425"/>
            <a:ext cx="1882775" cy="2411413"/>
          </a:xfrm>
          <a:prstGeom prst="rect">
            <a:avLst/>
          </a:prstGeom>
          <a:noFill/>
          <a:ln w="9525">
            <a:noFill/>
            <a:miter lim="800000"/>
            <a:headEnd/>
            <a:tailEnd/>
          </a:ln>
        </p:spPr>
      </p:pic>
      <p:grpSp>
        <p:nvGrpSpPr>
          <p:cNvPr id="3" name="Gruppieren 8"/>
          <p:cNvGrpSpPr/>
          <p:nvPr/>
        </p:nvGrpSpPr>
        <p:grpSpPr>
          <a:xfrm>
            <a:off x="4837814" y="1477926"/>
            <a:ext cx="329609" cy="3299231"/>
            <a:chOff x="4837814" y="1477926"/>
            <a:chExt cx="329609" cy="3299231"/>
          </a:xfrm>
          <a:solidFill>
            <a:srgbClr val="7030A0">
              <a:alpha val="89000"/>
            </a:srgbClr>
          </a:solidFill>
        </p:grpSpPr>
        <p:sp>
          <p:nvSpPr>
            <p:cNvPr id="7" name="Freihandform 6"/>
            <p:cNvSpPr/>
            <p:nvPr/>
          </p:nvSpPr>
          <p:spPr>
            <a:xfrm>
              <a:off x="4837814" y="4359349"/>
              <a:ext cx="329609" cy="417808"/>
            </a:xfrm>
            <a:custGeom>
              <a:avLst/>
              <a:gdLst>
                <a:gd name="connsiteX0" fmla="*/ 74428 w 329609"/>
                <a:gd name="connsiteY0" fmla="*/ 10632 h 417808"/>
                <a:gd name="connsiteX1" fmla="*/ 74428 w 329609"/>
                <a:gd name="connsiteY1" fmla="*/ 10632 h 417808"/>
                <a:gd name="connsiteX2" fmla="*/ 31898 w 329609"/>
                <a:gd name="connsiteY2" fmla="*/ 95693 h 417808"/>
                <a:gd name="connsiteX3" fmla="*/ 10633 w 329609"/>
                <a:gd name="connsiteY3" fmla="*/ 127591 h 417808"/>
                <a:gd name="connsiteX4" fmla="*/ 0 w 329609"/>
                <a:gd name="connsiteY4" fmla="*/ 180753 h 417808"/>
                <a:gd name="connsiteX5" fmla="*/ 10633 w 329609"/>
                <a:gd name="connsiteY5" fmla="*/ 318977 h 417808"/>
                <a:gd name="connsiteX6" fmla="*/ 21265 w 329609"/>
                <a:gd name="connsiteY6" fmla="*/ 361507 h 417808"/>
                <a:gd name="connsiteX7" fmla="*/ 53163 w 329609"/>
                <a:gd name="connsiteY7" fmla="*/ 382772 h 417808"/>
                <a:gd name="connsiteX8" fmla="*/ 63795 w 329609"/>
                <a:gd name="connsiteY8" fmla="*/ 414670 h 417808"/>
                <a:gd name="connsiteX9" fmla="*/ 116958 w 329609"/>
                <a:gd name="connsiteY9" fmla="*/ 393404 h 417808"/>
                <a:gd name="connsiteX10" fmla="*/ 148856 w 329609"/>
                <a:gd name="connsiteY10" fmla="*/ 382772 h 417808"/>
                <a:gd name="connsiteX11" fmla="*/ 180753 w 329609"/>
                <a:gd name="connsiteY11" fmla="*/ 350874 h 417808"/>
                <a:gd name="connsiteX12" fmla="*/ 212651 w 329609"/>
                <a:gd name="connsiteY12" fmla="*/ 329609 h 417808"/>
                <a:gd name="connsiteX13" fmla="*/ 265814 w 329609"/>
                <a:gd name="connsiteY13" fmla="*/ 287079 h 417808"/>
                <a:gd name="connsiteX14" fmla="*/ 308344 w 329609"/>
                <a:gd name="connsiteY14" fmla="*/ 159488 h 417808"/>
                <a:gd name="connsiteX15" fmla="*/ 318977 w 329609"/>
                <a:gd name="connsiteY15" fmla="*/ 127591 h 417808"/>
                <a:gd name="connsiteX16" fmla="*/ 329609 w 329609"/>
                <a:gd name="connsiteY16" fmla="*/ 95693 h 417808"/>
                <a:gd name="connsiteX17" fmla="*/ 308344 w 329609"/>
                <a:gd name="connsiteY17" fmla="*/ 42530 h 417808"/>
                <a:gd name="connsiteX18" fmla="*/ 276446 w 329609"/>
                <a:gd name="connsiteY18" fmla="*/ 21265 h 417808"/>
                <a:gd name="connsiteX19" fmla="*/ 170121 w 329609"/>
                <a:gd name="connsiteY19" fmla="*/ 0 h 417808"/>
                <a:gd name="connsiteX20" fmla="*/ 74428 w 329609"/>
                <a:gd name="connsiteY20" fmla="*/ 10632 h 417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29609" h="417808">
                  <a:moveTo>
                    <a:pt x="74428" y="10632"/>
                  </a:moveTo>
                  <a:lnTo>
                    <a:pt x="74428" y="10632"/>
                  </a:lnTo>
                  <a:cubicBezTo>
                    <a:pt x="60251" y="38986"/>
                    <a:pt x="47078" y="67863"/>
                    <a:pt x="31898" y="95693"/>
                  </a:cubicBezTo>
                  <a:cubicBezTo>
                    <a:pt x="25779" y="106911"/>
                    <a:pt x="15120" y="115626"/>
                    <a:pt x="10633" y="127591"/>
                  </a:cubicBezTo>
                  <a:cubicBezTo>
                    <a:pt x="4288" y="144512"/>
                    <a:pt x="3544" y="163032"/>
                    <a:pt x="0" y="180753"/>
                  </a:cubicBezTo>
                  <a:cubicBezTo>
                    <a:pt x="3544" y="226828"/>
                    <a:pt x="5234" y="273083"/>
                    <a:pt x="10633" y="318977"/>
                  </a:cubicBezTo>
                  <a:cubicBezTo>
                    <a:pt x="12340" y="333490"/>
                    <a:pt x="13159" y="349348"/>
                    <a:pt x="21265" y="361507"/>
                  </a:cubicBezTo>
                  <a:cubicBezTo>
                    <a:pt x="28353" y="372140"/>
                    <a:pt x="42530" y="375684"/>
                    <a:pt x="53163" y="382772"/>
                  </a:cubicBezTo>
                  <a:cubicBezTo>
                    <a:pt x="56707" y="393405"/>
                    <a:pt x="52740" y="412828"/>
                    <a:pt x="63795" y="414670"/>
                  </a:cubicBezTo>
                  <a:cubicBezTo>
                    <a:pt x="82622" y="417808"/>
                    <a:pt x="99087" y="400106"/>
                    <a:pt x="116958" y="393404"/>
                  </a:cubicBezTo>
                  <a:cubicBezTo>
                    <a:pt x="127452" y="389469"/>
                    <a:pt x="138223" y="386316"/>
                    <a:pt x="148856" y="382772"/>
                  </a:cubicBezTo>
                  <a:cubicBezTo>
                    <a:pt x="159488" y="372139"/>
                    <a:pt x="169202" y="360500"/>
                    <a:pt x="180753" y="350874"/>
                  </a:cubicBezTo>
                  <a:cubicBezTo>
                    <a:pt x="190570" y="342693"/>
                    <a:pt x="203615" y="338645"/>
                    <a:pt x="212651" y="329609"/>
                  </a:cubicBezTo>
                  <a:cubicBezTo>
                    <a:pt x="260745" y="281515"/>
                    <a:pt x="203715" y="307777"/>
                    <a:pt x="265814" y="287079"/>
                  </a:cubicBezTo>
                  <a:lnTo>
                    <a:pt x="308344" y="159488"/>
                  </a:lnTo>
                  <a:lnTo>
                    <a:pt x="318977" y="127591"/>
                  </a:lnTo>
                  <a:lnTo>
                    <a:pt x="329609" y="95693"/>
                  </a:lnTo>
                  <a:cubicBezTo>
                    <a:pt x="322521" y="77972"/>
                    <a:pt x="319438" y="58061"/>
                    <a:pt x="308344" y="42530"/>
                  </a:cubicBezTo>
                  <a:cubicBezTo>
                    <a:pt x="300916" y="32131"/>
                    <a:pt x="287876" y="26980"/>
                    <a:pt x="276446" y="21265"/>
                  </a:cubicBezTo>
                  <a:cubicBezTo>
                    <a:pt x="246751" y="6417"/>
                    <a:pt x="197556" y="3919"/>
                    <a:pt x="170121" y="0"/>
                  </a:cubicBezTo>
                  <a:lnTo>
                    <a:pt x="74428" y="10632"/>
                  </a:lnTo>
                  <a:close/>
                </a:path>
              </a:pathLst>
            </a:custGeom>
            <a:grp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sp>
          <p:nvSpPr>
            <p:cNvPr id="8" name="Freihandform 7"/>
            <p:cNvSpPr/>
            <p:nvPr/>
          </p:nvSpPr>
          <p:spPr>
            <a:xfrm>
              <a:off x="4838389" y="1477926"/>
              <a:ext cx="288316" cy="425302"/>
            </a:xfrm>
            <a:custGeom>
              <a:avLst/>
              <a:gdLst>
                <a:gd name="connsiteX0" fmla="*/ 116383 w 288316"/>
                <a:gd name="connsiteY0" fmla="*/ 0 h 425302"/>
                <a:gd name="connsiteX1" fmla="*/ 116383 w 288316"/>
                <a:gd name="connsiteY1" fmla="*/ 0 h 425302"/>
                <a:gd name="connsiteX2" fmla="*/ 73853 w 288316"/>
                <a:gd name="connsiteY2" fmla="*/ 85060 h 425302"/>
                <a:gd name="connsiteX3" fmla="*/ 41955 w 288316"/>
                <a:gd name="connsiteY3" fmla="*/ 159488 h 425302"/>
                <a:gd name="connsiteX4" fmla="*/ 10058 w 288316"/>
                <a:gd name="connsiteY4" fmla="*/ 191386 h 425302"/>
                <a:gd name="connsiteX5" fmla="*/ 41955 w 288316"/>
                <a:gd name="connsiteY5" fmla="*/ 308344 h 425302"/>
                <a:gd name="connsiteX6" fmla="*/ 63220 w 288316"/>
                <a:gd name="connsiteY6" fmla="*/ 372139 h 425302"/>
                <a:gd name="connsiteX7" fmla="*/ 105751 w 288316"/>
                <a:gd name="connsiteY7" fmla="*/ 393404 h 425302"/>
                <a:gd name="connsiteX8" fmla="*/ 116383 w 288316"/>
                <a:gd name="connsiteY8" fmla="*/ 425302 h 425302"/>
                <a:gd name="connsiteX9" fmla="*/ 137648 w 288316"/>
                <a:gd name="connsiteY9" fmla="*/ 393404 h 425302"/>
                <a:gd name="connsiteX10" fmla="*/ 201444 w 288316"/>
                <a:gd name="connsiteY10" fmla="*/ 340241 h 425302"/>
                <a:gd name="connsiteX11" fmla="*/ 233341 w 288316"/>
                <a:gd name="connsiteY11" fmla="*/ 233916 h 425302"/>
                <a:gd name="connsiteX12" fmla="*/ 275871 w 288316"/>
                <a:gd name="connsiteY12" fmla="*/ 170121 h 425302"/>
                <a:gd name="connsiteX13" fmla="*/ 286504 w 288316"/>
                <a:gd name="connsiteY13" fmla="*/ 127590 h 425302"/>
                <a:gd name="connsiteX14" fmla="*/ 265239 w 288316"/>
                <a:gd name="connsiteY14" fmla="*/ 85060 h 425302"/>
                <a:gd name="connsiteX15" fmla="*/ 243974 w 288316"/>
                <a:gd name="connsiteY15" fmla="*/ 53162 h 425302"/>
                <a:gd name="connsiteX16" fmla="*/ 180178 w 288316"/>
                <a:gd name="connsiteY16" fmla="*/ 21265 h 425302"/>
                <a:gd name="connsiteX17" fmla="*/ 116383 w 288316"/>
                <a:gd name="connsiteY17" fmla="*/ 0 h 425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88316" h="425302">
                  <a:moveTo>
                    <a:pt x="116383" y="0"/>
                  </a:moveTo>
                  <a:lnTo>
                    <a:pt x="116383" y="0"/>
                  </a:lnTo>
                  <a:cubicBezTo>
                    <a:pt x="102206" y="28353"/>
                    <a:pt x="86971" y="56201"/>
                    <a:pt x="73853" y="85060"/>
                  </a:cubicBezTo>
                  <a:cubicBezTo>
                    <a:pt x="56499" y="123238"/>
                    <a:pt x="70648" y="119317"/>
                    <a:pt x="41955" y="159488"/>
                  </a:cubicBezTo>
                  <a:cubicBezTo>
                    <a:pt x="33215" y="171724"/>
                    <a:pt x="20690" y="180753"/>
                    <a:pt x="10058" y="191386"/>
                  </a:cubicBezTo>
                  <a:cubicBezTo>
                    <a:pt x="33099" y="375722"/>
                    <a:pt x="0" y="213944"/>
                    <a:pt x="41955" y="308344"/>
                  </a:cubicBezTo>
                  <a:cubicBezTo>
                    <a:pt x="51059" y="328827"/>
                    <a:pt x="43171" y="362115"/>
                    <a:pt x="63220" y="372139"/>
                  </a:cubicBezTo>
                  <a:lnTo>
                    <a:pt x="105751" y="393404"/>
                  </a:lnTo>
                  <a:cubicBezTo>
                    <a:pt x="109295" y="404037"/>
                    <a:pt x="105175" y="425302"/>
                    <a:pt x="116383" y="425302"/>
                  </a:cubicBezTo>
                  <a:cubicBezTo>
                    <a:pt x="129162" y="425302"/>
                    <a:pt x="129467" y="403221"/>
                    <a:pt x="137648" y="393404"/>
                  </a:cubicBezTo>
                  <a:cubicBezTo>
                    <a:pt x="163229" y="362707"/>
                    <a:pt x="170083" y="361149"/>
                    <a:pt x="201444" y="340241"/>
                  </a:cubicBezTo>
                  <a:cubicBezTo>
                    <a:pt x="207388" y="316465"/>
                    <a:pt x="222985" y="249449"/>
                    <a:pt x="233341" y="233916"/>
                  </a:cubicBezTo>
                  <a:lnTo>
                    <a:pt x="275871" y="170121"/>
                  </a:lnTo>
                  <a:cubicBezTo>
                    <a:pt x="279415" y="155944"/>
                    <a:pt x="288316" y="142091"/>
                    <a:pt x="286504" y="127590"/>
                  </a:cubicBezTo>
                  <a:cubicBezTo>
                    <a:pt x="284538" y="111862"/>
                    <a:pt x="273103" y="98822"/>
                    <a:pt x="265239" y="85060"/>
                  </a:cubicBezTo>
                  <a:cubicBezTo>
                    <a:pt x="258899" y="73965"/>
                    <a:pt x="253010" y="62198"/>
                    <a:pt x="243974" y="53162"/>
                  </a:cubicBezTo>
                  <a:cubicBezTo>
                    <a:pt x="228292" y="37480"/>
                    <a:pt x="201798" y="25589"/>
                    <a:pt x="180178" y="21265"/>
                  </a:cubicBezTo>
                  <a:cubicBezTo>
                    <a:pt x="173227" y="19875"/>
                    <a:pt x="127015" y="3544"/>
                    <a:pt x="116383" y="0"/>
                  </a:cubicBezTo>
                  <a:close/>
                </a:path>
              </a:pathLst>
            </a:custGeom>
            <a:grp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grpSp>
      <p:sp>
        <p:nvSpPr>
          <p:cNvPr id="10" name="Textfeld 9"/>
          <p:cNvSpPr txBox="1"/>
          <p:nvPr/>
        </p:nvSpPr>
        <p:spPr>
          <a:xfrm>
            <a:off x="7034213" y="2511425"/>
            <a:ext cx="1928733" cy="923330"/>
          </a:xfrm>
          <a:prstGeom prst="rect">
            <a:avLst/>
          </a:prstGeom>
          <a:noFill/>
        </p:spPr>
        <p:txBody>
          <a:bodyPr wrap="none">
            <a:spAutoFit/>
          </a:bodyPr>
          <a:lstStyle/>
          <a:p>
            <a:pPr>
              <a:defRPr/>
            </a:pPr>
            <a:r>
              <a:rPr lang="de-DE" dirty="0" err="1" smtClean="0">
                <a:latin typeface="+mn-lt"/>
              </a:rPr>
              <a:t>Pulmonary</a:t>
            </a:r>
            <a:r>
              <a:rPr lang="de-DE" dirty="0" smtClean="0">
                <a:latin typeface="+mn-lt"/>
              </a:rPr>
              <a:t> </a:t>
            </a:r>
            <a:r>
              <a:rPr lang="de-DE" dirty="0" err="1" smtClean="0">
                <a:latin typeface="+mn-lt"/>
              </a:rPr>
              <a:t>trunk</a:t>
            </a:r>
            <a:endParaRPr lang="de-DE" dirty="0" smtClean="0">
              <a:latin typeface="+mn-lt"/>
            </a:endParaRPr>
          </a:p>
          <a:p>
            <a:pPr>
              <a:defRPr/>
            </a:pPr>
            <a:r>
              <a:rPr lang="de-DE" dirty="0" err="1" smtClean="0">
                <a:latin typeface="+mn-lt"/>
              </a:rPr>
              <a:t>Right</a:t>
            </a:r>
            <a:r>
              <a:rPr lang="de-DE" dirty="0" smtClean="0">
                <a:latin typeface="+mn-lt"/>
              </a:rPr>
              <a:t> </a:t>
            </a:r>
            <a:r>
              <a:rPr lang="de-DE" dirty="0" err="1" smtClean="0">
                <a:latin typeface="+mn-lt"/>
              </a:rPr>
              <a:t>pulmonary</a:t>
            </a:r>
            <a:r>
              <a:rPr lang="de-DE" dirty="0" smtClean="0">
                <a:latin typeface="+mn-lt"/>
              </a:rPr>
              <a:t> </a:t>
            </a:r>
          </a:p>
          <a:p>
            <a:pPr>
              <a:defRPr/>
            </a:pPr>
            <a:r>
              <a:rPr lang="de-DE" dirty="0" err="1" smtClean="0">
                <a:latin typeface="+mn-lt"/>
              </a:rPr>
              <a:t>artery</a:t>
            </a:r>
            <a:endParaRPr lang="de-DE" dirty="0">
              <a:latin typeface="+mn-lt"/>
            </a:endParaRPr>
          </a:p>
        </p:txBody>
      </p:sp>
      <p:sp>
        <p:nvSpPr>
          <p:cNvPr id="11" name="Freihandform 10"/>
          <p:cNvSpPr/>
          <p:nvPr/>
        </p:nvSpPr>
        <p:spPr>
          <a:xfrm>
            <a:off x="4429125" y="1766888"/>
            <a:ext cx="438150" cy="288925"/>
          </a:xfrm>
          <a:custGeom>
            <a:avLst/>
            <a:gdLst>
              <a:gd name="connsiteX0" fmla="*/ 388063 w 438334"/>
              <a:gd name="connsiteY0" fmla="*/ 0 h 289932"/>
              <a:gd name="connsiteX1" fmla="*/ 388063 w 438334"/>
              <a:gd name="connsiteY1" fmla="*/ 0 h 289932"/>
              <a:gd name="connsiteX2" fmla="*/ 352379 w 438334"/>
              <a:gd name="connsiteY2" fmla="*/ 26763 h 289932"/>
              <a:gd name="connsiteX3" fmla="*/ 294393 w 438334"/>
              <a:gd name="connsiteY3" fmla="*/ 98131 h 289932"/>
              <a:gd name="connsiteX4" fmla="*/ 281011 w 438334"/>
              <a:gd name="connsiteY4" fmla="*/ 107052 h 289932"/>
              <a:gd name="connsiteX5" fmla="*/ 254248 w 438334"/>
              <a:gd name="connsiteY5" fmla="*/ 115973 h 289932"/>
              <a:gd name="connsiteX6" fmla="*/ 223025 w 438334"/>
              <a:gd name="connsiteY6" fmla="*/ 124894 h 289932"/>
              <a:gd name="connsiteX7" fmla="*/ 196262 w 438334"/>
              <a:gd name="connsiteY7" fmla="*/ 129354 h 289932"/>
              <a:gd name="connsiteX8" fmla="*/ 182880 w 438334"/>
              <a:gd name="connsiteY8" fmla="*/ 138275 h 289932"/>
              <a:gd name="connsiteX9" fmla="*/ 165038 w 438334"/>
              <a:gd name="connsiteY9" fmla="*/ 142736 h 289932"/>
              <a:gd name="connsiteX10" fmla="*/ 151657 w 438334"/>
              <a:gd name="connsiteY10" fmla="*/ 147196 h 289932"/>
              <a:gd name="connsiteX11" fmla="*/ 102592 w 438334"/>
              <a:gd name="connsiteY11" fmla="*/ 160578 h 289932"/>
              <a:gd name="connsiteX12" fmla="*/ 89210 w 438334"/>
              <a:gd name="connsiteY12" fmla="*/ 169499 h 289932"/>
              <a:gd name="connsiteX13" fmla="*/ 71368 w 438334"/>
              <a:gd name="connsiteY13" fmla="*/ 173959 h 289932"/>
              <a:gd name="connsiteX14" fmla="*/ 57987 w 438334"/>
              <a:gd name="connsiteY14" fmla="*/ 182880 h 289932"/>
              <a:gd name="connsiteX15" fmla="*/ 35684 w 438334"/>
              <a:gd name="connsiteY15" fmla="*/ 187341 h 289932"/>
              <a:gd name="connsiteX16" fmla="*/ 26763 w 438334"/>
              <a:gd name="connsiteY16" fmla="*/ 200722 h 289932"/>
              <a:gd name="connsiteX17" fmla="*/ 13382 w 438334"/>
              <a:gd name="connsiteY17" fmla="*/ 214104 h 289932"/>
              <a:gd name="connsiteX18" fmla="*/ 0 w 438334"/>
              <a:gd name="connsiteY18" fmla="*/ 258708 h 289932"/>
              <a:gd name="connsiteX19" fmla="*/ 40145 w 438334"/>
              <a:gd name="connsiteY19" fmla="*/ 272090 h 289932"/>
              <a:gd name="connsiteX20" fmla="*/ 66908 w 438334"/>
              <a:gd name="connsiteY20" fmla="*/ 281011 h 289932"/>
              <a:gd name="connsiteX21" fmla="*/ 89210 w 438334"/>
              <a:gd name="connsiteY21" fmla="*/ 289932 h 289932"/>
              <a:gd name="connsiteX22" fmla="*/ 156117 w 438334"/>
              <a:gd name="connsiteY22" fmla="*/ 281011 h 289932"/>
              <a:gd name="connsiteX23" fmla="*/ 272090 w 438334"/>
              <a:gd name="connsiteY23" fmla="*/ 272090 h 289932"/>
              <a:gd name="connsiteX24" fmla="*/ 289932 w 438334"/>
              <a:gd name="connsiteY24" fmla="*/ 267629 h 289932"/>
              <a:gd name="connsiteX25" fmla="*/ 321156 w 438334"/>
              <a:gd name="connsiteY25" fmla="*/ 249787 h 289932"/>
              <a:gd name="connsiteX26" fmla="*/ 338997 w 438334"/>
              <a:gd name="connsiteY26" fmla="*/ 240867 h 289932"/>
              <a:gd name="connsiteX27" fmla="*/ 383602 w 438334"/>
              <a:gd name="connsiteY27" fmla="*/ 196262 h 289932"/>
              <a:gd name="connsiteX28" fmla="*/ 401444 w 438334"/>
              <a:gd name="connsiteY28" fmla="*/ 178420 h 289932"/>
              <a:gd name="connsiteX29" fmla="*/ 410365 w 438334"/>
              <a:gd name="connsiteY29" fmla="*/ 165038 h 289932"/>
              <a:gd name="connsiteX30" fmla="*/ 428207 w 438334"/>
              <a:gd name="connsiteY30" fmla="*/ 151657 h 289932"/>
              <a:gd name="connsiteX31" fmla="*/ 432668 w 438334"/>
              <a:gd name="connsiteY31" fmla="*/ 133815 h 289932"/>
              <a:gd name="connsiteX32" fmla="*/ 437128 w 438334"/>
              <a:gd name="connsiteY32" fmla="*/ 120433 h 289932"/>
              <a:gd name="connsiteX33" fmla="*/ 437128 w 438334"/>
              <a:gd name="connsiteY33" fmla="*/ 62447 h 289932"/>
              <a:gd name="connsiteX34" fmla="*/ 432668 w 438334"/>
              <a:gd name="connsiteY34" fmla="*/ 35684 h 289932"/>
              <a:gd name="connsiteX35" fmla="*/ 392523 w 438334"/>
              <a:gd name="connsiteY35" fmla="*/ 17842 h 289932"/>
              <a:gd name="connsiteX36" fmla="*/ 379142 w 438334"/>
              <a:gd name="connsiteY36" fmla="*/ 13382 h 289932"/>
              <a:gd name="connsiteX37" fmla="*/ 388063 w 438334"/>
              <a:gd name="connsiteY37" fmla="*/ 0 h 289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438334" h="289932">
                <a:moveTo>
                  <a:pt x="388063" y="0"/>
                </a:moveTo>
                <a:lnTo>
                  <a:pt x="388063" y="0"/>
                </a:lnTo>
                <a:cubicBezTo>
                  <a:pt x="376168" y="8921"/>
                  <a:pt x="362548" y="15916"/>
                  <a:pt x="352379" y="26763"/>
                </a:cubicBezTo>
                <a:cubicBezTo>
                  <a:pt x="326595" y="54266"/>
                  <a:pt x="325179" y="77608"/>
                  <a:pt x="294393" y="98131"/>
                </a:cubicBezTo>
                <a:cubicBezTo>
                  <a:pt x="289932" y="101105"/>
                  <a:pt x="285910" y="104875"/>
                  <a:pt x="281011" y="107052"/>
                </a:cubicBezTo>
                <a:cubicBezTo>
                  <a:pt x="272418" y="110871"/>
                  <a:pt x="263169" y="112999"/>
                  <a:pt x="254248" y="115973"/>
                </a:cubicBezTo>
                <a:cubicBezTo>
                  <a:pt x="241501" y="120222"/>
                  <a:pt x="237019" y="122095"/>
                  <a:pt x="223025" y="124894"/>
                </a:cubicBezTo>
                <a:cubicBezTo>
                  <a:pt x="214157" y="126668"/>
                  <a:pt x="205183" y="127867"/>
                  <a:pt x="196262" y="129354"/>
                </a:cubicBezTo>
                <a:cubicBezTo>
                  <a:pt x="191801" y="132328"/>
                  <a:pt x="187808" y="136163"/>
                  <a:pt x="182880" y="138275"/>
                </a:cubicBezTo>
                <a:cubicBezTo>
                  <a:pt x="177245" y="140690"/>
                  <a:pt x="170933" y="141052"/>
                  <a:pt x="165038" y="142736"/>
                </a:cubicBezTo>
                <a:cubicBezTo>
                  <a:pt x="160517" y="144028"/>
                  <a:pt x="156117" y="145709"/>
                  <a:pt x="151657" y="147196"/>
                </a:cubicBezTo>
                <a:cubicBezTo>
                  <a:pt x="121426" y="167350"/>
                  <a:pt x="158970" y="145202"/>
                  <a:pt x="102592" y="160578"/>
                </a:cubicBezTo>
                <a:cubicBezTo>
                  <a:pt x="97420" y="161989"/>
                  <a:pt x="94138" y="167387"/>
                  <a:pt x="89210" y="169499"/>
                </a:cubicBezTo>
                <a:cubicBezTo>
                  <a:pt x="83575" y="171914"/>
                  <a:pt x="77315" y="172472"/>
                  <a:pt x="71368" y="173959"/>
                </a:cubicBezTo>
                <a:cubicBezTo>
                  <a:pt x="66908" y="176933"/>
                  <a:pt x="63006" y="180998"/>
                  <a:pt x="57987" y="182880"/>
                </a:cubicBezTo>
                <a:cubicBezTo>
                  <a:pt x="50888" y="185542"/>
                  <a:pt x="42267" y="183580"/>
                  <a:pt x="35684" y="187341"/>
                </a:cubicBezTo>
                <a:cubicBezTo>
                  <a:pt x="31030" y="190001"/>
                  <a:pt x="30195" y="196604"/>
                  <a:pt x="26763" y="200722"/>
                </a:cubicBezTo>
                <a:cubicBezTo>
                  <a:pt x="22725" y="205568"/>
                  <a:pt x="17842" y="209643"/>
                  <a:pt x="13382" y="214104"/>
                </a:cubicBezTo>
                <a:cubicBezTo>
                  <a:pt x="2522" y="246683"/>
                  <a:pt x="6742" y="231744"/>
                  <a:pt x="0" y="258708"/>
                </a:cubicBezTo>
                <a:lnTo>
                  <a:pt x="40145" y="272090"/>
                </a:lnTo>
                <a:cubicBezTo>
                  <a:pt x="40159" y="272095"/>
                  <a:pt x="66895" y="281006"/>
                  <a:pt x="66908" y="281011"/>
                </a:cubicBezTo>
                <a:lnTo>
                  <a:pt x="89210" y="289932"/>
                </a:lnTo>
                <a:cubicBezTo>
                  <a:pt x="118746" y="280086"/>
                  <a:pt x="101068" y="284808"/>
                  <a:pt x="156117" y="281011"/>
                </a:cubicBezTo>
                <a:cubicBezTo>
                  <a:pt x="266862" y="273373"/>
                  <a:pt x="195362" y="280615"/>
                  <a:pt x="272090" y="272090"/>
                </a:cubicBezTo>
                <a:cubicBezTo>
                  <a:pt x="278037" y="270603"/>
                  <a:pt x="284192" y="269782"/>
                  <a:pt x="289932" y="267629"/>
                </a:cubicBezTo>
                <a:cubicBezTo>
                  <a:pt x="309539" y="260276"/>
                  <a:pt x="304684" y="259199"/>
                  <a:pt x="321156" y="249787"/>
                </a:cubicBezTo>
                <a:cubicBezTo>
                  <a:pt x="326929" y="246488"/>
                  <a:pt x="333050" y="243840"/>
                  <a:pt x="338997" y="240867"/>
                </a:cubicBezTo>
                <a:cubicBezTo>
                  <a:pt x="359918" y="178103"/>
                  <a:pt x="328484" y="251380"/>
                  <a:pt x="383602" y="196262"/>
                </a:cubicBezTo>
                <a:cubicBezTo>
                  <a:pt x="389549" y="190315"/>
                  <a:pt x="395970" y="184806"/>
                  <a:pt x="401444" y="178420"/>
                </a:cubicBezTo>
                <a:cubicBezTo>
                  <a:pt x="404933" y="174350"/>
                  <a:pt x="406574" y="168829"/>
                  <a:pt x="410365" y="165038"/>
                </a:cubicBezTo>
                <a:cubicBezTo>
                  <a:pt x="415622" y="159781"/>
                  <a:pt x="422260" y="156117"/>
                  <a:pt x="428207" y="151657"/>
                </a:cubicBezTo>
                <a:cubicBezTo>
                  <a:pt x="429694" y="145710"/>
                  <a:pt x="430984" y="139710"/>
                  <a:pt x="432668" y="133815"/>
                </a:cubicBezTo>
                <a:cubicBezTo>
                  <a:pt x="433960" y="129294"/>
                  <a:pt x="436835" y="125126"/>
                  <a:pt x="437128" y="120433"/>
                </a:cubicBezTo>
                <a:cubicBezTo>
                  <a:pt x="438334" y="101142"/>
                  <a:pt x="437128" y="81776"/>
                  <a:pt x="437128" y="62447"/>
                </a:cubicBezTo>
                <a:lnTo>
                  <a:pt x="432668" y="35684"/>
                </a:lnTo>
                <a:cubicBezTo>
                  <a:pt x="419286" y="29737"/>
                  <a:pt x="406040" y="23474"/>
                  <a:pt x="392523" y="17842"/>
                </a:cubicBezTo>
                <a:cubicBezTo>
                  <a:pt x="388183" y="16034"/>
                  <a:pt x="381963" y="17143"/>
                  <a:pt x="379142" y="13382"/>
                </a:cubicBezTo>
                <a:cubicBezTo>
                  <a:pt x="376466" y="9813"/>
                  <a:pt x="386576" y="2230"/>
                  <a:pt x="388063" y="0"/>
                </a:cubicBezTo>
                <a:close/>
              </a:path>
            </a:pathLst>
          </a:custGeom>
          <a:solidFill>
            <a:srgbClr val="7030A0">
              <a:alpha val="77000"/>
            </a:srgb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xit" presetSubtype="4" fill="hold" nodeType="clickEffect">
                                  <p:stCondLst>
                                    <p:cond delay="0"/>
                                  </p:stCondLst>
                                  <p:childTnLst>
                                    <p:anim calcmode="lin" valueType="num">
                                      <p:cBhvr additive="base">
                                        <p:cTn id="10" dur="500"/>
                                        <p:tgtEl>
                                          <p:spTgt spid="3"/>
                                        </p:tgtEl>
                                        <p:attrNameLst>
                                          <p:attrName>ppt_x</p:attrName>
                                        </p:attrNameLst>
                                      </p:cBhvr>
                                      <p:tavLst>
                                        <p:tav tm="0">
                                          <p:val>
                                            <p:strVal val="ppt_x"/>
                                          </p:val>
                                        </p:tav>
                                        <p:tav tm="100000">
                                          <p:val>
                                            <p:strVal val="ppt_x"/>
                                          </p:val>
                                        </p:tav>
                                      </p:tavLst>
                                    </p:anim>
                                    <p:anim calcmode="lin" valueType="num">
                                      <p:cBhvr additive="base">
                                        <p:cTn id="11" dur="500"/>
                                        <p:tgtEl>
                                          <p:spTgt spid="3"/>
                                        </p:tgtEl>
                                        <p:attrNameLst>
                                          <p:attrName>ppt_y</p:attrName>
                                        </p:attrNameLst>
                                      </p:cBhvr>
                                      <p:tavLst>
                                        <p:tav tm="0">
                                          <p:val>
                                            <p:strVal val="ppt_y"/>
                                          </p:val>
                                        </p:tav>
                                        <p:tav tm="100000">
                                          <p:val>
                                            <p:strVal val="1+ppt_h/2"/>
                                          </p:val>
                                        </p:tav>
                                      </p:tavLst>
                                    </p:anim>
                                    <p:set>
                                      <p:cBhvr>
                                        <p:cTn id="12" dur="1" fill="hold">
                                          <p:stCondLst>
                                            <p:cond delay="499"/>
                                          </p:stCondLst>
                                        </p:cTn>
                                        <p:tgtEl>
                                          <p:spTgt spid="3"/>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xit" presetSubtype="0" fill="hold" nodeType="clickEffect">
                                  <p:stCondLst>
                                    <p:cond delay="0"/>
                                  </p:stCondLst>
                                  <p:childTnLst>
                                    <p:set>
                                      <p:cBhvr>
                                        <p:cTn id="20"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endParaRPr lang="en-US" altLang="en-US" smtClean="0"/>
          </a:p>
        </p:txBody>
      </p:sp>
      <p:grpSp>
        <p:nvGrpSpPr>
          <p:cNvPr id="23555" name="Gruppieren 6"/>
          <p:cNvGrpSpPr>
            <a:grpSpLocks/>
          </p:cNvGrpSpPr>
          <p:nvPr/>
        </p:nvGrpSpPr>
        <p:grpSpPr bwMode="auto">
          <a:xfrm>
            <a:off x="2495550" y="474663"/>
            <a:ext cx="4383088" cy="5822950"/>
            <a:chOff x="2781300" y="1289680"/>
            <a:chExt cx="4747728" cy="6306811"/>
          </a:xfrm>
        </p:grpSpPr>
        <p:pic>
          <p:nvPicPr>
            <p:cNvPr id="23569" name="Picture 5"/>
            <p:cNvPicPr>
              <a:picLocks noChangeAspect="1" noChangeArrowheads="1"/>
            </p:cNvPicPr>
            <p:nvPr/>
          </p:nvPicPr>
          <p:blipFill>
            <a:blip r:embed="rId3"/>
            <a:srcRect/>
            <a:stretch>
              <a:fillRect/>
            </a:stretch>
          </p:blipFill>
          <p:spPr bwMode="auto">
            <a:xfrm>
              <a:off x="2781300" y="4655834"/>
              <a:ext cx="4747727" cy="2940657"/>
            </a:xfrm>
            <a:prstGeom prst="rect">
              <a:avLst/>
            </a:prstGeom>
            <a:noFill/>
            <a:ln w="9525">
              <a:noFill/>
              <a:miter lim="800000"/>
              <a:headEnd/>
              <a:tailEnd/>
            </a:ln>
          </p:spPr>
        </p:pic>
        <p:pic>
          <p:nvPicPr>
            <p:cNvPr id="23570" name="Picture 6"/>
            <p:cNvPicPr>
              <a:picLocks noChangeAspect="1" noChangeArrowheads="1"/>
            </p:cNvPicPr>
            <p:nvPr/>
          </p:nvPicPr>
          <p:blipFill>
            <a:blip r:embed="rId4"/>
            <a:srcRect l="25237" t="18590" r="25710" b="18590"/>
            <a:stretch>
              <a:fillRect/>
            </a:stretch>
          </p:blipFill>
          <p:spPr bwMode="auto">
            <a:xfrm>
              <a:off x="2781300" y="1289680"/>
              <a:ext cx="4747728" cy="3366154"/>
            </a:xfrm>
            <a:prstGeom prst="rect">
              <a:avLst/>
            </a:prstGeom>
            <a:noFill/>
            <a:ln w="9525">
              <a:noFill/>
              <a:miter lim="800000"/>
              <a:headEnd/>
              <a:tailEnd/>
            </a:ln>
          </p:spPr>
        </p:pic>
      </p:grpSp>
      <p:pic>
        <p:nvPicPr>
          <p:cNvPr id="23556" name="Picture 7"/>
          <p:cNvPicPr>
            <a:picLocks noChangeAspect="1" noChangeArrowheads="1"/>
          </p:cNvPicPr>
          <p:nvPr/>
        </p:nvPicPr>
        <p:blipFill>
          <a:blip r:embed="rId5"/>
          <a:srcRect l="32954" r="33333" b="35684"/>
          <a:stretch>
            <a:fillRect/>
          </a:stretch>
        </p:blipFill>
        <p:spPr bwMode="auto">
          <a:xfrm>
            <a:off x="228600" y="2446338"/>
            <a:ext cx="1901825" cy="2411412"/>
          </a:xfrm>
          <a:prstGeom prst="rect">
            <a:avLst/>
          </a:prstGeom>
          <a:noFill/>
          <a:ln w="9525">
            <a:noFill/>
            <a:miter lim="800000"/>
            <a:headEnd/>
            <a:tailEnd/>
          </a:ln>
        </p:spPr>
      </p:pic>
      <p:grpSp>
        <p:nvGrpSpPr>
          <p:cNvPr id="3" name="Gruppieren 9"/>
          <p:cNvGrpSpPr>
            <a:grpSpLocks/>
          </p:cNvGrpSpPr>
          <p:nvPr/>
        </p:nvGrpSpPr>
        <p:grpSpPr bwMode="auto">
          <a:xfrm>
            <a:off x="4891088" y="1171575"/>
            <a:ext cx="1341437" cy="4130675"/>
            <a:chOff x="4890977" y="1171178"/>
            <a:chExt cx="1341894" cy="4130392"/>
          </a:xfrm>
        </p:grpSpPr>
        <p:sp>
          <p:nvSpPr>
            <p:cNvPr id="8" name="Freihandform 7"/>
            <p:cNvSpPr/>
            <p:nvPr/>
          </p:nvSpPr>
          <p:spPr>
            <a:xfrm>
              <a:off x="4890977" y="1171178"/>
              <a:ext cx="733675" cy="869890"/>
            </a:xfrm>
            <a:custGeom>
              <a:avLst/>
              <a:gdLst>
                <a:gd name="connsiteX0" fmla="*/ 478465 w 733646"/>
                <a:gd name="connsiteY0" fmla="*/ 30301 h 870273"/>
                <a:gd name="connsiteX1" fmla="*/ 478465 w 733646"/>
                <a:gd name="connsiteY1" fmla="*/ 30301 h 870273"/>
                <a:gd name="connsiteX2" fmla="*/ 393404 w 733646"/>
                <a:gd name="connsiteY2" fmla="*/ 62199 h 870273"/>
                <a:gd name="connsiteX3" fmla="*/ 361507 w 733646"/>
                <a:gd name="connsiteY3" fmla="*/ 72831 h 870273"/>
                <a:gd name="connsiteX4" fmla="*/ 297711 w 733646"/>
                <a:gd name="connsiteY4" fmla="*/ 104729 h 870273"/>
                <a:gd name="connsiteX5" fmla="*/ 265814 w 733646"/>
                <a:gd name="connsiteY5" fmla="*/ 136627 h 870273"/>
                <a:gd name="connsiteX6" fmla="*/ 212651 w 733646"/>
                <a:gd name="connsiteY6" fmla="*/ 157892 h 870273"/>
                <a:gd name="connsiteX7" fmla="*/ 202018 w 733646"/>
                <a:gd name="connsiteY7" fmla="*/ 189789 h 870273"/>
                <a:gd name="connsiteX8" fmla="*/ 159488 w 733646"/>
                <a:gd name="connsiteY8" fmla="*/ 211055 h 870273"/>
                <a:gd name="connsiteX9" fmla="*/ 138223 w 733646"/>
                <a:gd name="connsiteY9" fmla="*/ 253585 h 870273"/>
                <a:gd name="connsiteX10" fmla="*/ 85060 w 733646"/>
                <a:gd name="connsiteY10" fmla="*/ 306748 h 870273"/>
                <a:gd name="connsiteX11" fmla="*/ 74428 w 733646"/>
                <a:gd name="connsiteY11" fmla="*/ 349278 h 870273"/>
                <a:gd name="connsiteX12" fmla="*/ 42530 w 733646"/>
                <a:gd name="connsiteY12" fmla="*/ 466236 h 870273"/>
                <a:gd name="connsiteX13" fmla="*/ 0 w 733646"/>
                <a:gd name="connsiteY13" fmla="*/ 604459 h 870273"/>
                <a:gd name="connsiteX14" fmla="*/ 10632 w 733646"/>
                <a:gd name="connsiteY14" fmla="*/ 689520 h 870273"/>
                <a:gd name="connsiteX15" fmla="*/ 53163 w 733646"/>
                <a:gd name="connsiteY15" fmla="*/ 742682 h 870273"/>
                <a:gd name="connsiteX16" fmla="*/ 106325 w 733646"/>
                <a:gd name="connsiteY16" fmla="*/ 795845 h 870273"/>
                <a:gd name="connsiteX17" fmla="*/ 138223 w 733646"/>
                <a:gd name="connsiteY17" fmla="*/ 827743 h 870273"/>
                <a:gd name="connsiteX18" fmla="*/ 159488 w 733646"/>
                <a:gd name="connsiteY18" fmla="*/ 859641 h 870273"/>
                <a:gd name="connsiteX19" fmla="*/ 191386 w 733646"/>
                <a:gd name="connsiteY19" fmla="*/ 870273 h 870273"/>
                <a:gd name="connsiteX20" fmla="*/ 446567 w 733646"/>
                <a:gd name="connsiteY20" fmla="*/ 827743 h 870273"/>
                <a:gd name="connsiteX21" fmla="*/ 510363 w 733646"/>
                <a:gd name="connsiteY21" fmla="*/ 806478 h 870273"/>
                <a:gd name="connsiteX22" fmla="*/ 542260 w 733646"/>
                <a:gd name="connsiteY22" fmla="*/ 795845 h 870273"/>
                <a:gd name="connsiteX23" fmla="*/ 584790 w 733646"/>
                <a:gd name="connsiteY23" fmla="*/ 742682 h 870273"/>
                <a:gd name="connsiteX24" fmla="*/ 616688 w 733646"/>
                <a:gd name="connsiteY24" fmla="*/ 721417 h 870273"/>
                <a:gd name="connsiteX25" fmla="*/ 627321 w 733646"/>
                <a:gd name="connsiteY25" fmla="*/ 678887 h 870273"/>
                <a:gd name="connsiteX26" fmla="*/ 669851 w 733646"/>
                <a:gd name="connsiteY26" fmla="*/ 615092 h 870273"/>
                <a:gd name="connsiteX27" fmla="*/ 691116 w 733646"/>
                <a:gd name="connsiteY27" fmla="*/ 540664 h 870273"/>
                <a:gd name="connsiteX28" fmla="*/ 712381 w 733646"/>
                <a:gd name="connsiteY28" fmla="*/ 508766 h 870273"/>
                <a:gd name="connsiteX29" fmla="*/ 733646 w 733646"/>
                <a:gd name="connsiteY29" fmla="*/ 423706 h 870273"/>
                <a:gd name="connsiteX30" fmla="*/ 712381 w 733646"/>
                <a:gd name="connsiteY30" fmla="*/ 157892 h 870273"/>
                <a:gd name="connsiteX31" fmla="*/ 680483 w 733646"/>
                <a:gd name="connsiteY31" fmla="*/ 125994 h 870273"/>
                <a:gd name="connsiteX32" fmla="*/ 669851 w 733646"/>
                <a:gd name="connsiteY32" fmla="*/ 94096 h 870273"/>
                <a:gd name="connsiteX33" fmla="*/ 563525 w 733646"/>
                <a:gd name="connsiteY33" fmla="*/ 40934 h 870273"/>
                <a:gd name="connsiteX34" fmla="*/ 478465 w 733646"/>
                <a:gd name="connsiteY34" fmla="*/ 30301 h 870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33646" h="870273">
                  <a:moveTo>
                    <a:pt x="478465" y="30301"/>
                  </a:moveTo>
                  <a:lnTo>
                    <a:pt x="478465" y="30301"/>
                  </a:lnTo>
                  <a:lnTo>
                    <a:pt x="393404" y="62199"/>
                  </a:lnTo>
                  <a:cubicBezTo>
                    <a:pt x="382871" y="66029"/>
                    <a:pt x="371531" y="67819"/>
                    <a:pt x="361507" y="72831"/>
                  </a:cubicBezTo>
                  <a:cubicBezTo>
                    <a:pt x="279056" y="114056"/>
                    <a:pt x="377891" y="78001"/>
                    <a:pt x="297711" y="104729"/>
                  </a:cubicBezTo>
                  <a:cubicBezTo>
                    <a:pt x="287079" y="115362"/>
                    <a:pt x="278565" y="128658"/>
                    <a:pt x="265814" y="136627"/>
                  </a:cubicBezTo>
                  <a:cubicBezTo>
                    <a:pt x="249629" y="146743"/>
                    <a:pt x="227313" y="145674"/>
                    <a:pt x="212651" y="157892"/>
                  </a:cubicBezTo>
                  <a:cubicBezTo>
                    <a:pt x="204041" y="165067"/>
                    <a:pt x="209943" y="181864"/>
                    <a:pt x="202018" y="189789"/>
                  </a:cubicBezTo>
                  <a:cubicBezTo>
                    <a:pt x="190810" y="200997"/>
                    <a:pt x="173665" y="203966"/>
                    <a:pt x="159488" y="211055"/>
                  </a:cubicBezTo>
                  <a:cubicBezTo>
                    <a:pt x="152400" y="225232"/>
                    <a:pt x="147954" y="241074"/>
                    <a:pt x="138223" y="253585"/>
                  </a:cubicBezTo>
                  <a:cubicBezTo>
                    <a:pt x="122837" y="273367"/>
                    <a:pt x="85060" y="306748"/>
                    <a:pt x="85060" y="306748"/>
                  </a:cubicBezTo>
                  <a:cubicBezTo>
                    <a:pt x="81516" y="320925"/>
                    <a:pt x="78443" y="335227"/>
                    <a:pt x="74428" y="349278"/>
                  </a:cubicBezTo>
                  <a:cubicBezTo>
                    <a:pt x="54056" y="420579"/>
                    <a:pt x="67807" y="339851"/>
                    <a:pt x="42530" y="466236"/>
                  </a:cubicBezTo>
                  <a:cubicBezTo>
                    <a:pt x="18759" y="585092"/>
                    <a:pt x="41314" y="542489"/>
                    <a:pt x="0" y="604459"/>
                  </a:cubicBezTo>
                  <a:cubicBezTo>
                    <a:pt x="3544" y="632813"/>
                    <a:pt x="3114" y="661953"/>
                    <a:pt x="10632" y="689520"/>
                  </a:cubicBezTo>
                  <a:cubicBezTo>
                    <a:pt x="17403" y="714348"/>
                    <a:pt x="38594" y="724471"/>
                    <a:pt x="53163" y="742682"/>
                  </a:cubicBezTo>
                  <a:cubicBezTo>
                    <a:pt x="115545" y="820658"/>
                    <a:pt x="29767" y="732046"/>
                    <a:pt x="106325" y="795845"/>
                  </a:cubicBezTo>
                  <a:cubicBezTo>
                    <a:pt x="117877" y="805471"/>
                    <a:pt x="128597" y="816191"/>
                    <a:pt x="138223" y="827743"/>
                  </a:cubicBezTo>
                  <a:cubicBezTo>
                    <a:pt x="146404" y="837560"/>
                    <a:pt x="149509" y="851658"/>
                    <a:pt x="159488" y="859641"/>
                  </a:cubicBezTo>
                  <a:cubicBezTo>
                    <a:pt x="168240" y="866642"/>
                    <a:pt x="180753" y="866729"/>
                    <a:pt x="191386" y="870273"/>
                  </a:cubicBezTo>
                  <a:cubicBezTo>
                    <a:pt x="405045" y="846533"/>
                    <a:pt x="321880" y="869306"/>
                    <a:pt x="446567" y="827743"/>
                  </a:cubicBezTo>
                  <a:lnTo>
                    <a:pt x="510363" y="806478"/>
                  </a:lnTo>
                  <a:lnTo>
                    <a:pt x="542260" y="795845"/>
                  </a:lnTo>
                  <a:cubicBezTo>
                    <a:pt x="558048" y="772164"/>
                    <a:pt x="563149" y="759995"/>
                    <a:pt x="584790" y="742682"/>
                  </a:cubicBezTo>
                  <a:cubicBezTo>
                    <a:pt x="594769" y="734699"/>
                    <a:pt x="606055" y="728505"/>
                    <a:pt x="616688" y="721417"/>
                  </a:cubicBezTo>
                  <a:cubicBezTo>
                    <a:pt x="620232" y="707240"/>
                    <a:pt x="620786" y="691957"/>
                    <a:pt x="627321" y="678887"/>
                  </a:cubicBezTo>
                  <a:cubicBezTo>
                    <a:pt x="638751" y="656028"/>
                    <a:pt x="669851" y="615092"/>
                    <a:pt x="669851" y="615092"/>
                  </a:cubicBezTo>
                  <a:cubicBezTo>
                    <a:pt x="673259" y="601460"/>
                    <a:pt x="683487" y="555921"/>
                    <a:pt x="691116" y="540664"/>
                  </a:cubicBezTo>
                  <a:cubicBezTo>
                    <a:pt x="696831" y="529234"/>
                    <a:pt x="706666" y="520196"/>
                    <a:pt x="712381" y="508766"/>
                  </a:cubicBezTo>
                  <a:cubicBezTo>
                    <a:pt x="723281" y="486966"/>
                    <a:pt x="729601" y="443933"/>
                    <a:pt x="733646" y="423706"/>
                  </a:cubicBezTo>
                  <a:cubicBezTo>
                    <a:pt x="726558" y="335101"/>
                    <a:pt x="728007" y="245396"/>
                    <a:pt x="712381" y="157892"/>
                  </a:cubicBezTo>
                  <a:cubicBezTo>
                    <a:pt x="709738" y="143089"/>
                    <a:pt x="688824" y="138505"/>
                    <a:pt x="680483" y="125994"/>
                  </a:cubicBezTo>
                  <a:cubicBezTo>
                    <a:pt x="674266" y="116669"/>
                    <a:pt x="677776" y="102021"/>
                    <a:pt x="669851" y="94096"/>
                  </a:cubicBezTo>
                  <a:cubicBezTo>
                    <a:pt x="627654" y="51899"/>
                    <a:pt x="611549" y="52939"/>
                    <a:pt x="563525" y="40934"/>
                  </a:cubicBezTo>
                  <a:cubicBezTo>
                    <a:pt x="536700" y="695"/>
                    <a:pt x="551296" y="0"/>
                    <a:pt x="478465" y="30301"/>
                  </a:cubicBezTo>
                  <a:close/>
                </a:path>
              </a:pathLst>
            </a:custGeom>
            <a:solidFill>
              <a:schemeClr val="tx2">
                <a:alpha val="71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sp>
          <p:nvSpPr>
            <p:cNvPr id="9" name="Freihandform 8"/>
            <p:cNvSpPr/>
            <p:nvPr/>
          </p:nvSpPr>
          <p:spPr>
            <a:xfrm>
              <a:off x="4976731" y="4039594"/>
              <a:ext cx="1256140" cy="1261976"/>
            </a:xfrm>
            <a:custGeom>
              <a:avLst/>
              <a:gdLst>
                <a:gd name="connsiteX0" fmla="*/ 882503 w 1256834"/>
                <a:gd name="connsiteY0" fmla="*/ 31898 h 1261198"/>
                <a:gd name="connsiteX1" fmla="*/ 882503 w 1256834"/>
                <a:gd name="connsiteY1" fmla="*/ 31898 h 1261198"/>
                <a:gd name="connsiteX2" fmla="*/ 797442 w 1256834"/>
                <a:gd name="connsiteY2" fmla="*/ 63795 h 1261198"/>
                <a:gd name="connsiteX3" fmla="*/ 723014 w 1256834"/>
                <a:gd name="connsiteY3" fmla="*/ 95693 h 1261198"/>
                <a:gd name="connsiteX4" fmla="*/ 691116 w 1256834"/>
                <a:gd name="connsiteY4" fmla="*/ 127591 h 1261198"/>
                <a:gd name="connsiteX5" fmla="*/ 637954 w 1256834"/>
                <a:gd name="connsiteY5" fmla="*/ 138223 h 1261198"/>
                <a:gd name="connsiteX6" fmla="*/ 606056 w 1256834"/>
                <a:gd name="connsiteY6" fmla="*/ 148856 h 1261198"/>
                <a:gd name="connsiteX7" fmla="*/ 563526 w 1256834"/>
                <a:gd name="connsiteY7" fmla="*/ 159488 h 1261198"/>
                <a:gd name="connsiteX8" fmla="*/ 531628 w 1256834"/>
                <a:gd name="connsiteY8" fmla="*/ 180754 h 1261198"/>
                <a:gd name="connsiteX9" fmla="*/ 489098 w 1256834"/>
                <a:gd name="connsiteY9" fmla="*/ 212651 h 1261198"/>
                <a:gd name="connsiteX10" fmla="*/ 457200 w 1256834"/>
                <a:gd name="connsiteY10" fmla="*/ 223284 h 1261198"/>
                <a:gd name="connsiteX11" fmla="*/ 382772 w 1256834"/>
                <a:gd name="connsiteY11" fmla="*/ 244549 h 1261198"/>
                <a:gd name="connsiteX12" fmla="*/ 329610 w 1256834"/>
                <a:gd name="connsiteY12" fmla="*/ 276447 h 1261198"/>
                <a:gd name="connsiteX13" fmla="*/ 255182 w 1256834"/>
                <a:gd name="connsiteY13" fmla="*/ 297712 h 1261198"/>
                <a:gd name="connsiteX14" fmla="*/ 191386 w 1256834"/>
                <a:gd name="connsiteY14" fmla="*/ 350875 h 1261198"/>
                <a:gd name="connsiteX15" fmla="*/ 159489 w 1256834"/>
                <a:gd name="connsiteY15" fmla="*/ 372140 h 1261198"/>
                <a:gd name="connsiteX16" fmla="*/ 116958 w 1256834"/>
                <a:gd name="connsiteY16" fmla="*/ 425302 h 1261198"/>
                <a:gd name="connsiteX17" fmla="*/ 85061 w 1256834"/>
                <a:gd name="connsiteY17" fmla="*/ 446568 h 1261198"/>
                <a:gd name="connsiteX18" fmla="*/ 63796 w 1256834"/>
                <a:gd name="connsiteY18" fmla="*/ 478465 h 1261198"/>
                <a:gd name="connsiteX19" fmla="*/ 42530 w 1256834"/>
                <a:gd name="connsiteY19" fmla="*/ 574158 h 1261198"/>
                <a:gd name="connsiteX20" fmla="*/ 21265 w 1256834"/>
                <a:gd name="connsiteY20" fmla="*/ 637954 h 1261198"/>
                <a:gd name="connsiteX21" fmla="*/ 10633 w 1256834"/>
                <a:gd name="connsiteY21" fmla="*/ 669851 h 1261198"/>
                <a:gd name="connsiteX22" fmla="*/ 31898 w 1256834"/>
                <a:gd name="connsiteY22" fmla="*/ 733647 h 1261198"/>
                <a:gd name="connsiteX23" fmla="*/ 0 w 1256834"/>
                <a:gd name="connsiteY23" fmla="*/ 988828 h 1261198"/>
                <a:gd name="connsiteX24" fmla="*/ 10633 w 1256834"/>
                <a:gd name="connsiteY24" fmla="*/ 1041991 h 1261198"/>
                <a:gd name="connsiteX25" fmla="*/ 42530 w 1256834"/>
                <a:gd name="connsiteY25" fmla="*/ 1063256 h 1261198"/>
                <a:gd name="connsiteX26" fmla="*/ 106326 w 1256834"/>
                <a:gd name="connsiteY26" fmla="*/ 1095154 h 1261198"/>
                <a:gd name="connsiteX27" fmla="*/ 138223 w 1256834"/>
                <a:gd name="connsiteY27" fmla="*/ 1116419 h 1261198"/>
                <a:gd name="connsiteX28" fmla="*/ 159489 w 1256834"/>
                <a:gd name="connsiteY28" fmla="*/ 1137684 h 1261198"/>
                <a:gd name="connsiteX29" fmla="*/ 191386 w 1256834"/>
                <a:gd name="connsiteY29" fmla="*/ 1148316 h 1261198"/>
                <a:gd name="connsiteX30" fmla="*/ 223284 w 1256834"/>
                <a:gd name="connsiteY30" fmla="*/ 1169581 h 1261198"/>
                <a:gd name="connsiteX31" fmla="*/ 244549 w 1256834"/>
                <a:gd name="connsiteY31" fmla="*/ 1201479 h 1261198"/>
                <a:gd name="connsiteX32" fmla="*/ 276447 w 1256834"/>
                <a:gd name="connsiteY32" fmla="*/ 1212112 h 1261198"/>
                <a:gd name="connsiteX33" fmla="*/ 382772 w 1256834"/>
                <a:gd name="connsiteY33" fmla="*/ 1254642 h 1261198"/>
                <a:gd name="connsiteX34" fmla="*/ 574158 w 1256834"/>
                <a:gd name="connsiteY34" fmla="*/ 1222744 h 1261198"/>
                <a:gd name="connsiteX35" fmla="*/ 616689 w 1256834"/>
                <a:gd name="connsiteY35" fmla="*/ 1201479 h 1261198"/>
                <a:gd name="connsiteX36" fmla="*/ 723014 w 1256834"/>
                <a:gd name="connsiteY36" fmla="*/ 1169581 h 1261198"/>
                <a:gd name="connsiteX37" fmla="*/ 754912 w 1256834"/>
                <a:gd name="connsiteY37" fmla="*/ 1148316 h 1261198"/>
                <a:gd name="connsiteX38" fmla="*/ 797442 w 1256834"/>
                <a:gd name="connsiteY38" fmla="*/ 1137684 h 1261198"/>
                <a:gd name="connsiteX39" fmla="*/ 871870 w 1256834"/>
                <a:gd name="connsiteY39" fmla="*/ 1105786 h 1261198"/>
                <a:gd name="connsiteX40" fmla="*/ 903768 w 1256834"/>
                <a:gd name="connsiteY40" fmla="*/ 1063256 h 1261198"/>
                <a:gd name="connsiteX41" fmla="*/ 946298 w 1256834"/>
                <a:gd name="connsiteY41" fmla="*/ 1052623 h 1261198"/>
                <a:gd name="connsiteX42" fmla="*/ 978196 w 1256834"/>
                <a:gd name="connsiteY42" fmla="*/ 1031358 h 1261198"/>
                <a:gd name="connsiteX43" fmla="*/ 1010093 w 1256834"/>
                <a:gd name="connsiteY43" fmla="*/ 988828 h 1261198"/>
                <a:gd name="connsiteX44" fmla="*/ 1041991 w 1256834"/>
                <a:gd name="connsiteY44" fmla="*/ 967563 h 1261198"/>
                <a:gd name="connsiteX45" fmla="*/ 1084521 w 1256834"/>
                <a:gd name="connsiteY45" fmla="*/ 893135 h 1261198"/>
                <a:gd name="connsiteX46" fmla="*/ 1116419 w 1256834"/>
                <a:gd name="connsiteY46" fmla="*/ 861237 h 1261198"/>
                <a:gd name="connsiteX47" fmla="*/ 1158949 w 1256834"/>
                <a:gd name="connsiteY47" fmla="*/ 797442 h 1261198"/>
                <a:gd name="connsiteX48" fmla="*/ 1180214 w 1256834"/>
                <a:gd name="connsiteY48" fmla="*/ 723014 h 1261198"/>
                <a:gd name="connsiteX49" fmla="*/ 1212112 w 1256834"/>
                <a:gd name="connsiteY49" fmla="*/ 691116 h 1261198"/>
                <a:gd name="connsiteX50" fmla="*/ 1233377 w 1256834"/>
                <a:gd name="connsiteY50" fmla="*/ 616688 h 1261198"/>
                <a:gd name="connsiteX51" fmla="*/ 1244010 w 1256834"/>
                <a:gd name="connsiteY51" fmla="*/ 584791 h 1261198"/>
                <a:gd name="connsiteX52" fmla="*/ 1254642 w 1256834"/>
                <a:gd name="connsiteY52" fmla="*/ 499730 h 1261198"/>
                <a:gd name="connsiteX53" fmla="*/ 1233377 w 1256834"/>
                <a:gd name="connsiteY53" fmla="*/ 446568 h 1261198"/>
                <a:gd name="connsiteX54" fmla="*/ 1222744 w 1256834"/>
                <a:gd name="connsiteY54" fmla="*/ 393405 h 1261198"/>
                <a:gd name="connsiteX55" fmla="*/ 1190847 w 1256834"/>
                <a:gd name="connsiteY55" fmla="*/ 287079 h 1261198"/>
                <a:gd name="connsiteX56" fmla="*/ 1180214 w 1256834"/>
                <a:gd name="connsiteY56" fmla="*/ 255181 h 1261198"/>
                <a:gd name="connsiteX57" fmla="*/ 1148316 w 1256834"/>
                <a:gd name="connsiteY57" fmla="*/ 233916 h 1261198"/>
                <a:gd name="connsiteX58" fmla="*/ 1127051 w 1256834"/>
                <a:gd name="connsiteY58" fmla="*/ 159488 h 1261198"/>
                <a:gd name="connsiteX59" fmla="*/ 1073889 w 1256834"/>
                <a:gd name="connsiteY59" fmla="*/ 95693 h 1261198"/>
                <a:gd name="connsiteX60" fmla="*/ 1063256 w 1256834"/>
                <a:gd name="connsiteY60" fmla="*/ 53163 h 1261198"/>
                <a:gd name="connsiteX61" fmla="*/ 956930 w 1256834"/>
                <a:gd name="connsiteY61" fmla="*/ 10633 h 1261198"/>
                <a:gd name="connsiteX62" fmla="*/ 925033 w 1256834"/>
                <a:gd name="connsiteY62" fmla="*/ 0 h 1261198"/>
                <a:gd name="connsiteX63" fmla="*/ 893135 w 1256834"/>
                <a:gd name="connsiteY63" fmla="*/ 31898 h 1261198"/>
                <a:gd name="connsiteX64" fmla="*/ 850605 w 1256834"/>
                <a:gd name="connsiteY64" fmla="*/ 42530 h 1261198"/>
                <a:gd name="connsiteX65" fmla="*/ 829340 w 1256834"/>
                <a:gd name="connsiteY65" fmla="*/ 53163 h 1261198"/>
                <a:gd name="connsiteX66" fmla="*/ 829340 w 1256834"/>
                <a:gd name="connsiteY66" fmla="*/ 53163 h 1261198"/>
                <a:gd name="connsiteX67" fmla="*/ 829340 w 1256834"/>
                <a:gd name="connsiteY67" fmla="*/ 53163 h 1261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256834" h="1261198">
                  <a:moveTo>
                    <a:pt x="882503" y="31898"/>
                  </a:moveTo>
                  <a:lnTo>
                    <a:pt x="882503" y="31898"/>
                  </a:lnTo>
                  <a:cubicBezTo>
                    <a:pt x="854149" y="42530"/>
                    <a:pt x="825009" y="51264"/>
                    <a:pt x="797442" y="63795"/>
                  </a:cubicBezTo>
                  <a:cubicBezTo>
                    <a:pt x="707695" y="104589"/>
                    <a:pt x="830190" y="68900"/>
                    <a:pt x="723014" y="95693"/>
                  </a:cubicBezTo>
                  <a:cubicBezTo>
                    <a:pt x="712381" y="106326"/>
                    <a:pt x="704565" y="120866"/>
                    <a:pt x="691116" y="127591"/>
                  </a:cubicBezTo>
                  <a:cubicBezTo>
                    <a:pt x="674952" y="135673"/>
                    <a:pt x="655486" y="133840"/>
                    <a:pt x="637954" y="138223"/>
                  </a:cubicBezTo>
                  <a:cubicBezTo>
                    <a:pt x="627081" y="140941"/>
                    <a:pt x="616833" y="145777"/>
                    <a:pt x="606056" y="148856"/>
                  </a:cubicBezTo>
                  <a:cubicBezTo>
                    <a:pt x="592005" y="152870"/>
                    <a:pt x="577703" y="155944"/>
                    <a:pt x="563526" y="159488"/>
                  </a:cubicBezTo>
                  <a:cubicBezTo>
                    <a:pt x="552893" y="166577"/>
                    <a:pt x="542027" y="173326"/>
                    <a:pt x="531628" y="180754"/>
                  </a:cubicBezTo>
                  <a:cubicBezTo>
                    <a:pt x="517208" y="191054"/>
                    <a:pt x="504484" y="203859"/>
                    <a:pt x="489098" y="212651"/>
                  </a:cubicBezTo>
                  <a:cubicBezTo>
                    <a:pt x="479367" y="218212"/>
                    <a:pt x="467977" y="220205"/>
                    <a:pt x="457200" y="223284"/>
                  </a:cubicBezTo>
                  <a:cubicBezTo>
                    <a:pt x="441297" y="227828"/>
                    <a:pt x="399771" y="236049"/>
                    <a:pt x="382772" y="244549"/>
                  </a:cubicBezTo>
                  <a:cubicBezTo>
                    <a:pt x="364288" y="253791"/>
                    <a:pt x="348094" y="267205"/>
                    <a:pt x="329610" y="276447"/>
                  </a:cubicBezTo>
                  <a:cubicBezTo>
                    <a:pt x="314362" y="284071"/>
                    <a:pt x="268802" y="294307"/>
                    <a:pt x="255182" y="297712"/>
                  </a:cubicBezTo>
                  <a:cubicBezTo>
                    <a:pt x="175991" y="350505"/>
                    <a:pt x="273248" y="282656"/>
                    <a:pt x="191386" y="350875"/>
                  </a:cubicBezTo>
                  <a:cubicBezTo>
                    <a:pt x="181569" y="359056"/>
                    <a:pt x="169467" y="364157"/>
                    <a:pt x="159489" y="372140"/>
                  </a:cubicBezTo>
                  <a:cubicBezTo>
                    <a:pt x="106879" y="414228"/>
                    <a:pt x="172220" y="370039"/>
                    <a:pt x="116958" y="425302"/>
                  </a:cubicBezTo>
                  <a:cubicBezTo>
                    <a:pt x="107922" y="434338"/>
                    <a:pt x="95693" y="439479"/>
                    <a:pt x="85061" y="446568"/>
                  </a:cubicBezTo>
                  <a:cubicBezTo>
                    <a:pt x="77973" y="457200"/>
                    <a:pt x="68830" y="466720"/>
                    <a:pt x="63796" y="478465"/>
                  </a:cubicBezTo>
                  <a:cubicBezTo>
                    <a:pt x="56634" y="495175"/>
                    <a:pt x="46315" y="560280"/>
                    <a:pt x="42530" y="574158"/>
                  </a:cubicBezTo>
                  <a:cubicBezTo>
                    <a:pt x="36632" y="595784"/>
                    <a:pt x="28353" y="616689"/>
                    <a:pt x="21265" y="637954"/>
                  </a:cubicBezTo>
                  <a:lnTo>
                    <a:pt x="10633" y="669851"/>
                  </a:lnTo>
                  <a:cubicBezTo>
                    <a:pt x="17721" y="691116"/>
                    <a:pt x="34023" y="711332"/>
                    <a:pt x="31898" y="733647"/>
                  </a:cubicBezTo>
                  <a:cubicBezTo>
                    <a:pt x="9570" y="968087"/>
                    <a:pt x="34276" y="886002"/>
                    <a:pt x="0" y="988828"/>
                  </a:cubicBezTo>
                  <a:cubicBezTo>
                    <a:pt x="3544" y="1006549"/>
                    <a:pt x="1667" y="1026300"/>
                    <a:pt x="10633" y="1041991"/>
                  </a:cubicBezTo>
                  <a:cubicBezTo>
                    <a:pt x="16973" y="1053086"/>
                    <a:pt x="32552" y="1055273"/>
                    <a:pt x="42530" y="1063256"/>
                  </a:cubicBezTo>
                  <a:cubicBezTo>
                    <a:pt x="85618" y="1097726"/>
                    <a:pt x="37323" y="1077903"/>
                    <a:pt x="106326" y="1095154"/>
                  </a:cubicBezTo>
                  <a:cubicBezTo>
                    <a:pt x="116958" y="1102242"/>
                    <a:pt x="128245" y="1108436"/>
                    <a:pt x="138223" y="1116419"/>
                  </a:cubicBezTo>
                  <a:cubicBezTo>
                    <a:pt x="146051" y="1122681"/>
                    <a:pt x="150893" y="1132526"/>
                    <a:pt x="159489" y="1137684"/>
                  </a:cubicBezTo>
                  <a:cubicBezTo>
                    <a:pt x="169099" y="1143450"/>
                    <a:pt x="180754" y="1144772"/>
                    <a:pt x="191386" y="1148316"/>
                  </a:cubicBezTo>
                  <a:cubicBezTo>
                    <a:pt x="202019" y="1155404"/>
                    <a:pt x="214248" y="1160545"/>
                    <a:pt x="223284" y="1169581"/>
                  </a:cubicBezTo>
                  <a:cubicBezTo>
                    <a:pt x="232320" y="1178617"/>
                    <a:pt x="234570" y="1193496"/>
                    <a:pt x="244549" y="1201479"/>
                  </a:cubicBezTo>
                  <a:cubicBezTo>
                    <a:pt x="253301" y="1208481"/>
                    <a:pt x="265814" y="1208568"/>
                    <a:pt x="276447" y="1212112"/>
                  </a:cubicBezTo>
                  <a:cubicBezTo>
                    <a:pt x="307965" y="1259388"/>
                    <a:pt x="297548" y="1261198"/>
                    <a:pt x="382772" y="1254642"/>
                  </a:cubicBezTo>
                  <a:cubicBezTo>
                    <a:pt x="447257" y="1249682"/>
                    <a:pt x="574158" y="1222744"/>
                    <a:pt x="574158" y="1222744"/>
                  </a:cubicBezTo>
                  <a:cubicBezTo>
                    <a:pt x="588335" y="1215656"/>
                    <a:pt x="601848" y="1207044"/>
                    <a:pt x="616689" y="1201479"/>
                  </a:cubicBezTo>
                  <a:cubicBezTo>
                    <a:pt x="650658" y="1188741"/>
                    <a:pt x="691845" y="1190360"/>
                    <a:pt x="723014" y="1169581"/>
                  </a:cubicBezTo>
                  <a:cubicBezTo>
                    <a:pt x="733647" y="1162493"/>
                    <a:pt x="743166" y="1153350"/>
                    <a:pt x="754912" y="1148316"/>
                  </a:cubicBezTo>
                  <a:cubicBezTo>
                    <a:pt x="768343" y="1142560"/>
                    <a:pt x="783391" y="1141698"/>
                    <a:pt x="797442" y="1137684"/>
                  </a:cubicBezTo>
                  <a:cubicBezTo>
                    <a:pt x="833944" y="1127255"/>
                    <a:pt x="834069" y="1124687"/>
                    <a:pt x="871870" y="1105786"/>
                  </a:cubicBezTo>
                  <a:cubicBezTo>
                    <a:pt x="882503" y="1091609"/>
                    <a:pt x="889348" y="1073556"/>
                    <a:pt x="903768" y="1063256"/>
                  </a:cubicBezTo>
                  <a:cubicBezTo>
                    <a:pt x="915659" y="1054762"/>
                    <a:pt x="932867" y="1058379"/>
                    <a:pt x="946298" y="1052623"/>
                  </a:cubicBezTo>
                  <a:cubicBezTo>
                    <a:pt x="958044" y="1047589"/>
                    <a:pt x="967563" y="1038446"/>
                    <a:pt x="978196" y="1031358"/>
                  </a:cubicBezTo>
                  <a:cubicBezTo>
                    <a:pt x="988828" y="1017181"/>
                    <a:pt x="997563" y="1001358"/>
                    <a:pt x="1010093" y="988828"/>
                  </a:cubicBezTo>
                  <a:cubicBezTo>
                    <a:pt x="1019129" y="979792"/>
                    <a:pt x="1032955" y="976599"/>
                    <a:pt x="1041991" y="967563"/>
                  </a:cubicBezTo>
                  <a:cubicBezTo>
                    <a:pt x="1067103" y="942451"/>
                    <a:pt x="1063674" y="922321"/>
                    <a:pt x="1084521" y="893135"/>
                  </a:cubicBezTo>
                  <a:cubicBezTo>
                    <a:pt x="1093261" y="880899"/>
                    <a:pt x="1105786" y="871870"/>
                    <a:pt x="1116419" y="861237"/>
                  </a:cubicBezTo>
                  <a:cubicBezTo>
                    <a:pt x="1141699" y="785395"/>
                    <a:pt x="1105853" y="877085"/>
                    <a:pt x="1158949" y="797442"/>
                  </a:cubicBezTo>
                  <a:cubicBezTo>
                    <a:pt x="1174845" y="773599"/>
                    <a:pt x="1166028" y="747840"/>
                    <a:pt x="1180214" y="723014"/>
                  </a:cubicBezTo>
                  <a:cubicBezTo>
                    <a:pt x="1187674" y="709958"/>
                    <a:pt x="1201479" y="701749"/>
                    <a:pt x="1212112" y="691116"/>
                  </a:cubicBezTo>
                  <a:cubicBezTo>
                    <a:pt x="1237610" y="614619"/>
                    <a:pt x="1206667" y="710169"/>
                    <a:pt x="1233377" y="616688"/>
                  </a:cubicBezTo>
                  <a:cubicBezTo>
                    <a:pt x="1236456" y="605912"/>
                    <a:pt x="1240466" y="595423"/>
                    <a:pt x="1244010" y="584791"/>
                  </a:cubicBezTo>
                  <a:cubicBezTo>
                    <a:pt x="1247554" y="556437"/>
                    <a:pt x="1256834" y="528220"/>
                    <a:pt x="1254642" y="499730"/>
                  </a:cubicBezTo>
                  <a:cubicBezTo>
                    <a:pt x="1253178" y="480700"/>
                    <a:pt x="1238861" y="464849"/>
                    <a:pt x="1233377" y="446568"/>
                  </a:cubicBezTo>
                  <a:cubicBezTo>
                    <a:pt x="1228184" y="429258"/>
                    <a:pt x="1226664" y="411047"/>
                    <a:pt x="1222744" y="393405"/>
                  </a:cubicBezTo>
                  <a:cubicBezTo>
                    <a:pt x="1212030" y="345194"/>
                    <a:pt x="1208519" y="340095"/>
                    <a:pt x="1190847" y="287079"/>
                  </a:cubicBezTo>
                  <a:cubicBezTo>
                    <a:pt x="1187303" y="276446"/>
                    <a:pt x="1189540" y="261398"/>
                    <a:pt x="1180214" y="255181"/>
                  </a:cubicBezTo>
                  <a:lnTo>
                    <a:pt x="1148316" y="233916"/>
                  </a:lnTo>
                  <a:cubicBezTo>
                    <a:pt x="1144908" y="220285"/>
                    <a:pt x="1134679" y="174745"/>
                    <a:pt x="1127051" y="159488"/>
                  </a:cubicBezTo>
                  <a:cubicBezTo>
                    <a:pt x="1112249" y="129884"/>
                    <a:pt x="1097402" y="119207"/>
                    <a:pt x="1073889" y="95693"/>
                  </a:cubicBezTo>
                  <a:cubicBezTo>
                    <a:pt x="1070345" y="81516"/>
                    <a:pt x="1072611" y="64389"/>
                    <a:pt x="1063256" y="53163"/>
                  </a:cubicBezTo>
                  <a:cubicBezTo>
                    <a:pt x="1051221" y="38721"/>
                    <a:pt x="964281" y="13083"/>
                    <a:pt x="956930" y="10633"/>
                  </a:cubicBezTo>
                  <a:lnTo>
                    <a:pt x="925033" y="0"/>
                  </a:lnTo>
                  <a:cubicBezTo>
                    <a:pt x="914400" y="10633"/>
                    <a:pt x="906191" y="24438"/>
                    <a:pt x="893135" y="31898"/>
                  </a:cubicBezTo>
                  <a:cubicBezTo>
                    <a:pt x="880447" y="39148"/>
                    <a:pt x="864468" y="37909"/>
                    <a:pt x="850605" y="42530"/>
                  </a:cubicBezTo>
                  <a:cubicBezTo>
                    <a:pt x="843087" y="45036"/>
                    <a:pt x="836428" y="49619"/>
                    <a:pt x="829340" y="53163"/>
                  </a:cubicBezTo>
                  <a:lnTo>
                    <a:pt x="829340" y="53163"/>
                  </a:lnTo>
                  <a:lnTo>
                    <a:pt x="829340" y="53163"/>
                  </a:lnTo>
                </a:path>
              </a:pathLst>
            </a:custGeom>
            <a:solidFill>
              <a:schemeClr val="tx2">
                <a:alpha val="71000"/>
              </a:schemeClr>
            </a:solidFill>
            <a:ln>
              <a:noFill/>
            </a:ln>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de-DE"/>
            </a:p>
          </p:txBody>
        </p:sp>
      </p:grpSp>
      <p:sp>
        <p:nvSpPr>
          <p:cNvPr id="11" name="Textfeld 10"/>
          <p:cNvSpPr txBox="1"/>
          <p:nvPr/>
        </p:nvSpPr>
        <p:spPr>
          <a:xfrm>
            <a:off x="7059613" y="2306638"/>
            <a:ext cx="2031454" cy="1200329"/>
          </a:xfrm>
          <a:prstGeom prst="rect">
            <a:avLst/>
          </a:prstGeom>
          <a:noFill/>
        </p:spPr>
        <p:txBody>
          <a:bodyPr wrap="none">
            <a:spAutoFit/>
          </a:bodyPr>
          <a:lstStyle/>
          <a:p>
            <a:pPr>
              <a:defRPr/>
            </a:pPr>
            <a:r>
              <a:rPr lang="de-DE" dirty="0" err="1" smtClean="0">
                <a:latin typeface="+mn-lt"/>
              </a:rPr>
              <a:t>Left</a:t>
            </a:r>
            <a:r>
              <a:rPr lang="de-DE" dirty="0" smtClean="0">
                <a:latin typeface="+mn-lt"/>
              </a:rPr>
              <a:t> </a:t>
            </a:r>
            <a:r>
              <a:rPr lang="de-DE" dirty="0" err="1" smtClean="0">
                <a:latin typeface="+mn-lt"/>
              </a:rPr>
              <a:t>Ventricle</a:t>
            </a:r>
            <a:r>
              <a:rPr lang="de-DE" dirty="0" smtClean="0">
                <a:latin typeface="+mn-lt"/>
              </a:rPr>
              <a:t> </a:t>
            </a:r>
            <a:endParaRPr lang="de-DE" dirty="0">
              <a:latin typeface="+mn-lt"/>
            </a:endParaRPr>
          </a:p>
          <a:p>
            <a:pPr>
              <a:defRPr/>
            </a:pPr>
            <a:r>
              <a:rPr lang="de-DE" dirty="0" err="1" smtClean="0">
                <a:latin typeface="+mn-lt"/>
              </a:rPr>
              <a:t>Right</a:t>
            </a:r>
            <a:r>
              <a:rPr lang="de-DE" dirty="0" smtClean="0">
                <a:latin typeface="+mn-lt"/>
              </a:rPr>
              <a:t> </a:t>
            </a:r>
            <a:r>
              <a:rPr lang="de-DE" dirty="0" err="1" smtClean="0">
                <a:latin typeface="+mn-lt"/>
              </a:rPr>
              <a:t>Ventricle</a:t>
            </a:r>
            <a:endParaRPr lang="de-DE" dirty="0">
              <a:latin typeface="+mn-lt"/>
            </a:endParaRPr>
          </a:p>
          <a:p>
            <a:pPr>
              <a:defRPr/>
            </a:pPr>
            <a:r>
              <a:rPr lang="de-DE" dirty="0" err="1">
                <a:latin typeface="+mn-lt"/>
              </a:rPr>
              <a:t>Vena</a:t>
            </a:r>
            <a:r>
              <a:rPr lang="de-DE" dirty="0">
                <a:latin typeface="+mn-lt"/>
              </a:rPr>
              <a:t> </a:t>
            </a:r>
            <a:r>
              <a:rPr lang="de-DE" dirty="0" err="1">
                <a:latin typeface="+mn-lt"/>
              </a:rPr>
              <a:t>cava</a:t>
            </a:r>
            <a:r>
              <a:rPr lang="de-DE" dirty="0">
                <a:latin typeface="+mn-lt"/>
              </a:rPr>
              <a:t> inferior</a:t>
            </a:r>
          </a:p>
          <a:p>
            <a:pPr>
              <a:defRPr/>
            </a:pPr>
            <a:r>
              <a:rPr lang="de-DE" dirty="0" err="1" smtClean="0">
                <a:latin typeface="+mn-lt"/>
              </a:rPr>
              <a:t>Right</a:t>
            </a:r>
            <a:r>
              <a:rPr lang="de-DE" dirty="0" smtClean="0">
                <a:latin typeface="+mn-lt"/>
              </a:rPr>
              <a:t> Atrium</a:t>
            </a:r>
            <a:endParaRPr lang="de-DE" dirty="0">
              <a:latin typeface="+mn-lt"/>
            </a:endParaRPr>
          </a:p>
        </p:txBody>
      </p:sp>
      <p:grpSp>
        <p:nvGrpSpPr>
          <p:cNvPr id="4" name="Gruppieren 13"/>
          <p:cNvGrpSpPr>
            <a:grpSpLocks/>
          </p:cNvGrpSpPr>
          <p:nvPr/>
        </p:nvGrpSpPr>
        <p:grpSpPr bwMode="auto">
          <a:xfrm>
            <a:off x="4529138" y="1147763"/>
            <a:ext cx="1328737" cy="3254375"/>
            <a:chOff x="4529470" y="1148316"/>
            <a:chExt cx="1329070" cy="3253563"/>
          </a:xfrm>
        </p:grpSpPr>
        <p:sp>
          <p:nvSpPr>
            <p:cNvPr id="12" name="Freihandform 11"/>
            <p:cNvSpPr/>
            <p:nvPr/>
          </p:nvSpPr>
          <p:spPr>
            <a:xfrm>
              <a:off x="4529470" y="1148316"/>
              <a:ext cx="735196" cy="520570"/>
            </a:xfrm>
            <a:custGeom>
              <a:avLst/>
              <a:gdLst>
                <a:gd name="connsiteX0" fmla="*/ 712381 w 734862"/>
                <a:gd name="connsiteY0" fmla="*/ 0 h 520996"/>
                <a:gd name="connsiteX1" fmla="*/ 712381 w 734862"/>
                <a:gd name="connsiteY1" fmla="*/ 0 h 520996"/>
                <a:gd name="connsiteX2" fmla="*/ 627321 w 734862"/>
                <a:gd name="connsiteY2" fmla="*/ 31898 h 520996"/>
                <a:gd name="connsiteX3" fmla="*/ 446567 w 734862"/>
                <a:gd name="connsiteY3" fmla="*/ 42531 h 520996"/>
                <a:gd name="connsiteX4" fmla="*/ 340242 w 734862"/>
                <a:gd name="connsiteY4" fmla="*/ 63796 h 520996"/>
                <a:gd name="connsiteX5" fmla="*/ 308344 w 734862"/>
                <a:gd name="connsiteY5" fmla="*/ 74428 h 520996"/>
                <a:gd name="connsiteX6" fmla="*/ 212651 w 734862"/>
                <a:gd name="connsiteY6" fmla="*/ 116958 h 520996"/>
                <a:gd name="connsiteX7" fmla="*/ 106325 w 734862"/>
                <a:gd name="connsiteY7" fmla="*/ 138224 h 520996"/>
                <a:gd name="connsiteX8" fmla="*/ 74428 w 734862"/>
                <a:gd name="connsiteY8" fmla="*/ 170121 h 520996"/>
                <a:gd name="connsiteX9" fmla="*/ 31897 w 734862"/>
                <a:gd name="connsiteY9" fmla="*/ 191386 h 520996"/>
                <a:gd name="connsiteX10" fmla="*/ 0 w 734862"/>
                <a:gd name="connsiteY10" fmla="*/ 212651 h 520996"/>
                <a:gd name="connsiteX11" fmla="*/ 10632 w 734862"/>
                <a:gd name="connsiteY11" fmla="*/ 265814 h 520996"/>
                <a:gd name="connsiteX12" fmla="*/ 21265 w 734862"/>
                <a:gd name="connsiteY12" fmla="*/ 297712 h 520996"/>
                <a:gd name="connsiteX13" fmla="*/ 85060 w 734862"/>
                <a:gd name="connsiteY13" fmla="*/ 340242 h 520996"/>
                <a:gd name="connsiteX14" fmla="*/ 127590 w 734862"/>
                <a:gd name="connsiteY14" fmla="*/ 404037 h 520996"/>
                <a:gd name="connsiteX15" fmla="*/ 180753 w 734862"/>
                <a:gd name="connsiteY15" fmla="*/ 457200 h 520996"/>
                <a:gd name="connsiteX16" fmla="*/ 202018 w 734862"/>
                <a:gd name="connsiteY16" fmla="*/ 489098 h 520996"/>
                <a:gd name="connsiteX17" fmla="*/ 265814 w 734862"/>
                <a:gd name="connsiteY17" fmla="*/ 520996 h 520996"/>
                <a:gd name="connsiteX18" fmla="*/ 372139 w 734862"/>
                <a:gd name="connsiteY18" fmla="*/ 499731 h 520996"/>
                <a:gd name="connsiteX19" fmla="*/ 393404 w 734862"/>
                <a:gd name="connsiteY19" fmla="*/ 467833 h 520996"/>
                <a:gd name="connsiteX20" fmla="*/ 446567 w 734862"/>
                <a:gd name="connsiteY20" fmla="*/ 425303 h 520996"/>
                <a:gd name="connsiteX21" fmla="*/ 478465 w 734862"/>
                <a:gd name="connsiteY21" fmla="*/ 361507 h 520996"/>
                <a:gd name="connsiteX22" fmla="*/ 520995 w 734862"/>
                <a:gd name="connsiteY22" fmla="*/ 329610 h 520996"/>
                <a:gd name="connsiteX23" fmla="*/ 574158 w 734862"/>
                <a:gd name="connsiteY23" fmla="*/ 265814 h 520996"/>
                <a:gd name="connsiteX24" fmla="*/ 595423 w 734862"/>
                <a:gd name="connsiteY24" fmla="*/ 233917 h 520996"/>
                <a:gd name="connsiteX25" fmla="*/ 616688 w 734862"/>
                <a:gd name="connsiteY25" fmla="*/ 212651 h 520996"/>
                <a:gd name="connsiteX26" fmla="*/ 659218 w 734862"/>
                <a:gd name="connsiteY26" fmla="*/ 148856 h 520996"/>
                <a:gd name="connsiteX27" fmla="*/ 680483 w 734862"/>
                <a:gd name="connsiteY27" fmla="*/ 116958 h 520996"/>
                <a:gd name="connsiteX28" fmla="*/ 723014 w 734862"/>
                <a:gd name="connsiteY28" fmla="*/ 63796 h 520996"/>
                <a:gd name="connsiteX29" fmla="*/ 712381 w 734862"/>
                <a:gd name="connsiteY29" fmla="*/ 0 h 520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34862" h="520996">
                  <a:moveTo>
                    <a:pt x="712381" y="0"/>
                  </a:moveTo>
                  <a:lnTo>
                    <a:pt x="712381" y="0"/>
                  </a:lnTo>
                  <a:cubicBezTo>
                    <a:pt x="684028" y="10633"/>
                    <a:pt x="657222" y="27114"/>
                    <a:pt x="627321" y="31898"/>
                  </a:cubicBezTo>
                  <a:cubicBezTo>
                    <a:pt x="567724" y="41434"/>
                    <a:pt x="506696" y="37302"/>
                    <a:pt x="446567" y="42531"/>
                  </a:cubicBezTo>
                  <a:cubicBezTo>
                    <a:pt x="416532" y="45143"/>
                    <a:pt x="371032" y="54999"/>
                    <a:pt x="340242" y="63796"/>
                  </a:cubicBezTo>
                  <a:cubicBezTo>
                    <a:pt x="329465" y="66875"/>
                    <a:pt x="318977" y="70884"/>
                    <a:pt x="308344" y="74428"/>
                  </a:cubicBezTo>
                  <a:cubicBezTo>
                    <a:pt x="270161" y="99883"/>
                    <a:pt x="266879" y="106112"/>
                    <a:pt x="212651" y="116958"/>
                  </a:cubicBezTo>
                  <a:lnTo>
                    <a:pt x="106325" y="138224"/>
                  </a:lnTo>
                  <a:cubicBezTo>
                    <a:pt x="95693" y="148856"/>
                    <a:pt x="86664" y="161381"/>
                    <a:pt x="74428" y="170121"/>
                  </a:cubicBezTo>
                  <a:cubicBezTo>
                    <a:pt x="61530" y="179334"/>
                    <a:pt x="45659" y="183522"/>
                    <a:pt x="31897" y="191386"/>
                  </a:cubicBezTo>
                  <a:cubicBezTo>
                    <a:pt x="20802" y="197726"/>
                    <a:pt x="10632" y="205563"/>
                    <a:pt x="0" y="212651"/>
                  </a:cubicBezTo>
                  <a:cubicBezTo>
                    <a:pt x="3544" y="230372"/>
                    <a:pt x="6249" y="248282"/>
                    <a:pt x="10632" y="265814"/>
                  </a:cubicBezTo>
                  <a:cubicBezTo>
                    <a:pt x="13350" y="276687"/>
                    <a:pt x="13340" y="289787"/>
                    <a:pt x="21265" y="297712"/>
                  </a:cubicBezTo>
                  <a:cubicBezTo>
                    <a:pt x="39337" y="315784"/>
                    <a:pt x="85060" y="340242"/>
                    <a:pt x="85060" y="340242"/>
                  </a:cubicBezTo>
                  <a:cubicBezTo>
                    <a:pt x="99237" y="361507"/>
                    <a:pt x="109518" y="385965"/>
                    <a:pt x="127590" y="404037"/>
                  </a:cubicBezTo>
                  <a:cubicBezTo>
                    <a:pt x="145311" y="421758"/>
                    <a:pt x="166852" y="436348"/>
                    <a:pt x="180753" y="457200"/>
                  </a:cubicBezTo>
                  <a:cubicBezTo>
                    <a:pt x="187841" y="467833"/>
                    <a:pt x="192982" y="480062"/>
                    <a:pt x="202018" y="489098"/>
                  </a:cubicBezTo>
                  <a:cubicBezTo>
                    <a:pt x="222629" y="509709"/>
                    <a:pt x="239872" y="512348"/>
                    <a:pt x="265814" y="520996"/>
                  </a:cubicBezTo>
                  <a:cubicBezTo>
                    <a:pt x="301256" y="513908"/>
                    <a:pt x="338776" y="513632"/>
                    <a:pt x="372139" y="499731"/>
                  </a:cubicBezTo>
                  <a:cubicBezTo>
                    <a:pt x="383935" y="494816"/>
                    <a:pt x="385421" y="477812"/>
                    <a:pt x="393404" y="467833"/>
                  </a:cubicBezTo>
                  <a:cubicBezTo>
                    <a:pt x="410717" y="446192"/>
                    <a:pt x="422886" y="441091"/>
                    <a:pt x="446567" y="425303"/>
                  </a:cubicBezTo>
                  <a:cubicBezTo>
                    <a:pt x="455215" y="399361"/>
                    <a:pt x="457854" y="382118"/>
                    <a:pt x="478465" y="361507"/>
                  </a:cubicBezTo>
                  <a:cubicBezTo>
                    <a:pt x="490995" y="348977"/>
                    <a:pt x="506818" y="340242"/>
                    <a:pt x="520995" y="329610"/>
                  </a:cubicBezTo>
                  <a:cubicBezTo>
                    <a:pt x="573788" y="250419"/>
                    <a:pt x="505939" y="347676"/>
                    <a:pt x="574158" y="265814"/>
                  </a:cubicBezTo>
                  <a:cubicBezTo>
                    <a:pt x="582339" y="255997"/>
                    <a:pt x="587440" y="243895"/>
                    <a:pt x="595423" y="233917"/>
                  </a:cubicBezTo>
                  <a:cubicBezTo>
                    <a:pt x="601685" y="226089"/>
                    <a:pt x="610673" y="220671"/>
                    <a:pt x="616688" y="212651"/>
                  </a:cubicBezTo>
                  <a:cubicBezTo>
                    <a:pt x="632022" y="192205"/>
                    <a:pt x="645041" y="170121"/>
                    <a:pt x="659218" y="148856"/>
                  </a:cubicBezTo>
                  <a:cubicBezTo>
                    <a:pt x="666306" y="138223"/>
                    <a:pt x="671447" y="125994"/>
                    <a:pt x="680483" y="116958"/>
                  </a:cubicBezTo>
                  <a:cubicBezTo>
                    <a:pt x="710785" y="86657"/>
                    <a:pt x="696188" y="104034"/>
                    <a:pt x="723014" y="63796"/>
                  </a:cubicBezTo>
                  <a:cubicBezTo>
                    <a:pt x="734862" y="16402"/>
                    <a:pt x="714153" y="10633"/>
                    <a:pt x="712381" y="0"/>
                  </a:cubicBezTo>
                  <a:close/>
                </a:path>
              </a:pathLst>
            </a:custGeom>
            <a:solidFill>
              <a:srgbClr val="1108C0">
                <a:alpha val="78000"/>
              </a:srgb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sp>
          <p:nvSpPr>
            <p:cNvPr id="13" name="Freihandform 12"/>
            <p:cNvSpPr/>
            <p:nvPr/>
          </p:nvSpPr>
          <p:spPr>
            <a:xfrm>
              <a:off x="4774006" y="3859089"/>
              <a:ext cx="1084534" cy="542790"/>
            </a:xfrm>
            <a:custGeom>
              <a:avLst/>
              <a:gdLst>
                <a:gd name="connsiteX0" fmla="*/ 1084521 w 1084521"/>
                <a:gd name="connsiteY0" fmla="*/ 116958 h 542260"/>
                <a:gd name="connsiteX1" fmla="*/ 1084521 w 1084521"/>
                <a:gd name="connsiteY1" fmla="*/ 116958 h 542260"/>
                <a:gd name="connsiteX2" fmla="*/ 946297 w 1084521"/>
                <a:gd name="connsiteY2" fmla="*/ 74428 h 542260"/>
                <a:gd name="connsiteX3" fmla="*/ 914400 w 1084521"/>
                <a:gd name="connsiteY3" fmla="*/ 63795 h 542260"/>
                <a:gd name="connsiteX4" fmla="*/ 861237 w 1084521"/>
                <a:gd name="connsiteY4" fmla="*/ 42530 h 542260"/>
                <a:gd name="connsiteX5" fmla="*/ 786809 w 1084521"/>
                <a:gd name="connsiteY5" fmla="*/ 31897 h 542260"/>
                <a:gd name="connsiteX6" fmla="*/ 744279 w 1084521"/>
                <a:gd name="connsiteY6" fmla="*/ 21265 h 542260"/>
                <a:gd name="connsiteX7" fmla="*/ 648586 w 1084521"/>
                <a:gd name="connsiteY7" fmla="*/ 0 h 542260"/>
                <a:gd name="connsiteX8" fmla="*/ 191386 w 1084521"/>
                <a:gd name="connsiteY8" fmla="*/ 21265 h 542260"/>
                <a:gd name="connsiteX9" fmla="*/ 95693 w 1084521"/>
                <a:gd name="connsiteY9" fmla="*/ 31897 h 542260"/>
                <a:gd name="connsiteX10" fmla="*/ 85060 w 1084521"/>
                <a:gd name="connsiteY10" fmla="*/ 63795 h 542260"/>
                <a:gd name="connsiteX11" fmla="*/ 10632 w 1084521"/>
                <a:gd name="connsiteY11" fmla="*/ 116958 h 542260"/>
                <a:gd name="connsiteX12" fmla="*/ 0 w 1084521"/>
                <a:gd name="connsiteY12" fmla="*/ 148855 h 542260"/>
                <a:gd name="connsiteX13" fmla="*/ 10632 w 1084521"/>
                <a:gd name="connsiteY13" fmla="*/ 180753 h 542260"/>
                <a:gd name="connsiteX14" fmla="*/ 21265 w 1084521"/>
                <a:gd name="connsiteY14" fmla="*/ 223283 h 542260"/>
                <a:gd name="connsiteX15" fmla="*/ 31897 w 1084521"/>
                <a:gd name="connsiteY15" fmla="*/ 255181 h 542260"/>
                <a:gd name="connsiteX16" fmla="*/ 42530 w 1084521"/>
                <a:gd name="connsiteY16" fmla="*/ 297711 h 542260"/>
                <a:gd name="connsiteX17" fmla="*/ 74428 w 1084521"/>
                <a:gd name="connsiteY17" fmla="*/ 318976 h 542260"/>
                <a:gd name="connsiteX18" fmla="*/ 95693 w 1084521"/>
                <a:gd name="connsiteY18" fmla="*/ 350874 h 542260"/>
                <a:gd name="connsiteX19" fmla="*/ 106325 w 1084521"/>
                <a:gd name="connsiteY19" fmla="*/ 393404 h 542260"/>
                <a:gd name="connsiteX20" fmla="*/ 127590 w 1084521"/>
                <a:gd name="connsiteY20" fmla="*/ 457200 h 542260"/>
                <a:gd name="connsiteX21" fmla="*/ 138223 w 1084521"/>
                <a:gd name="connsiteY21" fmla="*/ 489097 h 542260"/>
                <a:gd name="connsiteX22" fmla="*/ 244548 w 1084521"/>
                <a:gd name="connsiteY22" fmla="*/ 531628 h 542260"/>
                <a:gd name="connsiteX23" fmla="*/ 276446 w 1084521"/>
                <a:gd name="connsiteY23" fmla="*/ 542260 h 542260"/>
                <a:gd name="connsiteX24" fmla="*/ 329609 w 1084521"/>
                <a:gd name="connsiteY24" fmla="*/ 520995 h 542260"/>
                <a:gd name="connsiteX25" fmla="*/ 372139 w 1084521"/>
                <a:gd name="connsiteY25" fmla="*/ 510362 h 542260"/>
                <a:gd name="connsiteX26" fmla="*/ 404037 w 1084521"/>
                <a:gd name="connsiteY26" fmla="*/ 499730 h 542260"/>
                <a:gd name="connsiteX27" fmla="*/ 489097 w 1084521"/>
                <a:gd name="connsiteY27" fmla="*/ 467832 h 542260"/>
                <a:gd name="connsiteX28" fmla="*/ 531628 w 1084521"/>
                <a:gd name="connsiteY28" fmla="*/ 435934 h 542260"/>
                <a:gd name="connsiteX29" fmla="*/ 563525 w 1084521"/>
                <a:gd name="connsiteY29" fmla="*/ 414669 h 542260"/>
                <a:gd name="connsiteX30" fmla="*/ 595423 w 1084521"/>
                <a:gd name="connsiteY30" fmla="*/ 404037 h 542260"/>
                <a:gd name="connsiteX31" fmla="*/ 637953 w 1084521"/>
                <a:gd name="connsiteY31" fmla="*/ 382772 h 542260"/>
                <a:gd name="connsiteX32" fmla="*/ 691116 w 1084521"/>
                <a:gd name="connsiteY32" fmla="*/ 340241 h 542260"/>
                <a:gd name="connsiteX33" fmla="*/ 733646 w 1084521"/>
                <a:gd name="connsiteY33" fmla="*/ 308344 h 542260"/>
                <a:gd name="connsiteX34" fmla="*/ 754911 w 1084521"/>
                <a:gd name="connsiteY34" fmla="*/ 276446 h 542260"/>
                <a:gd name="connsiteX35" fmla="*/ 818707 w 1084521"/>
                <a:gd name="connsiteY35" fmla="*/ 233916 h 542260"/>
                <a:gd name="connsiteX36" fmla="*/ 839972 w 1084521"/>
                <a:gd name="connsiteY36" fmla="*/ 202018 h 542260"/>
                <a:gd name="connsiteX37" fmla="*/ 871869 w 1084521"/>
                <a:gd name="connsiteY37" fmla="*/ 191386 h 542260"/>
                <a:gd name="connsiteX38" fmla="*/ 914400 w 1084521"/>
                <a:gd name="connsiteY38" fmla="*/ 170121 h 542260"/>
                <a:gd name="connsiteX39" fmla="*/ 978195 w 1084521"/>
                <a:gd name="connsiteY39" fmla="*/ 148855 h 542260"/>
                <a:gd name="connsiteX40" fmla="*/ 1084521 w 1084521"/>
                <a:gd name="connsiteY40" fmla="*/ 116958 h 542260"/>
                <a:gd name="connsiteX41" fmla="*/ 1084521 w 1084521"/>
                <a:gd name="connsiteY41" fmla="*/ 116958 h 542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084521" h="542260">
                  <a:moveTo>
                    <a:pt x="1084521" y="116958"/>
                  </a:moveTo>
                  <a:lnTo>
                    <a:pt x="1084521" y="116958"/>
                  </a:lnTo>
                  <a:cubicBezTo>
                    <a:pt x="926992" y="57884"/>
                    <a:pt x="1062304" y="103430"/>
                    <a:pt x="946297" y="74428"/>
                  </a:cubicBezTo>
                  <a:cubicBezTo>
                    <a:pt x="935424" y="71710"/>
                    <a:pt x="924894" y="67730"/>
                    <a:pt x="914400" y="63795"/>
                  </a:cubicBezTo>
                  <a:cubicBezTo>
                    <a:pt x="896529" y="57093"/>
                    <a:pt x="879753" y="47159"/>
                    <a:pt x="861237" y="42530"/>
                  </a:cubicBezTo>
                  <a:cubicBezTo>
                    <a:pt x="836924" y="36452"/>
                    <a:pt x="811466" y="36380"/>
                    <a:pt x="786809" y="31897"/>
                  </a:cubicBezTo>
                  <a:cubicBezTo>
                    <a:pt x="772432" y="29283"/>
                    <a:pt x="758608" y="24131"/>
                    <a:pt x="744279" y="21265"/>
                  </a:cubicBezTo>
                  <a:cubicBezTo>
                    <a:pt x="650718" y="2553"/>
                    <a:pt x="710662" y="20691"/>
                    <a:pt x="648586" y="0"/>
                  </a:cubicBezTo>
                  <a:cubicBezTo>
                    <a:pt x="466254" y="6512"/>
                    <a:pt x="359476" y="7258"/>
                    <a:pt x="191386" y="21265"/>
                  </a:cubicBezTo>
                  <a:cubicBezTo>
                    <a:pt x="159403" y="23930"/>
                    <a:pt x="127591" y="28353"/>
                    <a:pt x="95693" y="31897"/>
                  </a:cubicBezTo>
                  <a:cubicBezTo>
                    <a:pt x="92149" y="42530"/>
                    <a:pt x="92235" y="55185"/>
                    <a:pt x="85060" y="63795"/>
                  </a:cubicBezTo>
                  <a:cubicBezTo>
                    <a:pt x="76815" y="73689"/>
                    <a:pt x="25179" y="107260"/>
                    <a:pt x="10632" y="116958"/>
                  </a:cubicBezTo>
                  <a:cubicBezTo>
                    <a:pt x="7088" y="127590"/>
                    <a:pt x="0" y="137648"/>
                    <a:pt x="0" y="148855"/>
                  </a:cubicBezTo>
                  <a:cubicBezTo>
                    <a:pt x="0" y="160063"/>
                    <a:pt x="7553" y="169976"/>
                    <a:pt x="10632" y="180753"/>
                  </a:cubicBezTo>
                  <a:cubicBezTo>
                    <a:pt x="14646" y="194804"/>
                    <a:pt x="17251" y="209232"/>
                    <a:pt x="21265" y="223283"/>
                  </a:cubicBezTo>
                  <a:cubicBezTo>
                    <a:pt x="24344" y="234060"/>
                    <a:pt x="28818" y="244404"/>
                    <a:pt x="31897" y="255181"/>
                  </a:cubicBezTo>
                  <a:cubicBezTo>
                    <a:pt x="35911" y="269232"/>
                    <a:pt x="34424" y="285552"/>
                    <a:pt x="42530" y="297711"/>
                  </a:cubicBezTo>
                  <a:cubicBezTo>
                    <a:pt x="49619" y="308344"/>
                    <a:pt x="63795" y="311888"/>
                    <a:pt x="74428" y="318976"/>
                  </a:cubicBezTo>
                  <a:cubicBezTo>
                    <a:pt x="81516" y="329609"/>
                    <a:pt x="90659" y="339128"/>
                    <a:pt x="95693" y="350874"/>
                  </a:cubicBezTo>
                  <a:cubicBezTo>
                    <a:pt x="101449" y="364305"/>
                    <a:pt x="102126" y="379407"/>
                    <a:pt x="106325" y="393404"/>
                  </a:cubicBezTo>
                  <a:cubicBezTo>
                    <a:pt x="112766" y="414874"/>
                    <a:pt x="120501" y="435935"/>
                    <a:pt x="127590" y="457200"/>
                  </a:cubicBezTo>
                  <a:cubicBezTo>
                    <a:pt x="131134" y="467832"/>
                    <a:pt x="128199" y="484085"/>
                    <a:pt x="138223" y="489097"/>
                  </a:cubicBezTo>
                  <a:cubicBezTo>
                    <a:pt x="200798" y="520384"/>
                    <a:pt x="165722" y="505352"/>
                    <a:pt x="244548" y="531628"/>
                  </a:cubicBezTo>
                  <a:lnTo>
                    <a:pt x="276446" y="542260"/>
                  </a:lnTo>
                  <a:cubicBezTo>
                    <a:pt x="294167" y="535172"/>
                    <a:pt x="311502" y="527031"/>
                    <a:pt x="329609" y="520995"/>
                  </a:cubicBezTo>
                  <a:cubicBezTo>
                    <a:pt x="343472" y="516374"/>
                    <a:pt x="358088" y="514376"/>
                    <a:pt x="372139" y="510362"/>
                  </a:cubicBezTo>
                  <a:cubicBezTo>
                    <a:pt x="382916" y="507283"/>
                    <a:pt x="393404" y="503274"/>
                    <a:pt x="404037" y="499730"/>
                  </a:cubicBezTo>
                  <a:cubicBezTo>
                    <a:pt x="502065" y="434377"/>
                    <a:pt x="351144" y="529145"/>
                    <a:pt x="489097" y="467832"/>
                  </a:cubicBezTo>
                  <a:cubicBezTo>
                    <a:pt x="505291" y="460635"/>
                    <a:pt x="517208" y="446234"/>
                    <a:pt x="531628" y="435934"/>
                  </a:cubicBezTo>
                  <a:cubicBezTo>
                    <a:pt x="542026" y="428507"/>
                    <a:pt x="552095" y="420384"/>
                    <a:pt x="563525" y="414669"/>
                  </a:cubicBezTo>
                  <a:cubicBezTo>
                    <a:pt x="573550" y="409657"/>
                    <a:pt x="585121" y="408452"/>
                    <a:pt x="595423" y="404037"/>
                  </a:cubicBezTo>
                  <a:cubicBezTo>
                    <a:pt x="609991" y="397793"/>
                    <a:pt x="624191" y="390636"/>
                    <a:pt x="637953" y="382772"/>
                  </a:cubicBezTo>
                  <a:cubicBezTo>
                    <a:pt x="688146" y="354091"/>
                    <a:pt x="653007" y="371999"/>
                    <a:pt x="691116" y="340241"/>
                  </a:cubicBezTo>
                  <a:cubicBezTo>
                    <a:pt x="704729" y="328896"/>
                    <a:pt x="719469" y="318976"/>
                    <a:pt x="733646" y="308344"/>
                  </a:cubicBezTo>
                  <a:cubicBezTo>
                    <a:pt x="740734" y="297711"/>
                    <a:pt x="745294" y="284861"/>
                    <a:pt x="754911" y="276446"/>
                  </a:cubicBezTo>
                  <a:cubicBezTo>
                    <a:pt x="774145" y="259616"/>
                    <a:pt x="818707" y="233916"/>
                    <a:pt x="818707" y="233916"/>
                  </a:cubicBezTo>
                  <a:cubicBezTo>
                    <a:pt x="825795" y="223283"/>
                    <a:pt x="829993" y="210001"/>
                    <a:pt x="839972" y="202018"/>
                  </a:cubicBezTo>
                  <a:cubicBezTo>
                    <a:pt x="848723" y="195017"/>
                    <a:pt x="861568" y="195801"/>
                    <a:pt x="871869" y="191386"/>
                  </a:cubicBezTo>
                  <a:cubicBezTo>
                    <a:pt x="886438" y="185142"/>
                    <a:pt x="899683" y="176008"/>
                    <a:pt x="914400" y="170121"/>
                  </a:cubicBezTo>
                  <a:cubicBezTo>
                    <a:pt x="935212" y="161796"/>
                    <a:pt x="956930" y="155943"/>
                    <a:pt x="978195" y="148855"/>
                  </a:cubicBezTo>
                  <a:cubicBezTo>
                    <a:pt x="1034542" y="130072"/>
                    <a:pt x="999383" y="141283"/>
                    <a:pt x="1084521" y="116958"/>
                  </a:cubicBezTo>
                  <a:lnTo>
                    <a:pt x="1084521" y="116958"/>
                  </a:lnTo>
                  <a:close/>
                </a:path>
              </a:pathLst>
            </a:custGeom>
            <a:solidFill>
              <a:srgbClr val="1108C0">
                <a:alpha val="78000"/>
              </a:srgb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grpSp>
      <p:sp>
        <p:nvSpPr>
          <p:cNvPr id="15" name="Freihandform 14"/>
          <p:cNvSpPr/>
          <p:nvPr/>
        </p:nvSpPr>
        <p:spPr>
          <a:xfrm>
            <a:off x="4270375" y="1730375"/>
            <a:ext cx="371475" cy="300038"/>
          </a:xfrm>
          <a:custGeom>
            <a:avLst/>
            <a:gdLst>
              <a:gd name="connsiteX0" fmla="*/ 205562 w 371174"/>
              <a:gd name="connsiteY0" fmla="*/ 23979 h 300426"/>
              <a:gd name="connsiteX1" fmla="*/ 205562 w 371174"/>
              <a:gd name="connsiteY1" fmla="*/ 23979 h 300426"/>
              <a:gd name="connsiteX2" fmla="*/ 109869 w 371174"/>
              <a:gd name="connsiteY2" fmla="*/ 2714 h 300426"/>
              <a:gd name="connsiteX3" fmla="*/ 77971 w 371174"/>
              <a:gd name="connsiteY3" fmla="*/ 34612 h 300426"/>
              <a:gd name="connsiteX4" fmla="*/ 46074 w 371174"/>
              <a:gd name="connsiteY4" fmla="*/ 55877 h 300426"/>
              <a:gd name="connsiteX5" fmla="*/ 24808 w 371174"/>
              <a:gd name="connsiteY5" fmla="*/ 130305 h 300426"/>
              <a:gd name="connsiteX6" fmla="*/ 14176 w 371174"/>
              <a:gd name="connsiteY6" fmla="*/ 172835 h 300426"/>
              <a:gd name="connsiteX7" fmla="*/ 56706 w 371174"/>
              <a:gd name="connsiteY7" fmla="*/ 215365 h 300426"/>
              <a:gd name="connsiteX8" fmla="*/ 77971 w 371174"/>
              <a:gd name="connsiteY8" fmla="*/ 257895 h 300426"/>
              <a:gd name="connsiteX9" fmla="*/ 109869 w 371174"/>
              <a:gd name="connsiteY9" fmla="*/ 268528 h 300426"/>
              <a:gd name="connsiteX10" fmla="*/ 163032 w 371174"/>
              <a:gd name="connsiteY10" fmla="*/ 279160 h 300426"/>
              <a:gd name="connsiteX11" fmla="*/ 226827 w 371174"/>
              <a:gd name="connsiteY11" fmla="*/ 300426 h 300426"/>
              <a:gd name="connsiteX12" fmla="*/ 279990 w 371174"/>
              <a:gd name="connsiteY12" fmla="*/ 279160 h 300426"/>
              <a:gd name="connsiteX13" fmla="*/ 311888 w 371174"/>
              <a:gd name="connsiteY13" fmla="*/ 268528 h 300426"/>
              <a:gd name="connsiteX14" fmla="*/ 343785 w 371174"/>
              <a:gd name="connsiteY14" fmla="*/ 247263 h 300426"/>
              <a:gd name="connsiteX15" fmla="*/ 322520 w 371174"/>
              <a:gd name="connsiteY15" fmla="*/ 109040 h 300426"/>
              <a:gd name="connsiteX16" fmla="*/ 279990 w 371174"/>
              <a:gd name="connsiteY16" fmla="*/ 98407 h 300426"/>
              <a:gd name="connsiteX17" fmla="*/ 226827 w 371174"/>
              <a:gd name="connsiteY17" fmla="*/ 34612 h 300426"/>
              <a:gd name="connsiteX18" fmla="*/ 194929 w 371174"/>
              <a:gd name="connsiteY18" fmla="*/ 13347 h 300426"/>
              <a:gd name="connsiteX19" fmla="*/ 205562 w 371174"/>
              <a:gd name="connsiteY19" fmla="*/ 23979 h 300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71174" h="300426">
                <a:moveTo>
                  <a:pt x="205562" y="23979"/>
                </a:moveTo>
                <a:lnTo>
                  <a:pt x="205562" y="23979"/>
                </a:lnTo>
                <a:cubicBezTo>
                  <a:pt x="173664" y="16891"/>
                  <a:pt x="142432" y="0"/>
                  <a:pt x="109869" y="2714"/>
                </a:cubicBezTo>
                <a:cubicBezTo>
                  <a:pt x="94884" y="3963"/>
                  <a:pt x="89523" y="24986"/>
                  <a:pt x="77971" y="34612"/>
                </a:cubicBezTo>
                <a:cubicBezTo>
                  <a:pt x="68154" y="42793"/>
                  <a:pt x="56706" y="48789"/>
                  <a:pt x="46074" y="55877"/>
                </a:cubicBezTo>
                <a:cubicBezTo>
                  <a:pt x="12821" y="188884"/>
                  <a:pt x="55326" y="23490"/>
                  <a:pt x="24808" y="130305"/>
                </a:cubicBezTo>
                <a:cubicBezTo>
                  <a:pt x="20794" y="144356"/>
                  <a:pt x="17720" y="158658"/>
                  <a:pt x="14176" y="172835"/>
                </a:cubicBezTo>
                <a:cubicBezTo>
                  <a:pt x="42527" y="257895"/>
                  <a:pt x="0" y="158660"/>
                  <a:pt x="56706" y="215365"/>
                </a:cubicBezTo>
                <a:cubicBezTo>
                  <a:pt x="67914" y="226573"/>
                  <a:pt x="66763" y="246687"/>
                  <a:pt x="77971" y="257895"/>
                </a:cubicBezTo>
                <a:cubicBezTo>
                  <a:pt x="85896" y="265820"/>
                  <a:pt x="98996" y="265810"/>
                  <a:pt x="109869" y="268528"/>
                </a:cubicBezTo>
                <a:cubicBezTo>
                  <a:pt x="127401" y="272911"/>
                  <a:pt x="145597" y="274405"/>
                  <a:pt x="163032" y="279160"/>
                </a:cubicBezTo>
                <a:cubicBezTo>
                  <a:pt x="184658" y="285058"/>
                  <a:pt x="226827" y="300426"/>
                  <a:pt x="226827" y="300426"/>
                </a:cubicBezTo>
                <a:cubicBezTo>
                  <a:pt x="244548" y="293337"/>
                  <a:pt x="262119" y="285862"/>
                  <a:pt x="279990" y="279160"/>
                </a:cubicBezTo>
                <a:cubicBezTo>
                  <a:pt x="290484" y="275225"/>
                  <a:pt x="301863" y="273540"/>
                  <a:pt x="311888" y="268528"/>
                </a:cubicBezTo>
                <a:cubicBezTo>
                  <a:pt x="323318" y="262813"/>
                  <a:pt x="333153" y="254351"/>
                  <a:pt x="343785" y="247263"/>
                </a:cubicBezTo>
                <a:cubicBezTo>
                  <a:pt x="362020" y="192561"/>
                  <a:pt x="371174" y="185496"/>
                  <a:pt x="322520" y="109040"/>
                </a:cubicBezTo>
                <a:cubicBezTo>
                  <a:pt x="314675" y="96712"/>
                  <a:pt x="294167" y="101951"/>
                  <a:pt x="279990" y="98407"/>
                </a:cubicBezTo>
                <a:cubicBezTo>
                  <a:pt x="202275" y="46598"/>
                  <a:pt x="294277" y="115552"/>
                  <a:pt x="226827" y="34612"/>
                </a:cubicBezTo>
                <a:cubicBezTo>
                  <a:pt x="218646" y="24795"/>
                  <a:pt x="205562" y="20435"/>
                  <a:pt x="194929" y="13347"/>
                </a:cubicBezTo>
                <a:lnTo>
                  <a:pt x="205562" y="23979"/>
                </a:lnTo>
                <a:close/>
              </a:path>
            </a:pathLst>
          </a:custGeom>
          <a:solidFill>
            <a:srgbClr val="00B0F0">
              <a:alpha val="63000"/>
            </a:srgb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grpSp>
        <p:nvGrpSpPr>
          <p:cNvPr id="5" name="Gruppieren 19"/>
          <p:cNvGrpSpPr>
            <a:grpSpLocks/>
          </p:cNvGrpSpPr>
          <p:nvPr/>
        </p:nvGrpSpPr>
        <p:grpSpPr bwMode="auto">
          <a:xfrm>
            <a:off x="4316413" y="1530350"/>
            <a:ext cx="477837" cy="3544888"/>
            <a:chOff x="4316816" y="1531088"/>
            <a:chExt cx="476918" cy="3543741"/>
          </a:xfrm>
        </p:grpSpPr>
        <p:sp>
          <p:nvSpPr>
            <p:cNvPr id="17" name="Freihandform 16"/>
            <p:cNvSpPr/>
            <p:nvPr/>
          </p:nvSpPr>
          <p:spPr>
            <a:xfrm>
              <a:off x="4434065" y="1531088"/>
              <a:ext cx="297876" cy="287245"/>
            </a:xfrm>
            <a:custGeom>
              <a:avLst/>
              <a:gdLst>
                <a:gd name="connsiteX0" fmla="*/ 265814 w 297711"/>
                <a:gd name="connsiteY0" fmla="*/ 180754 h 287079"/>
                <a:gd name="connsiteX1" fmla="*/ 265814 w 297711"/>
                <a:gd name="connsiteY1" fmla="*/ 180754 h 287079"/>
                <a:gd name="connsiteX2" fmla="*/ 244549 w 297711"/>
                <a:gd name="connsiteY2" fmla="*/ 85061 h 287079"/>
                <a:gd name="connsiteX3" fmla="*/ 233916 w 297711"/>
                <a:gd name="connsiteY3" fmla="*/ 53163 h 287079"/>
                <a:gd name="connsiteX4" fmla="*/ 202018 w 297711"/>
                <a:gd name="connsiteY4" fmla="*/ 31898 h 287079"/>
                <a:gd name="connsiteX5" fmla="*/ 127590 w 297711"/>
                <a:gd name="connsiteY5" fmla="*/ 0 h 287079"/>
                <a:gd name="connsiteX6" fmla="*/ 53163 w 297711"/>
                <a:gd name="connsiteY6" fmla="*/ 10633 h 287079"/>
                <a:gd name="connsiteX7" fmla="*/ 21265 w 297711"/>
                <a:gd name="connsiteY7" fmla="*/ 21265 h 287079"/>
                <a:gd name="connsiteX8" fmla="*/ 0 w 297711"/>
                <a:gd name="connsiteY8" fmla="*/ 53163 h 287079"/>
                <a:gd name="connsiteX9" fmla="*/ 10632 w 297711"/>
                <a:gd name="connsiteY9" fmla="*/ 138224 h 287079"/>
                <a:gd name="connsiteX10" fmla="*/ 53163 w 297711"/>
                <a:gd name="connsiteY10" fmla="*/ 202019 h 287079"/>
                <a:gd name="connsiteX11" fmla="*/ 127590 w 297711"/>
                <a:gd name="connsiteY11" fmla="*/ 287079 h 287079"/>
                <a:gd name="connsiteX12" fmla="*/ 223283 w 297711"/>
                <a:gd name="connsiteY12" fmla="*/ 265814 h 287079"/>
                <a:gd name="connsiteX13" fmla="*/ 276446 w 297711"/>
                <a:gd name="connsiteY13" fmla="*/ 255182 h 287079"/>
                <a:gd name="connsiteX14" fmla="*/ 297711 w 297711"/>
                <a:gd name="connsiteY14" fmla="*/ 223284 h 287079"/>
                <a:gd name="connsiteX15" fmla="*/ 265814 w 297711"/>
                <a:gd name="connsiteY15" fmla="*/ 180754 h 28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97711" h="287079">
                  <a:moveTo>
                    <a:pt x="265814" y="180754"/>
                  </a:moveTo>
                  <a:lnTo>
                    <a:pt x="265814" y="180754"/>
                  </a:lnTo>
                  <a:cubicBezTo>
                    <a:pt x="258726" y="148856"/>
                    <a:pt x="252474" y="116761"/>
                    <a:pt x="244549" y="85061"/>
                  </a:cubicBezTo>
                  <a:cubicBezTo>
                    <a:pt x="241831" y="74188"/>
                    <a:pt x="240918" y="61915"/>
                    <a:pt x="233916" y="53163"/>
                  </a:cubicBezTo>
                  <a:cubicBezTo>
                    <a:pt x="225933" y="43184"/>
                    <a:pt x="213113" y="38238"/>
                    <a:pt x="202018" y="31898"/>
                  </a:cubicBezTo>
                  <a:cubicBezTo>
                    <a:pt x="165230" y="10876"/>
                    <a:pt x="163376" y="11929"/>
                    <a:pt x="127590" y="0"/>
                  </a:cubicBezTo>
                  <a:cubicBezTo>
                    <a:pt x="102781" y="3544"/>
                    <a:pt x="77737" y="5718"/>
                    <a:pt x="53163" y="10633"/>
                  </a:cubicBezTo>
                  <a:cubicBezTo>
                    <a:pt x="42173" y="12831"/>
                    <a:pt x="30017" y="14264"/>
                    <a:pt x="21265" y="21265"/>
                  </a:cubicBezTo>
                  <a:cubicBezTo>
                    <a:pt x="11286" y="29248"/>
                    <a:pt x="7088" y="42530"/>
                    <a:pt x="0" y="53163"/>
                  </a:cubicBezTo>
                  <a:cubicBezTo>
                    <a:pt x="3544" y="81517"/>
                    <a:pt x="3702" y="110503"/>
                    <a:pt x="10632" y="138224"/>
                  </a:cubicBezTo>
                  <a:cubicBezTo>
                    <a:pt x="23487" y="189646"/>
                    <a:pt x="28843" y="169593"/>
                    <a:pt x="53163" y="202019"/>
                  </a:cubicBezTo>
                  <a:cubicBezTo>
                    <a:pt x="115188" y="284718"/>
                    <a:pt x="68225" y="247502"/>
                    <a:pt x="127590" y="287079"/>
                  </a:cubicBezTo>
                  <a:lnTo>
                    <a:pt x="223283" y="265814"/>
                  </a:lnTo>
                  <a:cubicBezTo>
                    <a:pt x="240954" y="262027"/>
                    <a:pt x="260755" y="264148"/>
                    <a:pt x="276446" y="255182"/>
                  </a:cubicBezTo>
                  <a:cubicBezTo>
                    <a:pt x="287541" y="248842"/>
                    <a:pt x="290623" y="233917"/>
                    <a:pt x="297711" y="223284"/>
                  </a:cubicBezTo>
                  <a:cubicBezTo>
                    <a:pt x="274861" y="177584"/>
                    <a:pt x="271130" y="187842"/>
                    <a:pt x="265814" y="180754"/>
                  </a:cubicBezTo>
                  <a:close/>
                </a:path>
              </a:pathLst>
            </a:custGeom>
            <a:solidFill>
              <a:srgbClr val="1108C0">
                <a:alpha val="78000"/>
              </a:srgb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sp>
          <p:nvSpPr>
            <p:cNvPr id="19" name="Freihandform 18"/>
            <p:cNvSpPr/>
            <p:nvPr/>
          </p:nvSpPr>
          <p:spPr>
            <a:xfrm>
              <a:off x="4316816" y="4178181"/>
              <a:ext cx="476918" cy="896648"/>
            </a:xfrm>
            <a:custGeom>
              <a:avLst/>
              <a:gdLst>
                <a:gd name="connsiteX0" fmla="*/ 318977 w 476918"/>
                <a:gd name="connsiteY0" fmla="*/ 0 h 896234"/>
                <a:gd name="connsiteX1" fmla="*/ 318977 w 476918"/>
                <a:gd name="connsiteY1" fmla="*/ 0 h 896234"/>
                <a:gd name="connsiteX2" fmla="*/ 127591 w 476918"/>
                <a:gd name="connsiteY2" fmla="*/ 10633 h 896234"/>
                <a:gd name="connsiteX3" fmla="*/ 95693 w 476918"/>
                <a:gd name="connsiteY3" fmla="*/ 21265 h 896234"/>
                <a:gd name="connsiteX4" fmla="*/ 85061 w 476918"/>
                <a:gd name="connsiteY4" fmla="*/ 53163 h 896234"/>
                <a:gd name="connsiteX5" fmla="*/ 42531 w 476918"/>
                <a:gd name="connsiteY5" fmla="*/ 116958 h 896234"/>
                <a:gd name="connsiteX6" fmla="*/ 21266 w 476918"/>
                <a:gd name="connsiteY6" fmla="*/ 191386 h 896234"/>
                <a:gd name="connsiteX7" fmla="*/ 0 w 476918"/>
                <a:gd name="connsiteY7" fmla="*/ 255182 h 896234"/>
                <a:gd name="connsiteX8" fmla="*/ 10633 w 476918"/>
                <a:gd name="connsiteY8" fmla="*/ 531628 h 896234"/>
                <a:gd name="connsiteX9" fmla="*/ 31898 w 476918"/>
                <a:gd name="connsiteY9" fmla="*/ 595424 h 896234"/>
                <a:gd name="connsiteX10" fmla="*/ 42531 w 476918"/>
                <a:gd name="connsiteY10" fmla="*/ 627321 h 896234"/>
                <a:gd name="connsiteX11" fmla="*/ 74428 w 476918"/>
                <a:gd name="connsiteY11" fmla="*/ 637954 h 896234"/>
                <a:gd name="connsiteX12" fmla="*/ 95693 w 476918"/>
                <a:gd name="connsiteY12" fmla="*/ 669852 h 896234"/>
                <a:gd name="connsiteX13" fmla="*/ 116959 w 476918"/>
                <a:gd name="connsiteY13" fmla="*/ 691117 h 896234"/>
                <a:gd name="connsiteX14" fmla="*/ 159489 w 476918"/>
                <a:gd name="connsiteY14" fmla="*/ 754912 h 896234"/>
                <a:gd name="connsiteX15" fmla="*/ 212652 w 476918"/>
                <a:gd name="connsiteY15" fmla="*/ 797442 h 896234"/>
                <a:gd name="connsiteX16" fmla="*/ 244549 w 476918"/>
                <a:gd name="connsiteY16" fmla="*/ 861238 h 896234"/>
                <a:gd name="connsiteX17" fmla="*/ 276447 w 476918"/>
                <a:gd name="connsiteY17" fmla="*/ 871870 h 896234"/>
                <a:gd name="connsiteX18" fmla="*/ 308345 w 476918"/>
                <a:gd name="connsiteY18" fmla="*/ 893135 h 896234"/>
                <a:gd name="connsiteX19" fmla="*/ 318977 w 476918"/>
                <a:gd name="connsiteY19" fmla="*/ 861238 h 896234"/>
                <a:gd name="connsiteX20" fmla="*/ 350875 w 476918"/>
                <a:gd name="connsiteY20" fmla="*/ 786810 h 896234"/>
                <a:gd name="connsiteX21" fmla="*/ 372140 w 476918"/>
                <a:gd name="connsiteY21" fmla="*/ 723014 h 896234"/>
                <a:gd name="connsiteX22" fmla="*/ 404038 w 476918"/>
                <a:gd name="connsiteY22" fmla="*/ 637954 h 896234"/>
                <a:gd name="connsiteX23" fmla="*/ 425303 w 476918"/>
                <a:gd name="connsiteY23" fmla="*/ 606056 h 896234"/>
                <a:gd name="connsiteX24" fmla="*/ 435935 w 476918"/>
                <a:gd name="connsiteY24" fmla="*/ 552893 h 896234"/>
                <a:gd name="connsiteX25" fmla="*/ 446568 w 476918"/>
                <a:gd name="connsiteY25" fmla="*/ 520996 h 896234"/>
                <a:gd name="connsiteX26" fmla="*/ 457200 w 476918"/>
                <a:gd name="connsiteY26" fmla="*/ 478465 h 896234"/>
                <a:gd name="connsiteX27" fmla="*/ 446568 w 476918"/>
                <a:gd name="connsiteY27" fmla="*/ 127591 h 896234"/>
                <a:gd name="connsiteX28" fmla="*/ 425303 w 476918"/>
                <a:gd name="connsiteY28" fmla="*/ 63796 h 896234"/>
                <a:gd name="connsiteX29" fmla="*/ 350875 w 476918"/>
                <a:gd name="connsiteY29" fmla="*/ 0 h 896234"/>
                <a:gd name="connsiteX30" fmla="*/ 318977 w 476918"/>
                <a:gd name="connsiteY30" fmla="*/ 0 h 896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76918" h="896234">
                  <a:moveTo>
                    <a:pt x="318977" y="0"/>
                  </a:moveTo>
                  <a:lnTo>
                    <a:pt x="318977" y="0"/>
                  </a:lnTo>
                  <a:cubicBezTo>
                    <a:pt x="255182" y="3544"/>
                    <a:pt x="191197" y="4575"/>
                    <a:pt x="127591" y="10633"/>
                  </a:cubicBezTo>
                  <a:cubicBezTo>
                    <a:pt x="116434" y="11696"/>
                    <a:pt x="103618" y="13340"/>
                    <a:pt x="95693" y="21265"/>
                  </a:cubicBezTo>
                  <a:cubicBezTo>
                    <a:pt x="87768" y="29190"/>
                    <a:pt x="90504" y="43366"/>
                    <a:pt x="85061" y="53163"/>
                  </a:cubicBezTo>
                  <a:cubicBezTo>
                    <a:pt x="72649" y="75504"/>
                    <a:pt x="50613" y="92712"/>
                    <a:pt x="42531" y="116958"/>
                  </a:cubicBezTo>
                  <a:cubicBezTo>
                    <a:pt x="6796" y="224159"/>
                    <a:pt x="61319" y="57877"/>
                    <a:pt x="21266" y="191386"/>
                  </a:cubicBezTo>
                  <a:cubicBezTo>
                    <a:pt x="14825" y="212856"/>
                    <a:pt x="7089" y="233917"/>
                    <a:pt x="0" y="255182"/>
                  </a:cubicBezTo>
                  <a:cubicBezTo>
                    <a:pt x="3544" y="347331"/>
                    <a:pt x="2025" y="439814"/>
                    <a:pt x="10633" y="531628"/>
                  </a:cubicBezTo>
                  <a:cubicBezTo>
                    <a:pt x="12725" y="553946"/>
                    <a:pt x="24809" y="574159"/>
                    <a:pt x="31898" y="595424"/>
                  </a:cubicBezTo>
                  <a:cubicBezTo>
                    <a:pt x="35442" y="606056"/>
                    <a:pt x="31899" y="623777"/>
                    <a:pt x="42531" y="627321"/>
                  </a:cubicBezTo>
                  <a:lnTo>
                    <a:pt x="74428" y="637954"/>
                  </a:lnTo>
                  <a:cubicBezTo>
                    <a:pt x="81516" y="648587"/>
                    <a:pt x="87710" y="659873"/>
                    <a:pt x="95693" y="669852"/>
                  </a:cubicBezTo>
                  <a:cubicBezTo>
                    <a:pt x="101955" y="677680"/>
                    <a:pt x="110944" y="683097"/>
                    <a:pt x="116959" y="691117"/>
                  </a:cubicBezTo>
                  <a:cubicBezTo>
                    <a:pt x="132294" y="711563"/>
                    <a:pt x="138224" y="740735"/>
                    <a:pt x="159489" y="754912"/>
                  </a:cubicBezTo>
                  <a:cubicBezTo>
                    <a:pt x="199727" y="781738"/>
                    <a:pt x="182350" y="767141"/>
                    <a:pt x="212652" y="797442"/>
                  </a:cubicBezTo>
                  <a:cubicBezTo>
                    <a:pt x="219656" y="818455"/>
                    <a:pt x="225811" y="846248"/>
                    <a:pt x="244549" y="861238"/>
                  </a:cubicBezTo>
                  <a:cubicBezTo>
                    <a:pt x="253301" y="868239"/>
                    <a:pt x="265814" y="868326"/>
                    <a:pt x="276447" y="871870"/>
                  </a:cubicBezTo>
                  <a:cubicBezTo>
                    <a:pt x="287080" y="878958"/>
                    <a:pt x="295948" y="896234"/>
                    <a:pt x="308345" y="893135"/>
                  </a:cubicBezTo>
                  <a:cubicBezTo>
                    <a:pt x="319218" y="890417"/>
                    <a:pt x="315898" y="872014"/>
                    <a:pt x="318977" y="861238"/>
                  </a:cubicBezTo>
                  <a:cubicBezTo>
                    <a:pt x="336142" y="801162"/>
                    <a:pt x="318503" y="835368"/>
                    <a:pt x="350875" y="786810"/>
                  </a:cubicBezTo>
                  <a:lnTo>
                    <a:pt x="372140" y="723014"/>
                  </a:lnTo>
                  <a:cubicBezTo>
                    <a:pt x="381344" y="695402"/>
                    <a:pt x="391320" y="663390"/>
                    <a:pt x="404038" y="637954"/>
                  </a:cubicBezTo>
                  <a:cubicBezTo>
                    <a:pt x="409753" y="626524"/>
                    <a:pt x="418215" y="616689"/>
                    <a:pt x="425303" y="606056"/>
                  </a:cubicBezTo>
                  <a:cubicBezTo>
                    <a:pt x="428847" y="588335"/>
                    <a:pt x="431552" y="570425"/>
                    <a:pt x="435935" y="552893"/>
                  </a:cubicBezTo>
                  <a:cubicBezTo>
                    <a:pt x="438653" y="542020"/>
                    <a:pt x="443489" y="531772"/>
                    <a:pt x="446568" y="520996"/>
                  </a:cubicBezTo>
                  <a:cubicBezTo>
                    <a:pt x="450583" y="506945"/>
                    <a:pt x="453656" y="492642"/>
                    <a:pt x="457200" y="478465"/>
                  </a:cubicBezTo>
                  <a:cubicBezTo>
                    <a:pt x="473363" y="316838"/>
                    <a:pt x="476918" y="347631"/>
                    <a:pt x="446568" y="127591"/>
                  </a:cubicBezTo>
                  <a:cubicBezTo>
                    <a:pt x="443505" y="105386"/>
                    <a:pt x="437737" y="82447"/>
                    <a:pt x="425303" y="63796"/>
                  </a:cubicBezTo>
                  <a:cubicBezTo>
                    <a:pt x="407778" y="37508"/>
                    <a:pt x="388751" y="0"/>
                    <a:pt x="350875" y="0"/>
                  </a:cubicBezTo>
                  <a:lnTo>
                    <a:pt x="318977" y="0"/>
                  </a:lnTo>
                  <a:close/>
                </a:path>
              </a:pathLst>
            </a:custGeom>
            <a:solidFill>
              <a:srgbClr val="1108C0">
                <a:alpha val="78000"/>
              </a:srgb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grpSp>
      <p:sp>
        <p:nvSpPr>
          <p:cNvPr id="21" name="Freihandform 20"/>
          <p:cNvSpPr/>
          <p:nvPr/>
        </p:nvSpPr>
        <p:spPr>
          <a:xfrm>
            <a:off x="4330700" y="3819525"/>
            <a:ext cx="1931988" cy="1255713"/>
          </a:xfrm>
          <a:custGeom>
            <a:avLst/>
            <a:gdLst>
              <a:gd name="connsiteX0" fmla="*/ 0 w 1932317"/>
              <a:gd name="connsiteY0" fmla="*/ 364440 h 1304720"/>
              <a:gd name="connsiteX1" fmla="*/ 17253 w 1932317"/>
              <a:gd name="connsiteY1" fmla="*/ 338561 h 1304720"/>
              <a:gd name="connsiteX2" fmla="*/ 43132 w 1932317"/>
              <a:gd name="connsiteY2" fmla="*/ 312682 h 1304720"/>
              <a:gd name="connsiteX3" fmla="*/ 86265 w 1932317"/>
              <a:gd name="connsiteY3" fmla="*/ 260923 h 1304720"/>
              <a:gd name="connsiteX4" fmla="*/ 129397 w 1932317"/>
              <a:gd name="connsiteY4" fmla="*/ 226418 h 1304720"/>
              <a:gd name="connsiteX5" fmla="*/ 181155 w 1932317"/>
              <a:gd name="connsiteY5" fmla="*/ 191912 h 1304720"/>
              <a:gd name="connsiteX6" fmla="*/ 241540 w 1932317"/>
              <a:gd name="connsiteY6" fmla="*/ 157406 h 1304720"/>
              <a:gd name="connsiteX7" fmla="*/ 293298 w 1932317"/>
              <a:gd name="connsiteY7" fmla="*/ 114274 h 1304720"/>
              <a:gd name="connsiteX8" fmla="*/ 370936 w 1932317"/>
              <a:gd name="connsiteY8" fmla="*/ 62516 h 1304720"/>
              <a:gd name="connsiteX9" fmla="*/ 448574 w 1932317"/>
              <a:gd name="connsiteY9" fmla="*/ 28010 h 1304720"/>
              <a:gd name="connsiteX10" fmla="*/ 767751 w 1932317"/>
              <a:gd name="connsiteY10" fmla="*/ 19384 h 1304720"/>
              <a:gd name="connsiteX11" fmla="*/ 828136 w 1932317"/>
              <a:gd name="connsiteY11" fmla="*/ 2131 h 1304720"/>
              <a:gd name="connsiteX12" fmla="*/ 1000665 w 1932317"/>
              <a:gd name="connsiteY12" fmla="*/ 10757 h 1304720"/>
              <a:gd name="connsiteX13" fmla="*/ 1138687 w 1932317"/>
              <a:gd name="connsiteY13" fmla="*/ 28010 h 1304720"/>
              <a:gd name="connsiteX14" fmla="*/ 1164566 w 1932317"/>
              <a:gd name="connsiteY14" fmla="*/ 36637 h 1304720"/>
              <a:gd name="connsiteX15" fmla="*/ 1216325 w 1932317"/>
              <a:gd name="connsiteY15" fmla="*/ 62516 h 1304720"/>
              <a:gd name="connsiteX16" fmla="*/ 1380227 w 1932317"/>
              <a:gd name="connsiteY16" fmla="*/ 79769 h 1304720"/>
              <a:gd name="connsiteX17" fmla="*/ 1449238 w 1932317"/>
              <a:gd name="connsiteY17" fmla="*/ 97021 h 1304720"/>
              <a:gd name="connsiteX18" fmla="*/ 1500997 w 1932317"/>
              <a:gd name="connsiteY18" fmla="*/ 114274 h 1304720"/>
              <a:gd name="connsiteX19" fmla="*/ 1526876 w 1932317"/>
              <a:gd name="connsiteY19" fmla="*/ 140154 h 1304720"/>
              <a:gd name="connsiteX20" fmla="*/ 1587261 w 1932317"/>
              <a:gd name="connsiteY20" fmla="*/ 174659 h 1304720"/>
              <a:gd name="connsiteX21" fmla="*/ 1595887 w 1932317"/>
              <a:gd name="connsiteY21" fmla="*/ 200538 h 1304720"/>
              <a:gd name="connsiteX22" fmla="*/ 1656272 w 1932317"/>
              <a:gd name="connsiteY22" fmla="*/ 226418 h 1304720"/>
              <a:gd name="connsiteX23" fmla="*/ 1690778 w 1932317"/>
              <a:gd name="connsiteY23" fmla="*/ 278176 h 1304720"/>
              <a:gd name="connsiteX24" fmla="*/ 1733910 w 1932317"/>
              <a:gd name="connsiteY24" fmla="*/ 321308 h 1304720"/>
              <a:gd name="connsiteX25" fmla="*/ 1759789 w 1932317"/>
              <a:gd name="connsiteY25" fmla="*/ 373067 h 1304720"/>
              <a:gd name="connsiteX26" fmla="*/ 1768415 w 1932317"/>
              <a:gd name="connsiteY26" fmla="*/ 398946 h 1304720"/>
              <a:gd name="connsiteX27" fmla="*/ 1794295 w 1932317"/>
              <a:gd name="connsiteY27" fmla="*/ 416199 h 1304720"/>
              <a:gd name="connsiteX28" fmla="*/ 1811548 w 1932317"/>
              <a:gd name="connsiteY28" fmla="*/ 442078 h 1304720"/>
              <a:gd name="connsiteX29" fmla="*/ 1846053 w 1932317"/>
              <a:gd name="connsiteY29" fmla="*/ 493837 h 1304720"/>
              <a:gd name="connsiteX30" fmla="*/ 1871932 w 1932317"/>
              <a:gd name="connsiteY30" fmla="*/ 502463 h 1304720"/>
              <a:gd name="connsiteX31" fmla="*/ 1880559 w 1932317"/>
              <a:gd name="connsiteY31" fmla="*/ 528342 h 1304720"/>
              <a:gd name="connsiteX32" fmla="*/ 1915065 w 1932317"/>
              <a:gd name="connsiteY32" fmla="*/ 545595 h 1304720"/>
              <a:gd name="connsiteX33" fmla="*/ 1923691 w 1932317"/>
              <a:gd name="connsiteY33" fmla="*/ 666365 h 1304720"/>
              <a:gd name="connsiteX34" fmla="*/ 1932317 w 1932317"/>
              <a:gd name="connsiteY34" fmla="*/ 718123 h 1304720"/>
              <a:gd name="connsiteX35" fmla="*/ 1915065 w 1932317"/>
              <a:gd name="connsiteY35" fmla="*/ 804387 h 1304720"/>
              <a:gd name="connsiteX36" fmla="*/ 1906438 w 1932317"/>
              <a:gd name="connsiteY36" fmla="*/ 830267 h 1304720"/>
              <a:gd name="connsiteX37" fmla="*/ 1889185 w 1932317"/>
              <a:gd name="connsiteY37" fmla="*/ 890652 h 1304720"/>
              <a:gd name="connsiteX38" fmla="*/ 1871932 w 1932317"/>
              <a:gd name="connsiteY38" fmla="*/ 925157 h 1304720"/>
              <a:gd name="connsiteX39" fmla="*/ 1837427 w 1932317"/>
              <a:gd name="connsiteY39" fmla="*/ 985542 h 1304720"/>
              <a:gd name="connsiteX40" fmla="*/ 1820174 w 1932317"/>
              <a:gd name="connsiteY40" fmla="*/ 1037301 h 1304720"/>
              <a:gd name="connsiteX41" fmla="*/ 1811548 w 1932317"/>
              <a:gd name="connsiteY41" fmla="*/ 1063180 h 1304720"/>
              <a:gd name="connsiteX42" fmla="*/ 1785668 w 1932317"/>
              <a:gd name="connsiteY42" fmla="*/ 1080433 h 1304720"/>
              <a:gd name="connsiteX43" fmla="*/ 1759789 w 1932317"/>
              <a:gd name="connsiteY43" fmla="*/ 1132191 h 1304720"/>
              <a:gd name="connsiteX44" fmla="*/ 1751163 w 1932317"/>
              <a:gd name="connsiteY44" fmla="*/ 1158071 h 1304720"/>
              <a:gd name="connsiteX45" fmla="*/ 1716657 w 1932317"/>
              <a:gd name="connsiteY45" fmla="*/ 1209829 h 1304720"/>
              <a:gd name="connsiteX46" fmla="*/ 1699404 w 1932317"/>
              <a:gd name="connsiteY46" fmla="*/ 1235708 h 1304720"/>
              <a:gd name="connsiteX47" fmla="*/ 1682151 w 1932317"/>
              <a:gd name="connsiteY47" fmla="*/ 1270214 h 1304720"/>
              <a:gd name="connsiteX48" fmla="*/ 1639019 w 1932317"/>
              <a:gd name="connsiteY48" fmla="*/ 1304720 h 1304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932317" h="1304720">
                <a:moveTo>
                  <a:pt x="0" y="364440"/>
                </a:moveTo>
                <a:cubicBezTo>
                  <a:pt x="5751" y="355814"/>
                  <a:pt x="10616" y="346526"/>
                  <a:pt x="17253" y="338561"/>
                </a:cubicBezTo>
                <a:cubicBezTo>
                  <a:pt x="25063" y="329189"/>
                  <a:pt x="36041" y="322609"/>
                  <a:pt x="43132" y="312682"/>
                </a:cubicBezTo>
                <a:cubicBezTo>
                  <a:pt x="82931" y="256963"/>
                  <a:pt x="35246" y="294935"/>
                  <a:pt x="86265" y="260923"/>
                </a:cubicBezTo>
                <a:cubicBezTo>
                  <a:pt x="118142" y="213105"/>
                  <a:pt x="85278" y="250929"/>
                  <a:pt x="129397" y="226418"/>
                </a:cubicBezTo>
                <a:cubicBezTo>
                  <a:pt x="147523" y="216348"/>
                  <a:pt x="162609" y="201185"/>
                  <a:pt x="181155" y="191912"/>
                </a:cubicBezTo>
                <a:cubicBezTo>
                  <a:pt x="224934" y="170022"/>
                  <a:pt x="204961" y="181792"/>
                  <a:pt x="241540" y="157406"/>
                </a:cubicBezTo>
                <a:cubicBezTo>
                  <a:pt x="269847" y="114946"/>
                  <a:pt x="244657" y="143459"/>
                  <a:pt x="293298" y="114274"/>
                </a:cubicBezTo>
                <a:cubicBezTo>
                  <a:pt x="293327" y="114257"/>
                  <a:pt x="357982" y="71152"/>
                  <a:pt x="370936" y="62516"/>
                </a:cubicBezTo>
                <a:cubicBezTo>
                  <a:pt x="395132" y="46385"/>
                  <a:pt x="416475" y="28878"/>
                  <a:pt x="448574" y="28010"/>
                </a:cubicBezTo>
                <a:lnTo>
                  <a:pt x="767751" y="19384"/>
                </a:lnTo>
                <a:cubicBezTo>
                  <a:pt x="787879" y="13633"/>
                  <a:pt x="807217" y="2906"/>
                  <a:pt x="828136" y="2131"/>
                </a:cubicBezTo>
                <a:cubicBezTo>
                  <a:pt x="885678" y="0"/>
                  <a:pt x="943211" y="6927"/>
                  <a:pt x="1000665" y="10757"/>
                </a:cubicBezTo>
                <a:cubicBezTo>
                  <a:pt x="1069768" y="15364"/>
                  <a:pt x="1079345" y="18120"/>
                  <a:pt x="1138687" y="28010"/>
                </a:cubicBezTo>
                <a:cubicBezTo>
                  <a:pt x="1147313" y="30886"/>
                  <a:pt x="1156433" y="32571"/>
                  <a:pt x="1164566" y="36637"/>
                </a:cubicBezTo>
                <a:cubicBezTo>
                  <a:pt x="1191278" y="49993"/>
                  <a:pt x="1186517" y="58451"/>
                  <a:pt x="1216325" y="62516"/>
                </a:cubicBezTo>
                <a:cubicBezTo>
                  <a:pt x="1270757" y="69939"/>
                  <a:pt x="1380227" y="79769"/>
                  <a:pt x="1380227" y="79769"/>
                </a:cubicBezTo>
                <a:cubicBezTo>
                  <a:pt x="1458759" y="105945"/>
                  <a:pt x="1334718" y="65789"/>
                  <a:pt x="1449238" y="97021"/>
                </a:cubicBezTo>
                <a:cubicBezTo>
                  <a:pt x="1466783" y="101806"/>
                  <a:pt x="1500997" y="114274"/>
                  <a:pt x="1500997" y="114274"/>
                </a:cubicBezTo>
                <a:cubicBezTo>
                  <a:pt x="1509623" y="122901"/>
                  <a:pt x="1517504" y="132344"/>
                  <a:pt x="1526876" y="140154"/>
                </a:cubicBezTo>
                <a:cubicBezTo>
                  <a:pt x="1545162" y="155393"/>
                  <a:pt x="1566172" y="164115"/>
                  <a:pt x="1587261" y="174659"/>
                </a:cubicBezTo>
                <a:cubicBezTo>
                  <a:pt x="1590136" y="183285"/>
                  <a:pt x="1590207" y="193438"/>
                  <a:pt x="1595887" y="200538"/>
                </a:cubicBezTo>
                <a:cubicBezTo>
                  <a:pt x="1610780" y="219155"/>
                  <a:pt x="1635552" y="221238"/>
                  <a:pt x="1656272" y="226418"/>
                </a:cubicBezTo>
                <a:cubicBezTo>
                  <a:pt x="1671431" y="271898"/>
                  <a:pt x="1654879" y="235098"/>
                  <a:pt x="1690778" y="278176"/>
                </a:cubicBezTo>
                <a:cubicBezTo>
                  <a:pt x="1726723" y="321309"/>
                  <a:pt x="1686463" y="289676"/>
                  <a:pt x="1733910" y="321308"/>
                </a:cubicBezTo>
                <a:cubicBezTo>
                  <a:pt x="1755591" y="386355"/>
                  <a:pt x="1726344" y="306177"/>
                  <a:pt x="1759789" y="373067"/>
                </a:cubicBezTo>
                <a:cubicBezTo>
                  <a:pt x="1763855" y="381200"/>
                  <a:pt x="1762735" y="391846"/>
                  <a:pt x="1768415" y="398946"/>
                </a:cubicBezTo>
                <a:cubicBezTo>
                  <a:pt x="1774892" y="407042"/>
                  <a:pt x="1785668" y="410448"/>
                  <a:pt x="1794295" y="416199"/>
                </a:cubicBezTo>
                <a:cubicBezTo>
                  <a:pt x="1800046" y="424825"/>
                  <a:pt x="1806911" y="432805"/>
                  <a:pt x="1811548" y="442078"/>
                </a:cubicBezTo>
                <a:cubicBezTo>
                  <a:pt x="1827375" y="473732"/>
                  <a:pt x="1809259" y="469307"/>
                  <a:pt x="1846053" y="493837"/>
                </a:cubicBezTo>
                <a:cubicBezTo>
                  <a:pt x="1853619" y="498881"/>
                  <a:pt x="1863306" y="499588"/>
                  <a:pt x="1871932" y="502463"/>
                </a:cubicBezTo>
                <a:cubicBezTo>
                  <a:pt x="1874808" y="511089"/>
                  <a:pt x="1874129" y="521912"/>
                  <a:pt x="1880559" y="528342"/>
                </a:cubicBezTo>
                <a:cubicBezTo>
                  <a:pt x="1889652" y="537435"/>
                  <a:pt x="1911229" y="533321"/>
                  <a:pt x="1915065" y="545595"/>
                </a:cubicBezTo>
                <a:cubicBezTo>
                  <a:pt x="1927103" y="584117"/>
                  <a:pt x="1919675" y="626206"/>
                  <a:pt x="1923691" y="666365"/>
                </a:cubicBezTo>
                <a:cubicBezTo>
                  <a:pt x="1925431" y="683769"/>
                  <a:pt x="1929442" y="700870"/>
                  <a:pt x="1932317" y="718123"/>
                </a:cubicBezTo>
                <a:cubicBezTo>
                  <a:pt x="1926566" y="746878"/>
                  <a:pt x="1921659" y="775814"/>
                  <a:pt x="1915065" y="804387"/>
                </a:cubicBezTo>
                <a:cubicBezTo>
                  <a:pt x="1913020" y="813247"/>
                  <a:pt x="1908936" y="821524"/>
                  <a:pt x="1906438" y="830267"/>
                </a:cubicBezTo>
                <a:cubicBezTo>
                  <a:pt x="1900183" y="852160"/>
                  <a:pt x="1898051" y="869965"/>
                  <a:pt x="1889185" y="890652"/>
                </a:cubicBezTo>
                <a:cubicBezTo>
                  <a:pt x="1884119" y="902472"/>
                  <a:pt x="1878312" y="913992"/>
                  <a:pt x="1871932" y="925157"/>
                </a:cubicBezTo>
                <a:cubicBezTo>
                  <a:pt x="1851188" y="961459"/>
                  <a:pt x="1854801" y="942108"/>
                  <a:pt x="1837427" y="985542"/>
                </a:cubicBezTo>
                <a:cubicBezTo>
                  <a:pt x="1830673" y="1002427"/>
                  <a:pt x="1825925" y="1020048"/>
                  <a:pt x="1820174" y="1037301"/>
                </a:cubicBezTo>
                <a:cubicBezTo>
                  <a:pt x="1817299" y="1045927"/>
                  <a:pt x="1819114" y="1058136"/>
                  <a:pt x="1811548" y="1063180"/>
                </a:cubicBezTo>
                <a:lnTo>
                  <a:pt x="1785668" y="1080433"/>
                </a:lnTo>
                <a:cubicBezTo>
                  <a:pt x="1763985" y="1145484"/>
                  <a:pt x="1793235" y="1065298"/>
                  <a:pt x="1759789" y="1132191"/>
                </a:cubicBezTo>
                <a:cubicBezTo>
                  <a:pt x="1755722" y="1140324"/>
                  <a:pt x="1755579" y="1150122"/>
                  <a:pt x="1751163" y="1158071"/>
                </a:cubicBezTo>
                <a:cubicBezTo>
                  <a:pt x="1741093" y="1176197"/>
                  <a:pt x="1728159" y="1192576"/>
                  <a:pt x="1716657" y="1209829"/>
                </a:cubicBezTo>
                <a:cubicBezTo>
                  <a:pt x="1710906" y="1218455"/>
                  <a:pt x="1704041" y="1226435"/>
                  <a:pt x="1699404" y="1235708"/>
                </a:cubicBezTo>
                <a:cubicBezTo>
                  <a:pt x="1693653" y="1247210"/>
                  <a:pt x="1689625" y="1259750"/>
                  <a:pt x="1682151" y="1270214"/>
                </a:cubicBezTo>
                <a:cubicBezTo>
                  <a:pt x="1665248" y="1293878"/>
                  <a:pt x="1660056" y="1294201"/>
                  <a:pt x="1639019" y="1304720"/>
                </a:cubicBezTo>
              </a:path>
            </a:pathLst>
          </a:custGeom>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de-DE"/>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nodeType="clickEffect">
                                  <p:stCondLst>
                                    <p:cond delay="0"/>
                                  </p:stCondLst>
                                  <p:childTnLst>
                                    <p:set>
                                      <p:cBhvr>
                                        <p:cTn id="10" dur="1" fill="hold">
                                          <p:stCondLst>
                                            <p:cond delay="0"/>
                                          </p:stCondLst>
                                        </p:cTn>
                                        <p:tgtEl>
                                          <p:spTgt spid="3"/>
                                        </p:tgtEl>
                                        <p:attrNameLst>
                                          <p:attrName>style.visibility</p:attrName>
                                        </p:attrNameLst>
                                      </p:cBhvr>
                                      <p:to>
                                        <p:strVal val="hidden"/>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xit" presetSubtype="0" fill="hold" nodeType="clickEffect">
                                  <p:stCondLst>
                                    <p:cond delay="0"/>
                                  </p:stCondLst>
                                  <p:childTnLst>
                                    <p:set>
                                      <p:cBhvr>
                                        <p:cTn id="18" dur="1" fill="hold">
                                          <p:stCondLst>
                                            <p:cond delay="0"/>
                                          </p:stCondLst>
                                        </p:cTn>
                                        <p:tgtEl>
                                          <p:spTgt spid="4"/>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xit" presetSubtype="0" fill="hold" nodeType="clickEffect">
                                  <p:stCondLst>
                                    <p:cond delay="0"/>
                                  </p:stCondLst>
                                  <p:childTnLst>
                                    <p:set>
                                      <p:cBhvr>
                                        <p:cTn id="26" dur="1" fill="hold">
                                          <p:stCondLst>
                                            <p:cond delay="0"/>
                                          </p:stCondLst>
                                        </p:cTn>
                                        <p:tgtEl>
                                          <p:spTgt spid="15"/>
                                        </p:tgtEl>
                                        <p:attrNameLst>
                                          <p:attrName>style.visibility</p:attrName>
                                        </p:attrNameLst>
                                      </p:cBhvr>
                                      <p:to>
                                        <p:strVal val="hidden"/>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xit" presetSubtype="0" fill="hold" nodeType="clickEffect">
                                  <p:stCondLst>
                                    <p:cond delay="0"/>
                                  </p:stCondLst>
                                  <p:childTnLst>
                                    <p:set>
                                      <p:cBhvr>
                                        <p:cTn id="34" dur="1" fill="hold">
                                          <p:stCondLst>
                                            <p:cond delay="0"/>
                                          </p:stCondLst>
                                        </p:cTn>
                                        <p:tgtEl>
                                          <p:spTgt spid="5"/>
                                        </p:tgtEl>
                                        <p:attrNameLst>
                                          <p:attrName>style.visibility</p:attrName>
                                        </p:attrNameLst>
                                      </p:cBhvr>
                                      <p:to>
                                        <p:strVal val="hidden"/>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21"/>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xit" presetSubtype="0" fill="hold" nodeType="clickEffect">
                                  <p:stCondLst>
                                    <p:cond delay="0"/>
                                  </p:stCondLst>
                                  <p:childTnLst>
                                    <p:set>
                                      <p:cBhvr>
                                        <p:cTn id="42" dur="1" fill="hold">
                                          <p:stCondLst>
                                            <p:cond delay="0"/>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a:p>
        </p:txBody>
      </p:sp>
      <p:pic>
        <p:nvPicPr>
          <p:cNvPr id="5" name="Inhaltsplatzhalt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8588" y="1781175"/>
            <a:ext cx="9115730" cy="3756068"/>
          </a:xfrm>
        </p:spPr>
      </p:pic>
    </p:spTree>
    <p:extLst>
      <p:ext uri="{BB962C8B-B14F-4D97-AF65-F5344CB8AC3E}">
        <p14:creationId xmlns:p14="http://schemas.microsoft.com/office/powerpoint/2010/main" val="107772181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a:p>
        </p:txBody>
      </p:sp>
      <p:pic>
        <p:nvPicPr>
          <p:cNvPr id="5" name="Inhaltsplatzhalt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26514" y="1303044"/>
            <a:ext cx="7012561" cy="4823120"/>
          </a:xfrm>
        </p:spPr>
      </p:pic>
    </p:spTree>
    <p:extLst>
      <p:ext uri="{BB962C8B-B14F-4D97-AF65-F5344CB8AC3E}">
        <p14:creationId xmlns:p14="http://schemas.microsoft.com/office/powerpoint/2010/main" val="209594791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lstStyle/>
          <a:p>
            <a:pPr marL="0" indent="0" algn="ctr">
              <a:buNone/>
            </a:pPr>
            <a:r>
              <a:rPr lang="de-DE" sz="4400" b="1" u="sng" dirty="0" err="1" smtClean="0"/>
              <a:t>Anatomy</a:t>
            </a:r>
            <a:r>
              <a:rPr lang="de-DE" sz="4400" b="1" u="sng" dirty="0" smtClean="0"/>
              <a:t> </a:t>
            </a:r>
            <a:r>
              <a:rPr lang="de-DE" sz="4400" b="1" u="sng" dirty="0" err="1" smtClean="0"/>
              <a:t>of</a:t>
            </a:r>
            <a:r>
              <a:rPr lang="de-DE" sz="4400" b="1" u="sng" dirty="0" smtClean="0"/>
              <a:t> </a:t>
            </a:r>
            <a:r>
              <a:rPr lang="de-DE" sz="4400" b="1" u="sng" dirty="0" err="1" smtClean="0"/>
              <a:t>the</a:t>
            </a:r>
            <a:r>
              <a:rPr lang="de-DE" sz="4400" b="1" u="sng" dirty="0" smtClean="0"/>
              <a:t> Abdomen</a:t>
            </a:r>
            <a:endParaRPr lang="de-DE" sz="4400" b="1" u="sng" dirty="0"/>
          </a:p>
        </p:txBody>
      </p:sp>
    </p:spTree>
    <p:extLst>
      <p:ext uri="{BB962C8B-B14F-4D97-AF65-F5344CB8AC3E}">
        <p14:creationId xmlns:p14="http://schemas.microsoft.com/office/powerpoint/2010/main" val="233651455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9000" y="979838"/>
            <a:ext cx="5254356" cy="4924521"/>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550" y="979839"/>
            <a:ext cx="2421678" cy="2802296"/>
          </a:xfrm>
          <a:prstGeom prst="rect">
            <a:avLst/>
          </a:prstGeom>
        </p:spPr>
      </p:pic>
      <p:cxnSp>
        <p:nvCxnSpPr>
          <p:cNvPr id="6" name="Gerade Verbindung mit Pfeil 5"/>
          <p:cNvCxnSpPr/>
          <p:nvPr/>
        </p:nvCxnSpPr>
        <p:spPr>
          <a:xfrm flipV="1">
            <a:off x="2631228" y="3648075"/>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8"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a:t>„Normal </a:t>
            </a:r>
            <a:r>
              <a:rPr lang="de-DE" altLang="de-DE" sz="2400" dirty="0" err="1"/>
              <a:t>Anatomy</a:t>
            </a:r>
            <a:r>
              <a:rPr lang="de-DE" altLang="de-DE" sz="2400" dirty="0"/>
              <a:t>“</a:t>
            </a:r>
            <a:endParaRPr lang="de-DE" altLang="de-DE" sz="2400" b="1" i="1" dirty="0"/>
          </a:p>
        </p:txBody>
      </p:sp>
    </p:spTree>
    <p:extLst>
      <p:ext uri="{BB962C8B-B14F-4D97-AF65-F5344CB8AC3E}">
        <p14:creationId xmlns:p14="http://schemas.microsoft.com/office/powerpoint/2010/main" val="360999932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9000" y="979838"/>
            <a:ext cx="5254356" cy="4924521"/>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550" y="979839"/>
            <a:ext cx="2421678" cy="2802296"/>
          </a:xfrm>
          <a:prstGeom prst="rect">
            <a:avLst/>
          </a:prstGeom>
        </p:spPr>
      </p:pic>
      <p:cxnSp>
        <p:nvCxnSpPr>
          <p:cNvPr id="7" name="Gerade Verbindung mit Pfeil 6"/>
          <p:cNvCxnSpPr/>
          <p:nvPr/>
        </p:nvCxnSpPr>
        <p:spPr>
          <a:xfrm flipV="1">
            <a:off x="4059978" y="4010025"/>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8"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a:t>„Normal </a:t>
            </a:r>
            <a:r>
              <a:rPr lang="de-DE" altLang="de-DE" sz="2400" dirty="0" err="1"/>
              <a:t>Anatomy</a:t>
            </a:r>
            <a:r>
              <a:rPr lang="de-DE" altLang="de-DE" sz="2400" dirty="0"/>
              <a:t>“</a:t>
            </a:r>
            <a:endParaRPr lang="de-DE" altLang="de-DE" sz="2400" b="1" i="1" dirty="0"/>
          </a:p>
        </p:txBody>
      </p:sp>
    </p:spTree>
    <p:extLst>
      <p:ext uri="{BB962C8B-B14F-4D97-AF65-F5344CB8AC3E}">
        <p14:creationId xmlns:p14="http://schemas.microsoft.com/office/powerpoint/2010/main" val="279182222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9000" y="979838"/>
            <a:ext cx="5254356" cy="4924521"/>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550" y="979839"/>
            <a:ext cx="2421678" cy="2802296"/>
          </a:xfrm>
          <a:prstGeom prst="rect">
            <a:avLst/>
          </a:prstGeom>
        </p:spPr>
      </p:pic>
      <p:cxnSp>
        <p:nvCxnSpPr>
          <p:cNvPr id="7" name="Gerade Verbindung mit Pfeil 6"/>
          <p:cNvCxnSpPr/>
          <p:nvPr/>
        </p:nvCxnSpPr>
        <p:spPr>
          <a:xfrm flipV="1">
            <a:off x="4755303" y="3096335"/>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8"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a:t>„Normal </a:t>
            </a:r>
            <a:r>
              <a:rPr lang="de-DE" altLang="de-DE" sz="2400" dirty="0" err="1"/>
              <a:t>Anatomy</a:t>
            </a:r>
            <a:r>
              <a:rPr lang="de-DE" altLang="de-DE" sz="2400" dirty="0"/>
              <a:t>“</a:t>
            </a:r>
            <a:endParaRPr lang="de-DE" altLang="de-DE" sz="2400" b="1" i="1" dirty="0"/>
          </a:p>
        </p:txBody>
      </p:sp>
    </p:spTree>
    <p:extLst>
      <p:ext uri="{BB962C8B-B14F-4D97-AF65-F5344CB8AC3E}">
        <p14:creationId xmlns:p14="http://schemas.microsoft.com/office/powerpoint/2010/main" val="182573075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9000" y="979838"/>
            <a:ext cx="5254356" cy="4924521"/>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550" y="979839"/>
            <a:ext cx="2421678" cy="2802296"/>
          </a:xfrm>
          <a:prstGeom prst="rect">
            <a:avLst/>
          </a:prstGeom>
        </p:spPr>
      </p:pic>
      <p:cxnSp>
        <p:nvCxnSpPr>
          <p:cNvPr id="7" name="Gerade Verbindung mit Pfeil 6"/>
          <p:cNvCxnSpPr/>
          <p:nvPr/>
        </p:nvCxnSpPr>
        <p:spPr>
          <a:xfrm flipV="1">
            <a:off x="5136303" y="4039310"/>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5"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a:t>„Normal </a:t>
            </a:r>
            <a:r>
              <a:rPr lang="de-DE" altLang="de-DE" sz="2400" dirty="0" err="1"/>
              <a:t>Anatomy</a:t>
            </a:r>
            <a:r>
              <a:rPr lang="de-DE" altLang="de-DE" sz="2400" dirty="0"/>
              <a:t>“</a:t>
            </a:r>
            <a:endParaRPr lang="de-DE" altLang="de-DE" sz="2400" b="1" i="1" dirty="0"/>
          </a:p>
        </p:txBody>
      </p:sp>
    </p:spTree>
    <p:extLst>
      <p:ext uri="{BB962C8B-B14F-4D97-AF65-F5344CB8AC3E}">
        <p14:creationId xmlns:p14="http://schemas.microsoft.com/office/powerpoint/2010/main" val="371151266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9000" y="979838"/>
            <a:ext cx="5254356" cy="4924521"/>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550" y="979839"/>
            <a:ext cx="2421678" cy="2802296"/>
          </a:xfrm>
          <a:prstGeom prst="rect">
            <a:avLst/>
          </a:prstGeom>
        </p:spPr>
      </p:pic>
      <p:cxnSp>
        <p:nvCxnSpPr>
          <p:cNvPr id="7" name="Gerade Verbindung mit Pfeil 6"/>
          <p:cNvCxnSpPr/>
          <p:nvPr/>
        </p:nvCxnSpPr>
        <p:spPr>
          <a:xfrm flipV="1">
            <a:off x="2793153" y="4620335"/>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5"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a:t>„Normal </a:t>
            </a:r>
            <a:r>
              <a:rPr lang="de-DE" altLang="de-DE" sz="2400" dirty="0" err="1"/>
              <a:t>Anatomy</a:t>
            </a:r>
            <a:r>
              <a:rPr lang="de-DE" altLang="de-DE" sz="2400" dirty="0"/>
              <a:t>“</a:t>
            </a:r>
            <a:endParaRPr lang="de-DE" altLang="de-DE" sz="2400" b="1" i="1" dirty="0"/>
          </a:p>
        </p:txBody>
      </p:sp>
    </p:spTree>
    <p:extLst>
      <p:ext uri="{BB962C8B-B14F-4D97-AF65-F5344CB8AC3E}">
        <p14:creationId xmlns:p14="http://schemas.microsoft.com/office/powerpoint/2010/main" val="292750619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9000" y="979838"/>
            <a:ext cx="5254356" cy="4924521"/>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550" y="979839"/>
            <a:ext cx="2421678" cy="2802296"/>
          </a:xfrm>
          <a:prstGeom prst="rect">
            <a:avLst/>
          </a:prstGeom>
        </p:spPr>
      </p:pic>
      <p:cxnSp>
        <p:nvCxnSpPr>
          <p:cNvPr id="7" name="Gerade Verbindung mit Pfeil 6"/>
          <p:cNvCxnSpPr/>
          <p:nvPr/>
        </p:nvCxnSpPr>
        <p:spPr>
          <a:xfrm flipV="1">
            <a:off x="3982056" y="4439360"/>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5"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a:t>„Normal </a:t>
            </a:r>
            <a:r>
              <a:rPr lang="de-DE" altLang="de-DE" sz="2400" dirty="0" err="1"/>
              <a:t>Anatomy</a:t>
            </a:r>
            <a:r>
              <a:rPr lang="de-DE" altLang="de-DE" sz="2400" dirty="0"/>
              <a:t>“</a:t>
            </a:r>
            <a:endParaRPr lang="de-DE" altLang="de-DE" sz="2400" b="1" i="1" dirty="0"/>
          </a:p>
        </p:txBody>
      </p:sp>
    </p:spTree>
    <p:extLst>
      <p:ext uri="{BB962C8B-B14F-4D97-AF65-F5344CB8AC3E}">
        <p14:creationId xmlns:p14="http://schemas.microsoft.com/office/powerpoint/2010/main" val="72179440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18118" y="1017922"/>
            <a:ext cx="5272634" cy="4773277"/>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826" y="965502"/>
            <a:ext cx="1921355" cy="2287144"/>
          </a:xfrm>
          <a:prstGeom prst="rect">
            <a:avLst/>
          </a:prstGeom>
        </p:spPr>
      </p:pic>
      <p:cxnSp>
        <p:nvCxnSpPr>
          <p:cNvPr id="6" name="Gerade Verbindung mit Pfeil 5"/>
          <p:cNvCxnSpPr/>
          <p:nvPr/>
        </p:nvCxnSpPr>
        <p:spPr>
          <a:xfrm flipV="1">
            <a:off x="3914775" y="3162300"/>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7"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a:t>„Normal </a:t>
            </a:r>
            <a:r>
              <a:rPr lang="de-DE" altLang="de-DE" sz="2400" dirty="0" err="1"/>
              <a:t>Anatomy</a:t>
            </a:r>
            <a:r>
              <a:rPr lang="de-DE" altLang="de-DE" sz="2400" dirty="0"/>
              <a:t>“</a:t>
            </a:r>
            <a:endParaRPr lang="de-DE" altLang="de-DE" sz="2400" b="1" i="1" dirty="0"/>
          </a:p>
        </p:txBody>
      </p:sp>
    </p:spTree>
    <p:extLst>
      <p:ext uri="{BB962C8B-B14F-4D97-AF65-F5344CB8AC3E}">
        <p14:creationId xmlns:p14="http://schemas.microsoft.com/office/powerpoint/2010/main" val="154238881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18118" y="1017922"/>
            <a:ext cx="5272634" cy="4773277"/>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826" y="965502"/>
            <a:ext cx="1921355" cy="2287144"/>
          </a:xfrm>
          <a:prstGeom prst="rect">
            <a:avLst/>
          </a:prstGeom>
        </p:spPr>
      </p:pic>
      <p:cxnSp>
        <p:nvCxnSpPr>
          <p:cNvPr id="5" name="Gerade Verbindung mit Pfeil 4"/>
          <p:cNvCxnSpPr/>
          <p:nvPr/>
        </p:nvCxnSpPr>
        <p:spPr>
          <a:xfrm flipV="1">
            <a:off x="4705350" y="3076575"/>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7"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a:t>„Normal </a:t>
            </a:r>
            <a:r>
              <a:rPr lang="de-DE" altLang="de-DE" sz="2400" dirty="0" err="1"/>
              <a:t>Anatomy</a:t>
            </a:r>
            <a:r>
              <a:rPr lang="de-DE" altLang="de-DE" sz="2400" dirty="0"/>
              <a:t>“</a:t>
            </a:r>
            <a:endParaRPr lang="de-DE" altLang="de-DE" sz="2400" b="1" i="1" dirty="0"/>
          </a:p>
        </p:txBody>
      </p:sp>
    </p:spTree>
    <p:extLst>
      <p:ext uri="{BB962C8B-B14F-4D97-AF65-F5344CB8AC3E}">
        <p14:creationId xmlns:p14="http://schemas.microsoft.com/office/powerpoint/2010/main" val="86145191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81325" y="965502"/>
            <a:ext cx="5830813" cy="4948031"/>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826" y="965502"/>
            <a:ext cx="1921355" cy="2287144"/>
          </a:xfrm>
          <a:prstGeom prst="rect">
            <a:avLst/>
          </a:prstGeom>
        </p:spPr>
      </p:pic>
      <p:cxnSp>
        <p:nvCxnSpPr>
          <p:cNvPr id="5" name="Gerade Verbindung mit Pfeil 4"/>
          <p:cNvCxnSpPr/>
          <p:nvPr/>
        </p:nvCxnSpPr>
        <p:spPr>
          <a:xfrm flipV="1">
            <a:off x="2981325" y="4305300"/>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6" name="Gerade Verbindung mit Pfeil 5"/>
          <p:cNvCxnSpPr/>
          <p:nvPr/>
        </p:nvCxnSpPr>
        <p:spPr>
          <a:xfrm flipH="1" flipV="1">
            <a:off x="7131897" y="4143375"/>
            <a:ext cx="2145453" cy="2505075"/>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8" name="Textfeld 11"/>
          <p:cNvSpPr txBox="1">
            <a:spLocks noChangeArrowheads="1"/>
          </p:cNvSpPr>
          <p:nvPr/>
        </p:nvSpPr>
        <p:spPr bwMode="auto">
          <a:xfrm>
            <a:off x="719138" y="217488"/>
            <a:ext cx="7739062" cy="830997"/>
          </a:xfrm>
          <a:prstGeom prst="rect">
            <a:avLst/>
          </a:prstGeom>
          <a:noFill/>
          <a:ln w="9525">
            <a:noFill/>
            <a:miter lim="800000"/>
            <a:headEnd/>
            <a:tailEnd/>
          </a:ln>
        </p:spPr>
        <p:txBody>
          <a:bodyPr>
            <a:spAutoFit/>
          </a:bodyPr>
          <a:lstStyle/>
          <a:p>
            <a:pPr algn="ctr"/>
            <a:r>
              <a:rPr lang="de-DE" altLang="de-DE" sz="2400" dirty="0"/>
              <a:t>„Normal </a:t>
            </a:r>
            <a:r>
              <a:rPr lang="de-DE" altLang="de-DE" sz="2400" dirty="0" err="1"/>
              <a:t>Anatomy</a:t>
            </a:r>
            <a:r>
              <a:rPr lang="de-DE" altLang="de-DE" sz="2400" dirty="0"/>
              <a:t>“</a:t>
            </a:r>
            <a:endParaRPr lang="de-DE" altLang="de-DE" sz="2400" b="1" i="1" dirty="0"/>
          </a:p>
          <a:p>
            <a:pPr algn="ctr"/>
            <a:endParaRPr lang="de-DE" altLang="de-DE" sz="2400" b="1" i="1" dirty="0"/>
          </a:p>
        </p:txBody>
      </p:sp>
    </p:spTree>
    <p:extLst>
      <p:ext uri="{BB962C8B-B14F-4D97-AF65-F5344CB8AC3E}">
        <p14:creationId xmlns:p14="http://schemas.microsoft.com/office/powerpoint/2010/main" val="133105836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6" descr="OB NN"/>
          <p:cNvPicPr>
            <a:picLocks noChangeAspect="1" noChangeArrowheads="1"/>
          </p:cNvPicPr>
          <p:nvPr/>
        </p:nvPicPr>
        <p:blipFill>
          <a:blip r:embed="rId2"/>
          <a:srcRect t="14349"/>
          <a:stretch>
            <a:fillRect/>
          </a:stretch>
        </p:blipFill>
        <p:spPr bwMode="auto">
          <a:xfrm>
            <a:off x="4260850" y="1628775"/>
            <a:ext cx="4678363" cy="3829050"/>
          </a:xfrm>
          <a:prstGeom prst="rect">
            <a:avLst/>
          </a:prstGeom>
          <a:noFill/>
          <a:ln w="9525">
            <a:noFill/>
            <a:miter lim="800000"/>
            <a:headEnd/>
            <a:tailEnd/>
          </a:ln>
        </p:spPr>
      </p:pic>
      <p:sp>
        <p:nvSpPr>
          <p:cNvPr id="32772"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a:t>„Normal </a:t>
            </a:r>
            <a:r>
              <a:rPr lang="de-DE" altLang="de-DE" sz="2400" dirty="0" err="1"/>
              <a:t>Anatomy</a:t>
            </a:r>
            <a:r>
              <a:rPr lang="de-DE" altLang="de-DE" sz="2400" dirty="0"/>
              <a:t>“</a:t>
            </a:r>
            <a:endParaRPr lang="de-DE" altLang="de-DE" sz="2400" b="1" i="1" dirty="0"/>
          </a:p>
        </p:txBody>
      </p:sp>
      <p:pic>
        <p:nvPicPr>
          <p:cNvPr id="5" name="Grafi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10325" y="1628775"/>
            <a:ext cx="1921355" cy="2287144"/>
          </a:xfrm>
          <a:prstGeom prst="rect">
            <a:avLst/>
          </a:prstGeom>
        </p:spPr>
      </p:pic>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2286" y="908407"/>
            <a:ext cx="5682647" cy="4835168"/>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875" y="908407"/>
            <a:ext cx="2182176" cy="2769685"/>
          </a:xfrm>
          <a:prstGeom prst="rect">
            <a:avLst/>
          </a:prstGeom>
        </p:spPr>
      </p:pic>
      <p:cxnSp>
        <p:nvCxnSpPr>
          <p:cNvPr id="5" name="Gerade Verbindung mit Pfeil 4"/>
          <p:cNvCxnSpPr/>
          <p:nvPr/>
        </p:nvCxnSpPr>
        <p:spPr>
          <a:xfrm flipV="1">
            <a:off x="2505075" y="3171825"/>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6"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a:t>„Normal </a:t>
            </a:r>
            <a:r>
              <a:rPr lang="de-DE" altLang="de-DE" sz="2400" dirty="0" err="1"/>
              <a:t>Anatomy</a:t>
            </a:r>
            <a:r>
              <a:rPr lang="de-DE" altLang="de-DE" sz="2400" dirty="0"/>
              <a:t>“</a:t>
            </a:r>
            <a:endParaRPr lang="de-DE" altLang="de-DE" sz="2400" b="1" i="1" dirty="0"/>
          </a:p>
        </p:txBody>
      </p:sp>
    </p:spTree>
    <p:extLst>
      <p:ext uri="{BB962C8B-B14F-4D97-AF65-F5344CB8AC3E}">
        <p14:creationId xmlns:p14="http://schemas.microsoft.com/office/powerpoint/2010/main" val="311824208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2286" y="908407"/>
            <a:ext cx="5682647" cy="4835168"/>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9138" y="1492607"/>
            <a:ext cx="2182176" cy="2769685"/>
          </a:xfrm>
          <a:prstGeom prst="rect">
            <a:avLst/>
          </a:prstGeom>
        </p:spPr>
      </p:pic>
      <p:cxnSp>
        <p:nvCxnSpPr>
          <p:cNvPr id="6" name="Gerade Verbindung mit Pfeil 5"/>
          <p:cNvCxnSpPr/>
          <p:nvPr/>
        </p:nvCxnSpPr>
        <p:spPr>
          <a:xfrm flipV="1">
            <a:off x="3867150" y="3248025"/>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7" name="Textfeld 11"/>
          <p:cNvSpPr txBox="1">
            <a:spLocks noChangeArrowheads="1"/>
          </p:cNvSpPr>
          <p:nvPr/>
        </p:nvSpPr>
        <p:spPr bwMode="auto">
          <a:xfrm>
            <a:off x="719138" y="217488"/>
            <a:ext cx="7739062" cy="830997"/>
          </a:xfrm>
          <a:prstGeom prst="rect">
            <a:avLst/>
          </a:prstGeom>
          <a:noFill/>
          <a:ln w="9525">
            <a:noFill/>
            <a:miter lim="800000"/>
            <a:headEnd/>
            <a:tailEnd/>
          </a:ln>
        </p:spPr>
        <p:txBody>
          <a:bodyPr>
            <a:spAutoFit/>
          </a:bodyPr>
          <a:lstStyle/>
          <a:p>
            <a:pPr algn="ctr"/>
            <a:r>
              <a:rPr lang="de-DE" altLang="de-DE" sz="2400" dirty="0"/>
              <a:t>„Normal </a:t>
            </a:r>
            <a:r>
              <a:rPr lang="de-DE" altLang="de-DE" sz="2400" dirty="0" err="1"/>
              <a:t>Anatomy</a:t>
            </a:r>
            <a:r>
              <a:rPr lang="de-DE" altLang="de-DE" sz="2400" dirty="0"/>
              <a:t>“</a:t>
            </a:r>
            <a:endParaRPr lang="de-DE" altLang="de-DE" sz="2400" b="1" i="1" dirty="0"/>
          </a:p>
          <a:p>
            <a:pPr algn="ctr"/>
            <a:endParaRPr lang="de-DE" altLang="de-DE" sz="2400" b="1" i="1" dirty="0"/>
          </a:p>
        </p:txBody>
      </p:sp>
    </p:spTree>
    <p:extLst>
      <p:ext uri="{BB962C8B-B14F-4D97-AF65-F5344CB8AC3E}">
        <p14:creationId xmlns:p14="http://schemas.microsoft.com/office/powerpoint/2010/main" val="386794960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3" descr="UB Ileum Coecum Colon desc"/>
          <p:cNvPicPr>
            <a:picLocks noChangeAspect="1" noChangeArrowheads="1"/>
          </p:cNvPicPr>
          <p:nvPr/>
        </p:nvPicPr>
        <p:blipFill>
          <a:blip r:embed="rId2"/>
          <a:srcRect t="4797"/>
          <a:stretch>
            <a:fillRect/>
          </a:stretch>
        </p:blipFill>
        <p:spPr bwMode="auto">
          <a:xfrm>
            <a:off x="203200" y="1157288"/>
            <a:ext cx="4991100" cy="4538662"/>
          </a:xfrm>
          <a:prstGeom prst="rect">
            <a:avLst/>
          </a:prstGeom>
          <a:noFill/>
          <a:ln w="9525">
            <a:noFill/>
            <a:miter lim="800000"/>
            <a:headEnd/>
            <a:tailEnd/>
          </a:ln>
        </p:spPr>
      </p:pic>
      <p:pic>
        <p:nvPicPr>
          <p:cNvPr id="35844" name="Picture 4" descr="MB Colonrahmen"/>
          <p:cNvPicPr>
            <a:picLocks noChangeAspect="1" noChangeArrowheads="1"/>
          </p:cNvPicPr>
          <p:nvPr/>
        </p:nvPicPr>
        <p:blipFill>
          <a:blip r:embed="rId3"/>
          <a:srcRect l="8493" t="4796" r="4643"/>
          <a:stretch>
            <a:fillRect/>
          </a:stretch>
        </p:blipFill>
        <p:spPr bwMode="auto">
          <a:xfrm>
            <a:off x="4586288" y="1157288"/>
            <a:ext cx="4335462" cy="4538662"/>
          </a:xfrm>
          <a:prstGeom prst="rect">
            <a:avLst/>
          </a:prstGeom>
          <a:noFill/>
          <a:ln w="9525">
            <a:noFill/>
            <a:miter lim="800000"/>
            <a:headEnd/>
            <a:tailEnd/>
          </a:ln>
        </p:spPr>
      </p:pic>
      <p:sp>
        <p:nvSpPr>
          <p:cNvPr id="34820"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a:t>„</a:t>
            </a:r>
            <a:r>
              <a:rPr lang="de-DE" altLang="de-DE" sz="2400" dirty="0" smtClean="0"/>
              <a:t>Normal </a:t>
            </a:r>
            <a:r>
              <a:rPr lang="de-DE" altLang="de-DE" sz="2400" dirty="0" err="1" smtClean="0"/>
              <a:t>Anatomy</a:t>
            </a:r>
            <a:r>
              <a:rPr lang="de-DE" altLang="de-DE" sz="2400" dirty="0" smtClean="0"/>
              <a:t>“</a:t>
            </a:r>
            <a:endParaRPr lang="de-DE" altLang="de-DE" sz="2400" b="1" i="1" dirty="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358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a:p>
        </p:txBody>
      </p:sp>
      <p:sp>
        <p:nvSpPr>
          <p:cNvPr id="3" name="Inhaltsplatzhalter 2"/>
          <p:cNvSpPr>
            <a:spLocks noGrp="1"/>
          </p:cNvSpPr>
          <p:nvPr>
            <p:ph idx="1"/>
          </p:nvPr>
        </p:nvSpPr>
        <p:spPr/>
        <p:txBody>
          <a:bodyPr/>
          <a:lstStyle/>
          <a:p>
            <a:pPr marL="0" indent="0" algn="ctr">
              <a:buNone/>
            </a:pPr>
            <a:r>
              <a:rPr lang="de-DE" sz="4400" b="1" u="sng" dirty="0" err="1" smtClean="0"/>
              <a:t>Pathologies</a:t>
            </a:r>
            <a:r>
              <a:rPr lang="de-DE" sz="4400" b="1" u="sng" dirty="0" smtClean="0"/>
              <a:t> </a:t>
            </a:r>
            <a:r>
              <a:rPr lang="de-DE" sz="4400" b="1" u="sng" dirty="0" err="1" smtClean="0"/>
              <a:t>of</a:t>
            </a:r>
            <a:r>
              <a:rPr lang="de-DE" sz="4400" b="1" u="sng" dirty="0" smtClean="0"/>
              <a:t> </a:t>
            </a:r>
            <a:r>
              <a:rPr lang="de-DE" sz="4400" b="1" u="sng" dirty="0" err="1" smtClean="0"/>
              <a:t>the</a:t>
            </a:r>
            <a:r>
              <a:rPr lang="de-DE" sz="4400" b="1" u="sng" dirty="0" smtClean="0"/>
              <a:t> </a:t>
            </a:r>
          </a:p>
          <a:p>
            <a:pPr marL="0" indent="0" algn="ctr">
              <a:buNone/>
            </a:pPr>
            <a:r>
              <a:rPr lang="de-DE" sz="4400" b="1" u="sng" dirty="0" err="1"/>
              <a:t>t</a:t>
            </a:r>
            <a:r>
              <a:rPr lang="de-DE" sz="4400" b="1" u="sng" dirty="0" err="1" smtClean="0"/>
              <a:t>horax</a:t>
            </a:r>
            <a:r>
              <a:rPr lang="de-DE" sz="4400" b="1" u="sng" dirty="0" smtClean="0"/>
              <a:t> /</a:t>
            </a:r>
            <a:r>
              <a:rPr lang="de-DE" sz="4400" b="1" u="sng" dirty="0" err="1" smtClean="0"/>
              <a:t>abdomen</a:t>
            </a:r>
            <a:endParaRPr lang="de-DE" sz="4400" b="1" u="sng" dirty="0"/>
          </a:p>
        </p:txBody>
      </p:sp>
      <p:sp>
        <p:nvSpPr>
          <p:cNvPr id="4" name="Foliennummernplatzhalter 3"/>
          <p:cNvSpPr>
            <a:spLocks noGrp="1"/>
          </p:cNvSpPr>
          <p:nvPr>
            <p:ph type="sldNum" sz="quarter" idx="10"/>
          </p:nvPr>
        </p:nvSpPr>
        <p:spPr/>
        <p:txBody>
          <a:bodyPr/>
          <a:lstStyle/>
          <a:p>
            <a:pPr>
              <a:defRPr/>
            </a:pPr>
            <a:fld id="{5AFE70C1-AD13-425F-AE92-2AD05AA55E57}" type="slidenum">
              <a:rPr lang="de-DE" smtClean="0"/>
              <a:pPr>
                <a:defRPr/>
              </a:pPr>
              <a:t>39</a:t>
            </a:fld>
            <a:r>
              <a:rPr lang="de-DE" smtClean="0"/>
              <a:t> | Autor/Verfasser/Thema/Rubrik/Titel etc.	© 2010 Universität Tübingen</a:t>
            </a:r>
            <a:endParaRPr lang="de-DE"/>
          </a:p>
        </p:txBody>
      </p:sp>
    </p:spTree>
    <p:extLst>
      <p:ext uri="{BB962C8B-B14F-4D97-AF65-F5344CB8AC3E}">
        <p14:creationId xmlns:p14="http://schemas.microsoft.com/office/powerpoint/2010/main" val="319195738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el 1"/>
          <p:cNvSpPr>
            <a:spLocks noGrp="1"/>
          </p:cNvSpPr>
          <p:nvPr>
            <p:ph type="title"/>
          </p:nvPr>
        </p:nvSpPr>
        <p:spPr>
          <a:xfrm>
            <a:off x="719138" y="1287463"/>
            <a:ext cx="7700962" cy="369887"/>
          </a:xfrm>
        </p:spPr>
        <p:txBody>
          <a:bodyPr/>
          <a:lstStyle/>
          <a:p>
            <a:r>
              <a:rPr lang="de-DE" altLang="en-US" smtClean="0"/>
              <a:t>aa</a:t>
            </a:r>
          </a:p>
        </p:txBody>
      </p:sp>
      <p:sp>
        <p:nvSpPr>
          <p:cNvPr id="20483" name="Text Box 5"/>
          <p:cNvSpPr txBox="1">
            <a:spLocks noChangeArrowheads="1"/>
          </p:cNvSpPr>
          <p:nvPr/>
        </p:nvSpPr>
        <p:spPr bwMode="auto">
          <a:xfrm>
            <a:off x="1047750" y="5900738"/>
            <a:ext cx="184150" cy="366712"/>
          </a:xfrm>
          <a:prstGeom prst="rect">
            <a:avLst/>
          </a:prstGeom>
          <a:noFill/>
          <a:ln w="9525">
            <a:noFill/>
            <a:miter lim="800000"/>
            <a:headEnd/>
            <a:tailEnd/>
          </a:ln>
        </p:spPr>
        <p:txBody>
          <a:bodyPr wrap="none">
            <a:spAutoFit/>
          </a:bodyPr>
          <a:lstStyle/>
          <a:p>
            <a:endParaRPr lang="en-US" altLang="en-US">
              <a:latin typeface="Calibri" pitchFamily="34" charset="0"/>
            </a:endParaRPr>
          </a:p>
        </p:txBody>
      </p:sp>
      <p:pic>
        <p:nvPicPr>
          <p:cNvPr id="20484" name="Picture 8"/>
          <p:cNvPicPr>
            <a:picLocks noChangeAspect="1" noChangeArrowheads="1"/>
          </p:cNvPicPr>
          <p:nvPr/>
        </p:nvPicPr>
        <p:blipFill>
          <a:blip r:embed="rId3"/>
          <a:srcRect l="16019" t="21753" r="17952" b="10007"/>
          <a:stretch>
            <a:fillRect/>
          </a:stretch>
        </p:blipFill>
        <p:spPr bwMode="auto">
          <a:xfrm>
            <a:off x="3629025" y="2860675"/>
            <a:ext cx="4206875" cy="2890838"/>
          </a:xfrm>
          <a:prstGeom prst="rect">
            <a:avLst/>
          </a:prstGeom>
          <a:noFill/>
          <a:ln w="9525">
            <a:noFill/>
            <a:miter lim="800000"/>
            <a:headEnd/>
            <a:tailEnd/>
          </a:ln>
        </p:spPr>
      </p:pic>
      <p:pic>
        <p:nvPicPr>
          <p:cNvPr id="20485" name="Picture 7"/>
          <p:cNvPicPr>
            <a:picLocks noChangeAspect="1" noChangeArrowheads="1"/>
          </p:cNvPicPr>
          <p:nvPr/>
        </p:nvPicPr>
        <p:blipFill>
          <a:blip r:embed="rId4"/>
          <a:srcRect l="24513" t="20229" r="25171" b="18304"/>
          <a:stretch>
            <a:fillRect/>
          </a:stretch>
        </p:blipFill>
        <p:spPr bwMode="auto">
          <a:xfrm>
            <a:off x="517525" y="1011238"/>
            <a:ext cx="3111500" cy="2103437"/>
          </a:xfrm>
          <a:prstGeom prst="rect">
            <a:avLst/>
          </a:prstGeom>
          <a:noFill/>
          <a:ln w="9525">
            <a:noFill/>
            <a:miter lim="800000"/>
            <a:headEnd/>
            <a:tailEnd/>
          </a:ln>
        </p:spPr>
      </p:pic>
      <p:sp>
        <p:nvSpPr>
          <p:cNvPr id="26636" name="Text Box 12"/>
          <p:cNvSpPr txBox="1">
            <a:spLocks noChangeArrowheads="1"/>
          </p:cNvSpPr>
          <p:nvPr/>
        </p:nvSpPr>
        <p:spPr bwMode="auto">
          <a:xfrm>
            <a:off x="3629025" y="5822950"/>
            <a:ext cx="2324034" cy="461665"/>
          </a:xfrm>
          <a:prstGeom prst="rect">
            <a:avLst/>
          </a:prstGeom>
          <a:noFill/>
          <a:ln w="9525">
            <a:noFill/>
            <a:miter lim="800000"/>
            <a:headEnd/>
            <a:tailEnd/>
          </a:ln>
        </p:spPr>
        <p:txBody>
          <a:bodyPr wrap="none">
            <a:spAutoFit/>
          </a:bodyPr>
          <a:lstStyle/>
          <a:p>
            <a:r>
              <a:rPr lang="de-DE" altLang="en-US" sz="2400" b="1" dirty="0" err="1" smtClean="0">
                <a:latin typeface="Calibri" pitchFamily="34" charset="0"/>
              </a:rPr>
              <a:t>Aortic</a:t>
            </a:r>
            <a:r>
              <a:rPr lang="de-DE" altLang="en-US" sz="2400" b="1" dirty="0" smtClean="0">
                <a:latin typeface="Calibri" pitchFamily="34" charset="0"/>
              </a:rPr>
              <a:t> </a:t>
            </a:r>
            <a:r>
              <a:rPr lang="de-DE" altLang="en-US" sz="2400" b="1" dirty="0" err="1">
                <a:latin typeface="Calibri" pitchFamily="34" charset="0"/>
              </a:rPr>
              <a:t>A</a:t>
            </a:r>
            <a:r>
              <a:rPr lang="de-DE" altLang="en-US" sz="2400" b="1" dirty="0" err="1" smtClean="0">
                <a:latin typeface="Calibri" pitchFamily="34" charset="0"/>
              </a:rPr>
              <a:t>neurysm</a:t>
            </a:r>
            <a:endParaRPr lang="de-DE" altLang="en-US" sz="2400" b="1" dirty="0">
              <a:latin typeface="Calibri" pitchFamily="34" charset="0"/>
            </a:endParaRPr>
          </a:p>
        </p:txBody>
      </p:sp>
    </p:spTree>
    <p:extLst>
      <p:ext uri="{BB962C8B-B14F-4D97-AF65-F5344CB8AC3E}">
        <p14:creationId xmlns:p14="http://schemas.microsoft.com/office/powerpoint/2010/main" val="40902549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6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el 1"/>
          <p:cNvSpPr>
            <a:spLocks noGrp="1"/>
          </p:cNvSpPr>
          <p:nvPr>
            <p:ph type="title"/>
          </p:nvPr>
        </p:nvSpPr>
        <p:spPr/>
        <p:txBody>
          <a:bodyPr/>
          <a:lstStyle/>
          <a:p>
            <a:endParaRPr lang="en-US" altLang="en-US" smtClean="0">
              <a:ea typeface="ＭＳ Ｐゴシック" pitchFamily="34" charset="-128"/>
            </a:endParaRPr>
          </a:p>
        </p:txBody>
      </p:sp>
      <p:sp>
        <p:nvSpPr>
          <p:cNvPr id="30723" name="Inhaltsplatzhalter 2"/>
          <p:cNvSpPr>
            <a:spLocks noGrp="1"/>
          </p:cNvSpPr>
          <p:nvPr>
            <p:ph idx="1"/>
          </p:nvPr>
        </p:nvSpPr>
        <p:spPr/>
        <p:txBody>
          <a:bodyPr/>
          <a:lstStyle/>
          <a:p>
            <a:endParaRPr lang="en-US" altLang="en-US" dirty="0" smtClean="0">
              <a:ea typeface="ＭＳ Ｐゴシック" pitchFamily="34" charset="-128"/>
            </a:endParaRPr>
          </a:p>
        </p:txBody>
      </p:sp>
      <p:pic>
        <p:nvPicPr>
          <p:cNvPr id="30724" name="Picture 6"/>
          <p:cNvPicPr>
            <a:picLocks noChangeAspect="1" noChangeArrowheads="1"/>
          </p:cNvPicPr>
          <p:nvPr/>
        </p:nvPicPr>
        <p:blipFill>
          <a:blip r:embed="rId3"/>
          <a:srcRect l="25237" t="18590" r="25710" b="18590"/>
          <a:stretch>
            <a:fillRect/>
          </a:stretch>
        </p:blipFill>
        <p:spPr bwMode="auto">
          <a:xfrm>
            <a:off x="-4763" y="857250"/>
            <a:ext cx="3968751" cy="2813050"/>
          </a:xfrm>
          <a:prstGeom prst="rect">
            <a:avLst/>
          </a:prstGeom>
          <a:noFill/>
          <a:ln w="9525">
            <a:noFill/>
            <a:miter lim="800000"/>
            <a:headEnd/>
            <a:tailEnd/>
          </a:ln>
        </p:spPr>
      </p:pic>
      <p:pic>
        <p:nvPicPr>
          <p:cNvPr id="30725" name="Picture 5" descr="pericardergußklCT"/>
          <p:cNvPicPr>
            <a:picLocks noChangeAspect="1" noChangeArrowheads="1"/>
          </p:cNvPicPr>
          <p:nvPr/>
        </p:nvPicPr>
        <p:blipFill>
          <a:blip r:embed="rId4">
            <a:lum contrast="10000"/>
          </a:blip>
          <a:srcRect/>
          <a:stretch>
            <a:fillRect/>
          </a:stretch>
        </p:blipFill>
        <p:spPr bwMode="auto">
          <a:xfrm>
            <a:off x="3735388" y="3008313"/>
            <a:ext cx="4632325" cy="3071812"/>
          </a:xfrm>
          <a:prstGeom prst="rect">
            <a:avLst/>
          </a:prstGeom>
          <a:noFill/>
          <a:ln w="9525">
            <a:noFill/>
            <a:miter lim="800000"/>
            <a:headEnd/>
            <a:tailEnd/>
          </a:ln>
        </p:spPr>
      </p:pic>
      <p:sp>
        <p:nvSpPr>
          <p:cNvPr id="32776" name="Text Box 8"/>
          <p:cNvSpPr txBox="1">
            <a:spLocks noChangeArrowheads="1"/>
          </p:cNvSpPr>
          <p:nvPr/>
        </p:nvSpPr>
        <p:spPr bwMode="auto">
          <a:xfrm>
            <a:off x="719138" y="4938713"/>
            <a:ext cx="1621406" cy="830997"/>
          </a:xfrm>
          <a:prstGeom prst="rect">
            <a:avLst/>
          </a:prstGeom>
          <a:noFill/>
          <a:ln w="9525">
            <a:noFill/>
            <a:miter lim="800000"/>
            <a:headEnd/>
            <a:tailEnd/>
          </a:ln>
        </p:spPr>
        <p:txBody>
          <a:bodyPr wrap="none">
            <a:spAutoFit/>
          </a:bodyPr>
          <a:lstStyle/>
          <a:p>
            <a:r>
              <a:rPr lang="de-DE" altLang="en-US" sz="2400" b="1" dirty="0" err="1">
                <a:latin typeface="Calibri" pitchFamily="34" charset="0"/>
              </a:rPr>
              <a:t>Perikardial</a:t>
            </a:r>
            <a:r>
              <a:rPr lang="de-DE" altLang="en-US" sz="2400" b="1" dirty="0">
                <a:latin typeface="Calibri" pitchFamily="34" charset="0"/>
              </a:rPr>
              <a:t> </a:t>
            </a:r>
          </a:p>
          <a:p>
            <a:r>
              <a:rPr lang="de-DE" altLang="en-US" sz="2400" b="1" dirty="0" smtClean="0">
                <a:latin typeface="Calibri" pitchFamily="34" charset="0"/>
              </a:rPr>
              <a:t>Effusion</a:t>
            </a:r>
            <a:endParaRPr lang="de-DE" altLang="en-US" sz="2400" b="1" dirty="0">
              <a:latin typeface="Calibri" pitchFamily="34" charset="0"/>
            </a:endParaRPr>
          </a:p>
        </p:txBody>
      </p:sp>
    </p:spTree>
    <p:extLst>
      <p:ext uri="{BB962C8B-B14F-4D97-AF65-F5344CB8AC3E}">
        <p14:creationId xmlns:p14="http://schemas.microsoft.com/office/powerpoint/2010/main" val="28073586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6" name="Text Box 8"/>
          <p:cNvSpPr txBox="1">
            <a:spLocks noChangeArrowheads="1"/>
          </p:cNvSpPr>
          <p:nvPr/>
        </p:nvSpPr>
        <p:spPr bwMode="auto">
          <a:xfrm>
            <a:off x="381000" y="4030663"/>
            <a:ext cx="1621406" cy="830997"/>
          </a:xfrm>
          <a:prstGeom prst="rect">
            <a:avLst/>
          </a:prstGeom>
          <a:noFill/>
          <a:ln w="9525">
            <a:noFill/>
            <a:miter lim="800000"/>
            <a:headEnd/>
            <a:tailEnd/>
          </a:ln>
        </p:spPr>
        <p:txBody>
          <a:bodyPr wrap="none">
            <a:spAutoFit/>
          </a:bodyPr>
          <a:lstStyle/>
          <a:p>
            <a:r>
              <a:rPr lang="de-DE" altLang="en-US" sz="2400" b="1" dirty="0" err="1" smtClean="0">
                <a:latin typeface="Calibri" pitchFamily="34" charset="0"/>
              </a:rPr>
              <a:t>Perikardial</a:t>
            </a:r>
            <a:r>
              <a:rPr lang="de-DE" altLang="en-US" sz="2400" b="1" dirty="0" smtClean="0">
                <a:latin typeface="Calibri" pitchFamily="34" charset="0"/>
              </a:rPr>
              <a:t> </a:t>
            </a:r>
          </a:p>
          <a:p>
            <a:r>
              <a:rPr lang="de-DE" altLang="en-US" sz="2400" b="1" dirty="0" smtClean="0">
                <a:latin typeface="Calibri" pitchFamily="34" charset="0"/>
              </a:rPr>
              <a:t>Effusion</a:t>
            </a:r>
            <a:endParaRPr lang="de-DE" altLang="en-US" b="1" dirty="0">
              <a:latin typeface="Calibri" pitchFamily="34" charset="0"/>
            </a:endParaRPr>
          </a:p>
        </p:txBody>
      </p:sp>
      <p:pic>
        <p:nvPicPr>
          <p:cNvPr id="7" name="Inhaltsplatzhalt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466975" y="857250"/>
            <a:ext cx="5785365" cy="5383878"/>
          </a:xfrm>
        </p:spPr>
      </p:pic>
    </p:spTree>
    <p:extLst>
      <p:ext uri="{BB962C8B-B14F-4D97-AF65-F5344CB8AC3E}">
        <p14:creationId xmlns:p14="http://schemas.microsoft.com/office/powerpoint/2010/main" val="1763152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nhaltsplatzhalt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3825" y="1657350"/>
            <a:ext cx="9626679" cy="3822033"/>
          </a:xfrm>
          <a:prstGeom prst="rect">
            <a:avLst/>
          </a:prstGeom>
        </p:spPr>
      </p:pic>
    </p:spTree>
    <p:extLst>
      <p:ext uri="{BB962C8B-B14F-4D97-AF65-F5344CB8AC3E}">
        <p14:creationId xmlns:p14="http://schemas.microsoft.com/office/powerpoint/2010/main" val="226702710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3" descr="Leberzysten_axial1"/>
          <p:cNvPicPr>
            <a:picLocks noChangeAspect="1" noChangeArrowheads="1"/>
          </p:cNvPicPr>
          <p:nvPr/>
        </p:nvPicPr>
        <p:blipFill>
          <a:blip r:embed="rId2"/>
          <a:srcRect l="11299" t="3935" r="19876"/>
          <a:stretch>
            <a:fillRect/>
          </a:stretch>
        </p:blipFill>
        <p:spPr bwMode="auto">
          <a:xfrm>
            <a:off x="488743" y="2718073"/>
            <a:ext cx="3930857" cy="3174727"/>
          </a:xfrm>
          <a:prstGeom prst="rect">
            <a:avLst/>
          </a:prstGeom>
          <a:noFill/>
          <a:ln w="9525">
            <a:noFill/>
            <a:miter lim="800000"/>
            <a:headEnd/>
            <a:tailEnd/>
          </a:ln>
        </p:spPr>
      </p:pic>
      <p:pic>
        <p:nvPicPr>
          <p:cNvPr id="35843" name="Picture 4" descr="Leberzysten_axial2"/>
          <p:cNvPicPr>
            <a:picLocks noChangeAspect="1" noChangeArrowheads="1"/>
          </p:cNvPicPr>
          <p:nvPr/>
        </p:nvPicPr>
        <p:blipFill>
          <a:blip r:embed="rId3"/>
          <a:srcRect l="13007" t="2390" r="19876"/>
          <a:stretch>
            <a:fillRect/>
          </a:stretch>
        </p:blipFill>
        <p:spPr bwMode="auto">
          <a:xfrm>
            <a:off x="4267200" y="1704976"/>
            <a:ext cx="4217166" cy="3549650"/>
          </a:xfrm>
          <a:prstGeom prst="rect">
            <a:avLst/>
          </a:prstGeom>
          <a:noFill/>
          <a:ln w="9525">
            <a:noFill/>
            <a:miter lim="800000"/>
            <a:headEnd/>
            <a:tailEnd/>
          </a:ln>
        </p:spPr>
      </p:pic>
      <p:sp>
        <p:nvSpPr>
          <p:cNvPr id="35844" name="Textfeld 11"/>
          <p:cNvSpPr txBox="1">
            <a:spLocks noChangeArrowheads="1"/>
          </p:cNvSpPr>
          <p:nvPr/>
        </p:nvSpPr>
        <p:spPr bwMode="auto">
          <a:xfrm>
            <a:off x="719138" y="217488"/>
            <a:ext cx="7739062" cy="461665"/>
          </a:xfrm>
          <a:prstGeom prst="rect">
            <a:avLst/>
          </a:prstGeom>
          <a:noFill/>
          <a:ln w="9525">
            <a:noFill/>
            <a:miter lim="800000"/>
            <a:headEnd/>
            <a:tailEnd/>
          </a:ln>
        </p:spPr>
        <p:txBody>
          <a:bodyPr>
            <a:spAutoFit/>
          </a:bodyPr>
          <a:lstStyle/>
          <a:p>
            <a:pPr algn="ctr"/>
            <a:r>
              <a:rPr lang="de-DE" altLang="de-DE" sz="2400" dirty="0" err="1" smtClean="0"/>
              <a:t>Liver</a:t>
            </a:r>
            <a:r>
              <a:rPr lang="de-DE" altLang="de-DE" sz="2400" dirty="0"/>
              <a:t> </a:t>
            </a:r>
            <a:r>
              <a:rPr lang="de-DE" altLang="de-DE" sz="2400" dirty="0" err="1" smtClean="0"/>
              <a:t>Cysts</a:t>
            </a:r>
            <a:endParaRPr lang="de-DE" altLang="de-DE" sz="2400" dirty="0"/>
          </a:p>
        </p:txBody>
      </p:sp>
      <p:pic>
        <p:nvPicPr>
          <p:cNvPr id="5" name="Picture 7"/>
          <p:cNvPicPr>
            <a:picLocks noChangeAspect="1" noChangeArrowheads="1"/>
          </p:cNvPicPr>
          <p:nvPr/>
        </p:nvPicPr>
        <p:blipFill>
          <a:blip r:embed="rId4"/>
          <a:srcRect l="1692" r="940"/>
          <a:stretch>
            <a:fillRect/>
          </a:stretch>
        </p:blipFill>
        <p:spPr bwMode="auto">
          <a:xfrm>
            <a:off x="228600" y="825885"/>
            <a:ext cx="1978232" cy="1688876"/>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3" descr="Lebermetastasen1"/>
          <p:cNvPicPr>
            <a:picLocks noChangeAspect="1" noChangeArrowheads="1"/>
          </p:cNvPicPr>
          <p:nvPr/>
        </p:nvPicPr>
        <p:blipFill>
          <a:blip r:embed="rId2"/>
          <a:srcRect l="15578" t="5374" r="19907"/>
          <a:stretch>
            <a:fillRect/>
          </a:stretch>
        </p:blipFill>
        <p:spPr bwMode="auto">
          <a:xfrm>
            <a:off x="719138" y="2869490"/>
            <a:ext cx="3638069" cy="3086809"/>
          </a:xfrm>
          <a:prstGeom prst="rect">
            <a:avLst/>
          </a:prstGeom>
          <a:noFill/>
          <a:ln w="9525">
            <a:noFill/>
            <a:miter lim="800000"/>
            <a:headEnd/>
            <a:tailEnd/>
          </a:ln>
        </p:spPr>
      </p:pic>
      <p:pic>
        <p:nvPicPr>
          <p:cNvPr id="36867" name="Picture 4" descr="Lebermetastasen2"/>
          <p:cNvPicPr>
            <a:picLocks noChangeAspect="1" noChangeArrowheads="1"/>
          </p:cNvPicPr>
          <p:nvPr/>
        </p:nvPicPr>
        <p:blipFill>
          <a:blip r:embed="rId3"/>
          <a:srcRect l="17314" r="20760" b="2425"/>
          <a:stretch>
            <a:fillRect/>
          </a:stretch>
        </p:blipFill>
        <p:spPr bwMode="auto">
          <a:xfrm>
            <a:off x="4959350" y="2867025"/>
            <a:ext cx="3388954" cy="3089275"/>
          </a:xfrm>
          <a:prstGeom prst="rect">
            <a:avLst/>
          </a:prstGeom>
          <a:noFill/>
          <a:ln w="9525">
            <a:noFill/>
            <a:miter lim="800000"/>
            <a:headEnd/>
            <a:tailEnd/>
          </a:ln>
        </p:spPr>
      </p:pic>
      <p:sp>
        <p:nvSpPr>
          <p:cNvPr id="36868"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err="1" smtClean="0"/>
              <a:t>Liver</a:t>
            </a:r>
            <a:r>
              <a:rPr lang="de-DE" altLang="de-DE" sz="2400" dirty="0" smtClean="0"/>
              <a:t> </a:t>
            </a:r>
            <a:r>
              <a:rPr lang="de-DE" altLang="de-DE" sz="2400" dirty="0" err="1"/>
              <a:t>M</a:t>
            </a:r>
            <a:r>
              <a:rPr lang="de-DE" altLang="de-DE" sz="2400" dirty="0" err="1" smtClean="0"/>
              <a:t>etastases</a:t>
            </a:r>
            <a:endParaRPr lang="de-DE" altLang="de-DE" sz="2400" dirty="0"/>
          </a:p>
        </p:txBody>
      </p:sp>
      <p:pic>
        <p:nvPicPr>
          <p:cNvPr id="5" name="Picture 7"/>
          <p:cNvPicPr>
            <a:picLocks noChangeAspect="1" noChangeArrowheads="1"/>
          </p:cNvPicPr>
          <p:nvPr/>
        </p:nvPicPr>
        <p:blipFill>
          <a:blip r:embed="rId4"/>
          <a:srcRect l="1692" r="940"/>
          <a:stretch>
            <a:fillRect/>
          </a:stretch>
        </p:blipFill>
        <p:spPr bwMode="auto">
          <a:xfrm>
            <a:off x="228600" y="1025910"/>
            <a:ext cx="1978232" cy="1688876"/>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a:t>S</a:t>
            </a:r>
            <a:r>
              <a:rPr lang="de-DE" altLang="de-DE" sz="2400" dirty="0" smtClean="0"/>
              <a:t>ummary</a:t>
            </a:r>
            <a:endParaRPr lang="de-DE" altLang="de-DE" sz="2400" dirty="0"/>
          </a:p>
        </p:txBody>
      </p:sp>
      <p:sp>
        <p:nvSpPr>
          <p:cNvPr id="40963" name="Rectangle 3"/>
          <p:cNvSpPr txBox="1">
            <a:spLocks noChangeArrowheads="1"/>
          </p:cNvSpPr>
          <p:nvPr/>
        </p:nvSpPr>
        <p:spPr bwMode="auto">
          <a:xfrm>
            <a:off x="769938" y="1384300"/>
            <a:ext cx="7739062" cy="4587875"/>
          </a:xfrm>
          <a:prstGeom prst="rect">
            <a:avLst/>
          </a:prstGeom>
          <a:noFill/>
          <a:ln w="9525">
            <a:noFill/>
            <a:miter lim="800000"/>
            <a:headEnd/>
            <a:tailEnd/>
          </a:ln>
        </p:spPr>
        <p:txBody>
          <a:bodyPr lIns="0" tIns="0" rIns="0" bIns="0"/>
          <a:lstStyle/>
          <a:p>
            <a:pPr marL="180975" indent="-180975">
              <a:lnSpc>
                <a:spcPct val="150000"/>
              </a:lnSpc>
            </a:pPr>
            <a:r>
              <a:rPr lang="de-DE" altLang="de-DE" sz="2000" b="1" i="1" dirty="0" smtClean="0"/>
              <a:t>Recommended </a:t>
            </a:r>
            <a:r>
              <a:rPr lang="de-DE" altLang="de-DE" sz="2000" b="1" i="1" dirty="0" err="1" smtClean="0"/>
              <a:t>systematic</a:t>
            </a:r>
            <a:r>
              <a:rPr lang="de-DE" altLang="de-DE" sz="2000" b="1" i="1" dirty="0" smtClean="0"/>
              <a:t> </a:t>
            </a:r>
            <a:r>
              <a:rPr lang="de-DE" altLang="de-DE" sz="2000" b="1" i="1" dirty="0" err="1"/>
              <a:t>imaging</a:t>
            </a:r>
            <a:r>
              <a:rPr lang="de-DE" altLang="de-DE" sz="2000" b="1" i="1" dirty="0"/>
              <a:t> </a:t>
            </a:r>
            <a:r>
              <a:rPr lang="de-DE" altLang="de-DE" sz="2000" b="1" i="1" dirty="0" err="1"/>
              <a:t>analysis</a:t>
            </a:r>
            <a:r>
              <a:rPr lang="de-DE" altLang="de-DE" sz="2000" b="1" i="1" dirty="0"/>
              <a:t> </a:t>
            </a:r>
            <a:r>
              <a:rPr lang="de-DE" altLang="de-DE" sz="2000" b="1" i="1" dirty="0" smtClean="0"/>
              <a:t>:</a:t>
            </a:r>
          </a:p>
          <a:p>
            <a:pPr marL="180975" indent="-180975">
              <a:lnSpc>
                <a:spcPct val="150000"/>
              </a:lnSpc>
            </a:pPr>
            <a:endParaRPr lang="de-DE" altLang="de-DE" sz="2000" b="1" i="1" dirty="0" smtClean="0"/>
          </a:p>
          <a:p>
            <a:pPr marL="180975" indent="-180975">
              <a:lnSpc>
                <a:spcPct val="150000"/>
              </a:lnSpc>
              <a:buFontTx/>
              <a:buChar char="•"/>
            </a:pPr>
            <a:r>
              <a:rPr lang="de-DE" altLang="de-DE" sz="2000" dirty="0" smtClean="0"/>
              <a:t>Knowledge </a:t>
            </a:r>
            <a:r>
              <a:rPr lang="de-DE" altLang="de-DE" sz="2000" dirty="0" err="1" smtClean="0"/>
              <a:t>of</a:t>
            </a:r>
            <a:r>
              <a:rPr lang="de-DE" altLang="de-DE" sz="2000" dirty="0" smtClean="0"/>
              <a:t> </a:t>
            </a:r>
            <a:r>
              <a:rPr lang="de-DE" altLang="de-DE" sz="2000" dirty="0" err="1" smtClean="0"/>
              <a:t>the</a:t>
            </a:r>
            <a:r>
              <a:rPr lang="de-DE" altLang="de-DE" sz="2000" dirty="0" smtClean="0"/>
              <a:t> </a:t>
            </a:r>
            <a:r>
              <a:rPr lang="de-DE" altLang="de-DE" sz="2000" dirty="0" err="1" smtClean="0"/>
              <a:t>crucial</a:t>
            </a:r>
            <a:r>
              <a:rPr lang="de-DE" altLang="de-DE" sz="2000" dirty="0" smtClean="0"/>
              <a:t> </a:t>
            </a:r>
            <a:r>
              <a:rPr lang="de-DE" altLang="de-DE" sz="2000" b="1" dirty="0" err="1" smtClean="0"/>
              <a:t>anatomy</a:t>
            </a:r>
            <a:r>
              <a:rPr lang="de-DE" altLang="de-DE" sz="2000" dirty="0" smtClean="0"/>
              <a:t> </a:t>
            </a:r>
            <a:endParaRPr lang="de-DE" altLang="de-DE" sz="2000" dirty="0"/>
          </a:p>
          <a:p>
            <a:pPr marL="180975" indent="-180975">
              <a:lnSpc>
                <a:spcPct val="150000"/>
              </a:lnSpc>
              <a:buFontTx/>
              <a:buChar char="•"/>
            </a:pPr>
            <a:r>
              <a:rPr lang="de-DE" altLang="de-DE" sz="2000" b="1" dirty="0" smtClean="0"/>
              <a:t>Imaging </a:t>
            </a:r>
            <a:r>
              <a:rPr lang="de-DE" altLang="de-DE" sz="2000" b="1" dirty="0" err="1" smtClean="0"/>
              <a:t>techniques</a:t>
            </a:r>
            <a:r>
              <a:rPr lang="de-DE" altLang="de-DE" sz="2000" dirty="0" smtClean="0"/>
              <a:t> </a:t>
            </a:r>
            <a:r>
              <a:rPr lang="de-DE" altLang="de-DE" sz="2000" dirty="0"/>
              <a:t>(</a:t>
            </a:r>
            <a:r>
              <a:rPr lang="de-DE" altLang="de-DE" sz="2000" dirty="0" err="1" smtClean="0"/>
              <a:t>which</a:t>
            </a:r>
            <a:r>
              <a:rPr lang="de-DE" altLang="de-DE" sz="2000" dirty="0" smtClean="0"/>
              <a:t> </a:t>
            </a:r>
            <a:r>
              <a:rPr lang="de-DE" altLang="de-DE" sz="2000" dirty="0" err="1" smtClean="0"/>
              <a:t>contrast</a:t>
            </a:r>
            <a:r>
              <a:rPr lang="de-DE" altLang="de-DE" sz="2000" dirty="0" smtClean="0"/>
              <a:t> </a:t>
            </a:r>
            <a:r>
              <a:rPr lang="de-DE" altLang="de-DE" sz="2000" dirty="0" err="1" smtClean="0"/>
              <a:t>media</a:t>
            </a:r>
            <a:r>
              <a:rPr lang="de-DE" altLang="de-DE" sz="2000" dirty="0" smtClean="0"/>
              <a:t>? Oral/</a:t>
            </a:r>
            <a:r>
              <a:rPr lang="de-DE" altLang="de-DE" sz="2000" dirty="0" err="1" smtClean="0"/>
              <a:t>rectal</a:t>
            </a:r>
            <a:r>
              <a:rPr lang="de-DE" altLang="de-DE" sz="2000" dirty="0" smtClean="0"/>
              <a:t> </a:t>
            </a:r>
            <a:r>
              <a:rPr lang="de-DE" altLang="de-DE" sz="2000" dirty="0" err="1" smtClean="0"/>
              <a:t>contrast</a:t>
            </a:r>
            <a:r>
              <a:rPr lang="de-DE" altLang="de-DE" sz="2000" dirty="0" smtClean="0"/>
              <a:t>?) </a:t>
            </a:r>
            <a:endParaRPr lang="de-DE" altLang="de-DE" sz="2000" dirty="0"/>
          </a:p>
          <a:p>
            <a:pPr marL="180975" indent="-180975">
              <a:lnSpc>
                <a:spcPct val="150000"/>
              </a:lnSpc>
              <a:buFontTx/>
              <a:buChar char="•"/>
            </a:pPr>
            <a:r>
              <a:rPr lang="de-DE" altLang="de-DE" sz="2000" b="1" dirty="0" err="1" smtClean="0"/>
              <a:t>Which</a:t>
            </a:r>
            <a:r>
              <a:rPr lang="de-DE" altLang="de-DE" sz="2000" b="1" dirty="0" smtClean="0"/>
              <a:t> </a:t>
            </a:r>
            <a:r>
              <a:rPr lang="de-DE" altLang="de-DE" sz="2000" b="1" dirty="0" err="1" smtClean="0"/>
              <a:t>imaging</a:t>
            </a:r>
            <a:r>
              <a:rPr lang="de-DE" altLang="de-DE" sz="2000" b="1" dirty="0" smtClean="0"/>
              <a:t> </a:t>
            </a:r>
            <a:r>
              <a:rPr lang="de-DE" altLang="de-DE" sz="2000" b="1" dirty="0" err="1" smtClean="0"/>
              <a:t>modality</a:t>
            </a:r>
            <a:r>
              <a:rPr lang="de-DE" altLang="de-DE" sz="2000" b="1" dirty="0" smtClean="0"/>
              <a:t> </a:t>
            </a:r>
            <a:r>
              <a:rPr lang="de-DE" altLang="de-DE" sz="2000" b="1" dirty="0" err="1" smtClean="0"/>
              <a:t>is</a:t>
            </a:r>
            <a:r>
              <a:rPr lang="de-DE" altLang="de-DE" sz="2000" b="1" dirty="0" smtClean="0"/>
              <a:t> </a:t>
            </a:r>
            <a:r>
              <a:rPr lang="de-DE" altLang="de-DE" sz="2000" b="1" dirty="0" err="1" smtClean="0"/>
              <a:t>most</a:t>
            </a:r>
            <a:r>
              <a:rPr lang="de-DE" altLang="de-DE" sz="2000" b="1" dirty="0" smtClean="0"/>
              <a:t> </a:t>
            </a:r>
            <a:r>
              <a:rPr lang="de-DE" altLang="de-DE" sz="2000" b="1" dirty="0" err="1" smtClean="0"/>
              <a:t>useful</a:t>
            </a:r>
            <a:r>
              <a:rPr lang="de-DE" altLang="de-DE" sz="2000" b="1" dirty="0" smtClean="0"/>
              <a:t> </a:t>
            </a:r>
            <a:r>
              <a:rPr lang="de-DE" altLang="de-DE" sz="2000" b="1" dirty="0" err="1" smtClean="0"/>
              <a:t>and</a:t>
            </a:r>
            <a:r>
              <a:rPr lang="de-DE" altLang="de-DE" sz="2000" b="1" smtClean="0"/>
              <a:t> </a:t>
            </a:r>
            <a:r>
              <a:rPr lang="de-DE" altLang="de-DE" sz="2000" b="1" smtClean="0"/>
              <a:t>when</a:t>
            </a:r>
            <a:r>
              <a:rPr lang="de-DE" altLang="de-DE" sz="2000" b="1" dirty="0" smtClean="0"/>
              <a:t>? </a:t>
            </a:r>
            <a:endParaRPr lang="de-DE" altLang="de-DE" sz="2000" dirty="0"/>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4" descr="tuebingen_marktplatz90"/>
          <p:cNvPicPr>
            <a:picLocks noChangeAspect="1" noChangeArrowheads="1"/>
          </p:cNvPicPr>
          <p:nvPr/>
        </p:nvPicPr>
        <p:blipFill>
          <a:blip r:embed="rId2"/>
          <a:srcRect/>
          <a:stretch>
            <a:fillRect/>
          </a:stretch>
        </p:blipFill>
        <p:spPr bwMode="auto">
          <a:xfrm>
            <a:off x="719138" y="1619250"/>
            <a:ext cx="7700962" cy="2992438"/>
          </a:xfrm>
          <a:prstGeom prst="rect">
            <a:avLst/>
          </a:prstGeom>
          <a:noFill/>
          <a:ln w="9525">
            <a:noFill/>
            <a:miter lim="800000"/>
            <a:headEnd/>
            <a:tailEnd/>
          </a:ln>
        </p:spPr>
      </p:pic>
      <p:sp>
        <p:nvSpPr>
          <p:cNvPr id="41987" name="Rectangle 9"/>
          <p:cNvSpPr>
            <a:spLocks noChangeArrowheads="1"/>
          </p:cNvSpPr>
          <p:nvPr/>
        </p:nvSpPr>
        <p:spPr bwMode="auto">
          <a:xfrm>
            <a:off x="966788" y="5019675"/>
            <a:ext cx="6110287" cy="1304925"/>
          </a:xfrm>
          <a:prstGeom prst="rect">
            <a:avLst/>
          </a:prstGeom>
          <a:noFill/>
          <a:ln w="9525">
            <a:noFill/>
            <a:miter lim="800000"/>
            <a:headEnd/>
            <a:tailEnd/>
          </a:ln>
        </p:spPr>
        <p:txBody>
          <a:bodyPr lIns="0" tIns="0" rIns="0" bIns="0"/>
          <a:lstStyle/>
          <a:p>
            <a:pPr marL="180975" indent="-180975">
              <a:lnSpc>
                <a:spcPct val="110000"/>
              </a:lnSpc>
            </a:pPr>
            <a:r>
              <a:rPr lang="de-DE" altLang="de-DE" b="1" dirty="0" err="1" smtClean="0"/>
              <a:t>Thank</a:t>
            </a:r>
            <a:r>
              <a:rPr lang="de-DE" altLang="de-DE" b="1" dirty="0" smtClean="0"/>
              <a:t> </a:t>
            </a:r>
            <a:r>
              <a:rPr lang="de-DE" altLang="de-DE" b="1" dirty="0" err="1" smtClean="0"/>
              <a:t>you</a:t>
            </a:r>
            <a:r>
              <a:rPr lang="de-DE" altLang="de-DE" b="1" dirty="0" smtClean="0"/>
              <a:t> </a:t>
            </a:r>
            <a:r>
              <a:rPr lang="de-DE" altLang="de-DE" b="1" dirty="0" err="1" smtClean="0"/>
              <a:t>for</a:t>
            </a:r>
            <a:r>
              <a:rPr lang="de-DE" altLang="de-DE" b="1" dirty="0" smtClean="0"/>
              <a:t> </a:t>
            </a:r>
            <a:r>
              <a:rPr lang="de-DE" altLang="de-DE" b="1" dirty="0" err="1" smtClean="0"/>
              <a:t>your</a:t>
            </a:r>
            <a:r>
              <a:rPr lang="de-DE" altLang="de-DE" b="1" dirty="0" smtClean="0"/>
              <a:t> </a:t>
            </a:r>
            <a:r>
              <a:rPr lang="de-DE" altLang="de-DE" b="1" dirty="0" err="1" smtClean="0"/>
              <a:t>attention</a:t>
            </a:r>
            <a:r>
              <a:rPr lang="de-DE" altLang="de-DE" b="1" dirty="0" smtClean="0"/>
              <a:t>!</a:t>
            </a:r>
            <a:endParaRPr lang="de-DE" altLang="de-DE" b="1" dirty="0"/>
          </a:p>
          <a:p>
            <a:pPr marL="180975" indent="-180975">
              <a:lnSpc>
                <a:spcPct val="110000"/>
              </a:lnSpc>
            </a:pPr>
            <a:endParaRPr lang="de-DE" altLang="de-DE" b="1" dirty="0"/>
          </a:p>
        </p:txBody>
      </p:sp>
    </p:spTree>
  </p:cSld>
  <p:clrMapOvr>
    <a:masterClrMapping/>
  </p:clrMapOvr>
  <p:transition>
    <p:fade thruBlk="1"/>
  </p:transition>
  <p:timing>
    <p:tnLst>
      <p:par>
        <p:cTn id="1" dur="indefinite" restart="never" nodeType="tmRoot"/>
      </p:par>
    </p:tnLst>
  </p:timing>
</p:sld>
</file>

<file path=ppt/theme/theme1.xml><?xml version="1.0" encoding="utf-8"?>
<a:theme xmlns:a="http://schemas.openxmlformats.org/drawingml/2006/main" name="UT_pptmaster_1medukt_inst">
  <a:themeElements>
    <a:clrScheme name="UT_pptmaster_1medukt_inst 1">
      <a:dk1>
        <a:srgbClr val="333333"/>
      </a:dk1>
      <a:lt1>
        <a:srgbClr val="FFFFFF"/>
      </a:lt1>
      <a:dk2>
        <a:srgbClr val="A51E37"/>
      </a:dk2>
      <a:lt2>
        <a:srgbClr val="2D2015"/>
      </a:lt2>
      <a:accent1>
        <a:srgbClr val="ADB3B7"/>
      </a:accent1>
      <a:accent2>
        <a:srgbClr val="B4A069"/>
      </a:accent2>
      <a:accent3>
        <a:srgbClr val="FFFFFF"/>
      </a:accent3>
      <a:accent4>
        <a:srgbClr val="2A2A2A"/>
      </a:accent4>
      <a:accent5>
        <a:srgbClr val="D3D6D8"/>
      </a:accent5>
      <a:accent6>
        <a:srgbClr val="A3915E"/>
      </a:accent6>
      <a:hlink>
        <a:srgbClr val="32414B"/>
      </a:hlink>
      <a:folHlink>
        <a:srgbClr val="A51E37"/>
      </a:folHlink>
    </a:clrScheme>
    <a:fontScheme name="UT_pptmaster_1medukt_inst">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UT_pptmaster_1medukt_inst 1">
        <a:dk1>
          <a:srgbClr val="333333"/>
        </a:dk1>
        <a:lt1>
          <a:srgbClr val="FFFFFF"/>
        </a:lt1>
        <a:dk2>
          <a:srgbClr val="A51E37"/>
        </a:dk2>
        <a:lt2>
          <a:srgbClr val="2D2015"/>
        </a:lt2>
        <a:accent1>
          <a:srgbClr val="ADB3B7"/>
        </a:accent1>
        <a:accent2>
          <a:srgbClr val="B4A069"/>
        </a:accent2>
        <a:accent3>
          <a:srgbClr val="FFFFFF"/>
        </a:accent3>
        <a:accent4>
          <a:srgbClr val="2A2A2A"/>
        </a:accent4>
        <a:accent5>
          <a:srgbClr val="D3D6D8"/>
        </a:accent5>
        <a:accent6>
          <a:srgbClr val="A3915E"/>
        </a:accent6>
        <a:hlink>
          <a:srgbClr val="32414B"/>
        </a:hlink>
        <a:folHlink>
          <a:srgbClr val="A51E37"/>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UT_pptmaster_1medukt_inst.pot.pot</Template>
  <TotalTime>0</TotalTime>
  <Words>951</Words>
  <Application>Microsoft Macintosh PowerPoint</Application>
  <PresentationFormat>Bildschirmpräsentation (4:3)</PresentationFormat>
  <Paragraphs>175</Paragraphs>
  <Slides>47</Slides>
  <Notes>20</Notes>
  <HiddenSlides>0</HiddenSlides>
  <MMClips>0</MMClips>
  <ScaleCrop>false</ScaleCrop>
  <HeadingPairs>
    <vt:vector size="8" baseType="variant">
      <vt:variant>
        <vt:lpstr>Verwendete Schriftarten</vt:lpstr>
      </vt:variant>
      <vt:variant>
        <vt:i4>5</vt:i4>
      </vt:variant>
      <vt:variant>
        <vt:lpstr>Design</vt:lpstr>
      </vt:variant>
      <vt:variant>
        <vt:i4>1</vt:i4>
      </vt:variant>
      <vt:variant>
        <vt:lpstr>Eingebettete OLE-Server</vt:lpstr>
      </vt:variant>
      <vt:variant>
        <vt:i4>1</vt:i4>
      </vt:variant>
      <vt:variant>
        <vt:lpstr>Folientitel</vt:lpstr>
      </vt:variant>
      <vt:variant>
        <vt:i4>47</vt:i4>
      </vt:variant>
    </vt:vector>
  </HeadingPairs>
  <TitlesOfParts>
    <vt:vector size="54" baseType="lpstr">
      <vt:lpstr>Calibri</vt:lpstr>
      <vt:lpstr>ＭＳ Ｐゴシック</vt:lpstr>
      <vt:lpstr>Symbol</vt:lpstr>
      <vt:lpstr>Wingdings</vt:lpstr>
      <vt:lpstr>Arial</vt:lpstr>
      <vt:lpstr>UT_pptmaster_1medukt_inst</vt:lpstr>
      <vt:lpstr>Paint Shop Pro Image</vt:lpstr>
      <vt:lpstr>PowerPoint-Präsentation</vt:lpstr>
      <vt:lpstr>Learning points</vt:lpstr>
      <vt:lpstr>PowerPoint-Präsentation</vt:lpstr>
      <vt:lpstr>Computertomography (CT)</vt:lpstr>
      <vt:lpstr>Magnetic Resonance Imaging (MRI)</vt:lpstr>
      <vt:lpstr>What dos CT mean for the cross sectional imaging?</vt:lpstr>
      <vt:lpstr>PowerPoint-Präsentation</vt:lpstr>
      <vt:lpstr>PowerPoint-Präsentation</vt:lpstr>
      <vt:lpstr>Contrast Media (CM)</vt:lpstr>
      <vt:lpstr>What does intravenous contrast media look like?</vt:lpstr>
      <vt:lpstr>What does intravenous contrast media look like?</vt:lpstr>
      <vt:lpstr>What does intravenous contrast media look like?</vt:lpstr>
      <vt:lpstr>PowerPoint-Präsentation</vt:lpstr>
      <vt:lpstr>PowerPoint-Präsentation</vt:lpstr>
      <vt:lpstr>Slicing</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aa</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BBDO Services GmbH</Company>
  <LinksUpToDate>false</LinksUpToDate>
  <SharedDoc>false</SharedDoc>
  <HyperlinksChanged>false</HyperlinksChanged>
  <AppVersion>15.0023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Headline (max. zweizeilig/linksbündig) Headline (Ausrichtung am Fuß) 28 pt</dc:title>
  <dc:creator>markus harrasser</dc:creator>
  <cp:lastModifiedBy>Microsoft Office-Anwender</cp:lastModifiedBy>
  <cp:revision>208</cp:revision>
  <cp:lastPrinted>2012-05-09T09:25:24Z</cp:lastPrinted>
  <dcterms:created xsi:type="dcterms:W3CDTF">2010-12-13T08:31:23Z</dcterms:created>
  <dcterms:modified xsi:type="dcterms:W3CDTF">2018-10-15T19:48:21Z</dcterms:modified>
</cp:coreProperties>
</file>