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7"/>
  </p:handoutMasterIdLst>
  <p:sldIdLst>
    <p:sldId id="256" r:id="rId2"/>
    <p:sldId id="336" r:id="rId3"/>
    <p:sldId id="448" r:id="rId4"/>
    <p:sldId id="449" r:id="rId5"/>
    <p:sldId id="450" r:id="rId6"/>
    <p:sldId id="482" r:id="rId7"/>
    <p:sldId id="483" r:id="rId8"/>
    <p:sldId id="486" r:id="rId9"/>
    <p:sldId id="494" r:id="rId10"/>
    <p:sldId id="495" r:id="rId11"/>
    <p:sldId id="284" r:id="rId12"/>
    <p:sldId id="282" r:id="rId13"/>
    <p:sldId id="283" r:id="rId14"/>
    <p:sldId id="496" r:id="rId15"/>
    <p:sldId id="497" r:id="rId16"/>
    <p:sldId id="492" r:id="rId17"/>
    <p:sldId id="452" r:id="rId18"/>
    <p:sldId id="453" r:id="rId19"/>
    <p:sldId id="457" r:id="rId20"/>
    <p:sldId id="501" r:id="rId21"/>
    <p:sldId id="493" r:id="rId22"/>
    <p:sldId id="468" r:id="rId23"/>
    <p:sldId id="503" r:id="rId24"/>
    <p:sldId id="454" r:id="rId25"/>
    <p:sldId id="455" r:id="rId26"/>
    <p:sldId id="469" r:id="rId27"/>
    <p:sldId id="470" r:id="rId28"/>
    <p:sldId id="499" r:id="rId29"/>
    <p:sldId id="456" r:id="rId30"/>
    <p:sldId id="500" r:id="rId31"/>
    <p:sldId id="502" r:id="rId32"/>
    <p:sldId id="512" r:id="rId33"/>
    <p:sldId id="491" r:id="rId34"/>
    <p:sldId id="553" r:id="rId35"/>
    <p:sldId id="458" r:id="rId36"/>
    <p:sldId id="461" r:id="rId37"/>
    <p:sldId id="462" r:id="rId38"/>
    <p:sldId id="463" r:id="rId39"/>
    <p:sldId id="504" r:id="rId40"/>
    <p:sldId id="471" r:id="rId41"/>
    <p:sldId id="506" r:id="rId42"/>
    <p:sldId id="473" r:id="rId43"/>
    <p:sldId id="474" r:id="rId44"/>
    <p:sldId id="480" r:id="rId45"/>
    <p:sldId id="465" r:id="rId46"/>
    <p:sldId id="519" r:id="rId47"/>
    <p:sldId id="515" r:id="rId48"/>
    <p:sldId id="516" r:id="rId49"/>
    <p:sldId id="476" r:id="rId50"/>
    <p:sldId id="464" r:id="rId51"/>
    <p:sldId id="529" r:id="rId52"/>
    <p:sldId id="289" r:id="rId53"/>
    <p:sldId id="527" r:id="rId54"/>
    <p:sldId id="555" r:id="rId55"/>
    <p:sldId id="415" r:id="rId56"/>
    <p:sldId id="523" r:id="rId57"/>
    <p:sldId id="524" r:id="rId58"/>
    <p:sldId id="525" r:id="rId59"/>
    <p:sldId id="536" r:id="rId60"/>
    <p:sldId id="526" r:id="rId61"/>
    <p:sldId id="291" r:id="rId62"/>
    <p:sldId id="417" r:id="rId63"/>
    <p:sldId id="541" r:id="rId64"/>
    <p:sldId id="552" r:id="rId65"/>
    <p:sldId id="410" r:id="rId66"/>
    <p:sldId id="411" r:id="rId67"/>
    <p:sldId id="545" r:id="rId68"/>
    <p:sldId id="543" r:id="rId69"/>
    <p:sldId id="547" r:id="rId70"/>
    <p:sldId id="548" r:id="rId71"/>
    <p:sldId id="549" r:id="rId72"/>
    <p:sldId id="546" r:id="rId73"/>
    <p:sldId id="399" r:id="rId74"/>
    <p:sldId id="400" r:id="rId75"/>
    <p:sldId id="401" r:id="rId76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30" d="100"/>
          <a:sy n="130" d="100"/>
        </p:scale>
        <p:origin x="-186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814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CE4627-DD98-408C-891F-FFE8F66B2DD5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5CCCED-43D7-4226-83D7-B50672B6D56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64027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8642E-C24B-433A-90B1-783F63673471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5B0D9-9860-401E-98A0-91ED72A811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69999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8642E-C24B-433A-90B1-783F63673471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5B0D9-9860-401E-98A0-91ED72A811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6862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8642E-C24B-433A-90B1-783F63673471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5B0D9-9860-401E-98A0-91ED72A811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2755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8642E-C24B-433A-90B1-783F63673471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5B0D9-9860-401E-98A0-91ED72A811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3921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8642E-C24B-433A-90B1-783F63673471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5B0D9-9860-401E-98A0-91ED72A811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52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8642E-C24B-433A-90B1-783F63673471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5B0D9-9860-401E-98A0-91ED72A811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4031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8642E-C24B-433A-90B1-783F63673471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5B0D9-9860-401E-98A0-91ED72A811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6996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8642E-C24B-433A-90B1-783F63673471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5B0D9-9860-401E-98A0-91ED72A811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2992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8642E-C24B-433A-90B1-783F63673471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5B0D9-9860-401E-98A0-91ED72A811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5187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8642E-C24B-433A-90B1-783F63673471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5B0D9-9860-401E-98A0-91ED72A811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836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8642E-C24B-433A-90B1-783F63673471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5B0D9-9860-401E-98A0-91ED72A811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52210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8642E-C24B-433A-90B1-783F63673471}" type="datetimeFigureOut">
              <a:rPr lang="de-DE" smtClean="0"/>
              <a:t>21.06.2019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5B0D9-9860-401E-98A0-91ED72A8112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01478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de.wikipedia.org/w/index.php?title=Datei:Heart_anterior_large.jpg&amp;filetimestamp=20110413220812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64.wmf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2862174" y="2564904"/>
            <a:ext cx="333424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i="1" dirty="0" smtClean="0"/>
              <a:t>Kreislaufpathologie</a:t>
            </a:r>
          </a:p>
          <a:p>
            <a:pPr algn="ctr"/>
            <a:r>
              <a:rPr lang="de-DE" i="1" dirty="0" smtClean="0"/>
              <a:t>04.06.2019</a:t>
            </a:r>
          </a:p>
          <a:p>
            <a:pPr algn="ctr"/>
            <a:r>
              <a:rPr lang="de-DE" i="1" dirty="0" smtClean="0"/>
              <a:t>17.06.2019</a:t>
            </a:r>
          </a:p>
          <a:p>
            <a:pPr algn="ctr"/>
            <a:endParaRPr lang="de-DE" i="1" dirty="0"/>
          </a:p>
          <a:p>
            <a:pPr algn="ctr"/>
            <a:r>
              <a:rPr lang="de-DE" i="1" dirty="0" smtClean="0"/>
              <a:t>Dr. S. </a:t>
            </a:r>
            <a:r>
              <a:rPr lang="de-DE" i="1" dirty="0" err="1" smtClean="0"/>
              <a:t>Haen</a:t>
            </a:r>
            <a:r>
              <a:rPr lang="de-DE" i="1" dirty="0" smtClean="0"/>
              <a:t> </a:t>
            </a:r>
          </a:p>
          <a:p>
            <a:pPr algn="ctr"/>
            <a:r>
              <a:rPr lang="de-DE" i="1" dirty="0" smtClean="0"/>
              <a:t>Institut für Allgemeine Pathologie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394125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8830" y="1052736"/>
            <a:ext cx="9106724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i="1" u="sng" dirty="0" smtClean="0"/>
              <a:t>Vorherige Themen</a:t>
            </a:r>
            <a:r>
              <a:rPr lang="de-DE" dirty="0" smtClean="0"/>
              <a:t>:</a:t>
            </a:r>
          </a:p>
          <a:p>
            <a:endParaRPr lang="de-DE" dirty="0"/>
          </a:p>
          <a:p>
            <a:r>
              <a:rPr lang="de-DE" b="1" i="1" u="sng" dirty="0" smtClean="0"/>
              <a:t>Lernziele:</a:t>
            </a:r>
          </a:p>
          <a:p>
            <a:endParaRPr lang="de-DE" dirty="0"/>
          </a:p>
          <a:p>
            <a:r>
              <a:rPr lang="de-DE" b="1" i="1" u="sng" dirty="0" smtClean="0"/>
              <a:t>Physiologie</a:t>
            </a:r>
            <a:r>
              <a:rPr lang="de-DE" dirty="0" smtClean="0"/>
              <a:t>:	Herzklappen		</a:t>
            </a:r>
            <a:r>
              <a:rPr lang="de-DE" b="1" i="1" u="sng" dirty="0" smtClean="0"/>
              <a:t>Pathologie</a:t>
            </a:r>
            <a:r>
              <a:rPr lang="de-DE" dirty="0" smtClean="0"/>
              <a:t>:	- </a:t>
            </a:r>
            <a:r>
              <a:rPr lang="de-DE" dirty="0" err="1" smtClean="0"/>
              <a:t>funktionsstörungen</a:t>
            </a:r>
            <a:endParaRPr lang="de-DE" dirty="0" smtClean="0"/>
          </a:p>
          <a:p>
            <a:r>
              <a:rPr lang="de-DE" dirty="0"/>
              <a:t>	</a:t>
            </a:r>
            <a:r>
              <a:rPr lang="de-DE" dirty="0" smtClean="0"/>
              <a:t>	</a:t>
            </a:r>
            <a:r>
              <a:rPr lang="de-DE" dirty="0" err="1" smtClean="0"/>
              <a:t>Ventrikelseptumdefekt</a:t>
            </a:r>
            <a:r>
              <a:rPr lang="de-DE" dirty="0" smtClean="0"/>
              <a:t>			Folgen</a:t>
            </a:r>
          </a:p>
          <a:p>
            <a:r>
              <a:rPr lang="de-DE" dirty="0"/>
              <a:t>	</a:t>
            </a:r>
            <a:r>
              <a:rPr lang="de-DE" dirty="0" smtClean="0"/>
              <a:t>	</a:t>
            </a:r>
            <a:r>
              <a:rPr lang="de-DE" dirty="0" err="1" smtClean="0"/>
              <a:t>myokardiale</a:t>
            </a:r>
            <a:r>
              <a:rPr lang="de-DE" dirty="0" smtClean="0"/>
              <a:t> Funktion			Folgen von </a:t>
            </a:r>
            <a:r>
              <a:rPr lang="de-DE" dirty="0" err="1" smtClean="0"/>
              <a:t>Funktionsstörg</a:t>
            </a:r>
            <a:r>
              <a:rPr lang="de-DE" dirty="0" smtClean="0"/>
              <a:t>.</a:t>
            </a:r>
          </a:p>
          <a:p>
            <a:r>
              <a:rPr lang="de-DE" dirty="0"/>
              <a:t>	</a:t>
            </a:r>
            <a:r>
              <a:rPr lang="de-DE" dirty="0" smtClean="0"/>
              <a:t>	systemischer Kreislauf			Durchblutungsstörung</a:t>
            </a:r>
          </a:p>
          <a:p>
            <a:r>
              <a:rPr lang="de-DE" dirty="0"/>
              <a:t>	</a:t>
            </a:r>
            <a:r>
              <a:rPr lang="de-DE" dirty="0" smtClean="0"/>
              <a:t>	Durchblutungsregulation			- </a:t>
            </a:r>
            <a:r>
              <a:rPr lang="de-DE" dirty="0" err="1" smtClean="0"/>
              <a:t>dysregulation</a:t>
            </a:r>
            <a:r>
              <a:rPr lang="de-DE" dirty="0" smtClean="0"/>
              <a:t> + Folgen</a:t>
            </a:r>
          </a:p>
          <a:p>
            <a:r>
              <a:rPr lang="de-DE" dirty="0"/>
              <a:t>	</a:t>
            </a:r>
            <a:r>
              <a:rPr lang="de-DE" dirty="0" smtClean="0"/>
              <a:t>	Lungenperfusion				</a:t>
            </a:r>
            <a:r>
              <a:rPr lang="de-DE" dirty="0" err="1" smtClean="0"/>
              <a:t>pulmonalarterieller</a:t>
            </a:r>
            <a:endParaRPr lang="de-DE" dirty="0" smtClean="0"/>
          </a:p>
          <a:p>
            <a:r>
              <a:rPr lang="de-DE" dirty="0"/>
              <a:t>	</a:t>
            </a:r>
            <a:r>
              <a:rPr lang="de-DE" dirty="0" smtClean="0"/>
              <a:t>						Hochdruck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2362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0" t="46540" r="28774" b="18720"/>
          <a:stretch/>
        </p:blipFill>
        <p:spPr bwMode="auto">
          <a:xfrm>
            <a:off x="196221" y="2310585"/>
            <a:ext cx="8220392" cy="42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0" t="13208" r="28774" b="70483"/>
          <a:stretch/>
        </p:blipFill>
        <p:spPr bwMode="auto">
          <a:xfrm>
            <a:off x="188906" y="330585"/>
            <a:ext cx="8161470" cy="19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273465" y="6495249"/>
            <a:ext cx="280512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DE" dirty="0" smtClean="0"/>
              <a:t>Herzmuskulatur ( Myokard 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022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2" t="67733" r="28562" b="13471"/>
          <a:stretch/>
        </p:blipFill>
        <p:spPr bwMode="auto">
          <a:xfrm>
            <a:off x="34354" y="1916832"/>
            <a:ext cx="9126469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273465" y="6495249"/>
            <a:ext cx="280512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DE" dirty="0" smtClean="0"/>
              <a:t>Herzmuskulatur ( Myokard 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435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251520" y="620688"/>
            <a:ext cx="8939820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Herzmuskulatur</a:t>
            </a:r>
          </a:p>
          <a:p>
            <a:endParaRPr lang="de-DE" dirty="0"/>
          </a:p>
          <a:p>
            <a:pPr marL="285750" indent="-285750">
              <a:buFontTx/>
              <a:buChar char="-"/>
            </a:pPr>
            <a:r>
              <a:rPr lang="de-DE" dirty="0" smtClean="0"/>
              <a:t>die </a:t>
            </a:r>
            <a:r>
              <a:rPr lang="de-DE" dirty="0"/>
              <a:t>Zellkerne liegen mittig in den Zellen</a:t>
            </a:r>
            <a:r>
              <a:rPr lang="de-DE" dirty="0" smtClean="0"/>
              <a:t>,</a:t>
            </a:r>
          </a:p>
          <a:p>
            <a:pPr marL="285750" indent="-285750">
              <a:buFontTx/>
              <a:buChar char="-"/>
            </a:pPr>
            <a:endParaRPr lang="de-DE" dirty="0"/>
          </a:p>
          <a:p>
            <a:pPr marL="285750" indent="-285750">
              <a:buFontTx/>
              <a:buChar char="-"/>
            </a:pPr>
            <a:r>
              <a:rPr lang="de-DE" dirty="0" smtClean="0"/>
              <a:t>Es </a:t>
            </a:r>
            <a:r>
              <a:rPr lang="de-DE" dirty="0"/>
              <a:t>handelt sich um </a:t>
            </a:r>
            <a:r>
              <a:rPr lang="de-DE" dirty="0" err="1"/>
              <a:t>einkernige</a:t>
            </a:r>
            <a:r>
              <a:rPr lang="de-DE" dirty="0"/>
              <a:t> Muskelzellen, die eine Länge von ca. 100 µm aufweisen. </a:t>
            </a:r>
            <a:endParaRPr lang="de-DE" dirty="0" smtClean="0"/>
          </a:p>
          <a:p>
            <a:pPr marL="285750" indent="-285750">
              <a:buFontTx/>
              <a:buChar char="-"/>
            </a:pPr>
            <a:endParaRPr lang="de-DE" dirty="0"/>
          </a:p>
          <a:p>
            <a:pPr marL="285750" indent="-285750">
              <a:buFontTx/>
              <a:buChar char="-"/>
            </a:pPr>
            <a:r>
              <a:rPr lang="de-DE" dirty="0" smtClean="0"/>
              <a:t>die </a:t>
            </a:r>
            <a:r>
              <a:rPr lang="de-DE" dirty="0"/>
              <a:t>Herzmuskelzellen sind über Glanzstreifen verbunden</a:t>
            </a:r>
            <a:r>
              <a:rPr lang="de-DE" dirty="0" smtClean="0"/>
              <a:t>,</a:t>
            </a:r>
          </a:p>
          <a:p>
            <a:pPr marL="285750" indent="-285750">
              <a:buFontTx/>
              <a:buChar char="-"/>
            </a:pPr>
            <a:endParaRPr lang="de-DE" dirty="0"/>
          </a:p>
          <a:p>
            <a:pPr marL="285750" indent="-285750">
              <a:buFontTx/>
              <a:buChar char="-"/>
            </a:pPr>
            <a:r>
              <a:rPr lang="de-DE" dirty="0" smtClean="0"/>
              <a:t>die </a:t>
            </a:r>
            <a:r>
              <a:rPr lang="de-DE" dirty="0"/>
              <a:t>Herzmuskelzellen sind komplex verzweigt</a:t>
            </a:r>
            <a:r>
              <a:rPr lang="de-DE" dirty="0" smtClean="0"/>
              <a:t>.</a:t>
            </a:r>
          </a:p>
          <a:p>
            <a:pPr marL="285750" indent="-285750">
              <a:buFontTx/>
              <a:buChar char="-"/>
            </a:pPr>
            <a:endParaRPr lang="de-DE" dirty="0"/>
          </a:p>
          <a:p>
            <a:pPr marL="285750" indent="-285750">
              <a:buFontTx/>
              <a:buChar char="-"/>
            </a:pPr>
            <a:r>
              <a:rPr lang="de-DE" dirty="0" smtClean="0"/>
              <a:t>um </a:t>
            </a:r>
            <a:r>
              <a:rPr lang="de-DE" dirty="0"/>
              <a:t>den Kern befindet sich ein </a:t>
            </a:r>
            <a:r>
              <a:rPr lang="de-DE" dirty="0" err="1"/>
              <a:t>myofibrillenfreier</a:t>
            </a:r>
            <a:r>
              <a:rPr lang="de-DE" dirty="0"/>
              <a:t> </a:t>
            </a:r>
            <a:r>
              <a:rPr lang="de-DE" dirty="0" smtClean="0"/>
              <a:t>Hof</a:t>
            </a:r>
          </a:p>
          <a:p>
            <a:pPr marL="285750" indent="-285750">
              <a:buFontTx/>
              <a:buChar char="-"/>
            </a:pPr>
            <a:endParaRPr lang="de-DE" dirty="0"/>
          </a:p>
          <a:p>
            <a:pPr marL="285750" indent="-285750">
              <a:buFontTx/>
              <a:buChar char="-"/>
            </a:pPr>
            <a:r>
              <a:rPr lang="de-DE" dirty="0" smtClean="0"/>
              <a:t>die </a:t>
            </a:r>
            <a:r>
              <a:rPr lang="de-DE" dirty="0"/>
              <a:t>Erregungsüberleitung findet mithilfe von </a:t>
            </a:r>
            <a:r>
              <a:rPr lang="de-DE" dirty="0" err="1"/>
              <a:t>Connexinen</a:t>
            </a:r>
            <a:r>
              <a:rPr lang="de-DE" dirty="0"/>
              <a:t> statt (</a:t>
            </a:r>
            <a:r>
              <a:rPr lang="de-DE" dirty="0" err="1"/>
              <a:t>Connexin</a:t>
            </a:r>
            <a:r>
              <a:rPr lang="de-DE" dirty="0"/>
              <a:t> 43</a:t>
            </a:r>
            <a:r>
              <a:rPr lang="de-DE" dirty="0" smtClean="0"/>
              <a:t>)</a:t>
            </a:r>
          </a:p>
          <a:p>
            <a:pPr marL="285750" indent="-285750">
              <a:buFontTx/>
              <a:buChar char="-"/>
            </a:pPr>
            <a:endParaRPr lang="de-DE" dirty="0"/>
          </a:p>
          <a:p>
            <a:r>
              <a:rPr lang="de-DE" dirty="0" smtClean="0"/>
              <a:t>-     in </a:t>
            </a:r>
            <a:r>
              <a:rPr lang="de-DE" dirty="0"/>
              <a:t>den Herzohren wird das ANP produziert (vermehrte Freisetzung bei Volumenbelastung)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02434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38" y="71438"/>
            <a:ext cx="8645525" cy="671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7703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134938"/>
            <a:ext cx="8261350" cy="6589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2897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2974255" y="2708920"/>
            <a:ext cx="3195490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i="1" u="sng" dirty="0" smtClean="0"/>
              <a:t>Herzklappenfunktionsstörungen</a:t>
            </a:r>
          </a:p>
          <a:p>
            <a:pPr algn="ctr"/>
            <a:endParaRPr lang="de-DE" i="1" u="sng" dirty="0"/>
          </a:p>
          <a:p>
            <a:pPr algn="ctr"/>
            <a:r>
              <a:rPr lang="de-DE" i="1" u="sng" dirty="0" smtClean="0"/>
              <a:t>Herzklappenstenosen</a:t>
            </a:r>
          </a:p>
          <a:p>
            <a:pPr algn="ctr"/>
            <a:r>
              <a:rPr lang="de-DE" i="1" u="sng" dirty="0" smtClean="0"/>
              <a:t>Herzklappeninsuffizienz</a:t>
            </a:r>
          </a:p>
          <a:p>
            <a:pPr algn="ctr"/>
            <a:endParaRPr lang="de-DE" u="sng" dirty="0"/>
          </a:p>
        </p:txBody>
      </p:sp>
    </p:spTree>
    <p:extLst>
      <p:ext uri="{BB962C8B-B14F-4D97-AF65-F5344CB8AC3E}">
        <p14:creationId xmlns:p14="http://schemas.microsoft.com/office/powerpoint/2010/main" val="177962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2" t="28109" r="18403" b="12116"/>
          <a:stretch/>
        </p:blipFill>
        <p:spPr bwMode="auto">
          <a:xfrm>
            <a:off x="107504" y="260648"/>
            <a:ext cx="8966525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2" t="16934" r="18403" b="71784"/>
          <a:stretch/>
        </p:blipFill>
        <p:spPr bwMode="auto">
          <a:xfrm>
            <a:off x="661" y="6370629"/>
            <a:ext cx="4345229" cy="487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124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57" t="33698" r="19777" b="9237"/>
          <a:stretch/>
        </p:blipFill>
        <p:spPr bwMode="auto">
          <a:xfrm>
            <a:off x="70928" y="44624"/>
            <a:ext cx="9000147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2" t="16934" r="18403" b="71784"/>
          <a:stretch/>
        </p:blipFill>
        <p:spPr bwMode="auto">
          <a:xfrm>
            <a:off x="661" y="6370629"/>
            <a:ext cx="4345229" cy="487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173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07504" y="30585"/>
            <a:ext cx="8251041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de-DE" altLang="de-DE" sz="2400" i="1" u="sng" dirty="0" smtClean="0"/>
              <a:t>Herzklappen</a:t>
            </a:r>
            <a:r>
              <a:rPr lang="de-DE" altLang="de-DE" dirty="0"/>
              <a:t>          </a:t>
            </a:r>
          </a:p>
          <a:p>
            <a:r>
              <a:rPr lang="de-DE" altLang="de-DE" dirty="0"/>
              <a:t> </a:t>
            </a:r>
          </a:p>
          <a:p>
            <a:endParaRPr lang="de-DE" altLang="de-DE" dirty="0"/>
          </a:p>
          <a:p>
            <a:r>
              <a:rPr lang="de-DE" altLang="de-DE" dirty="0"/>
              <a:t>Die vier </a:t>
            </a:r>
            <a:r>
              <a:rPr lang="de-DE" altLang="de-DE" b="1" dirty="0"/>
              <a:t>Herzklappen</a:t>
            </a:r>
            <a:r>
              <a:rPr lang="de-DE" altLang="de-DE" dirty="0"/>
              <a:t> wirken im </a:t>
            </a:r>
            <a:r>
              <a:rPr lang="de-DE" altLang="de-DE" dirty="0" smtClean="0"/>
              <a:t>Herz </a:t>
            </a:r>
            <a:r>
              <a:rPr lang="de-DE" altLang="de-DE" dirty="0"/>
              <a:t>als </a:t>
            </a:r>
            <a:r>
              <a:rPr lang="de-DE" altLang="de-DE" dirty="0" smtClean="0"/>
              <a:t>Ventile </a:t>
            </a:r>
            <a:r>
              <a:rPr lang="de-DE" altLang="de-DE" dirty="0"/>
              <a:t>und </a:t>
            </a:r>
          </a:p>
          <a:p>
            <a:r>
              <a:rPr lang="de-DE" altLang="de-DE" dirty="0"/>
              <a:t>verhindern einen Rückstrom des Blutes in die falsche Richtung. </a:t>
            </a:r>
          </a:p>
          <a:p>
            <a:r>
              <a:rPr lang="de-DE" altLang="de-DE" dirty="0"/>
              <a:t>Jede Herzhälfte hat eine </a:t>
            </a:r>
            <a:r>
              <a:rPr lang="de-DE" altLang="de-DE" dirty="0" smtClean="0"/>
              <a:t>Segelklappe (</a:t>
            </a:r>
            <a:r>
              <a:rPr lang="de-DE" altLang="de-DE" i="1" dirty="0" err="1" smtClean="0"/>
              <a:t>Atrioventrikularklappe</a:t>
            </a:r>
            <a:r>
              <a:rPr lang="de-DE" altLang="de-DE" dirty="0"/>
              <a:t>) </a:t>
            </a:r>
          </a:p>
          <a:p>
            <a:r>
              <a:rPr lang="de-DE" altLang="de-DE" dirty="0"/>
              <a:t>und eine </a:t>
            </a:r>
            <a:r>
              <a:rPr lang="de-DE" altLang="de-DE" dirty="0" smtClean="0"/>
              <a:t>Taschenklappe </a:t>
            </a:r>
            <a:r>
              <a:rPr lang="de-DE" altLang="de-DE" dirty="0"/>
              <a:t>(</a:t>
            </a:r>
            <a:r>
              <a:rPr lang="de-DE" altLang="de-DE" i="1" dirty="0"/>
              <a:t>Semilunarklappe</a:t>
            </a:r>
            <a:r>
              <a:rPr lang="de-DE" altLang="de-DE" dirty="0"/>
              <a:t>). </a:t>
            </a:r>
          </a:p>
          <a:p>
            <a:r>
              <a:rPr lang="de-DE" altLang="de-DE" dirty="0"/>
              <a:t>Die Segelklappen liegen zwischen Vorhof und Kammer und heißen </a:t>
            </a:r>
          </a:p>
          <a:p>
            <a:r>
              <a:rPr lang="de-DE" altLang="de-DE" dirty="0" err="1" smtClean="0"/>
              <a:t>Bikuspidalklappe</a:t>
            </a:r>
            <a:r>
              <a:rPr lang="de-DE" altLang="de-DE" dirty="0" smtClean="0"/>
              <a:t> = Mitralklappe </a:t>
            </a:r>
            <a:r>
              <a:rPr lang="de-DE" altLang="de-DE" dirty="0"/>
              <a:t>(links) und </a:t>
            </a:r>
            <a:r>
              <a:rPr lang="de-DE" altLang="de-DE" dirty="0" err="1"/>
              <a:t>Trikuspidalklappe</a:t>
            </a:r>
            <a:r>
              <a:rPr lang="de-DE" altLang="de-DE" dirty="0"/>
              <a:t> (rechts). </a:t>
            </a:r>
          </a:p>
          <a:p>
            <a:r>
              <a:rPr lang="de-DE" altLang="de-DE" dirty="0"/>
              <a:t>Die Taschenklappen liegen jeweils zwischen Kammer und </a:t>
            </a:r>
          </a:p>
          <a:p>
            <a:r>
              <a:rPr lang="de-DE" altLang="de-DE" dirty="0"/>
              <a:t>Ausstromgefäß und heißen </a:t>
            </a:r>
            <a:r>
              <a:rPr lang="de-DE" altLang="de-DE" dirty="0" err="1" smtClean="0"/>
              <a:t>Pulmonalklappe</a:t>
            </a:r>
            <a:r>
              <a:rPr lang="de-DE" altLang="de-DE" dirty="0" smtClean="0"/>
              <a:t> </a:t>
            </a:r>
            <a:r>
              <a:rPr lang="de-DE" altLang="de-DE" dirty="0"/>
              <a:t>(rechts) und </a:t>
            </a:r>
            <a:r>
              <a:rPr lang="de-DE" altLang="de-DE" dirty="0" smtClean="0"/>
              <a:t>Aortenklappe (links</a:t>
            </a:r>
            <a:r>
              <a:rPr lang="de-DE" altLang="de-DE" dirty="0"/>
              <a:t>).</a:t>
            </a:r>
          </a:p>
        </p:txBody>
      </p:sp>
      <p:sp>
        <p:nvSpPr>
          <p:cNvPr id="2051" name="AutoShape 5" descr="220px-Heart_anterior_larg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-4502150" y="1012825"/>
            <a:ext cx="209550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2052" name="AutoShape 6" descr="magnify-clip">
            <a:hlinkClick r:id="rId2" tooltip="vergrößern und Informationen zum Bild anzeigen"/>
          </p:cNvPr>
          <p:cNvSpPr>
            <a:spLocks noChangeAspect="1" noChangeArrowheads="1"/>
          </p:cNvSpPr>
          <p:nvPr/>
        </p:nvSpPr>
        <p:spPr bwMode="auto">
          <a:xfrm>
            <a:off x="-4502150" y="3924300"/>
            <a:ext cx="142875" cy="10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de-DE" altLang="de-DE"/>
          </a:p>
        </p:txBody>
      </p:sp>
      <p:sp>
        <p:nvSpPr>
          <p:cNvPr id="2" name="Textfeld 1"/>
          <p:cNvSpPr txBox="1"/>
          <p:nvPr/>
        </p:nvSpPr>
        <p:spPr>
          <a:xfrm>
            <a:off x="134908" y="3237610"/>
            <a:ext cx="909210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i="1" dirty="0"/>
              <a:t>Taschenklappen</a:t>
            </a:r>
            <a:r>
              <a:rPr lang="de-DE" i="1" dirty="0"/>
              <a:t> </a:t>
            </a:r>
            <a:r>
              <a:rPr lang="de-DE" dirty="0" smtClean="0"/>
              <a:t>		= 	</a:t>
            </a:r>
            <a:r>
              <a:rPr lang="de-DE" b="1" dirty="0" smtClean="0"/>
              <a:t>Semilunarklappe = </a:t>
            </a:r>
            <a:r>
              <a:rPr lang="de-DE" dirty="0" smtClean="0"/>
              <a:t>Duplikatur des Endokards</a:t>
            </a:r>
          </a:p>
          <a:p>
            <a:r>
              <a:rPr lang="de-DE" dirty="0" smtClean="0"/>
              <a:t>	Aortenklappe 	= 	</a:t>
            </a:r>
            <a:r>
              <a:rPr lang="de-DE" dirty="0" err="1" smtClean="0"/>
              <a:t>Valva</a:t>
            </a:r>
            <a:r>
              <a:rPr lang="de-DE" dirty="0" smtClean="0"/>
              <a:t> </a:t>
            </a:r>
            <a:r>
              <a:rPr lang="de-DE" dirty="0" err="1" smtClean="0"/>
              <a:t>aortae</a:t>
            </a:r>
            <a:endParaRPr lang="de-DE" dirty="0" smtClean="0"/>
          </a:p>
          <a:p>
            <a:r>
              <a:rPr lang="de-DE" dirty="0" smtClean="0"/>
              <a:t>	</a:t>
            </a:r>
            <a:r>
              <a:rPr lang="de-DE" dirty="0" err="1" smtClean="0"/>
              <a:t>Pulmonalklappe</a:t>
            </a:r>
            <a:r>
              <a:rPr lang="de-DE" dirty="0" smtClean="0"/>
              <a:t> 	= 	</a:t>
            </a:r>
            <a:r>
              <a:rPr lang="de-DE" dirty="0" err="1" smtClean="0"/>
              <a:t>Valva</a:t>
            </a:r>
            <a:r>
              <a:rPr lang="de-DE" dirty="0" smtClean="0"/>
              <a:t> </a:t>
            </a:r>
            <a:r>
              <a:rPr lang="de-DE" dirty="0" err="1" smtClean="0"/>
              <a:t>trunci</a:t>
            </a:r>
            <a:r>
              <a:rPr lang="de-DE" dirty="0" smtClean="0"/>
              <a:t> </a:t>
            </a:r>
            <a:r>
              <a:rPr lang="de-DE" dirty="0" err="1" smtClean="0"/>
              <a:t>pulmonalis</a:t>
            </a:r>
            <a:endParaRPr lang="de-DE" dirty="0"/>
          </a:p>
          <a:p>
            <a:r>
              <a:rPr lang="de-DE" b="1" i="1" dirty="0" smtClean="0"/>
              <a:t>Segelklappen</a:t>
            </a:r>
            <a:r>
              <a:rPr lang="de-DE" dirty="0" smtClean="0"/>
              <a:t>		=	</a:t>
            </a:r>
            <a:r>
              <a:rPr lang="de-DE" b="1" dirty="0" err="1" smtClean="0"/>
              <a:t>Valvae</a:t>
            </a:r>
            <a:r>
              <a:rPr lang="de-DE" b="1" dirty="0" smtClean="0"/>
              <a:t> </a:t>
            </a:r>
            <a:r>
              <a:rPr lang="de-DE" b="1" dirty="0" err="1" smtClean="0"/>
              <a:t>atrioventriculares</a:t>
            </a:r>
            <a:r>
              <a:rPr lang="de-DE" b="1" dirty="0"/>
              <a:t> </a:t>
            </a:r>
            <a:r>
              <a:rPr lang="de-DE" dirty="0" smtClean="0"/>
              <a:t>+ segelartige Zipfel </a:t>
            </a:r>
            <a:r>
              <a:rPr lang="de-DE" dirty="0"/>
              <a:t>(</a:t>
            </a:r>
            <a:r>
              <a:rPr lang="de-DE" b="1" i="1" dirty="0" err="1"/>
              <a:t>Cuspides</a:t>
            </a:r>
            <a:r>
              <a:rPr lang="de-DE" dirty="0" smtClean="0"/>
              <a:t>)</a:t>
            </a:r>
          </a:p>
          <a:p>
            <a:r>
              <a:rPr lang="de-DE" dirty="0"/>
              <a:t>			</a:t>
            </a:r>
            <a:r>
              <a:rPr lang="de-DE" dirty="0" smtClean="0"/>
              <a:t>	freier </a:t>
            </a:r>
            <a:r>
              <a:rPr lang="de-DE" dirty="0"/>
              <a:t>Rand </a:t>
            </a:r>
            <a:r>
              <a:rPr lang="de-DE" dirty="0" smtClean="0"/>
              <a:t>durch </a:t>
            </a:r>
            <a:r>
              <a:rPr lang="de-DE" dirty="0" err="1" smtClean="0"/>
              <a:t>Chordae</a:t>
            </a:r>
            <a:r>
              <a:rPr lang="de-DE" dirty="0" smtClean="0"/>
              <a:t> </a:t>
            </a:r>
            <a:r>
              <a:rPr lang="de-DE" dirty="0" err="1" smtClean="0"/>
              <a:t>tendineae</a:t>
            </a:r>
            <a:r>
              <a:rPr lang="de-DE" dirty="0" smtClean="0"/>
              <a:t> befestigt an </a:t>
            </a:r>
          </a:p>
          <a:p>
            <a:r>
              <a:rPr lang="de-DE" dirty="0"/>
              <a:t>	</a:t>
            </a:r>
            <a:r>
              <a:rPr lang="de-DE" dirty="0" smtClean="0"/>
              <a:t>			Papillarmuskeln</a:t>
            </a:r>
          </a:p>
          <a:p>
            <a:r>
              <a:rPr lang="de-DE" dirty="0"/>
              <a:t>	</a:t>
            </a:r>
            <a:r>
              <a:rPr lang="de-DE" dirty="0" smtClean="0"/>
              <a:t>			(</a:t>
            </a:r>
            <a:r>
              <a:rPr lang="de-DE" i="1" dirty="0" err="1" smtClean="0"/>
              <a:t>Musculus</a:t>
            </a:r>
            <a:r>
              <a:rPr lang="de-DE" i="1" dirty="0" smtClean="0"/>
              <a:t> </a:t>
            </a:r>
            <a:r>
              <a:rPr lang="de-DE" i="1" dirty="0" err="1"/>
              <a:t>papillaris</a:t>
            </a:r>
            <a:r>
              <a:rPr lang="de-DE" dirty="0"/>
              <a:t>)</a:t>
            </a:r>
            <a:endParaRPr lang="de-DE" dirty="0" smtClean="0"/>
          </a:p>
          <a:p>
            <a:r>
              <a:rPr lang="de-DE" dirty="0" smtClean="0"/>
              <a:t>	</a:t>
            </a:r>
            <a:r>
              <a:rPr lang="de-DE" dirty="0" err="1" smtClean="0"/>
              <a:t>Trikuspidalklappe</a:t>
            </a:r>
            <a:r>
              <a:rPr lang="de-DE" dirty="0" smtClean="0"/>
              <a:t>	=	rechts: 3 </a:t>
            </a:r>
            <a:r>
              <a:rPr lang="de-DE" dirty="0" err="1" smtClean="0"/>
              <a:t>Cuspides</a:t>
            </a:r>
            <a:r>
              <a:rPr lang="de-DE" dirty="0" smtClean="0"/>
              <a:t>	</a:t>
            </a:r>
          </a:p>
          <a:p>
            <a:r>
              <a:rPr lang="de-DE" dirty="0" smtClean="0"/>
              <a:t>	Mitralklappe	=	links:    2 </a:t>
            </a:r>
            <a:r>
              <a:rPr lang="de-DE" dirty="0" err="1" smtClean="0"/>
              <a:t>Cuspides</a:t>
            </a:r>
            <a:r>
              <a:rPr lang="de-DE" dirty="0" smtClean="0"/>
              <a:t>	</a:t>
            </a:r>
            <a:endParaRPr lang="de-DE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653136"/>
            <a:ext cx="2880320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Gerade Verbindung mit Pfeil 3"/>
          <p:cNvCxnSpPr/>
          <p:nvPr/>
        </p:nvCxnSpPr>
        <p:spPr>
          <a:xfrm>
            <a:off x="6876256" y="4653136"/>
            <a:ext cx="144016" cy="576064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Gerade Verbindung mit Pfeil 7"/>
          <p:cNvCxnSpPr/>
          <p:nvPr/>
        </p:nvCxnSpPr>
        <p:spPr>
          <a:xfrm flipV="1">
            <a:off x="5724128" y="4725144"/>
            <a:ext cx="648072" cy="648072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Gerade Verbindung mit Pfeil 9"/>
          <p:cNvCxnSpPr/>
          <p:nvPr/>
        </p:nvCxnSpPr>
        <p:spPr>
          <a:xfrm flipV="1">
            <a:off x="5724128" y="5049180"/>
            <a:ext cx="2376264" cy="324036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023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 descr="Herzklappen (entspannte Herzkammern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3" name="AutoShape 7" descr="Herzklappen (entspannte Herzkammern)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3" t="11245" r="30870" b="42117"/>
          <a:stretch/>
        </p:blipFill>
        <p:spPr bwMode="auto">
          <a:xfrm>
            <a:off x="123856" y="620688"/>
            <a:ext cx="8907667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1691680" y="764704"/>
            <a:ext cx="3650358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DE" dirty="0" smtClean="0"/>
              <a:t>: Diastole                                                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3088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86" t="11122" r="30603" b="41343"/>
          <a:stretch/>
        </p:blipFill>
        <p:spPr bwMode="auto">
          <a:xfrm>
            <a:off x="323528" y="476672"/>
            <a:ext cx="8778178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1835696" y="640656"/>
            <a:ext cx="503041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de-DE" dirty="0" smtClean="0"/>
              <a:t>: Systole                                                                            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2428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0" t="23030" r="20096" b="18551"/>
          <a:stretch/>
        </p:blipFill>
        <p:spPr bwMode="auto">
          <a:xfrm>
            <a:off x="129029" y="116632"/>
            <a:ext cx="8930659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2" t="16934" r="18403" b="71784"/>
          <a:stretch/>
        </p:blipFill>
        <p:spPr bwMode="auto">
          <a:xfrm>
            <a:off x="661" y="6370629"/>
            <a:ext cx="4345229" cy="487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60975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9" t="28448" r="23376" b="21429"/>
          <a:stretch/>
        </p:blipFill>
        <p:spPr bwMode="auto">
          <a:xfrm>
            <a:off x="107504" y="146304"/>
            <a:ext cx="8881763" cy="5154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2" t="16934" r="18403" b="71784"/>
          <a:stretch/>
        </p:blipFill>
        <p:spPr bwMode="auto">
          <a:xfrm>
            <a:off x="661" y="6370629"/>
            <a:ext cx="4345229" cy="487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25804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7" t="11634" r="37525" b="41189"/>
          <a:stretch/>
        </p:blipFill>
        <p:spPr bwMode="auto">
          <a:xfrm>
            <a:off x="323528" y="332656"/>
            <a:ext cx="8280920" cy="5555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539552" y="5877272"/>
            <a:ext cx="76705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Definition</a:t>
            </a:r>
            <a:r>
              <a:rPr lang="de-DE" dirty="0" smtClean="0"/>
              <a:t>:	Schlussunfähigkeit </a:t>
            </a:r>
            <a:r>
              <a:rPr lang="de-DE" dirty="0"/>
              <a:t>der </a:t>
            </a:r>
            <a:r>
              <a:rPr lang="de-DE" dirty="0" smtClean="0"/>
              <a:t>Aortenklappe </a:t>
            </a:r>
          </a:p>
          <a:p>
            <a:r>
              <a:rPr lang="de-DE" dirty="0" smtClean="0"/>
              <a:t>		Rückstrom </a:t>
            </a:r>
            <a:r>
              <a:rPr lang="de-DE" dirty="0"/>
              <a:t>von </a:t>
            </a:r>
            <a:r>
              <a:rPr lang="de-DE" dirty="0" smtClean="0"/>
              <a:t>Blut </a:t>
            </a:r>
            <a:r>
              <a:rPr lang="de-DE" dirty="0"/>
              <a:t>aus </a:t>
            </a:r>
            <a:r>
              <a:rPr lang="de-DE" dirty="0" smtClean="0"/>
              <a:t> </a:t>
            </a:r>
            <a:r>
              <a:rPr lang="de-DE" dirty="0"/>
              <a:t>Aorta in </a:t>
            </a:r>
            <a:r>
              <a:rPr lang="de-DE" dirty="0" smtClean="0"/>
              <a:t>linken Ventrikel in </a:t>
            </a:r>
            <a:r>
              <a:rPr lang="de-DE" dirty="0"/>
              <a:t>Diastole </a:t>
            </a:r>
          </a:p>
        </p:txBody>
      </p:sp>
      <p:sp>
        <p:nvSpPr>
          <p:cNvPr id="3" name="Rechteck 2"/>
          <p:cNvSpPr/>
          <p:nvPr/>
        </p:nvSpPr>
        <p:spPr>
          <a:xfrm>
            <a:off x="5796136" y="3110566"/>
            <a:ext cx="1008112" cy="132654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7" name="Gerade Verbindung mit Pfeil 6"/>
          <p:cNvCxnSpPr/>
          <p:nvPr/>
        </p:nvCxnSpPr>
        <p:spPr>
          <a:xfrm flipH="1">
            <a:off x="6876256" y="3717032"/>
            <a:ext cx="79208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feld 7"/>
          <p:cNvSpPr txBox="1"/>
          <p:nvPr/>
        </p:nvSpPr>
        <p:spPr>
          <a:xfrm>
            <a:off x="7566897" y="3429000"/>
            <a:ext cx="1569725" cy="64633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de-DE" dirty="0" smtClean="0"/>
              <a:t>Mitralklappen-</a:t>
            </a:r>
          </a:p>
          <a:p>
            <a:r>
              <a:rPr lang="de-DE" dirty="0" err="1" smtClean="0"/>
              <a:t>insuffizienz</a:t>
            </a:r>
            <a:endParaRPr lang="de-DE" dirty="0"/>
          </a:p>
        </p:txBody>
      </p:sp>
      <p:sp>
        <p:nvSpPr>
          <p:cNvPr id="4" name="Textfeld 3"/>
          <p:cNvSpPr txBox="1"/>
          <p:nvPr/>
        </p:nvSpPr>
        <p:spPr>
          <a:xfrm>
            <a:off x="7152238" y="3789040"/>
            <a:ext cx="300082" cy="369332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de-DE" dirty="0" smtClean="0"/>
              <a:t>+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64569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2" t="21675" r="25493" b="17196"/>
          <a:stretch/>
        </p:blipFill>
        <p:spPr bwMode="auto">
          <a:xfrm>
            <a:off x="539552" y="404664"/>
            <a:ext cx="8280920" cy="6240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3254732" y="44624"/>
            <a:ext cx="23253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dirty="0" smtClean="0"/>
              <a:t>Normale Aortenklappe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147086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28" t="26077" r="30256" b="6867"/>
          <a:stretch/>
        </p:blipFill>
        <p:spPr bwMode="auto">
          <a:xfrm>
            <a:off x="1403648" y="260648"/>
            <a:ext cx="6264696" cy="652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154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3" t="12700" r="20308" b="14825"/>
          <a:stretch/>
        </p:blipFill>
        <p:spPr bwMode="auto">
          <a:xfrm>
            <a:off x="251521" y="116632"/>
            <a:ext cx="8776263" cy="66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689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2" t="38846" r="19778" b="12962"/>
          <a:stretch/>
        </p:blipFill>
        <p:spPr bwMode="auto">
          <a:xfrm>
            <a:off x="683568" y="1844824"/>
            <a:ext cx="7670569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53" t="20150" r="35710" b="69522"/>
          <a:stretch/>
        </p:blipFill>
        <p:spPr bwMode="auto">
          <a:xfrm>
            <a:off x="2051719" y="84224"/>
            <a:ext cx="5745539" cy="111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24142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98" t="12019" r="35873" b="41164"/>
          <a:stretch/>
        </p:blipFill>
        <p:spPr bwMode="auto">
          <a:xfrm>
            <a:off x="395536" y="402538"/>
            <a:ext cx="8424936" cy="5402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395536" y="6237312"/>
            <a:ext cx="3963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Definition: Einengung </a:t>
            </a:r>
            <a:r>
              <a:rPr lang="de-DE" dirty="0"/>
              <a:t>der </a:t>
            </a:r>
            <a:r>
              <a:rPr lang="de-DE" dirty="0" smtClean="0"/>
              <a:t>Aortenklappe </a:t>
            </a:r>
            <a:endParaRPr lang="de-DE" dirty="0"/>
          </a:p>
        </p:txBody>
      </p:sp>
      <p:sp>
        <p:nvSpPr>
          <p:cNvPr id="2" name="Textfeld 1"/>
          <p:cNvSpPr txBox="1"/>
          <p:nvPr/>
        </p:nvSpPr>
        <p:spPr>
          <a:xfrm>
            <a:off x="7092280" y="2852936"/>
            <a:ext cx="2137188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de-DE" dirty="0" smtClean="0"/>
              <a:t>60 %: Mitralklappen-</a:t>
            </a:r>
          </a:p>
          <a:p>
            <a:r>
              <a:rPr lang="de-DE" dirty="0" err="1" smtClean="0"/>
              <a:t>insuffizienz</a:t>
            </a:r>
            <a:r>
              <a:rPr lang="de-DE" dirty="0" smtClean="0"/>
              <a:t> +</a:t>
            </a:r>
          </a:p>
          <a:p>
            <a:r>
              <a:rPr lang="de-DE" dirty="0" smtClean="0"/>
              <a:t>Aortenklappen-</a:t>
            </a:r>
          </a:p>
          <a:p>
            <a:r>
              <a:rPr lang="de-DE" dirty="0" err="1" smtClean="0"/>
              <a:t>insuffizienz</a:t>
            </a:r>
            <a:endParaRPr lang="de-DE" dirty="0"/>
          </a:p>
        </p:txBody>
      </p:sp>
      <p:cxnSp>
        <p:nvCxnSpPr>
          <p:cNvPr id="5" name="Gerade Verbindung mit Pfeil 4"/>
          <p:cNvCxnSpPr/>
          <p:nvPr/>
        </p:nvCxnSpPr>
        <p:spPr>
          <a:xfrm flipH="1">
            <a:off x="6228184" y="3613666"/>
            <a:ext cx="792088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15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9" t="43180" r="27292" b="32944"/>
          <a:stretch/>
        </p:blipFill>
        <p:spPr bwMode="auto">
          <a:xfrm>
            <a:off x="323528" y="2348880"/>
            <a:ext cx="8703776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395536" y="1340768"/>
            <a:ext cx="3905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Graduierung der </a:t>
            </a:r>
            <a:r>
              <a:rPr lang="de-DE" i="1" u="sng" dirty="0" err="1" smtClean="0"/>
              <a:t>Aortenklappenstenose</a:t>
            </a:r>
            <a:endParaRPr lang="de-DE" i="1" u="sng" dirty="0"/>
          </a:p>
        </p:txBody>
      </p:sp>
    </p:spTree>
    <p:extLst>
      <p:ext uri="{BB962C8B-B14F-4D97-AF65-F5344CB8AC3E}">
        <p14:creationId xmlns:p14="http://schemas.microsoft.com/office/powerpoint/2010/main" val="297080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8" t="28807" r="19778" b="13640"/>
          <a:stretch/>
        </p:blipFill>
        <p:spPr bwMode="auto">
          <a:xfrm>
            <a:off x="899592" y="1772814"/>
            <a:ext cx="7372063" cy="43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30" t="15240" r="39906" b="74403"/>
          <a:stretch/>
        </p:blipFill>
        <p:spPr bwMode="auto">
          <a:xfrm>
            <a:off x="1619672" y="116632"/>
            <a:ext cx="6120680" cy="1396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0985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6" t="17610" r="19567" b="14487"/>
          <a:stretch/>
        </p:blipFill>
        <p:spPr bwMode="auto">
          <a:xfrm>
            <a:off x="35496" y="116632"/>
            <a:ext cx="8986533" cy="63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946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5" t="14055" r="20414" b="13809"/>
          <a:stretch/>
        </p:blipFill>
        <p:spPr bwMode="auto">
          <a:xfrm>
            <a:off x="107504" y="116631"/>
            <a:ext cx="8848734" cy="66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65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1" t="14055" r="19435" b="3311"/>
          <a:stretch/>
        </p:blipFill>
        <p:spPr bwMode="auto">
          <a:xfrm>
            <a:off x="564145" y="44624"/>
            <a:ext cx="8184319" cy="68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561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2" t="20320" r="19143" b="6358"/>
          <a:stretch/>
        </p:blipFill>
        <p:spPr bwMode="auto">
          <a:xfrm>
            <a:off x="46180" y="59252"/>
            <a:ext cx="9028684" cy="66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328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2" t="30989" r="19355" b="19565"/>
          <a:stretch/>
        </p:blipFill>
        <p:spPr bwMode="auto">
          <a:xfrm>
            <a:off x="395536" y="1772816"/>
            <a:ext cx="8367233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38" t="16538" r="33973" b="75669"/>
          <a:stretch/>
        </p:blipFill>
        <p:spPr bwMode="auto">
          <a:xfrm>
            <a:off x="1763688" y="43808"/>
            <a:ext cx="6134975" cy="82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76050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61" t="14732" r="19567" b="11608"/>
          <a:stretch/>
        </p:blipFill>
        <p:spPr bwMode="auto">
          <a:xfrm>
            <a:off x="107504" y="116631"/>
            <a:ext cx="8849380" cy="66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875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16" t="13885" r="34847" b="75982"/>
          <a:stretch/>
        </p:blipFill>
        <p:spPr bwMode="auto">
          <a:xfrm>
            <a:off x="1763680" y="38944"/>
            <a:ext cx="5992169" cy="1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97" t="33418" r="29743" b="14487"/>
          <a:stretch/>
        </p:blipFill>
        <p:spPr bwMode="auto">
          <a:xfrm>
            <a:off x="1988823" y="1484783"/>
            <a:ext cx="5541881" cy="46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49554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67" t="40639" r="22106" b="19568"/>
          <a:stretch/>
        </p:blipFill>
        <p:spPr bwMode="auto">
          <a:xfrm>
            <a:off x="1043608" y="2060848"/>
            <a:ext cx="6997342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92" t="19134" r="34578" b="69860"/>
          <a:stretch/>
        </p:blipFill>
        <p:spPr bwMode="auto">
          <a:xfrm>
            <a:off x="1475656" y="116631"/>
            <a:ext cx="6840760" cy="1343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26622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827584" y="764704"/>
            <a:ext cx="7246920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Pathophysiologie der </a:t>
            </a:r>
            <a:r>
              <a:rPr lang="de-DE" i="1" u="sng" dirty="0" err="1" smtClean="0"/>
              <a:t>Aortenstenose</a:t>
            </a:r>
            <a:r>
              <a:rPr lang="de-DE" i="1" dirty="0" smtClean="0"/>
              <a:t>:</a:t>
            </a:r>
          </a:p>
          <a:p>
            <a:endParaRPr lang="de-DE" i="1" dirty="0"/>
          </a:p>
          <a:p>
            <a:endParaRPr lang="de-DE" i="1" dirty="0" smtClean="0"/>
          </a:p>
          <a:p>
            <a:endParaRPr lang="de-DE" dirty="0"/>
          </a:p>
          <a:p>
            <a:r>
              <a:rPr lang="de-DE" dirty="0" smtClean="0"/>
              <a:t>		- langdauernde Adaptation an höheren Druck</a:t>
            </a:r>
          </a:p>
          <a:p>
            <a:endParaRPr lang="de-DE" dirty="0"/>
          </a:p>
          <a:p>
            <a:r>
              <a:rPr lang="de-DE" dirty="0" smtClean="0"/>
              <a:t>		- Kompensation durch Herzhypertrophie</a:t>
            </a:r>
          </a:p>
          <a:p>
            <a:endParaRPr lang="de-DE" dirty="0"/>
          </a:p>
          <a:p>
            <a:r>
              <a:rPr lang="de-DE" dirty="0" smtClean="0"/>
              <a:t>		- Anstieg des Füllungsdruckes</a:t>
            </a:r>
          </a:p>
          <a:p>
            <a:endParaRPr lang="de-DE" dirty="0"/>
          </a:p>
          <a:p>
            <a:r>
              <a:rPr lang="de-DE" dirty="0" smtClean="0"/>
              <a:t>		- Abnahme der Auswurffraktion</a:t>
            </a:r>
          </a:p>
          <a:p>
            <a:endParaRPr lang="de-DE" dirty="0"/>
          </a:p>
          <a:p>
            <a:r>
              <a:rPr lang="de-DE" dirty="0" smtClean="0"/>
              <a:t>		- Endstreckenunterversorgung über die </a:t>
            </a:r>
            <a:r>
              <a:rPr lang="de-DE" dirty="0" err="1" smtClean="0"/>
              <a:t>Coronararterien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		- </a:t>
            </a:r>
            <a:r>
              <a:rPr lang="de-DE" dirty="0" err="1" smtClean="0"/>
              <a:t>Myokardfibrosierung</a:t>
            </a:r>
            <a:r>
              <a:rPr lang="de-DE" dirty="0" smtClean="0"/>
              <a:t>: </a:t>
            </a:r>
            <a:r>
              <a:rPr lang="de-DE" dirty="0" err="1" smtClean="0"/>
              <a:t>subendokardial</a:t>
            </a:r>
            <a:r>
              <a:rPr lang="de-DE" dirty="0" smtClean="0"/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606095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7" t="17441" r="32267" b="71072"/>
          <a:stretch/>
        </p:blipFill>
        <p:spPr bwMode="auto">
          <a:xfrm>
            <a:off x="35496" y="37800"/>
            <a:ext cx="3818534" cy="49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28" t="37259" r="32267" b="34637"/>
          <a:stretch/>
        </p:blipFill>
        <p:spPr bwMode="auto">
          <a:xfrm>
            <a:off x="51995" y="1052736"/>
            <a:ext cx="8825440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2267744" y="107340"/>
            <a:ext cx="1175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May; 2018</a:t>
            </a:r>
            <a:endParaRPr lang="de-DE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8" t="34882" r="32902" b="56143"/>
          <a:stretch/>
        </p:blipFill>
        <p:spPr bwMode="auto">
          <a:xfrm>
            <a:off x="35496" y="4653135"/>
            <a:ext cx="8991144" cy="11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Gerade Verbindung 4"/>
          <p:cNvCxnSpPr/>
          <p:nvPr/>
        </p:nvCxnSpPr>
        <p:spPr>
          <a:xfrm>
            <a:off x="820269" y="5517232"/>
            <a:ext cx="804985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Gerade Verbindung 6"/>
          <p:cNvCxnSpPr/>
          <p:nvPr/>
        </p:nvCxnSpPr>
        <p:spPr>
          <a:xfrm>
            <a:off x="222260" y="5732560"/>
            <a:ext cx="43204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653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2" t="28109" r="18403" b="12116"/>
          <a:stretch/>
        </p:blipFill>
        <p:spPr bwMode="auto">
          <a:xfrm>
            <a:off x="107504" y="260648"/>
            <a:ext cx="8966525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2" t="16934" r="18403" b="71784"/>
          <a:stretch/>
        </p:blipFill>
        <p:spPr bwMode="auto">
          <a:xfrm>
            <a:off x="661" y="6370629"/>
            <a:ext cx="4345229" cy="487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890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9" t="19134" r="19567" b="35654"/>
          <a:stretch/>
        </p:blipFill>
        <p:spPr bwMode="auto">
          <a:xfrm>
            <a:off x="85559" y="908720"/>
            <a:ext cx="8993259" cy="41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738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44" t="18288" r="20201" b="9406"/>
          <a:stretch/>
        </p:blipFill>
        <p:spPr bwMode="auto">
          <a:xfrm>
            <a:off x="107504" y="116630"/>
            <a:ext cx="8968388" cy="66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91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26" t="15409" r="20307" b="11100"/>
          <a:stretch/>
        </p:blipFill>
        <p:spPr bwMode="auto">
          <a:xfrm>
            <a:off x="158710" y="80057"/>
            <a:ext cx="8854423" cy="66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209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61" t="13208" r="19884" b="12285"/>
          <a:stretch/>
        </p:blipFill>
        <p:spPr bwMode="auto">
          <a:xfrm>
            <a:off x="179512" y="44624"/>
            <a:ext cx="8784976" cy="6722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812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5" t="35179" r="19990" b="8730"/>
          <a:stretch/>
        </p:blipFill>
        <p:spPr bwMode="auto">
          <a:xfrm>
            <a:off x="971600" y="1697791"/>
            <a:ext cx="7416824" cy="4221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87" t="21336" r="35058" b="68817"/>
          <a:stretch/>
        </p:blipFill>
        <p:spPr bwMode="auto">
          <a:xfrm>
            <a:off x="1475656" y="165490"/>
            <a:ext cx="6427032" cy="1175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082601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8" t="14901" r="19567" b="13640"/>
          <a:stretch/>
        </p:blipFill>
        <p:spPr bwMode="auto">
          <a:xfrm>
            <a:off x="35496" y="44624"/>
            <a:ext cx="9073008" cy="6635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51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84" t="31157" r="21577" b="11270"/>
          <a:stretch/>
        </p:blipFill>
        <p:spPr bwMode="auto">
          <a:xfrm>
            <a:off x="755576" y="1412776"/>
            <a:ext cx="7632848" cy="4823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68" t="18443" r="34547" b="71861"/>
          <a:stretch/>
        </p:blipFill>
        <p:spPr bwMode="auto">
          <a:xfrm>
            <a:off x="1475647" y="117041"/>
            <a:ext cx="5888424" cy="10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76799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6" t="18119" r="19355" b="8729"/>
          <a:stretch/>
        </p:blipFill>
        <p:spPr bwMode="auto">
          <a:xfrm>
            <a:off x="78244" y="88514"/>
            <a:ext cx="9012479" cy="66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960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34" t="14732" r="19888" b="12962"/>
          <a:stretch/>
        </p:blipFill>
        <p:spPr bwMode="auto">
          <a:xfrm>
            <a:off x="198869" y="44624"/>
            <a:ext cx="8765619" cy="66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513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" t="19727" r="61881" b="8220"/>
          <a:stretch/>
        </p:blipFill>
        <p:spPr bwMode="auto">
          <a:xfrm>
            <a:off x="35496" y="30864"/>
            <a:ext cx="3497746" cy="4262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27" t="16764" r="2299" b="68374"/>
          <a:stretch/>
        </p:blipFill>
        <p:spPr bwMode="auto">
          <a:xfrm>
            <a:off x="48016" y="4005064"/>
            <a:ext cx="3219498" cy="16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27" t="31229" r="2299" b="63993"/>
          <a:stretch/>
        </p:blipFill>
        <p:spPr bwMode="auto">
          <a:xfrm>
            <a:off x="3367520" y="3800061"/>
            <a:ext cx="2983068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27" t="36285" r="2299" b="51203"/>
          <a:stretch/>
        </p:blipFill>
        <p:spPr bwMode="auto">
          <a:xfrm>
            <a:off x="6435213" y="4258327"/>
            <a:ext cx="2685170" cy="11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95" t="19727" r="21049" b="8220"/>
          <a:stretch/>
        </p:blipFill>
        <p:spPr bwMode="auto">
          <a:xfrm>
            <a:off x="6804248" y="0"/>
            <a:ext cx="1983401" cy="4262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44" t="19727" r="42637" b="18077"/>
          <a:stretch/>
        </p:blipFill>
        <p:spPr bwMode="auto">
          <a:xfrm>
            <a:off x="3930634" y="83496"/>
            <a:ext cx="1856841" cy="367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92108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8" t="16257" r="19778" b="11438"/>
          <a:stretch/>
        </p:blipFill>
        <p:spPr bwMode="auto">
          <a:xfrm>
            <a:off x="107504" y="116632"/>
            <a:ext cx="8856984" cy="652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690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5" t="26770" r="36838" b="28119"/>
          <a:stretch/>
        </p:blipFill>
        <p:spPr bwMode="auto">
          <a:xfrm>
            <a:off x="1475656" y="15364"/>
            <a:ext cx="6336704" cy="6806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167295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-1079" y="339035"/>
            <a:ext cx="9254649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tabLst>
                <a:tab pos="269875" algn="l"/>
              </a:tabLst>
            </a:pPr>
            <a:r>
              <a:rPr lang="de-DE" i="1" u="sng" dirty="0" smtClean="0"/>
              <a:t>Ross – Operation</a:t>
            </a:r>
            <a:r>
              <a:rPr lang="de-DE" dirty="0" smtClean="0"/>
              <a:t>:</a:t>
            </a:r>
          </a:p>
          <a:p>
            <a:endParaRPr lang="de-DE" dirty="0"/>
          </a:p>
          <a:p>
            <a:r>
              <a:rPr lang="de-DE" i="1" u="sng" dirty="0" smtClean="0"/>
              <a:t>Definition</a:t>
            </a:r>
            <a:r>
              <a:rPr lang="de-DE" dirty="0" smtClean="0"/>
              <a:t>:		Alternative zum </a:t>
            </a:r>
            <a:r>
              <a:rPr lang="de-DE" dirty="0" err="1" smtClean="0"/>
              <a:t>Aortenklappenersatz</a:t>
            </a:r>
            <a:r>
              <a:rPr lang="de-DE" dirty="0" smtClean="0"/>
              <a:t> mit Kunst- / Bioprothese</a:t>
            </a:r>
          </a:p>
          <a:p>
            <a:endParaRPr lang="de-DE" dirty="0" smtClean="0"/>
          </a:p>
          <a:p>
            <a:r>
              <a:rPr lang="de-DE" dirty="0" smtClean="0"/>
              <a:t>			</a:t>
            </a:r>
            <a:r>
              <a:rPr lang="de-DE" i="1" u="sng" dirty="0"/>
              <a:t>Procedere</a:t>
            </a:r>
            <a:r>
              <a:rPr lang="de-DE" dirty="0" smtClean="0"/>
              <a:t>:</a:t>
            </a:r>
          </a:p>
          <a:p>
            <a:endParaRPr lang="de-DE" dirty="0" smtClean="0"/>
          </a:p>
          <a:p>
            <a:r>
              <a:rPr lang="de-DE" dirty="0"/>
              <a:t>			</a:t>
            </a:r>
            <a:r>
              <a:rPr lang="de-DE" dirty="0" smtClean="0"/>
              <a:t>- Ersatz </a:t>
            </a:r>
            <a:r>
              <a:rPr lang="de-DE" dirty="0"/>
              <a:t>der Aortenklappe durch eigene </a:t>
            </a:r>
            <a:r>
              <a:rPr lang="de-DE" dirty="0" err="1"/>
              <a:t>Pulmonalklappe</a:t>
            </a:r>
            <a:r>
              <a:rPr lang="de-DE" dirty="0"/>
              <a:t> (Autograft)</a:t>
            </a:r>
          </a:p>
          <a:p>
            <a:r>
              <a:rPr lang="de-DE" dirty="0"/>
              <a:t>			</a:t>
            </a:r>
            <a:r>
              <a:rPr lang="de-DE" dirty="0" smtClean="0"/>
              <a:t>- </a:t>
            </a:r>
            <a:r>
              <a:rPr lang="de-DE" dirty="0" err="1" smtClean="0"/>
              <a:t>Pulmonalklappe</a:t>
            </a:r>
            <a:r>
              <a:rPr lang="de-DE" dirty="0" smtClean="0"/>
              <a:t> </a:t>
            </a:r>
            <a:r>
              <a:rPr lang="de-DE" dirty="0"/>
              <a:t>von Organspender (</a:t>
            </a:r>
            <a:r>
              <a:rPr lang="de-DE" dirty="0" smtClean="0"/>
              <a:t>Homograft / </a:t>
            </a:r>
            <a:r>
              <a:rPr lang="de-DE" dirty="0" err="1" smtClean="0"/>
              <a:t>Allograft</a:t>
            </a:r>
            <a:r>
              <a:rPr lang="de-DE" dirty="0" smtClean="0"/>
              <a:t>)</a:t>
            </a:r>
            <a:endParaRPr lang="de-DE" dirty="0"/>
          </a:p>
          <a:p>
            <a:endParaRPr lang="de-DE" dirty="0"/>
          </a:p>
          <a:p>
            <a:r>
              <a:rPr lang="de-DE" i="1" u="sng" dirty="0" smtClean="0"/>
              <a:t>Indikation</a:t>
            </a:r>
            <a:r>
              <a:rPr lang="de-DE" dirty="0" smtClean="0"/>
              <a:t>:		</a:t>
            </a:r>
            <a:r>
              <a:rPr lang="de-DE" dirty="0" err="1" smtClean="0"/>
              <a:t>Aortenklappenstenose</a:t>
            </a:r>
            <a:r>
              <a:rPr lang="de-DE" dirty="0" smtClean="0"/>
              <a:t> / - </a:t>
            </a:r>
            <a:r>
              <a:rPr lang="de-DE" dirty="0" err="1" smtClean="0"/>
              <a:t>insuffizienz</a:t>
            </a:r>
            <a:r>
              <a:rPr lang="de-DE" dirty="0" smtClean="0"/>
              <a:t> / - </a:t>
            </a:r>
            <a:r>
              <a:rPr lang="de-DE" dirty="0" err="1" smtClean="0"/>
              <a:t>endokarditis</a:t>
            </a:r>
            <a:endParaRPr lang="de-DE" dirty="0"/>
          </a:p>
          <a:p>
            <a:endParaRPr lang="de-DE" dirty="0"/>
          </a:p>
          <a:p>
            <a:r>
              <a:rPr lang="de-DE" i="1" u="sng" dirty="0" smtClean="0"/>
              <a:t>Prognose</a:t>
            </a:r>
            <a:r>
              <a:rPr lang="de-DE" dirty="0" smtClean="0"/>
              <a:t>:		sehr gute Langzeitergebnisse</a:t>
            </a:r>
            <a:r>
              <a:rPr lang="de-DE" dirty="0"/>
              <a:t>	</a:t>
            </a:r>
            <a:r>
              <a:rPr lang="de-DE" dirty="0" smtClean="0"/>
              <a:t>		</a:t>
            </a:r>
          </a:p>
          <a:p>
            <a:endParaRPr lang="de-DE" dirty="0"/>
          </a:p>
          <a:p>
            <a:r>
              <a:rPr lang="de-DE" i="1" u="sng" dirty="0" smtClean="0"/>
              <a:t>Vorteil</a:t>
            </a:r>
            <a:r>
              <a:rPr lang="de-DE" dirty="0" smtClean="0"/>
              <a:t>:			Mitwachsen der Klappe</a:t>
            </a:r>
          </a:p>
          <a:p>
            <a:endParaRPr lang="de-DE" dirty="0"/>
          </a:p>
          <a:p>
            <a:r>
              <a:rPr lang="de-DE" i="1" u="sng" dirty="0" smtClean="0"/>
              <a:t>Patientenkollektiv</a:t>
            </a:r>
            <a:r>
              <a:rPr lang="de-DE" dirty="0" smtClean="0"/>
              <a:t>:		Kinder / jüngere Frauen mit Kinderwunsch</a:t>
            </a:r>
          </a:p>
          <a:p>
            <a:endParaRPr lang="de-DE" dirty="0"/>
          </a:p>
          <a:p>
            <a:r>
              <a:rPr lang="de-DE" i="1" u="sng" dirty="0" smtClean="0"/>
              <a:t>Operationsrisiken</a:t>
            </a:r>
            <a:r>
              <a:rPr lang="de-DE" dirty="0" smtClean="0"/>
              <a:t>:		komplexe Operation</a:t>
            </a:r>
          </a:p>
          <a:p>
            <a:r>
              <a:rPr lang="de-DE" dirty="0"/>
              <a:t>	</a:t>
            </a:r>
            <a:r>
              <a:rPr lang="de-DE" dirty="0" smtClean="0"/>
              <a:t>		längere Operationsdauer</a:t>
            </a:r>
          </a:p>
          <a:p>
            <a:r>
              <a:rPr lang="de-DE" dirty="0"/>
              <a:t>	</a:t>
            </a:r>
            <a:r>
              <a:rPr lang="de-DE" dirty="0" smtClean="0"/>
              <a:t>		mangelnde Organspende-Kapazitäten</a:t>
            </a:r>
          </a:p>
          <a:p>
            <a:endParaRPr lang="de-DE" dirty="0"/>
          </a:p>
          <a:p>
            <a:r>
              <a:rPr lang="de-DE" i="1" u="sng" dirty="0" smtClean="0"/>
              <a:t>Gerinnungshemmung</a:t>
            </a:r>
            <a:r>
              <a:rPr lang="de-DE" dirty="0" smtClean="0"/>
              <a:t>:	keine			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9917348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412658" y="764704"/>
            <a:ext cx="840781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smtClean="0"/>
              <a:t>Vorteile</a:t>
            </a:r>
            <a:r>
              <a:rPr lang="de-DE" i="1" dirty="0" smtClean="0"/>
              <a:t>:</a:t>
            </a:r>
          </a:p>
          <a:p>
            <a:endParaRPr lang="de-DE" i="1" dirty="0"/>
          </a:p>
          <a:p>
            <a:r>
              <a:rPr lang="de-DE" i="1" dirty="0" smtClean="0"/>
              <a:t>	- keine </a:t>
            </a:r>
            <a:r>
              <a:rPr lang="de-DE" i="1" dirty="0"/>
              <a:t>Behandlung mit Blutverdünnungsmitteln </a:t>
            </a:r>
            <a:r>
              <a:rPr lang="de-DE" i="1" dirty="0" smtClean="0"/>
              <a:t>notwendig</a:t>
            </a:r>
            <a:endParaRPr lang="de-DE" i="1" dirty="0"/>
          </a:p>
          <a:p>
            <a:r>
              <a:rPr lang="de-DE" i="1" dirty="0" smtClean="0"/>
              <a:t>	- die </a:t>
            </a:r>
            <a:r>
              <a:rPr lang="de-DE" i="1" dirty="0"/>
              <a:t>umgesetzte </a:t>
            </a:r>
            <a:r>
              <a:rPr lang="de-DE" i="1" dirty="0" err="1"/>
              <a:t>Pulmonalklappe</a:t>
            </a:r>
            <a:r>
              <a:rPr lang="de-DE" i="1" dirty="0"/>
              <a:t> wächst mit dem Patient </a:t>
            </a:r>
            <a:endParaRPr lang="de-DE" i="1" dirty="0" smtClean="0"/>
          </a:p>
          <a:p>
            <a:r>
              <a:rPr lang="de-DE" i="1" dirty="0" smtClean="0"/>
              <a:t>	  (</a:t>
            </a:r>
            <a:r>
              <a:rPr lang="de-DE" i="1" dirty="0"/>
              <a:t>für Kinder und Jugendliche besonders gut geeignet)</a:t>
            </a:r>
          </a:p>
          <a:p>
            <a:r>
              <a:rPr lang="de-DE" i="1" dirty="0" smtClean="0"/>
              <a:t>	- kein </a:t>
            </a:r>
            <a:r>
              <a:rPr lang="de-DE" i="1" dirty="0"/>
              <a:t>Kunstmaterial in der Klappe</a:t>
            </a:r>
          </a:p>
          <a:p>
            <a:r>
              <a:rPr lang="de-DE" i="1" dirty="0" smtClean="0"/>
              <a:t>	- die </a:t>
            </a:r>
            <a:r>
              <a:rPr lang="de-DE" i="1" dirty="0"/>
              <a:t>eigene </a:t>
            </a:r>
            <a:r>
              <a:rPr lang="de-DE" i="1" dirty="0" err="1"/>
              <a:t>Pulmonalklappe</a:t>
            </a:r>
            <a:r>
              <a:rPr lang="de-DE" i="1" dirty="0"/>
              <a:t> ist mit einer gesunden Aortenklappe vergleichbar</a:t>
            </a:r>
          </a:p>
          <a:p>
            <a:r>
              <a:rPr lang="de-DE" i="1" dirty="0" smtClean="0"/>
              <a:t>	- für </a:t>
            </a:r>
            <a:r>
              <a:rPr lang="de-DE" i="1" dirty="0"/>
              <a:t>Frauen mit Kinderwunsch gut </a:t>
            </a:r>
            <a:r>
              <a:rPr lang="de-DE" i="1" dirty="0" smtClean="0"/>
              <a:t>geeignet</a:t>
            </a:r>
          </a:p>
          <a:p>
            <a:endParaRPr lang="de-DE" i="1" dirty="0"/>
          </a:p>
          <a:p>
            <a:endParaRPr lang="de-DE" i="1" dirty="0"/>
          </a:p>
          <a:p>
            <a:r>
              <a:rPr lang="de-DE" i="1" u="sng" dirty="0" smtClean="0"/>
              <a:t>Nachteile</a:t>
            </a:r>
            <a:r>
              <a:rPr lang="de-DE" i="1" dirty="0" smtClean="0"/>
              <a:t>:</a:t>
            </a:r>
          </a:p>
          <a:p>
            <a:endParaRPr lang="de-DE" i="1" dirty="0"/>
          </a:p>
          <a:p>
            <a:r>
              <a:rPr lang="de-DE" i="1" dirty="0" smtClean="0"/>
              <a:t>	- die </a:t>
            </a:r>
            <a:r>
              <a:rPr lang="de-DE" i="1" dirty="0"/>
              <a:t>Operation ist technisch </a:t>
            </a:r>
            <a:r>
              <a:rPr lang="de-DE" i="1" dirty="0" smtClean="0"/>
              <a:t>anspruchsvoll </a:t>
            </a:r>
            <a:r>
              <a:rPr lang="de-DE" i="1" dirty="0"/>
              <a:t>(verlängerte Operationszeit)</a:t>
            </a:r>
          </a:p>
          <a:p>
            <a:r>
              <a:rPr lang="de-DE" i="1" dirty="0" smtClean="0"/>
              <a:t>	- die </a:t>
            </a:r>
            <a:r>
              <a:rPr lang="de-DE" i="1" dirty="0"/>
              <a:t>Verfügbarkeit der menschlichen Herzklappen gegenüber den industriell </a:t>
            </a:r>
            <a:endParaRPr lang="de-DE" i="1" dirty="0" smtClean="0"/>
          </a:p>
          <a:p>
            <a:r>
              <a:rPr lang="de-DE" i="1" dirty="0" smtClean="0"/>
              <a:t>                    hergestellten </a:t>
            </a:r>
            <a:r>
              <a:rPr lang="de-DE" i="1" dirty="0"/>
              <a:t>Prothesen (biologische und mechanische) ist sehr begrenzt</a:t>
            </a:r>
          </a:p>
          <a:p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173694521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2" t="17610" r="20202" b="10761"/>
          <a:stretch/>
        </p:blipFill>
        <p:spPr bwMode="auto">
          <a:xfrm>
            <a:off x="35496" y="44622"/>
            <a:ext cx="9084679" cy="66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169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0" t="17609" r="19884" b="8730"/>
          <a:stretch/>
        </p:blipFill>
        <p:spPr bwMode="auto">
          <a:xfrm>
            <a:off x="186827" y="44624"/>
            <a:ext cx="8784976" cy="6763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62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3174006" y="3068960"/>
            <a:ext cx="25501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dirty="0" err="1" smtClean="0"/>
              <a:t>Mitralklappeninsuffizienz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79585075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179512" y="44624"/>
            <a:ext cx="8703921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err="1" smtClean="0"/>
              <a:t>Mitralklappeninsuffizienz</a:t>
            </a:r>
            <a:endParaRPr lang="de-DE" i="1" u="sng" dirty="0" smtClean="0"/>
          </a:p>
          <a:p>
            <a:endParaRPr lang="de-DE" i="1" dirty="0"/>
          </a:p>
          <a:p>
            <a:r>
              <a:rPr lang="de-DE" i="1" dirty="0" smtClean="0"/>
              <a:t>Definition:		</a:t>
            </a:r>
            <a:r>
              <a:rPr lang="de-DE" dirty="0"/>
              <a:t>Schlussunfähigkeit der </a:t>
            </a:r>
            <a:r>
              <a:rPr lang="de-DE" dirty="0" smtClean="0"/>
              <a:t>Mitralklappe </a:t>
            </a:r>
          </a:p>
          <a:p>
            <a:r>
              <a:rPr lang="de-DE" dirty="0"/>
              <a:t>	</a:t>
            </a:r>
            <a:r>
              <a:rPr lang="de-DE" dirty="0" smtClean="0"/>
              <a:t>		</a:t>
            </a:r>
          </a:p>
          <a:p>
            <a:r>
              <a:rPr lang="de-DE" i="1" dirty="0" smtClean="0"/>
              <a:t>Folgen:			</a:t>
            </a:r>
            <a:r>
              <a:rPr lang="de-DE" dirty="0"/>
              <a:t>Blutrückstrom während der </a:t>
            </a:r>
            <a:r>
              <a:rPr lang="de-DE" dirty="0" smtClean="0"/>
              <a:t>Kammersystole</a:t>
            </a:r>
          </a:p>
          <a:p>
            <a:r>
              <a:rPr lang="de-DE" dirty="0"/>
              <a:t>	</a:t>
            </a:r>
            <a:r>
              <a:rPr lang="de-DE" dirty="0" smtClean="0"/>
              <a:t>		Volumenbelastung </a:t>
            </a:r>
            <a:r>
              <a:rPr lang="de-DE" dirty="0"/>
              <a:t>des </a:t>
            </a:r>
            <a:r>
              <a:rPr lang="de-DE" dirty="0" smtClean="0"/>
              <a:t>linken Vorhofes</a:t>
            </a:r>
          </a:p>
          <a:p>
            <a:endParaRPr lang="de-DE" i="1" dirty="0"/>
          </a:p>
          <a:p>
            <a:r>
              <a:rPr lang="de-DE" i="1" dirty="0" smtClean="0"/>
              <a:t>Folgen/ Klinik:		</a:t>
            </a:r>
            <a:r>
              <a:rPr lang="de-DE" dirty="0" err="1" smtClean="0"/>
              <a:t>linksatriale</a:t>
            </a:r>
            <a:r>
              <a:rPr lang="de-DE" dirty="0" smtClean="0"/>
              <a:t> Dilatation</a:t>
            </a:r>
          </a:p>
          <a:p>
            <a:r>
              <a:rPr lang="de-DE" dirty="0"/>
              <a:t>	</a:t>
            </a:r>
            <a:r>
              <a:rPr lang="de-DE" dirty="0" smtClean="0"/>
              <a:t>		</a:t>
            </a:r>
            <a:r>
              <a:rPr lang="de-DE" dirty="0" err="1" smtClean="0"/>
              <a:t>pulmonalvenöse</a:t>
            </a:r>
            <a:r>
              <a:rPr lang="de-DE" dirty="0" smtClean="0"/>
              <a:t> Hypertonie</a:t>
            </a:r>
          </a:p>
          <a:p>
            <a:r>
              <a:rPr lang="de-DE" dirty="0"/>
              <a:t>	</a:t>
            </a:r>
            <a:r>
              <a:rPr lang="de-DE" dirty="0" smtClean="0"/>
              <a:t>		Dyspnoe</a:t>
            </a:r>
          </a:p>
          <a:p>
            <a:r>
              <a:rPr lang="de-DE" dirty="0"/>
              <a:t>	</a:t>
            </a:r>
            <a:r>
              <a:rPr lang="de-DE" dirty="0" smtClean="0"/>
              <a:t>		</a:t>
            </a:r>
            <a:r>
              <a:rPr lang="de-DE" dirty="0" err="1" smtClean="0"/>
              <a:t>Lungenoedem</a:t>
            </a:r>
            <a:endParaRPr lang="de-DE" dirty="0" smtClean="0"/>
          </a:p>
          <a:p>
            <a:endParaRPr lang="de-DE" dirty="0"/>
          </a:p>
          <a:p>
            <a:r>
              <a:rPr lang="de-DE" i="1" dirty="0" err="1" smtClean="0"/>
              <a:t>Aetiologie</a:t>
            </a:r>
            <a:r>
              <a:rPr lang="de-DE" dirty="0"/>
              <a:t>:		Degenerativ </a:t>
            </a:r>
            <a:r>
              <a:rPr lang="de-DE" dirty="0" smtClean="0"/>
              <a:t>= häufigste </a:t>
            </a:r>
            <a:r>
              <a:rPr lang="de-DE" dirty="0"/>
              <a:t>Ursache: </a:t>
            </a:r>
            <a:endParaRPr lang="de-DE" dirty="0" smtClean="0"/>
          </a:p>
          <a:p>
            <a:pPr lvl="1"/>
            <a:r>
              <a:rPr lang="de-DE" dirty="0" smtClean="0"/>
              <a:t>				</a:t>
            </a:r>
            <a:r>
              <a:rPr lang="de-DE" dirty="0" err="1" smtClean="0"/>
              <a:t>Mitralklappenprolaps</a:t>
            </a:r>
            <a:endParaRPr lang="de-DE" dirty="0" smtClean="0"/>
          </a:p>
          <a:p>
            <a:pPr lvl="1"/>
            <a:r>
              <a:rPr lang="de-DE" dirty="0" smtClean="0"/>
              <a:t>				„</a:t>
            </a:r>
            <a:r>
              <a:rPr lang="de-DE" dirty="0" err="1"/>
              <a:t>Flail</a:t>
            </a:r>
            <a:r>
              <a:rPr lang="de-DE" dirty="0"/>
              <a:t> </a:t>
            </a:r>
            <a:r>
              <a:rPr lang="de-DE" dirty="0" err="1"/>
              <a:t>Leaflet</a:t>
            </a:r>
            <a:r>
              <a:rPr lang="de-DE" dirty="0"/>
              <a:t>“: Asymmetrischer Prolaps eines </a:t>
            </a:r>
            <a:r>
              <a:rPr lang="de-DE" dirty="0" smtClean="0"/>
              <a:t>Segels</a:t>
            </a:r>
          </a:p>
          <a:p>
            <a:pPr lvl="1"/>
            <a:r>
              <a:rPr lang="de-DE" dirty="0"/>
              <a:t>	</a:t>
            </a:r>
            <a:r>
              <a:rPr lang="de-DE" dirty="0" smtClean="0"/>
              <a:t>			Systolische </a:t>
            </a:r>
            <a:r>
              <a:rPr lang="de-DE" dirty="0"/>
              <a:t>Vorwölbung </a:t>
            </a:r>
            <a:r>
              <a:rPr lang="de-DE" dirty="0" smtClean="0"/>
              <a:t>in linkes </a:t>
            </a:r>
            <a:r>
              <a:rPr lang="de-DE" dirty="0"/>
              <a:t>Atrium</a:t>
            </a:r>
          </a:p>
          <a:p>
            <a:endParaRPr lang="de-DE" dirty="0"/>
          </a:p>
          <a:p>
            <a:r>
              <a:rPr lang="de-DE" dirty="0" smtClean="0"/>
              <a:t>			Iatrogen</a:t>
            </a:r>
            <a:r>
              <a:rPr lang="de-DE" dirty="0"/>
              <a:t>: </a:t>
            </a:r>
            <a:r>
              <a:rPr lang="de-DE" dirty="0" err="1"/>
              <a:t>Ballonvalvuloplastie</a:t>
            </a:r>
            <a:r>
              <a:rPr lang="de-DE" dirty="0"/>
              <a:t> → </a:t>
            </a:r>
            <a:r>
              <a:rPr lang="de-DE" dirty="0" err="1" smtClean="0"/>
              <a:t>Mitralklappensprengung</a:t>
            </a:r>
            <a:endParaRPr lang="de-DE" dirty="0" smtClean="0"/>
          </a:p>
          <a:p>
            <a:r>
              <a:rPr lang="de-DE" dirty="0"/>
              <a:t>	</a:t>
            </a:r>
            <a:r>
              <a:rPr lang="de-DE" dirty="0" smtClean="0"/>
              <a:t>		sekundäre ventrikuläre Dilatation mit </a:t>
            </a:r>
            <a:r>
              <a:rPr lang="de-DE" dirty="0" err="1" smtClean="0"/>
              <a:t>Anuluserweiterung</a:t>
            </a:r>
            <a:endParaRPr lang="de-DE" dirty="0" smtClean="0"/>
          </a:p>
          <a:p>
            <a:endParaRPr lang="de-DE" dirty="0"/>
          </a:p>
          <a:p>
            <a:r>
              <a:rPr lang="de-DE" i="1" dirty="0" smtClean="0"/>
              <a:t>Klassifikation</a:t>
            </a:r>
            <a:r>
              <a:rPr lang="de-DE" dirty="0" smtClean="0"/>
              <a:t>: 		primäre 		</a:t>
            </a:r>
            <a:r>
              <a:rPr lang="de-DE" dirty="0" err="1" smtClean="0"/>
              <a:t>Mitralklappeninsuffizienz</a:t>
            </a:r>
            <a:endParaRPr lang="de-DE" dirty="0" smtClean="0"/>
          </a:p>
          <a:p>
            <a:r>
              <a:rPr lang="de-DE" dirty="0"/>
              <a:t>	</a:t>
            </a:r>
            <a:r>
              <a:rPr lang="de-DE" dirty="0" smtClean="0"/>
              <a:t>		sekundäre 	</a:t>
            </a:r>
            <a:r>
              <a:rPr lang="de-DE" dirty="0" err="1" smtClean="0"/>
              <a:t>Mitralklappeninsuffizienz</a:t>
            </a:r>
            <a:endParaRPr lang="de-DE" dirty="0"/>
          </a:p>
          <a:p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08182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94" t="29902" r="50553" b="42088"/>
          <a:stretch/>
        </p:blipFill>
        <p:spPr bwMode="auto">
          <a:xfrm>
            <a:off x="1547664" y="116632"/>
            <a:ext cx="6705279" cy="48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323528" y="5157192"/>
            <a:ext cx="87849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- Dilatation </a:t>
            </a:r>
            <a:r>
              <a:rPr lang="de-DE" dirty="0"/>
              <a:t>des Klappenrings und </a:t>
            </a:r>
            <a:r>
              <a:rPr lang="de-DE" dirty="0" smtClean="0"/>
              <a:t>des Halteapparats</a:t>
            </a:r>
          </a:p>
          <a:p>
            <a:r>
              <a:rPr lang="de-DE" dirty="0" smtClean="0"/>
              <a:t>- Auseinanderziehung der </a:t>
            </a:r>
            <a:r>
              <a:rPr lang="de-DE" dirty="0"/>
              <a:t>Segel </a:t>
            </a:r>
            <a:endParaRPr lang="de-DE" dirty="0" smtClean="0"/>
          </a:p>
          <a:p>
            <a:r>
              <a:rPr lang="de-DE" dirty="0" smtClean="0"/>
              <a:t>- Einschränkung </a:t>
            </a:r>
            <a:r>
              <a:rPr lang="de-DE" dirty="0"/>
              <a:t>der Beweglichkeit </a:t>
            </a:r>
            <a:r>
              <a:rPr lang="de-DE" dirty="0" smtClean="0"/>
              <a:t>der </a:t>
            </a:r>
            <a:r>
              <a:rPr lang="de-DE" dirty="0"/>
              <a:t>Klappensegel durch </a:t>
            </a:r>
            <a:r>
              <a:rPr lang="de-DE" dirty="0" smtClean="0"/>
              <a:t>starken Zug </a:t>
            </a:r>
            <a:r>
              <a:rPr lang="de-DE" dirty="0"/>
              <a:t>auf die Sehnenfäden</a:t>
            </a:r>
            <a:br>
              <a:rPr lang="de-DE" dirty="0"/>
            </a:br>
            <a:r>
              <a:rPr lang="de-DE" dirty="0"/>
              <a:t> </a:t>
            </a:r>
            <a:r>
              <a:rPr lang="de-DE" dirty="0" smtClean="0"/>
              <a:t> und </a:t>
            </a:r>
            <a:r>
              <a:rPr lang="de-DE" dirty="0"/>
              <a:t>Papillarmuskeln</a:t>
            </a:r>
          </a:p>
          <a:p>
            <a:pPr marL="285750" indent="-285750">
              <a:buFontTx/>
              <a:buChar char="-"/>
            </a:pPr>
            <a:endParaRPr lang="de-DE" dirty="0"/>
          </a:p>
          <a:p>
            <a:endParaRPr lang="de-DE" dirty="0"/>
          </a:p>
        </p:txBody>
      </p:sp>
      <p:sp>
        <p:nvSpPr>
          <p:cNvPr id="3" name="Textfeld 2"/>
          <p:cNvSpPr txBox="1"/>
          <p:nvPr/>
        </p:nvSpPr>
        <p:spPr>
          <a:xfrm>
            <a:off x="2778075" y="188640"/>
            <a:ext cx="3594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dirty="0" smtClean="0"/>
              <a:t>sekundäre </a:t>
            </a:r>
            <a:r>
              <a:rPr lang="de-DE" i="1" dirty="0" err="1" smtClean="0"/>
              <a:t>Mitralklappeninsuffizienz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20146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9" t="19134" r="19567" b="35654"/>
          <a:stretch/>
        </p:blipFill>
        <p:spPr bwMode="auto">
          <a:xfrm>
            <a:off x="85559" y="908720"/>
            <a:ext cx="8993259" cy="41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bgerundetes Rechteck 1"/>
          <p:cNvSpPr/>
          <p:nvPr/>
        </p:nvSpPr>
        <p:spPr>
          <a:xfrm>
            <a:off x="856844" y="2090108"/>
            <a:ext cx="3024336" cy="2987872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6447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2998272" cy="648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3491880" y="908720"/>
            <a:ext cx="5544338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err="1" smtClean="0"/>
              <a:t>Mitraclip</a:t>
            </a:r>
            <a:r>
              <a:rPr lang="de-DE" dirty="0" smtClean="0"/>
              <a:t>: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r>
              <a:rPr lang="de-DE" dirty="0"/>
              <a:t>Das </a:t>
            </a:r>
            <a:r>
              <a:rPr lang="de-DE" dirty="0" err="1"/>
              <a:t>MitraClip</a:t>
            </a:r>
            <a:r>
              <a:rPr lang="de-DE" dirty="0"/>
              <a:t>-Verfahren verbindet zwei </a:t>
            </a:r>
            <a:r>
              <a:rPr lang="de-DE" dirty="0" err="1"/>
              <a:t>Mitralsegel</a:t>
            </a:r>
            <a:r>
              <a:rPr lang="de-DE" dirty="0"/>
              <a:t> </a:t>
            </a:r>
            <a:endParaRPr lang="de-DE" dirty="0" smtClean="0"/>
          </a:p>
          <a:p>
            <a:r>
              <a:rPr lang="de-DE" dirty="0" smtClean="0"/>
              <a:t>in </a:t>
            </a:r>
            <a:r>
              <a:rPr lang="de-DE" dirty="0"/>
              <a:t>der Mitte mit einer Metallklammer. </a:t>
            </a:r>
            <a:endParaRPr lang="de-DE" dirty="0" smtClean="0"/>
          </a:p>
          <a:p>
            <a:r>
              <a:rPr lang="de-DE" dirty="0" smtClean="0"/>
              <a:t>So </a:t>
            </a:r>
            <a:r>
              <a:rPr lang="de-DE" dirty="0"/>
              <a:t>entstehen zwei Öffnungen, </a:t>
            </a:r>
            <a:endParaRPr lang="de-DE" dirty="0" smtClean="0"/>
          </a:p>
          <a:p>
            <a:r>
              <a:rPr lang="de-DE" dirty="0" smtClean="0"/>
              <a:t>die </a:t>
            </a:r>
            <a:r>
              <a:rPr lang="de-DE" dirty="0"/>
              <a:t>sich in der Systole leichter verschließen und allenfalls </a:t>
            </a:r>
            <a:endParaRPr lang="de-DE" dirty="0" smtClean="0"/>
          </a:p>
          <a:p>
            <a:r>
              <a:rPr lang="de-DE" dirty="0" smtClean="0"/>
              <a:t>eine </a:t>
            </a:r>
            <a:r>
              <a:rPr lang="de-DE" dirty="0"/>
              <a:t>kleinere Blutmenge zurückströmen lassen. </a:t>
            </a:r>
            <a:endParaRPr lang="de-DE" dirty="0" smtClean="0"/>
          </a:p>
          <a:p>
            <a:endParaRPr lang="de-DE" dirty="0"/>
          </a:p>
          <a:p>
            <a:r>
              <a:rPr lang="de-DE" sz="1200" dirty="0"/>
              <a:t>Foto: </a:t>
            </a:r>
            <a:r>
              <a:rPr lang="de-DE" sz="1200" dirty="0" err="1"/>
              <a:t>Mitraclip</a:t>
            </a:r>
            <a:r>
              <a:rPr lang="de-DE" sz="1200" dirty="0"/>
              <a:t>/</a:t>
            </a:r>
            <a:r>
              <a:rPr lang="de-DE" sz="1200" dirty="0" err="1"/>
              <a:t>picture</a:t>
            </a:r>
            <a:r>
              <a:rPr lang="de-DE" sz="1200" dirty="0"/>
              <a:t> </a:t>
            </a:r>
            <a:r>
              <a:rPr lang="de-DE" sz="1200" dirty="0" err="1"/>
              <a:t>alliance</a:t>
            </a:r>
            <a:endParaRPr lang="de-DE" sz="12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910582"/>
            <a:ext cx="3810000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17" t="19504" r="24829" b="578"/>
          <a:stretch/>
        </p:blipFill>
        <p:spPr bwMode="auto">
          <a:xfrm>
            <a:off x="6549209" y="4487150"/>
            <a:ext cx="2500222" cy="23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086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53" t="19812" r="26340" b="22107"/>
          <a:stretch/>
        </p:blipFill>
        <p:spPr bwMode="auto">
          <a:xfrm>
            <a:off x="216023" y="116631"/>
            <a:ext cx="8748465" cy="646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3059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69" t="18119" r="28515" b="28033"/>
          <a:stretch/>
        </p:blipFill>
        <p:spPr bwMode="auto">
          <a:xfrm>
            <a:off x="1907704" y="89142"/>
            <a:ext cx="5688632" cy="6713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55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4" t="35730" r="43062" b="32135"/>
          <a:stretch/>
        </p:blipFill>
        <p:spPr bwMode="auto">
          <a:xfrm>
            <a:off x="323528" y="862261"/>
            <a:ext cx="8496944" cy="5618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M:\Haen\2014 Sektionen\S-14-056\DSC_00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60343" y="405279"/>
            <a:ext cx="3493310" cy="27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78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4211960" y="2924944"/>
            <a:ext cx="12683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err="1" smtClean="0"/>
              <a:t>Cardioband</a:t>
            </a:r>
            <a:endParaRPr lang="de-DE" i="1" u="sng" dirty="0"/>
          </a:p>
        </p:txBody>
      </p:sp>
    </p:spTree>
    <p:extLst>
      <p:ext uri="{BB962C8B-B14F-4D97-AF65-F5344CB8AC3E}">
        <p14:creationId xmlns:p14="http://schemas.microsoft.com/office/powerpoint/2010/main" val="310146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605225" y="284922"/>
            <a:ext cx="8567858" cy="64633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err="1" smtClean="0"/>
              <a:t>Cardioband</a:t>
            </a:r>
            <a:r>
              <a:rPr lang="de-DE" i="1" u="sng" dirty="0" smtClean="0"/>
              <a:t> </a:t>
            </a:r>
            <a:r>
              <a:rPr lang="de-DE" i="1" u="sng" dirty="0"/>
              <a:t>Implantationssystem mit steuerbarer Schleuse und </a:t>
            </a:r>
            <a:r>
              <a:rPr lang="de-DE" i="1" u="sng" dirty="0" err="1" smtClean="0"/>
              <a:t>Delivery</a:t>
            </a:r>
            <a:r>
              <a:rPr lang="de-DE" i="1" u="sng" dirty="0" smtClean="0"/>
              <a:t>-Katheter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r>
              <a:rPr lang="de-DE" i="1" u="sng" dirty="0" smtClean="0"/>
              <a:t>Ziel</a:t>
            </a:r>
            <a:r>
              <a:rPr lang="de-DE" dirty="0"/>
              <a:t>:	</a:t>
            </a:r>
            <a:r>
              <a:rPr lang="de-DE" dirty="0" smtClean="0"/>
              <a:t>	Raffung </a:t>
            </a:r>
            <a:r>
              <a:rPr lang="de-DE" dirty="0"/>
              <a:t>der Mitralklappe durch Implantation eines </a:t>
            </a:r>
            <a:r>
              <a:rPr lang="de-DE" dirty="0" err="1" smtClean="0"/>
              <a:t>Anuloplastierings</a:t>
            </a:r>
            <a:endParaRPr lang="de-DE" dirty="0" smtClean="0"/>
          </a:p>
          <a:p>
            <a:endParaRPr lang="de-DE" dirty="0"/>
          </a:p>
          <a:p>
            <a:r>
              <a:rPr lang="de-DE" i="1" u="sng" dirty="0" smtClean="0"/>
              <a:t>Zugangsweg</a:t>
            </a:r>
            <a:r>
              <a:rPr lang="de-DE" dirty="0"/>
              <a:t>: 	</a:t>
            </a:r>
            <a:r>
              <a:rPr lang="de-DE" dirty="0" smtClean="0"/>
              <a:t>- Punktion </a:t>
            </a:r>
            <a:r>
              <a:rPr lang="de-DE" dirty="0"/>
              <a:t>der </a:t>
            </a:r>
            <a:r>
              <a:rPr lang="de-DE" dirty="0" smtClean="0"/>
              <a:t>Leistenvene</a:t>
            </a:r>
          </a:p>
          <a:p>
            <a:r>
              <a:rPr lang="de-DE" dirty="0"/>
              <a:t>	</a:t>
            </a:r>
            <a:r>
              <a:rPr lang="de-DE" dirty="0" smtClean="0"/>
              <a:t>	- Punktion </a:t>
            </a:r>
            <a:r>
              <a:rPr lang="de-DE" dirty="0"/>
              <a:t>der </a:t>
            </a:r>
            <a:r>
              <a:rPr lang="de-DE" dirty="0" smtClean="0"/>
              <a:t>Vorhofscheidewand</a:t>
            </a:r>
          </a:p>
          <a:p>
            <a:r>
              <a:rPr lang="de-DE" dirty="0"/>
              <a:t>	</a:t>
            </a:r>
            <a:r>
              <a:rPr lang="de-DE" dirty="0" smtClean="0"/>
              <a:t>	- linker Vorhof</a:t>
            </a:r>
          </a:p>
          <a:p>
            <a:r>
              <a:rPr lang="de-DE" dirty="0"/>
              <a:t>		</a:t>
            </a:r>
            <a:r>
              <a:rPr lang="de-DE" dirty="0" smtClean="0"/>
              <a:t>- Befestigung des </a:t>
            </a:r>
            <a:r>
              <a:rPr lang="de-DE" dirty="0" err="1" smtClean="0"/>
              <a:t>Annuloplastiering</a:t>
            </a:r>
            <a:r>
              <a:rPr lang="de-DE" dirty="0" smtClean="0"/>
              <a:t> ultraschallgesteuert</a:t>
            </a:r>
          </a:p>
          <a:p>
            <a:r>
              <a:rPr lang="de-DE" dirty="0"/>
              <a:t>	</a:t>
            </a:r>
            <a:r>
              <a:rPr lang="de-DE" dirty="0" smtClean="0"/>
              <a:t>	   durch 2-16 kleine </a:t>
            </a:r>
            <a:r>
              <a:rPr lang="de-DE" dirty="0"/>
              <a:t>Schrauben am Ring </a:t>
            </a:r>
            <a:r>
              <a:rPr lang="de-DE" dirty="0" smtClean="0"/>
              <a:t>mit Mitralklappe </a:t>
            </a:r>
          </a:p>
          <a:p>
            <a:r>
              <a:rPr lang="de-DE" dirty="0"/>
              <a:t>	</a:t>
            </a:r>
            <a:r>
              <a:rPr lang="de-DE" dirty="0" smtClean="0"/>
              <a:t>	- Raffung des Ringes über Katheter</a:t>
            </a:r>
          </a:p>
          <a:p>
            <a:r>
              <a:rPr lang="de-DE" dirty="0"/>
              <a:t>	</a:t>
            </a:r>
            <a:r>
              <a:rPr lang="de-DE" dirty="0" smtClean="0"/>
              <a:t>	- Annäherung der </a:t>
            </a:r>
            <a:r>
              <a:rPr lang="de-DE" dirty="0" err="1" smtClean="0"/>
              <a:t>Mitralklappensegel</a:t>
            </a:r>
            <a:endParaRPr lang="de-DE" dirty="0" smtClean="0"/>
          </a:p>
          <a:p>
            <a:r>
              <a:rPr lang="de-DE" dirty="0"/>
              <a:t>	</a:t>
            </a:r>
            <a:r>
              <a:rPr lang="de-DE" dirty="0" smtClean="0"/>
              <a:t>	- Herstellen einer funktionsfähigen Klappe</a:t>
            </a:r>
            <a:endParaRPr lang="de-DE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78450"/>
            <a:ext cx="7522384" cy="30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99" t="12645" r="27658" b="13727"/>
          <a:stretch/>
        </p:blipFill>
        <p:spPr bwMode="auto">
          <a:xfrm>
            <a:off x="6012160" y="2169048"/>
            <a:ext cx="3105325" cy="16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178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107504" y="8624"/>
            <a:ext cx="8972777" cy="70173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u="sng" dirty="0" err="1" smtClean="0"/>
              <a:t>Mitralklappenprolaps</a:t>
            </a:r>
            <a:r>
              <a:rPr lang="de-DE" i="1" dirty="0" smtClean="0"/>
              <a:t> ( Barlow Syndrom ) ( MKP )</a:t>
            </a:r>
          </a:p>
          <a:p>
            <a:endParaRPr lang="de-DE" i="1" dirty="0"/>
          </a:p>
          <a:p>
            <a:r>
              <a:rPr lang="de-DE" i="1" u="sng" dirty="0" smtClean="0"/>
              <a:t>Definition</a:t>
            </a:r>
            <a:r>
              <a:rPr lang="de-DE" i="1" dirty="0" smtClean="0"/>
              <a:t>:</a:t>
            </a:r>
            <a:endParaRPr lang="de-DE" i="1" dirty="0"/>
          </a:p>
          <a:p>
            <a:r>
              <a:rPr lang="de-DE" dirty="0"/>
              <a:t>Der </a:t>
            </a:r>
            <a:r>
              <a:rPr lang="de-DE" dirty="0" err="1"/>
              <a:t>Mitralklappenprolaps</a:t>
            </a:r>
            <a:r>
              <a:rPr lang="de-DE" dirty="0"/>
              <a:t> ist eine Dysfunktion der </a:t>
            </a:r>
            <a:r>
              <a:rPr lang="de-DE" dirty="0" smtClean="0"/>
              <a:t>Mitralklappe </a:t>
            </a:r>
            <a:r>
              <a:rPr lang="de-DE" dirty="0"/>
              <a:t>und bedeutet, dass die </a:t>
            </a:r>
          </a:p>
          <a:p>
            <a:r>
              <a:rPr lang="de-DE" dirty="0" err="1"/>
              <a:t>Mitralsegel</a:t>
            </a:r>
            <a:r>
              <a:rPr lang="de-DE" dirty="0"/>
              <a:t> in den </a:t>
            </a:r>
            <a:r>
              <a:rPr lang="de-DE" dirty="0" smtClean="0"/>
              <a:t>linken Vorhof </a:t>
            </a:r>
            <a:r>
              <a:rPr lang="de-DE" dirty="0"/>
              <a:t>vorschlagen. </a:t>
            </a:r>
            <a:endParaRPr lang="de-DE" dirty="0" smtClean="0"/>
          </a:p>
          <a:p>
            <a:endParaRPr lang="de-DE" dirty="0"/>
          </a:p>
          <a:p>
            <a:r>
              <a:rPr lang="de-DE" dirty="0" smtClean="0"/>
              <a:t>Es </a:t>
            </a:r>
            <a:r>
              <a:rPr lang="de-DE" dirty="0"/>
              <a:t>ist die häufigste Klappenanomalie der Industrienationen und bleibt bei den </a:t>
            </a:r>
          </a:p>
          <a:p>
            <a:r>
              <a:rPr lang="de-DE" dirty="0"/>
              <a:t>meisten Patienten </a:t>
            </a:r>
            <a:r>
              <a:rPr lang="de-DE" dirty="0" smtClean="0"/>
              <a:t>asymptomatisch:</a:t>
            </a:r>
          </a:p>
          <a:p>
            <a:r>
              <a:rPr lang="de-DE" i="1" dirty="0" smtClean="0"/>
              <a:t>ca. 5 % der Bevölkerung</a:t>
            </a:r>
            <a:endParaRPr lang="de-DE" i="1" dirty="0"/>
          </a:p>
          <a:p>
            <a:r>
              <a:rPr lang="de-DE" i="1" u="sng" dirty="0" smtClean="0"/>
              <a:t>Epidemiologie</a:t>
            </a:r>
            <a:r>
              <a:rPr lang="de-DE" i="1" dirty="0" smtClean="0"/>
              <a:t>:</a:t>
            </a:r>
            <a:endParaRPr lang="de-DE" i="1" dirty="0"/>
          </a:p>
          <a:p>
            <a:r>
              <a:rPr lang="de-DE" dirty="0" smtClean="0"/>
              <a:t>Frauen mit Bindegewebsschwäche</a:t>
            </a:r>
          </a:p>
          <a:p>
            <a:endParaRPr lang="de-DE" dirty="0"/>
          </a:p>
          <a:p>
            <a:endParaRPr lang="de-DE" i="1" u="sng" dirty="0" smtClean="0"/>
          </a:p>
          <a:p>
            <a:r>
              <a:rPr lang="de-DE" i="1" u="sng" dirty="0" smtClean="0"/>
              <a:t>Symptome / Klinik</a:t>
            </a:r>
            <a:r>
              <a:rPr lang="de-DE" dirty="0" smtClean="0"/>
              <a:t>:</a:t>
            </a:r>
            <a:endParaRPr lang="de-DE" dirty="0"/>
          </a:p>
          <a:p>
            <a:r>
              <a:rPr lang="de-DE" dirty="0" smtClean="0"/>
              <a:t>selten </a:t>
            </a:r>
            <a:r>
              <a:rPr lang="de-DE" dirty="0"/>
              <a:t>(etwa 90% bleiben asymptomatisch) </a:t>
            </a:r>
            <a:endParaRPr lang="de-DE" dirty="0" smtClean="0"/>
          </a:p>
          <a:p>
            <a:r>
              <a:rPr lang="de-DE" dirty="0" smtClean="0"/>
              <a:t>Rhythmusstörungen</a:t>
            </a:r>
            <a:r>
              <a:rPr lang="de-DE" dirty="0"/>
              <a:t>, Leistungsminderung, </a:t>
            </a:r>
            <a:r>
              <a:rPr lang="de-DE" dirty="0" smtClean="0"/>
              <a:t>Dyspnoe, </a:t>
            </a:r>
            <a:r>
              <a:rPr lang="de-DE" dirty="0"/>
              <a:t>und pektanginöse </a:t>
            </a:r>
            <a:r>
              <a:rPr lang="de-DE" dirty="0" smtClean="0"/>
              <a:t>Beschwerden</a:t>
            </a:r>
          </a:p>
          <a:p>
            <a:endParaRPr lang="de-DE" dirty="0"/>
          </a:p>
          <a:p>
            <a:r>
              <a:rPr lang="de-DE" i="1" u="sng" dirty="0" smtClean="0"/>
              <a:t>Ursache</a:t>
            </a:r>
            <a:r>
              <a:rPr lang="de-DE" dirty="0" smtClean="0"/>
              <a:t>:</a:t>
            </a:r>
          </a:p>
          <a:p>
            <a:r>
              <a:rPr lang="de-DE" dirty="0" err="1" smtClean="0"/>
              <a:t>myxomatöse</a:t>
            </a:r>
            <a:r>
              <a:rPr lang="de-DE" dirty="0" smtClean="0"/>
              <a:t> Klappendegeneration: meist idiopathisch, x-</a:t>
            </a:r>
            <a:r>
              <a:rPr lang="de-DE" dirty="0" err="1" smtClean="0"/>
              <a:t>chromosomal</a:t>
            </a:r>
            <a:r>
              <a:rPr lang="de-DE" dirty="0" smtClean="0"/>
              <a:t>, autosomal-dominant </a:t>
            </a:r>
          </a:p>
          <a:p>
            <a:endParaRPr lang="de-DE" dirty="0"/>
          </a:p>
          <a:p>
            <a:r>
              <a:rPr lang="de-DE" i="1" u="sng" dirty="0" smtClean="0"/>
              <a:t>Komplikationen</a:t>
            </a:r>
            <a:r>
              <a:rPr lang="de-DE" dirty="0" smtClean="0"/>
              <a:t>:</a:t>
            </a:r>
          </a:p>
          <a:p>
            <a:r>
              <a:rPr lang="de-DE" dirty="0" err="1" smtClean="0"/>
              <a:t>Mitralklappeninsuffizienz</a:t>
            </a:r>
            <a:endParaRPr lang="de-DE" dirty="0" smtClean="0"/>
          </a:p>
          <a:p>
            <a:r>
              <a:rPr lang="de-DE" dirty="0" smtClean="0"/>
              <a:t>Endokarditis</a:t>
            </a:r>
          </a:p>
          <a:p>
            <a:r>
              <a:rPr lang="de-DE" dirty="0" err="1" smtClean="0"/>
              <a:t>Sehnenfädenabriss</a:t>
            </a:r>
            <a:endParaRPr lang="de-DE" dirty="0"/>
          </a:p>
          <a:p>
            <a:endParaRPr lang="de-DE" i="1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8" t="16925" r="21350" b="39537"/>
          <a:stretch/>
        </p:blipFill>
        <p:spPr bwMode="auto">
          <a:xfrm>
            <a:off x="4283391" y="1944216"/>
            <a:ext cx="4681097" cy="22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671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1" t="36055" r="30255" b="13602"/>
          <a:stretch/>
        </p:blipFill>
        <p:spPr bwMode="auto">
          <a:xfrm>
            <a:off x="395536" y="199698"/>
            <a:ext cx="8424936" cy="646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524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8" t="51996" r="45705" b="22838"/>
          <a:stretch/>
        </p:blipFill>
        <p:spPr bwMode="auto">
          <a:xfrm>
            <a:off x="79386" y="2348880"/>
            <a:ext cx="8963436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09" t="36284" r="58096" b="53875"/>
          <a:stretch/>
        </p:blipFill>
        <p:spPr bwMode="auto">
          <a:xfrm>
            <a:off x="323528" y="404664"/>
            <a:ext cx="6304043" cy="139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3593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" y="552450"/>
            <a:ext cx="9154968" cy="54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604438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DSC000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525" y="3573463"/>
            <a:ext cx="384016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59" name="Picture 3" descr="DSC0009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384016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0" name="Picture 4" descr="DSC001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33375"/>
            <a:ext cx="384016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1" name="Picture 5" descr="DSC0010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573463"/>
            <a:ext cx="384016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4268788" y="6026150"/>
            <a:ext cx="504825" cy="739775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4000"/>
              <a:t>?</a:t>
            </a: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336550" y="6486525"/>
            <a:ext cx="1847850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800"/>
              <a:t>Pulmonalgefäße</a:t>
            </a: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311150" y="2838450"/>
            <a:ext cx="63817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800"/>
              <a:t>EvG</a:t>
            </a:r>
          </a:p>
        </p:txBody>
      </p:sp>
      <p:sp>
        <p:nvSpPr>
          <p:cNvPr id="96265" name="Text Box 9"/>
          <p:cNvSpPr txBox="1">
            <a:spLocks noChangeArrowheads="1"/>
          </p:cNvSpPr>
          <p:nvPr/>
        </p:nvSpPr>
        <p:spPr bwMode="auto">
          <a:xfrm>
            <a:off x="4864100" y="2846388"/>
            <a:ext cx="561975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800"/>
              <a:t>MG</a:t>
            </a:r>
          </a:p>
        </p:txBody>
      </p:sp>
      <p:sp>
        <p:nvSpPr>
          <p:cNvPr id="96266" name="Text Box 10"/>
          <p:cNvSpPr txBox="1">
            <a:spLocks noChangeArrowheads="1"/>
          </p:cNvSpPr>
          <p:nvPr/>
        </p:nvSpPr>
        <p:spPr bwMode="auto">
          <a:xfrm>
            <a:off x="311150" y="6096000"/>
            <a:ext cx="51117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800"/>
              <a:t>HE</a:t>
            </a:r>
          </a:p>
        </p:txBody>
      </p:sp>
      <p:sp>
        <p:nvSpPr>
          <p:cNvPr id="96267" name="Text Box 11"/>
          <p:cNvSpPr txBox="1">
            <a:spLocks noChangeArrowheads="1"/>
          </p:cNvSpPr>
          <p:nvPr/>
        </p:nvSpPr>
        <p:spPr bwMode="auto">
          <a:xfrm>
            <a:off x="4838700" y="6099175"/>
            <a:ext cx="638175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66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1800"/>
              <a:t>EvG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9" t="20776" r="20898" b="9373"/>
          <a:stretch/>
        </p:blipFill>
        <p:spPr bwMode="auto">
          <a:xfrm>
            <a:off x="6414726" y="0"/>
            <a:ext cx="2723038" cy="147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73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ext Box 2"/>
          <p:cNvSpPr txBox="1">
            <a:spLocks noChangeArrowheads="1"/>
          </p:cNvSpPr>
          <p:nvPr/>
        </p:nvSpPr>
        <p:spPr bwMode="auto">
          <a:xfrm>
            <a:off x="0" y="152400"/>
            <a:ext cx="9144000" cy="44735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2400" b="1" u="sng"/>
              <a:t>Graduierung der Gefäßveränderungen bei  PH: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24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2400"/>
              <a:t>	reversibel	Grad 1:	Mediahypertrophie v. Arteriolen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2400"/>
              <a:t>	reversibel	Grad 2:	Mediahypertrophie und 						Intimaproliferation  v. Arteriolen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2400"/>
              <a:t>	reversibel	Grad 3:	Intima- und Mediafibrose 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2400"/>
              <a:t>					mittelgroßen Arterien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2400"/>
              <a:t>	irreversibel	Grad 4:	plexiforme und        							aneurysmatische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2400"/>
              <a:t>					Veränderungen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2400"/>
              <a:t>	irreversibel	Grad 5:	Angiomatoide Veränderungen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2400"/>
              <a:t>	irreversibel	Grad 6:	nekrotisierende Arteriitis</a:t>
            </a:r>
          </a:p>
        </p:txBody>
      </p:sp>
      <p:graphicFrame>
        <p:nvGraphicFramePr>
          <p:cNvPr id="97283" name="Object 3"/>
          <p:cNvGraphicFramePr>
            <a:graphicFrameLocks noChangeAspect="1"/>
          </p:cNvGraphicFramePr>
          <p:nvPr/>
        </p:nvGraphicFramePr>
        <p:xfrm>
          <a:off x="0" y="4572000"/>
          <a:ext cx="48006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" name="Folie" r:id="rId3" imgW="4572000" imgH="3429000" progId="PowerPoint.Slide.8">
                  <p:embed/>
                </p:oleObj>
              </mc:Choice>
              <mc:Fallback>
                <p:oleObj name="Folie" r:id="rId3" imgW="4572000" imgH="3429000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52174"/>
                      <a:stretch>
                        <a:fillRect/>
                      </a:stretch>
                    </p:blipFill>
                    <p:spPr bwMode="auto">
                      <a:xfrm>
                        <a:off x="0" y="4572000"/>
                        <a:ext cx="4800600" cy="21336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7284" name="Object 4"/>
          <p:cNvGraphicFramePr>
            <a:graphicFrameLocks noChangeAspect="1"/>
          </p:cNvGraphicFramePr>
          <p:nvPr/>
        </p:nvGraphicFramePr>
        <p:xfrm>
          <a:off x="4876800" y="4572000"/>
          <a:ext cx="41148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3" name="Folie" r:id="rId5" imgW="4572000" imgH="3429000" progId="PowerPoint.Slide.8">
                  <p:embed/>
                </p:oleObj>
              </mc:Choice>
              <mc:Fallback>
                <p:oleObj name="Folie" r:id="rId5" imgW="4572000" imgH="3429000" progId="PowerPoint.Slid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47826"/>
                      <a:stretch>
                        <a:fillRect/>
                      </a:stretch>
                    </p:blipFill>
                    <p:spPr bwMode="auto">
                      <a:xfrm>
                        <a:off x="4876800" y="4572000"/>
                        <a:ext cx="41148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6701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071" r="20801" b="17588"/>
          <a:stretch/>
        </p:blipFill>
        <p:spPr bwMode="auto">
          <a:xfrm>
            <a:off x="35496" y="260648"/>
            <a:ext cx="9065568" cy="38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58" t="15901" r="1721" b="64964"/>
          <a:stretch/>
        </p:blipFill>
        <p:spPr bwMode="auto">
          <a:xfrm>
            <a:off x="323528" y="4005064"/>
            <a:ext cx="4176464" cy="2696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122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3" t="43857" r="42850" b="22276"/>
          <a:stretch/>
        </p:blipFill>
        <p:spPr bwMode="auto">
          <a:xfrm>
            <a:off x="395536" y="280442"/>
            <a:ext cx="8352928" cy="5740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358950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46" t="26755" r="29197" b="46491"/>
          <a:stretch/>
        </p:blipFill>
        <p:spPr bwMode="auto">
          <a:xfrm>
            <a:off x="179512" y="1773827"/>
            <a:ext cx="8856984" cy="3463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5221995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10" t="53509" r="29197" b="19736"/>
          <a:stretch/>
        </p:blipFill>
        <p:spPr bwMode="auto">
          <a:xfrm>
            <a:off x="33805" y="1628800"/>
            <a:ext cx="3423062" cy="3449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45" t="54785" r="45298" b="20860"/>
          <a:stretch/>
        </p:blipFill>
        <p:spPr bwMode="auto">
          <a:xfrm>
            <a:off x="3307614" y="1984056"/>
            <a:ext cx="5544616" cy="319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08" t="30807" r="29569" b="63345"/>
          <a:stretch/>
        </p:blipFill>
        <p:spPr bwMode="auto">
          <a:xfrm>
            <a:off x="35496" y="5173086"/>
            <a:ext cx="8797914" cy="776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102523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25" y="1311275"/>
            <a:ext cx="5541963" cy="423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89635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13" t="54990" r="32958" b="11414"/>
          <a:stretch/>
        </p:blipFill>
        <p:spPr bwMode="auto">
          <a:xfrm>
            <a:off x="179512" y="332655"/>
            <a:ext cx="8640960" cy="5239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603297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/>
          <p:cNvSpPr txBox="1"/>
          <p:nvPr/>
        </p:nvSpPr>
        <p:spPr>
          <a:xfrm>
            <a:off x="3764879" y="3068960"/>
            <a:ext cx="23192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i="1" dirty="0" err="1" smtClean="0"/>
              <a:t>Ventrikelseptumdefekt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303728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de-DE" altLang="de-DE" u="sng" smtClean="0">
                <a:solidFill>
                  <a:schemeClr val="tx1"/>
                </a:solidFill>
                <a:cs typeface="Arial" charset="0"/>
              </a:rPr>
              <a:t>Angeborene Herzfehler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de-DE" altLang="de-DE" u="sng" dirty="0" err="1" smtClean="0">
                <a:cs typeface="Arial" charset="0"/>
              </a:rPr>
              <a:t>Arterio</a:t>
            </a:r>
            <a:r>
              <a:rPr lang="de-DE" altLang="de-DE" u="sng" dirty="0" smtClean="0">
                <a:cs typeface="Arial" charset="0"/>
              </a:rPr>
              <a:t> – venöse </a:t>
            </a:r>
            <a:r>
              <a:rPr lang="de-DE" altLang="de-DE" u="sng" dirty="0" err="1" smtClean="0">
                <a:cs typeface="Arial" charset="0"/>
              </a:rPr>
              <a:t>Shuntvitien</a:t>
            </a:r>
            <a:r>
              <a:rPr lang="de-DE" altLang="de-DE" u="sng" dirty="0" smtClean="0">
                <a:cs typeface="Arial" charset="0"/>
              </a:rPr>
              <a:t>:</a:t>
            </a:r>
            <a:br>
              <a:rPr lang="de-DE" altLang="de-DE" u="sng" dirty="0" smtClean="0">
                <a:cs typeface="Arial" charset="0"/>
              </a:rPr>
            </a:br>
            <a:r>
              <a:rPr lang="de-DE" altLang="de-DE" u="sng" dirty="0" smtClean="0">
                <a:cs typeface="Arial" charset="0"/>
              </a:rPr>
              <a:t/>
            </a:r>
            <a:br>
              <a:rPr lang="de-DE" altLang="de-DE" u="sng" dirty="0" smtClean="0">
                <a:cs typeface="Arial" charset="0"/>
              </a:rPr>
            </a:br>
            <a:endParaRPr lang="de-DE" altLang="de-DE" u="sng" dirty="0" smtClean="0">
              <a:cs typeface="Arial" charset="0"/>
            </a:endParaRPr>
          </a:p>
          <a:p>
            <a:pPr lvl="1" eaLnBrk="1" hangingPunct="1"/>
            <a:r>
              <a:rPr lang="de-DE" altLang="de-DE" sz="2400" dirty="0" err="1" smtClean="0">
                <a:cs typeface="Arial" charset="0"/>
              </a:rPr>
              <a:t>Vorhofseptumdefekt</a:t>
            </a:r>
            <a:r>
              <a:rPr lang="de-DE" altLang="de-DE" sz="2400" dirty="0" smtClean="0">
                <a:cs typeface="Arial" charset="0"/>
              </a:rPr>
              <a:t>				6%</a:t>
            </a:r>
          </a:p>
          <a:p>
            <a:pPr lvl="1" eaLnBrk="1" hangingPunct="1"/>
            <a:r>
              <a:rPr lang="de-DE" altLang="de-DE" sz="2400" dirty="0" err="1" smtClean="0">
                <a:solidFill>
                  <a:srgbClr val="FF0000"/>
                </a:solidFill>
                <a:cs typeface="Arial" charset="0"/>
              </a:rPr>
              <a:t>Ventrikelseptumdefekt</a:t>
            </a:r>
            <a:r>
              <a:rPr lang="de-DE" altLang="de-DE" sz="2400" dirty="0" smtClean="0">
                <a:solidFill>
                  <a:srgbClr val="FF0000"/>
                </a:solidFill>
                <a:cs typeface="Arial" charset="0"/>
              </a:rPr>
              <a:t> </a:t>
            </a:r>
            <a:r>
              <a:rPr lang="de-DE" altLang="de-DE" sz="2400" dirty="0" smtClean="0">
                <a:cs typeface="Arial" charset="0"/>
              </a:rPr>
              <a:t>		         		27%</a:t>
            </a:r>
          </a:p>
          <a:p>
            <a:pPr lvl="1" eaLnBrk="1" hangingPunct="1"/>
            <a:r>
              <a:rPr lang="de-DE" altLang="de-DE" sz="2400" dirty="0" smtClean="0">
                <a:cs typeface="Arial" charset="0"/>
              </a:rPr>
              <a:t>AVSD			          			5%</a:t>
            </a:r>
          </a:p>
          <a:p>
            <a:pPr lvl="1" eaLnBrk="1" hangingPunct="1"/>
            <a:r>
              <a:rPr lang="de-DE" altLang="de-DE" sz="2400" dirty="0" smtClean="0">
                <a:cs typeface="Arial" charset="0"/>
              </a:rPr>
              <a:t>PDA						9% </a:t>
            </a:r>
            <a:r>
              <a:rPr lang="de-DE" altLang="de-DE" dirty="0" smtClean="0">
                <a:cs typeface="Arial" charset="0"/>
              </a:rPr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317587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4638"/>
            <a:ext cx="8218487" cy="1425575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de-DE" altLang="de-DE" u="sng" smtClean="0">
                <a:solidFill>
                  <a:schemeClr val="tx1"/>
                </a:solidFill>
                <a:cs typeface="Arial" charset="0"/>
              </a:rPr>
              <a:t>Defekt der Herzkammerseptierung (VSD)</a:t>
            </a:r>
          </a:p>
        </p:txBody>
      </p:sp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3460750" y="2349500"/>
            <a:ext cx="5575300" cy="2282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2400" b="1" u="sng"/>
              <a:t>Arten: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de-DE" altLang="de-DE" sz="2400"/>
          </a:p>
          <a:p>
            <a:pPr eaLnBrk="1" hangingPunct="1">
              <a:spcBef>
                <a:spcPct val="0"/>
              </a:spcBef>
              <a:buFontTx/>
              <a:buAutoNum type="romanUcPeriod"/>
            </a:pPr>
            <a:r>
              <a:rPr lang="de-DE" altLang="de-DE" sz="2400"/>
              <a:t>membranöser / perimembranöser –</a:t>
            </a:r>
          </a:p>
          <a:p>
            <a:pPr eaLnBrk="1" hangingPunct="1">
              <a:spcBef>
                <a:spcPct val="0"/>
              </a:spcBef>
              <a:buFontTx/>
              <a:buAutoNum type="romanUcPeriod"/>
            </a:pPr>
            <a:r>
              <a:rPr lang="de-DE" altLang="de-DE" sz="2400"/>
              <a:t>infundibulärer –</a:t>
            </a:r>
          </a:p>
          <a:p>
            <a:pPr eaLnBrk="1" hangingPunct="1">
              <a:spcBef>
                <a:spcPct val="0"/>
              </a:spcBef>
              <a:buFontTx/>
              <a:buAutoNum type="romanUcPeriod"/>
            </a:pPr>
            <a:r>
              <a:rPr lang="de-DE" altLang="de-DE" sz="2400"/>
              <a:t>muskulärer / trabekulärer –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de-DE" altLang="de-DE" sz="2400"/>
              <a:t>        Einlaßdefekte</a:t>
            </a:r>
          </a:p>
        </p:txBody>
      </p:sp>
      <p:pic>
        <p:nvPicPr>
          <p:cNvPr id="87044" name="Picture 4" descr="46  Ventrikelseptumdefekt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980" b="48642"/>
          <a:stretch>
            <a:fillRect/>
          </a:stretch>
        </p:blipFill>
        <p:spPr>
          <a:xfrm>
            <a:off x="323850" y="2193925"/>
            <a:ext cx="30892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219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308</Words>
  <Application>Microsoft Office PowerPoint</Application>
  <PresentationFormat>Bildschirmpräsentation (4:3)</PresentationFormat>
  <Paragraphs>241</Paragraphs>
  <Slides>75</Slides>
  <Notes>0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75</vt:i4>
      </vt:variant>
    </vt:vector>
  </HeadingPairs>
  <TitlesOfParts>
    <vt:vector size="77" baseType="lpstr">
      <vt:lpstr>Larissa</vt:lpstr>
      <vt:lpstr>Folie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Angeborene Herzfehler</vt:lpstr>
      <vt:lpstr>Defekt der Herzkammerseptierung (VSD)</vt:lpstr>
    </vt:vector>
  </TitlesOfParts>
  <Company>Universitätsklinikum Tübingen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Susanne Haen</dc:creator>
  <cp:lastModifiedBy>Dr. Petra Ohneseit</cp:lastModifiedBy>
  <cp:revision>234</cp:revision>
  <dcterms:created xsi:type="dcterms:W3CDTF">2019-04-17T11:07:19Z</dcterms:created>
  <dcterms:modified xsi:type="dcterms:W3CDTF">2019-06-21T08:57:07Z</dcterms:modified>
</cp:coreProperties>
</file>