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60"/>
  </p:normalViewPr>
  <p:slideViewPr>
    <p:cSldViewPr snapToGrid="0">
      <p:cViewPr varScale="1">
        <p:scale>
          <a:sx n="90" d="100"/>
          <a:sy n="90" d="100"/>
        </p:scale>
        <p:origin x="355"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20C6A15-FAF2-1895-4FB5-080FBE22B196}"/>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p>
        </p:txBody>
      </p:sp>
      <p:sp>
        <p:nvSpPr>
          <p:cNvPr id="3" name="Untertitel 2">
            <a:extLst>
              <a:ext uri="{FF2B5EF4-FFF2-40B4-BE49-F238E27FC236}">
                <a16:creationId xmlns:a16="http://schemas.microsoft.com/office/drawing/2014/main" id="{A0FAC9B3-25FE-93C3-44C7-4D6E921D335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p>
        </p:txBody>
      </p:sp>
      <p:sp>
        <p:nvSpPr>
          <p:cNvPr id="4" name="Datumsplatzhalter 3">
            <a:extLst>
              <a:ext uri="{FF2B5EF4-FFF2-40B4-BE49-F238E27FC236}">
                <a16:creationId xmlns:a16="http://schemas.microsoft.com/office/drawing/2014/main" id="{E791EFF5-E0AD-7982-7739-2AFE351A80A2}"/>
              </a:ext>
            </a:extLst>
          </p:cNvPr>
          <p:cNvSpPr>
            <a:spLocks noGrp="1"/>
          </p:cNvSpPr>
          <p:nvPr>
            <p:ph type="dt" sz="half" idx="10"/>
          </p:nvPr>
        </p:nvSpPr>
        <p:spPr/>
        <p:txBody>
          <a:bodyPr/>
          <a:lstStyle/>
          <a:p>
            <a:fld id="{F9346B6E-838A-4D03-B8EE-C560C5394242}" type="datetimeFigureOut">
              <a:rPr lang="de-DE" smtClean="0"/>
              <a:t>16.01.2025</a:t>
            </a:fld>
            <a:endParaRPr lang="de-DE"/>
          </a:p>
        </p:txBody>
      </p:sp>
      <p:sp>
        <p:nvSpPr>
          <p:cNvPr id="5" name="Fußzeilenplatzhalter 4">
            <a:extLst>
              <a:ext uri="{FF2B5EF4-FFF2-40B4-BE49-F238E27FC236}">
                <a16:creationId xmlns:a16="http://schemas.microsoft.com/office/drawing/2014/main" id="{75330BAB-CF9D-4FCA-2285-63D09FF304C1}"/>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E21AAF28-E232-EEDA-EB6A-8986DEF5DE7E}"/>
              </a:ext>
            </a:extLst>
          </p:cNvPr>
          <p:cNvSpPr>
            <a:spLocks noGrp="1"/>
          </p:cNvSpPr>
          <p:nvPr>
            <p:ph type="sldNum" sz="quarter" idx="12"/>
          </p:nvPr>
        </p:nvSpPr>
        <p:spPr/>
        <p:txBody>
          <a:bodyPr/>
          <a:lstStyle/>
          <a:p>
            <a:fld id="{D53E69C1-2A34-4A97-9A5A-436A0550A070}" type="slidenum">
              <a:rPr lang="de-DE" smtClean="0"/>
              <a:t>‹Nr.›</a:t>
            </a:fld>
            <a:endParaRPr lang="de-DE"/>
          </a:p>
        </p:txBody>
      </p:sp>
    </p:spTree>
    <p:extLst>
      <p:ext uri="{BB962C8B-B14F-4D97-AF65-F5344CB8AC3E}">
        <p14:creationId xmlns:p14="http://schemas.microsoft.com/office/powerpoint/2010/main" val="1057458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BE4265C-32F0-4075-78B8-A82DA93D0B7E}"/>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CF9C1B43-9F81-F986-4AE3-060F7B0111C0}"/>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A94875C7-4E50-4E2C-6DD4-5C661F5F3B50}"/>
              </a:ext>
            </a:extLst>
          </p:cNvPr>
          <p:cNvSpPr>
            <a:spLocks noGrp="1"/>
          </p:cNvSpPr>
          <p:nvPr>
            <p:ph type="dt" sz="half" idx="10"/>
          </p:nvPr>
        </p:nvSpPr>
        <p:spPr/>
        <p:txBody>
          <a:bodyPr/>
          <a:lstStyle/>
          <a:p>
            <a:fld id="{F9346B6E-838A-4D03-B8EE-C560C5394242}" type="datetimeFigureOut">
              <a:rPr lang="de-DE" smtClean="0"/>
              <a:t>16.01.2025</a:t>
            </a:fld>
            <a:endParaRPr lang="de-DE"/>
          </a:p>
        </p:txBody>
      </p:sp>
      <p:sp>
        <p:nvSpPr>
          <p:cNvPr id="5" name="Fußzeilenplatzhalter 4">
            <a:extLst>
              <a:ext uri="{FF2B5EF4-FFF2-40B4-BE49-F238E27FC236}">
                <a16:creationId xmlns:a16="http://schemas.microsoft.com/office/drawing/2014/main" id="{C572F8B0-304F-F1B5-3FC5-ACE5ACDB3E8E}"/>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2BD2303D-A5F7-AD6E-0BBE-435C648089D4}"/>
              </a:ext>
            </a:extLst>
          </p:cNvPr>
          <p:cNvSpPr>
            <a:spLocks noGrp="1"/>
          </p:cNvSpPr>
          <p:nvPr>
            <p:ph type="sldNum" sz="quarter" idx="12"/>
          </p:nvPr>
        </p:nvSpPr>
        <p:spPr/>
        <p:txBody>
          <a:bodyPr/>
          <a:lstStyle/>
          <a:p>
            <a:fld id="{D53E69C1-2A34-4A97-9A5A-436A0550A070}" type="slidenum">
              <a:rPr lang="de-DE" smtClean="0"/>
              <a:t>‹Nr.›</a:t>
            </a:fld>
            <a:endParaRPr lang="de-DE"/>
          </a:p>
        </p:txBody>
      </p:sp>
    </p:spTree>
    <p:extLst>
      <p:ext uri="{BB962C8B-B14F-4D97-AF65-F5344CB8AC3E}">
        <p14:creationId xmlns:p14="http://schemas.microsoft.com/office/powerpoint/2010/main" val="31135951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22C40A3-99FB-E88A-293F-C69387FC6E2A}"/>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p>
        </p:txBody>
      </p:sp>
      <p:sp>
        <p:nvSpPr>
          <p:cNvPr id="3" name="Textplatzhalter 2">
            <a:extLst>
              <a:ext uri="{FF2B5EF4-FFF2-40B4-BE49-F238E27FC236}">
                <a16:creationId xmlns:a16="http://schemas.microsoft.com/office/drawing/2014/main" id="{CE2B70BC-C619-0EE4-B074-5132AC8BEDB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2A3FDF87-90CA-7941-C606-0A08B403B570}"/>
              </a:ext>
            </a:extLst>
          </p:cNvPr>
          <p:cNvSpPr>
            <a:spLocks noGrp="1"/>
          </p:cNvSpPr>
          <p:nvPr>
            <p:ph type="dt" sz="half" idx="10"/>
          </p:nvPr>
        </p:nvSpPr>
        <p:spPr/>
        <p:txBody>
          <a:bodyPr/>
          <a:lstStyle/>
          <a:p>
            <a:fld id="{F9346B6E-838A-4D03-B8EE-C560C5394242}" type="datetimeFigureOut">
              <a:rPr lang="de-DE" smtClean="0"/>
              <a:t>16.01.2025</a:t>
            </a:fld>
            <a:endParaRPr lang="de-DE"/>
          </a:p>
        </p:txBody>
      </p:sp>
      <p:sp>
        <p:nvSpPr>
          <p:cNvPr id="5" name="Fußzeilenplatzhalter 4">
            <a:extLst>
              <a:ext uri="{FF2B5EF4-FFF2-40B4-BE49-F238E27FC236}">
                <a16:creationId xmlns:a16="http://schemas.microsoft.com/office/drawing/2014/main" id="{3A0861E6-8B2C-C1D8-F9F0-5A4267A0A40C}"/>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DB546BA0-7A85-855B-D41F-96ED8FE55B89}"/>
              </a:ext>
            </a:extLst>
          </p:cNvPr>
          <p:cNvSpPr>
            <a:spLocks noGrp="1"/>
          </p:cNvSpPr>
          <p:nvPr>
            <p:ph type="sldNum" sz="quarter" idx="12"/>
          </p:nvPr>
        </p:nvSpPr>
        <p:spPr/>
        <p:txBody>
          <a:bodyPr/>
          <a:lstStyle/>
          <a:p>
            <a:fld id="{D53E69C1-2A34-4A97-9A5A-436A0550A070}" type="slidenum">
              <a:rPr lang="de-DE" smtClean="0"/>
              <a:t>‹Nr.›</a:t>
            </a:fld>
            <a:endParaRPr lang="de-DE"/>
          </a:p>
        </p:txBody>
      </p:sp>
    </p:spTree>
    <p:extLst>
      <p:ext uri="{BB962C8B-B14F-4D97-AF65-F5344CB8AC3E}">
        <p14:creationId xmlns:p14="http://schemas.microsoft.com/office/powerpoint/2010/main" val="1815699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ACA72FD-7061-7D24-2473-7E128F6DC85E}"/>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5F2F8C5A-670C-7DC4-6504-69A965F2190C}"/>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a:extLst>
              <a:ext uri="{FF2B5EF4-FFF2-40B4-BE49-F238E27FC236}">
                <a16:creationId xmlns:a16="http://schemas.microsoft.com/office/drawing/2014/main" id="{4FD540A8-C11C-831E-E7F2-49F2A9315744}"/>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a:extLst>
              <a:ext uri="{FF2B5EF4-FFF2-40B4-BE49-F238E27FC236}">
                <a16:creationId xmlns:a16="http://schemas.microsoft.com/office/drawing/2014/main" id="{D3090016-7DFD-5AB8-AB96-E7113A640DF9}"/>
              </a:ext>
            </a:extLst>
          </p:cNvPr>
          <p:cNvSpPr>
            <a:spLocks noGrp="1"/>
          </p:cNvSpPr>
          <p:nvPr>
            <p:ph type="dt" sz="half" idx="10"/>
          </p:nvPr>
        </p:nvSpPr>
        <p:spPr/>
        <p:txBody>
          <a:bodyPr/>
          <a:lstStyle/>
          <a:p>
            <a:fld id="{F9346B6E-838A-4D03-B8EE-C560C5394242}" type="datetimeFigureOut">
              <a:rPr lang="de-DE" smtClean="0"/>
              <a:t>16.01.2025</a:t>
            </a:fld>
            <a:endParaRPr lang="de-DE"/>
          </a:p>
        </p:txBody>
      </p:sp>
      <p:sp>
        <p:nvSpPr>
          <p:cNvPr id="6" name="Fußzeilenplatzhalter 5">
            <a:extLst>
              <a:ext uri="{FF2B5EF4-FFF2-40B4-BE49-F238E27FC236}">
                <a16:creationId xmlns:a16="http://schemas.microsoft.com/office/drawing/2014/main" id="{5C6B70F7-58A6-DEA1-2A1C-22C54DE4C7FD}"/>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44DA2CD0-291F-464B-E78F-8A72EE9CF0C3}"/>
              </a:ext>
            </a:extLst>
          </p:cNvPr>
          <p:cNvSpPr>
            <a:spLocks noGrp="1"/>
          </p:cNvSpPr>
          <p:nvPr>
            <p:ph type="sldNum" sz="quarter" idx="12"/>
          </p:nvPr>
        </p:nvSpPr>
        <p:spPr/>
        <p:txBody>
          <a:bodyPr/>
          <a:lstStyle/>
          <a:p>
            <a:fld id="{D53E69C1-2A34-4A97-9A5A-436A0550A070}" type="slidenum">
              <a:rPr lang="de-DE" smtClean="0"/>
              <a:t>‹Nr.›</a:t>
            </a:fld>
            <a:endParaRPr lang="de-DE"/>
          </a:p>
        </p:txBody>
      </p:sp>
    </p:spTree>
    <p:extLst>
      <p:ext uri="{BB962C8B-B14F-4D97-AF65-F5344CB8AC3E}">
        <p14:creationId xmlns:p14="http://schemas.microsoft.com/office/powerpoint/2010/main" val="34464501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3A7C4B-6A21-ECAD-6710-BBC05D2422F8}"/>
              </a:ext>
            </a:extLst>
          </p:cNvPr>
          <p:cNvSpPr>
            <a:spLocks noGrp="1"/>
          </p:cNvSpPr>
          <p:nvPr>
            <p:ph type="title"/>
          </p:nvPr>
        </p:nvSpPr>
        <p:spPr>
          <a:xfrm>
            <a:off x="839788" y="365125"/>
            <a:ext cx="10515600" cy="1325563"/>
          </a:xfrm>
        </p:spPr>
        <p:txBody>
          <a:bodyPr/>
          <a:lstStyle/>
          <a:p>
            <a:r>
              <a:rPr lang="de-DE"/>
              <a:t>Mastertitelformat bearbeiten</a:t>
            </a:r>
          </a:p>
        </p:txBody>
      </p:sp>
      <p:sp>
        <p:nvSpPr>
          <p:cNvPr id="3" name="Textplatzhalter 2">
            <a:extLst>
              <a:ext uri="{FF2B5EF4-FFF2-40B4-BE49-F238E27FC236}">
                <a16:creationId xmlns:a16="http://schemas.microsoft.com/office/drawing/2014/main" id="{0D1E5605-98DC-AF8F-F651-D53137329D6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952FADE5-1962-E7FE-B42B-27D8AC436407}"/>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a:extLst>
              <a:ext uri="{FF2B5EF4-FFF2-40B4-BE49-F238E27FC236}">
                <a16:creationId xmlns:a16="http://schemas.microsoft.com/office/drawing/2014/main" id="{3FB1987E-40C8-9CE6-4E5E-0E6DC1EC1A6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DB4CFB10-CB19-C0FE-904C-F94608205219}"/>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a:extLst>
              <a:ext uri="{FF2B5EF4-FFF2-40B4-BE49-F238E27FC236}">
                <a16:creationId xmlns:a16="http://schemas.microsoft.com/office/drawing/2014/main" id="{2490E275-7CB2-90E7-5C8A-F87DFE4985F0}"/>
              </a:ext>
            </a:extLst>
          </p:cNvPr>
          <p:cNvSpPr>
            <a:spLocks noGrp="1"/>
          </p:cNvSpPr>
          <p:nvPr>
            <p:ph type="dt" sz="half" idx="10"/>
          </p:nvPr>
        </p:nvSpPr>
        <p:spPr/>
        <p:txBody>
          <a:bodyPr/>
          <a:lstStyle/>
          <a:p>
            <a:fld id="{F9346B6E-838A-4D03-B8EE-C560C5394242}" type="datetimeFigureOut">
              <a:rPr lang="de-DE" smtClean="0"/>
              <a:t>16.01.2025</a:t>
            </a:fld>
            <a:endParaRPr lang="de-DE"/>
          </a:p>
        </p:txBody>
      </p:sp>
      <p:sp>
        <p:nvSpPr>
          <p:cNvPr id="8" name="Fußzeilenplatzhalter 7">
            <a:extLst>
              <a:ext uri="{FF2B5EF4-FFF2-40B4-BE49-F238E27FC236}">
                <a16:creationId xmlns:a16="http://schemas.microsoft.com/office/drawing/2014/main" id="{88D82981-E91E-B464-F809-AB3644D33734}"/>
              </a:ext>
            </a:extLst>
          </p:cNvPr>
          <p:cNvSpPr>
            <a:spLocks noGrp="1"/>
          </p:cNvSpPr>
          <p:nvPr>
            <p:ph type="ftr" sz="quarter" idx="11"/>
          </p:nvPr>
        </p:nvSpPr>
        <p:spPr/>
        <p:txBody>
          <a:bodyPr/>
          <a:lstStyle/>
          <a:p>
            <a:endParaRPr lang="de-DE"/>
          </a:p>
        </p:txBody>
      </p:sp>
      <p:sp>
        <p:nvSpPr>
          <p:cNvPr id="9" name="Foliennummernplatzhalter 8">
            <a:extLst>
              <a:ext uri="{FF2B5EF4-FFF2-40B4-BE49-F238E27FC236}">
                <a16:creationId xmlns:a16="http://schemas.microsoft.com/office/drawing/2014/main" id="{3DC37270-9650-319E-EDF4-7CF7C2E2A7E5}"/>
              </a:ext>
            </a:extLst>
          </p:cNvPr>
          <p:cNvSpPr>
            <a:spLocks noGrp="1"/>
          </p:cNvSpPr>
          <p:nvPr>
            <p:ph type="sldNum" sz="quarter" idx="12"/>
          </p:nvPr>
        </p:nvSpPr>
        <p:spPr/>
        <p:txBody>
          <a:bodyPr/>
          <a:lstStyle/>
          <a:p>
            <a:fld id="{D53E69C1-2A34-4A97-9A5A-436A0550A070}" type="slidenum">
              <a:rPr lang="de-DE" smtClean="0"/>
              <a:t>‹Nr.›</a:t>
            </a:fld>
            <a:endParaRPr lang="de-DE"/>
          </a:p>
        </p:txBody>
      </p:sp>
    </p:spTree>
    <p:extLst>
      <p:ext uri="{BB962C8B-B14F-4D97-AF65-F5344CB8AC3E}">
        <p14:creationId xmlns:p14="http://schemas.microsoft.com/office/powerpoint/2010/main" val="31729707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F2E472C-AD42-7E84-5E15-0448EF638D27}"/>
              </a:ext>
            </a:extLst>
          </p:cNvPr>
          <p:cNvSpPr>
            <a:spLocks noGrp="1"/>
          </p:cNvSpPr>
          <p:nvPr>
            <p:ph type="title"/>
          </p:nvPr>
        </p:nvSpPr>
        <p:spPr/>
        <p:txBody>
          <a:bodyPr/>
          <a:lstStyle/>
          <a:p>
            <a:r>
              <a:rPr lang="de-DE"/>
              <a:t>Mastertitelformat bearbeiten</a:t>
            </a:r>
          </a:p>
        </p:txBody>
      </p:sp>
      <p:sp>
        <p:nvSpPr>
          <p:cNvPr id="3" name="Datumsplatzhalter 2">
            <a:extLst>
              <a:ext uri="{FF2B5EF4-FFF2-40B4-BE49-F238E27FC236}">
                <a16:creationId xmlns:a16="http://schemas.microsoft.com/office/drawing/2014/main" id="{42C9AC7F-83D9-8196-4E47-8052AF1636B2}"/>
              </a:ext>
            </a:extLst>
          </p:cNvPr>
          <p:cNvSpPr>
            <a:spLocks noGrp="1"/>
          </p:cNvSpPr>
          <p:nvPr>
            <p:ph type="dt" sz="half" idx="10"/>
          </p:nvPr>
        </p:nvSpPr>
        <p:spPr/>
        <p:txBody>
          <a:bodyPr/>
          <a:lstStyle/>
          <a:p>
            <a:fld id="{F9346B6E-838A-4D03-B8EE-C560C5394242}" type="datetimeFigureOut">
              <a:rPr lang="de-DE" smtClean="0"/>
              <a:t>16.01.2025</a:t>
            </a:fld>
            <a:endParaRPr lang="de-DE"/>
          </a:p>
        </p:txBody>
      </p:sp>
      <p:sp>
        <p:nvSpPr>
          <p:cNvPr id="4" name="Fußzeilenplatzhalter 3">
            <a:extLst>
              <a:ext uri="{FF2B5EF4-FFF2-40B4-BE49-F238E27FC236}">
                <a16:creationId xmlns:a16="http://schemas.microsoft.com/office/drawing/2014/main" id="{C143F6EB-312B-679D-A979-555AA007C131}"/>
              </a:ext>
            </a:extLst>
          </p:cNvPr>
          <p:cNvSpPr>
            <a:spLocks noGrp="1"/>
          </p:cNvSpPr>
          <p:nvPr>
            <p:ph type="ftr" sz="quarter" idx="11"/>
          </p:nvPr>
        </p:nvSpPr>
        <p:spPr/>
        <p:txBody>
          <a:bodyPr/>
          <a:lstStyle/>
          <a:p>
            <a:endParaRPr lang="de-DE"/>
          </a:p>
        </p:txBody>
      </p:sp>
      <p:sp>
        <p:nvSpPr>
          <p:cNvPr id="5" name="Foliennummernplatzhalter 4">
            <a:extLst>
              <a:ext uri="{FF2B5EF4-FFF2-40B4-BE49-F238E27FC236}">
                <a16:creationId xmlns:a16="http://schemas.microsoft.com/office/drawing/2014/main" id="{3730DA25-6A53-30B2-BF87-C31FAF4BDDC5}"/>
              </a:ext>
            </a:extLst>
          </p:cNvPr>
          <p:cNvSpPr>
            <a:spLocks noGrp="1"/>
          </p:cNvSpPr>
          <p:nvPr>
            <p:ph type="sldNum" sz="quarter" idx="12"/>
          </p:nvPr>
        </p:nvSpPr>
        <p:spPr/>
        <p:txBody>
          <a:bodyPr/>
          <a:lstStyle/>
          <a:p>
            <a:fld id="{D53E69C1-2A34-4A97-9A5A-436A0550A070}" type="slidenum">
              <a:rPr lang="de-DE" smtClean="0"/>
              <a:t>‹Nr.›</a:t>
            </a:fld>
            <a:endParaRPr lang="de-DE"/>
          </a:p>
        </p:txBody>
      </p:sp>
    </p:spTree>
    <p:extLst>
      <p:ext uri="{BB962C8B-B14F-4D97-AF65-F5344CB8AC3E}">
        <p14:creationId xmlns:p14="http://schemas.microsoft.com/office/powerpoint/2010/main" val="8362417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6C7A4E19-B0E9-BEA3-84D4-61248196FF51}"/>
              </a:ext>
            </a:extLst>
          </p:cNvPr>
          <p:cNvSpPr>
            <a:spLocks noGrp="1"/>
          </p:cNvSpPr>
          <p:nvPr>
            <p:ph type="dt" sz="half" idx="10"/>
          </p:nvPr>
        </p:nvSpPr>
        <p:spPr/>
        <p:txBody>
          <a:bodyPr/>
          <a:lstStyle/>
          <a:p>
            <a:fld id="{F9346B6E-838A-4D03-B8EE-C560C5394242}" type="datetimeFigureOut">
              <a:rPr lang="de-DE" smtClean="0"/>
              <a:t>16.01.2025</a:t>
            </a:fld>
            <a:endParaRPr lang="de-DE"/>
          </a:p>
        </p:txBody>
      </p:sp>
      <p:sp>
        <p:nvSpPr>
          <p:cNvPr id="3" name="Fußzeilenplatzhalter 2">
            <a:extLst>
              <a:ext uri="{FF2B5EF4-FFF2-40B4-BE49-F238E27FC236}">
                <a16:creationId xmlns:a16="http://schemas.microsoft.com/office/drawing/2014/main" id="{8010125A-563D-C6C7-047F-5FE6A19A1BDD}"/>
              </a:ext>
            </a:extLst>
          </p:cNvPr>
          <p:cNvSpPr>
            <a:spLocks noGrp="1"/>
          </p:cNvSpPr>
          <p:nvPr>
            <p:ph type="ftr" sz="quarter" idx="11"/>
          </p:nvPr>
        </p:nvSpPr>
        <p:spPr/>
        <p:txBody>
          <a:bodyPr/>
          <a:lstStyle/>
          <a:p>
            <a:endParaRPr lang="de-DE"/>
          </a:p>
        </p:txBody>
      </p:sp>
      <p:sp>
        <p:nvSpPr>
          <p:cNvPr id="4" name="Foliennummernplatzhalter 3">
            <a:extLst>
              <a:ext uri="{FF2B5EF4-FFF2-40B4-BE49-F238E27FC236}">
                <a16:creationId xmlns:a16="http://schemas.microsoft.com/office/drawing/2014/main" id="{B447B545-E6E3-9469-377A-26984B174B9F}"/>
              </a:ext>
            </a:extLst>
          </p:cNvPr>
          <p:cNvSpPr>
            <a:spLocks noGrp="1"/>
          </p:cNvSpPr>
          <p:nvPr>
            <p:ph type="sldNum" sz="quarter" idx="12"/>
          </p:nvPr>
        </p:nvSpPr>
        <p:spPr/>
        <p:txBody>
          <a:bodyPr/>
          <a:lstStyle/>
          <a:p>
            <a:fld id="{D53E69C1-2A34-4A97-9A5A-436A0550A070}" type="slidenum">
              <a:rPr lang="de-DE" smtClean="0"/>
              <a:t>‹Nr.›</a:t>
            </a:fld>
            <a:endParaRPr lang="de-DE"/>
          </a:p>
        </p:txBody>
      </p:sp>
    </p:spTree>
    <p:extLst>
      <p:ext uri="{BB962C8B-B14F-4D97-AF65-F5344CB8AC3E}">
        <p14:creationId xmlns:p14="http://schemas.microsoft.com/office/powerpoint/2010/main" val="34983547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96C9A56-DECE-0865-3445-0CD6D1111A7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Inhaltsplatzhalter 2">
            <a:extLst>
              <a:ext uri="{FF2B5EF4-FFF2-40B4-BE49-F238E27FC236}">
                <a16:creationId xmlns:a16="http://schemas.microsoft.com/office/drawing/2014/main" id="{3768235E-A4EA-BE2B-106E-430F77077F2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a:extLst>
              <a:ext uri="{FF2B5EF4-FFF2-40B4-BE49-F238E27FC236}">
                <a16:creationId xmlns:a16="http://schemas.microsoft.com/office/drawing/2014/main" id="{93A4F5A8-0668-FCED-5F17-E71715DCB7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3DBBD66E-012A-8272-5A9D-0C0B36BE3DBE}"/>
              </a:ext>
            </a:extLst>
          </p:cNvPr>
          <p:cNvSpPr>
            <a:spLocks noGrp="1"/>
          </p:cNvSpPr>
          <p:nvPr>
            <p:ph type="dt" sz="half" idx="10"/>
          </p:nvPr>
        </p:nvSpPr>
        <p:spPr/>
        <p:txBody>
          <a:bodyPr/>
          <a:lstStyle/>
          <a:p>
            <a:fld id="{F9346B6E-838A-4D03-B8EE-C560C5394242}" type="datetimeFigureOut">
              <a:rPr lang="de-DE" smtClean="0"/>
              <a:t>16.01.2025</a:t>
            </a:fld>
            <a:endParaRPr lang="de-DE"/>
          </a:p>
        </p:txBody>
      </p:sp>
      <p:sp>
        <p:nvSpPr>
          <p:cNvPr id="6" name="Fußzeilenplatzhalter 5">
            <a:extLst>
              <a:ext uri="{FF2B5EF4-FFF2-40B4-BE49-F238E27FC236}">
                <a16:creationId xmlns:a16="http://schemas.microsoft.com/office/drawing/2014/main" id="{3EF6997B-F390-67D1-4DD1-980A300F18E8}"/>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22BDDF02-7118-21BD-3BE9-6F721F4D8469}"/>
              </a:ext>
            </a:extLst>
          </p:cNvPr>
          <p:cNvSpPr>
            <a:spLocks noGrp="1"/>
          </p:cNvSpPr>
          <p:nvPr>
            <p:ph type="sldNum" sz="quarter" idx="12"/>
          </p:nvPr>
        </p:nvSpPr>
        <p:spPr/>
        <p:txBody>
          <a:bodyPr/>
          <a:lstStyle/>
          <a:p>
            <a:fld id="{D53E69C1-2A34-4A97-9A5A-436A0550A070}" type="slidenum">
              <a:rPr lang="de-DE" smtClean="0"/>
              <a:t>‹Nr.›</a:t>
            </a:fld>
            <a:endParaRPr lang="de-DE"/>
          </a:p>
        </p:txBody>
      </p:sp>
    </p:spTree>
    <p:extLst>
      <p:ext uri="{BB962C8B-B14F-4D97-AF65-F5344CB8AC3E}">
        <p14:creationId xmlns:p14="http://schemas.microsoft.com/office/powerpoint/2010/main" val="36751802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7086365-8171-5C61-608E-3074566D143B}"/>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Bildplatzhalter 2">
            <a:extLst>
              <a:ext uri="{FF2B5EF4-FFF2-40B4-BE49-F238E27FC236}">
                <a16:creationId xmlns:a16="http://schemas.microsoft.com/office/drawing/2014/main" id="{392A2487-6B54-8328-166A-50758337914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a:extLst>
              <a:ext uri="{FF2B5EF4-FFF2-40B4-BE49-F238E27FC236}">
                <a16:creationId xmlns:a16="http://schemas.microsoft.com/office/drawing/2014/main" id="{F71918DA-EEA4-DE96-FDAD-C05498325B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E602DC0B-1DA9-8CE1-44C6-B7614533871D}"/>
              </a:ext>
            </a:extLst>
          </p:cNvPr>
          <p:cNvSpPr>
            <a:spLocks noGrp="1"/>
          </p:cNvSpPr>
          <p:nvPr>
            <p:ph type="dt" sz="half" idx="10"/>
          </p:nvPr>
        </p:nvSpPr>
        <p:spPr/>
        <p:txBody>
          <a:bodyPr/>
          <a:lstStyle/>
          <a:p>
            <a:fld id="{F9346B6E-838A-4D03-B8EE-C560C5394242}" type="datetimeFigureOut">
              <a:rPr lang="de-DE" smtClean="0"/>
              <a:t>16.01.2025</a:t>
            </a:fld>
            <a:endParaRPr lang="de-DE"/>
          </a:p>
        </p:txBody>
      </p:sp>
      <p:sp>
        <p:nvSpPr>
          <p:cNvPr id="6" name="Fußzeilenplatzhalter 5">
            <a:extLst>
              <a:ext uri="{FF2B5EF4-FFF2-40B4-BE49-F238E27FC236}">
                <a16:creationId xmlns:a16="http://schemas.microsoft.com/office/drawing/2014/main" id="{48BDE7E7-F0D3-FC41-CFF7-BF2C1DE5FA28}"/>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1BCDDD0B-87C5-51B8-FDF5-A11516B706AD}"/>
              </a:ext>
            </a:extLst>
          </p:cNvPr>
          <p:cNvSpPr>
            <a:spLocks noGrp="1"/>
          </p:cNvSpPr>
          <p:nvPr>
            <p:ph type="sldNum" sz="quarter" idx="12"/>
          </p:nvPr>
        </p:nvSpPr>
        <p:spPr/>
        <p:txBody>
          <a:bodyPr/>
          <a:lstStyle/>
          <a:p>
            <a:fld id="{D53E69C1-2A34-4A97-9A5A-436A0550A070}" type="slidenum">
              <a:rPr lang="de-DE" smtClean="0"/>
              <a:t>‹Nr.›</a:t>
            </a:fld>
            <a:endParaRPr lang="de-DE"/>
          </a:p>
        </p:txBody>
      </p:sp>
    </p:spTree>
    <p:extLst>
      <p:ext uri="{BB962C8B-B14F-4D97-AF65-F5344CB8AC3E}">
        <p14:creationId xmlns:p14="http://schemas.microsoft.com/office/powerpoint/2010/main" val="23886991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BA21CF1-1E8F-569E-36CB-942DE0717841}"/>
              </a:ext>
            </a:extLst>
          </p:cNvPr>
          <p:cNvSpPr>
            <a:spLocks noGrp="1"/>
          </p:cNvSpPr>
          <p:nvPr>
            <p:ph type="title"/>
          </p:nvPr>
        </p:nvSpPr>
        <p:spPr/>
        <p:txBody>
          <a:bodyPr/>
          <a:lstStyle/>
          <a:p>
            <a:r>
              <a:rPr lang="de-DE"/>
              <a:t>Mastertitelformat bearbeiten</a:t>
            </a:r>
          </a:p>
        </p:txBody>
      </p:sp>
      <p:sp>
        <p:nvSpPr>
          <p:cNvPr id="3" name="Vertikaler Textplatzhalter 2">
            <a:extLst>
              <a:ext uri="{FF2B5EF4-FFF2-40B4-BE49-F238E27FC236}">
                <a16:creationId xmlns:a16="http://schemas.microsoft.com/office/drawing/2014/main" id="{13B9AF3A-A2EA-4A77-2D89-B0E22BD2808C}"/>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46E4D6BF-0C67-079A-0AE0-3904EDF7F442}"/>
              </a:ext>
            </a:extLst>
          </p:cNvPr>
          <p:cNvSpPr>
            <a:spLocks noGrp="1"/>
          </p:cNvSpPr>
          <p:nvPr>
            <p:ph type="dt" sz="half" idx="10"/>
          </p:nvPr>
        </p:nvSpPr>
        <p:spPr/>
        <p:txBody>
          <a:bodyPr/>
          <a:lstStyle/>
          <a:p>
            <a:fld id="{F9346B6E-838A-4D03-B8EE-C560C5394242}" type="datetimeFigureOut">
              <a:rPr lang="de-DE" smtClean="0"/>
              <a:t>16.01.2025</a:t>
            </a:fld>
            <a:endParaRPr lang="de-DE"/>
          </a:p>
        </p:txBody>
      </p:sp>
      <p:sp>
        <p:nvSpPr>
          <p:cNvPr id="5" name="Fußzeilenplatzhalter 4">
            <a:extLst>
              <a:ext uri="{FF2B5EF4-FFF2-40B4-BE49-F238E27FC236}">
                <a16:creationId xmlns:a16="http://schemas.microsoft.com/office/drawing/2014/main" id="{03930B4B-67CB-E7F8-9B8F-7BDA6D19A8B8}"/>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B0433394-7B25-BCBD-B588-0E2426AEE672}"/>
              </a:ext>
            </a:extLst>
          </p:cNvPr>
          <p:cNvSpPr>
            <a:spLocks noGrp="1"/>
          </p:cNvSpPr>
          <p:nvPr>
            <p:ph type="sldNum" sz="quarter" idx="12"/>
          </p:nvPr>
        </p:nvSpPr>
        <p:spPr/>
        <p:txBody>
          <a:bodyPr/>
          <a:lstStyle/>
          <a:p>
            <a:fld id="{D53E69C1-2A34-4A97-9A5A-436A0550A070}" type="slidenum">
              <a:rPr lang="de-DE" smtClean="0"/>
              <a:t>‹Nr.›</a:t>
            </a:fld>
            <a:endParaRPr lang="de-DE"/>
          </a:p>
        </p:txBody>
      </p:sp>
    </p:spTree>
    <p:extLst>
      <p:ext uri="{BB962C8B-B14F-4D97-AF65-F5344CB8AC3E}">
        <p14:creationId xmlns:p14="http://schemas.microsoft.com/office/powerpoint/2010/main" val="40462607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A34E85C1-89F7-3C76-70B4-77B4738D6C32}"/>
              </a:ext>
            </a:extLst>
          </p:cNvPr>
          <p:cNvSpPr>
            <a:spLocks noGrp="1"/>
          </p:cNvSpPr>
          <p:nvPr>
            <p:ph type="title" orient="vert"/>
          </p:nvPr>
        </p:nvSpPr>
        <p:spPr>
          <a:xfrm>
            <a:off x="8724900" y="365125"/>
            <a:ext cx="2628900" cy="5811838"/>
          </a:xfrm>
        </p:spPr>
        <p:txBody>
          <a:bodyPr vert="eaVert"/>
          <a:lstStyle/>
          <a:p>
            <a:r>
              <a:rPr lang="de-DE"/>
              <a:t>Mastertitelformat bearbeiten</a:t>
            </a:r>
          </a:p>
        </p:txBody>
      </p:sp>
      <p:sp>
        <p:nvSpPr>
          <p:cNvPr id="3" name="Vertikaler Textplatzhalter 2">
            <a:extLst>
              <a:ext uri="{FF2B5EF4-FFF2-40B4-BE49-F238E27FC236}">
                <a16:creationId xmlns:a16="http://schemas.microsoft.com/office/drawing/2014/main" id="{789401D2-E9AC-03E7-4571-3253D93B179F}"/>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F544008B-38A0-DE9E-CFB4-554CCAF0AA42}"/>
              </a:ext>
            </a:extLst>
          </p:cNvPr>
          <p:cNvSpPr>
            <a:spLocks noGrp="1"/>
          </p:cNvSpPr>
          <p:nvPr>
            <p:ph type="dt" sz="half" idx="10"/>
          </p:nvPr>
        </p:nvSpPr>
        <p:spPr/>
        <p:txBody>
          <a:bodyPr/>
          <a:lstStyle/>
          <a:p>
            <a:fld id="{F9346B6E-838A-4D03-B8EE-C560C5394242}" type="datetimeFigureOut">
              <a:rPr lang="de-DE" smtClean="0"/>
              <a:t>16.01.2025</a:t>
            </a:fld>
            <a:endParaRPr lang="de-DE"/>
          </a:p>
        </p:txBody>
      </p:sp>
      <p:sp>
        <p:nvSpPr>
          <p:cNvPr id="5" name="Fußzeilenplatzhalter 4">
            <a:extLst>
              <a:ext uri="{FF2B5EF4-FFF2-40B4-BE49-F238E27FC236}">
                <a16:creationId xmlns:a16="http://schemas.microsoft.com/office/drawing/2014/main" id="{BF30E18C-2FDF-B71C-A0B2-1DE1B58716BA}"/>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7480A29A-0067-7915-BAB3-F5585EB462EC}"/>
              </a:ext>
            </a:extLst>
          </p:cNvPr>
          <p:cNvSpPr>
            <a:spLocks noGrp="1"/>
          </p:cNvSpPr>
          <p:nvPr>
            <p:ph type="sldNum" sz="quarter" idx="12"/>
          </p:nvPr>
        </p:nvSpPr>
        <p:spPr/>
        <p:txBody>
          <a:bodyPr/>
          <a:lstStyle/>
          <a:p>
            <a:fld id="{D53E69C1-2A34-4A97-9A5A-436A0550A070}" type="slidenum">
              <a:rPr lang="de-DE" smtClean="0"/>
              <a:t>‹Nr.›</a:t>
            </a:fld>
            <a:endParaRPr lang="de-DE"/>
          </a:p>
        </p:txBody>
      </p:sp>
    </p:spTree>
    <p:extLst>
      <p:ext uri="{BB962C8B-B14F-4D97-AF65-F5344CB8AC3E}">
        <p14:creationId xmlns:p14="http://schemas.microsoft.com/office/powerpoint/2010/main" val="8709788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ABFD5C7A-B5F1-56DE-52F7-38496A12A7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p>
        </p:txBody>
      </p:sp>
      <p:sp>
        <p:nvSpPr>
          <p:cNvPr id="3" name="Textplatzhalter 2">
            <a:extLst>
              <a:ext uri="{FF2B5EF4-FFF2-40B4-BE49-F238E27FC236}">
                <a16:creationId xmlns:a16="http://schemas.microsoft.com/office/drawing/2014/main" id="{F03E3018-3686-0334-1BD9-10C91329833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79A03E13-BE7A-A42A-FCF9-CF7C9AF3417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9346B6E-838A-4D03-B8EE-C560C5394242}" type="datetimeFigureOut">
              <a:rPr lang="de-DE" smtClean="0"/>
              <a:t>16.01.2025</a:t>
            </a:fld>
            <a:endParaRPr lang="de-DE"/>
          </a:p>
        </p:txBody>
      </p:sp>
      <p:sp>
        <p:nvSpPr>
          <p:cNvPr id="5" name="Fußzeilenplatzhalter 4">
            <a:extLst>
              <a:ext uri="{FF2B5EF4-FFF2-40B4-BE49-F238E27FC236}">
                <a16:creationId xmlns:a16="http://schemas.microsoft.com/office/drawing/2014/main" id="{2FE3CC57-61F8-F73C-ABD4-3991B82ECF2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de-DE"/>
          </a:p>
        </p:txBody>
      </p:sp>
      <p:sp>
        <p:nvSpPr>
          <p:cNvPr id="6" name="Foliennummernplatzhalter 5">
            <a:extLst>
              <a:ext uri="{FF2B5EF4-FFF2-40B4-BE49-F238E27FC236}">
                <a16:creationId xmlns:a16="http://schemas.microsoft.com/office/drawing/2014/main" id="{D79335B6-52A7-4075-B750-BA9A5DD84C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53E69C1-2A34-4A97-9A5A-436A0550A070}" type="slidenum">
              <a:rPr lang="de-DE" smtClean="0"/>
              <a:t>‹Nr.›</a:t>
            </a:fld>
            <a:endParaRPr lang="de-DE"/>
          </a:p>
        </p:txBody>
      </p:sp>
    </p:spTree>
    <p:extLst>
      <p:ext uri="{BB962C8B-B14F-4D97-AF65-F5344CB8AC3E}">
        <p14:creationId xmlns:p14="http://schemas.microsoft.com/office/powerpoint/2010/main" val="8192107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5E5E1B2-E90A-716C-0F30-26ABDC496BAF}"/>
              </a:ext>
            </a:extLst>
          </p:cNvPr>
          <p:cNvSpPr>
            <a:spLocks noGrp="1"/>
          </p:cNvSpPr>
          <p:nvPr>
            <p:ph type="ctrTitle"/>
          </p:nvPr>
        </p:nvSpPr>
        <p:spPr/>
        <p:txBody>
          <a:bodyPr/>
          <a:lstStyle/>
          <a:p>
            <a:r>
              <a:rPr lang="de-DE" dirty="0" err="1"/>
              <a:t>Neuro</a:t>
            </a:r>
            <a:r>
              <a:rPr lang="de-DE" dirty="0"/>
              <a:t> Fragen 16.01.</a:t>
            </a:r>
          </a:p>
        </p:txBody>
      </p:sp>
      <p:sp>
        <p:nvSpPr>
          <p:cNvPr id="3" name="Untertitel 2">
            <a:extLst>
              <a:ext uri="{FF2B5EF4-FFF2-40B4-BE49-F238E27FC236}">
                <a16:creationId xmlns:a16="http://schemas.microsoft.com/office/drawing/2014/main" id="{9D972D3D-05E0-75BC-7B1D-A95321144DC4}"/>
              </a:ext>
            </a:extLst>
          </p:cNvPr>
          <p:cNvSpPr>
            <a:spLocks noGrp="1"/>
          </p:cNvSpPr>
          <p:nvPr>
            <p:ph type="subTitle" idx="1"/>
          </p:nvPr>
        </p:nvSpPr>
        <p:spPr/>
        <p:txBody>
          <a:bodyPr/>
          <a:lstStyle/>
          <a:p>
            <a:r>
              <a:rPr lang="de-DE" dirty="0"/>
              <a:t>Es ist jeweils nur eine Antwortmöglichkeit richtig</a:t>
            </a:r>
          </a:p>
        </p:txBody>
      </p:sp>
    </p:spTree>
    <p:extLst>
      <p:ext uri="{BB962C8B-B14F-4D97-AF65-F5344CB8AC3E}">
        <p14:creationId xmlns:p14="http://schemas.microsoft.com/office/powerpoint/2010/main" val="41654139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420DCF2-D67D-08E1-2130-ECD427C23D28}"/>
              </a:ext>
            </a:extLst>
          </p:cNvPr>
          <p:cNvSpPr>
            <a:spLocks noGrp="1"/>
          </p:cNvSpPr>
          <p:nvPr>
            <p:ph type="title"/>
          </p:nvPr>
        </p:nvSpPr>
        <p:spPr/>
        <p:txBody>
          <a:bodyPr/>
          <a:lstStyle/>
          <a:p>
            <a:r>
              <a:rPr lang="de-DE" dirty="0"/>
              <a:t>Welche Aussage zur assoziativen Langzeitpotenzierung trifft nicht zu?</a:t>
            </a:r>
          </a:p>
        </p:txBody>
      </p:sp>
      <p:sp>
        <p:nvSpPr>
          <p:cNvPr id="3" name="Inhaltsplatzhalter 2">
            <a:extLst>
              <a:ext uri="{FF2B5EF4-FFF2-40B4-BE49-F238E27FC236}">
                <a16:creationId xmlns:a16="http://schemas.microsoft.com/office/drawing/2014/main" id="{0B9C693B-45BA-72B2-DB04-3A11F095AE70}"/>
              </a:ext>
            </a:extLst>
          </p:cNvPr>
          <p:cNvSpPr>
            <a:spLocks noGrp="1"/>
          </p:cNvSpPr>
          <p:nvPr>
            <p:ph idx="1"/>
          </p:nvPr>
        </p:nvSpPr>
        <p:spPr/>
        <p:txBody>
          <a:bodyPr/>
          <a:lstStyle/>
          <a:p>
            <a:r>
              <a:rPr lang="de-DE" dirty="0"/>
              <a:t>Sie ist ein Korrelat des Erinnerns</a:t>
            </a:r>
          </a:p>
          <a:p>
            <a:r>
              <a:rPr lang="de-DE" dirty="0"/>
              <a:t>Sie kann Jahre dauern</a:t>
            </a:r>
          </a:p>
          <a:p>
            <a:r>
              <a:rPr lang="de-DE" dirty="0"/>
              <a:t>Sie kann gelöscht werden</a:t>
            </a:r>
          </a:p>
          <a:p>
            <a:r>
              <a:rPr lang="de-DE" dirty="0"/>
              <a:t>Sie trifft bei gleichzeitiger Aktivität von Neuronen auf</a:t>
            </a:r>
          </a:p>
          <a:p>
            <a:r>
              <a:rPr lang="de-DE" dirty="0"/>
              <a:t>Sie beruht auf der Stimulation von metabotropen Glutamat-Rezeptoren</a:t>
            </a:r>
          </a:p>
        </p:txBody>
      </p:sp>
    </p:spTree>
    <p:extLst>
      <p:ext uri="{BB962C8B-B14F-4D97-AF65-F5344CB8AC3E}">
        <p14:creationId xmlns:p14="http://schemas.microsoft.com/office/powerpoint/2010/main" val="7707915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FF7A23-8DD8-EB33-5C95-DBC7582F5FF8}"/>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E953296A-6AF3-28C9-DE52-B9958FE97D9E}"/>
              </a:ext>
            </a:extLst>
          </p:cNvPr>
          <p:cNvSpPr>
            <a:spLocks noGrp="1"/>
          </p:cNvSpPr>
          <p:nvPr>
            <p:ph type="title"/>
          </p:nvPr>
        </p:nvSpPr>
        <p:spPr/>
        <p:txBody>
          <a:bodyPr/>
          <a:lstStyle/>
          <a:p>
            <a:r>
              <a:rPr lang="de-DE" dirty="0"/>
              <a:t>Welche Aussage zur assoziativen Langzeitpotenzierung trifft nicht zu?</a:t>
            </a:r>
          </a:p>
        </p:txBody>
      </p:sp>
      <p:sp>
        <p:nvSpPr>
          <p:cNvPr id="3" name="Inhaltsplatzhalter 2">
            <a:extLst>
              <a:ext uri="{FF2B5EF4-FFF2-40B4-BE49-F238E27FC236}">
                <a16:creationId xmlns:a16="http://schemas.microsoft.com/office/drawing/2014/main" id="{B9CC4119-17FE-16AE-8E16-E550CBBC95D9}"/>
              </a:ext>
            </a:extLst>
          </p:cNvPr>
          <p:cNvSpPr>
            <a:spLocks noGrp="1"/>
          </p:cNvSpPr>
          <p:nvPr>
            <p:ph idx="1"/>
          </p:nvPr>
        </p:nvSpPr>
        <p:spPr/>
        <p:txBody>
          <a:bodyPr/>
          <a:lstStyle/>
          <a:p>
            <a:r>
              <a:rPr lang="de-DE" dirty="0"/>
              <a:t>Sie ist ein Korrelat des Erinnerns</a:t>
            </a:r>
          </a:p>
          <a:p>
            <a:r>
              <a:rPr lang="de-DE" dirty="0"/>
              <a:t>Sie kann Jahre dauern</a:t>
            </a:r>
          </a:p>
          <a:p>
            <a:r>
              <a:rPr lang="de-DE" dirty="0"/>
              <a:t>Sie kann gelöscht werden</a:t>
            </a:r>
          </a:p>
          <a:p>
            <a:r>
              <a:rPr lang="de-DE" dirty="0"/>
              <a:t>Sie trifft bei gleichzeitiger Aktivität von Neuronen auf</a:t>
            </a:r>
          </a:p>
          <a:p>
            <a:r>
              <a:rPr lang="de-DE" dirty="0">
                <a:solidFill>
                  <a:schemeClr val="accent3">
                    <a:lumMod val="60000"/>
                    <a:lumOff val="40000"/>
                  </a:schemeClr>
                </a:solidFill>
              </a:rPr>
              <a:t>Sie beruht auf der Stimulation von metabotropen Glutamat-Rezeptoren</a:t>
            </a:r>
          </a:p>
          <a:p>
            <a:pPr lvl="2"/>
            <a:r>
              <a:rPr lang="de-DE" dirty="0">
                <a:solidFill>
                  <a:schemeClr val="accent1">
                    <a:lumMod val="60000"/>
                    <a:lumOff val="40000"/>
                  </a:schemeClr>
                </a:solidFill>
              </a:rPr>
              <a:t>Die Stimulation von metabotropen Glutamatrezeptoren ist teil der Langzeitdepression</a:t>
            </a:r>
          </a:p>
        </p:txBody>
      </p:sp>
    </p:spTree>
    <p:extLst>
      <p:ext uri="{BB962C8B-B14F-4D97-AF65-F5344CB8AC3E}">
        <p14:creationId xmlns:p14="http://schemas.microsoft.com/office/powerpoint/2010/main" val="37620777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55C4A5A-221D-0C14-EDC7-1B0AFAAD438D}"/>
              </a:ext>
            </a:extLst>
          </p:cNvPr>
          <p:cNvSpPr>
            <a:spLocks noGrp="1"/>
          </p:cNvSpPr>
          <p:nvPr>
            <p:ph type="title"/>
          </p:nvPr>
        </p:nvSpPr>
        <p:spPr/>
        <p:txBody>
          <a:bodyPr>
            <a:normAutofit fontScale="90000"/>
          </a:bodyPr>
          <a:lstStyle/>
          <a:p>
            <a:r>
              <a:rPr lang="de-DE" dirty="0"/>
              <a:t>Welche der nachfolgenden genannten Strukturen spielt bei der Speicherung deklarativer Gedächtnisinhalte eine untergeordnete Rolle?</a:t>
            </a:r>
          </a:p>
        </p:txBody>
      </p:sp>
      <p:sp>
        <p:nvSpPr>
          <p:cNvPr id="3" name="Inhaltsplatzhalter 2">
            <a:extLst>
              <a:ext uri="{FF2B5EF4-FFF2-40B4-BE49-F238E27FC236}">
                <a16:creationId xmlns:a16="http://schemas.microsoft.com/office/drawing/2014/main" id="{F72E3E57-7C8F-9F92-5410-AC6273DD8C89}"/>
              </a:ext>
            </a:extLst>
          </p:cNvPr>
          <p:cNvSpPr>
            <a:spLocks noGrp="1"/>
          </p:cNvSpPr>
          <p:nvPr>
            <p:ph idx="1"/>
          </p:nvPr>
        </p:nvSpPr>
        <p:spPr>
          <a:xfrm>
            <a:off x="838200" y="2054226"/>
            <a:ext cx="10515600" cy="4351338"/>
          </a:xfrm>
        </p:spPr>
        <p:txBody>
          <a:bodyPr/>
          <a:lstStyle/>
          <a:p>
            <a:r>
              <a:rPr lang="de-DE" dirty="0"/>
              <a:t>Hippocampus</a:t>
            </a:r>
          </a:p>
          <a:p>
            <a:r>
              <a:rPr lang="de-DE" dirty="0"/>
              <a:t>Medialer Temporallappen</a:t>
            </a:r>
          </a:p>
          <a:p>
            <a:r>
              <a:rPr lang="de-DE" dirty="0"/>
              <a:t>Basalganglien</a:t>
            </a:r>
          </a:p>
          <a:p>
            <a:r>
              <a:rPr lang="de-DE" dirty="0" err="1"/>
              <a:t>Entorhinalcortex</a:t>
            </a:r>
            <a:endParaRPr lang="de-DE" dirty="0"/>
          </a:p>
          <a:p>
            <a:r>
              <a:rPr lang="de-DE" dirty="0"/>
              <a:t>Parahippocampale Region</a:t>
            </a:r>
          </a:p>
          <a:p>
            <a:endParaRPr lang="de-DE" dirty="0"/>
          </a:p>
        </p:txBody>
      </p:sp>
    </p:spTree>
    <p:extLst>
      <p:ext uri="{BB962C8B-B14F-4D97-AF65-F5344CB8AC3E}">
        <p14:creationId xmlns:p14="http://schemas.microsoft.com/office/powerpoint/2010/main" val="13897643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DB69CB-43A1-DC8D-E603-1592E531AD28}"/>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B1FA6D1-23E0-415C-348B-C83AC8EB62D0}"/>
              </a:ext>
            </a:extLst>
          </p:cNvPr>
          <p:cNvSpPr>
            <a:spLocks noGrp="1"/>
          </p:cNvSpPr>
          <p:nvPr>
            <p:ph type="title"/>
          </p:nvPr>
        </p:nvSpPr>
        <p:spPr/>
        <p:txBody>
          <a:bodyPr>
            <a:normAutofit fontScale="90000"/>
          </a:bodyPr>
          <a:lstStyle/>
          <a:p>
            <a:r>
              <a:rPr lang="de-DE" dirty="0"/>
              <a:t>Welche der nachfolgenden genannten Strukturen spielt bei der Speicherung deklarativer Gedächtnisinhalte eine untergeordnete Rolle?</a:t>
            </a:r>
          </a:p>
        </p:txBody>
      </p:sp>
      <p:sp>
        <p:nvSpPr>
          <p:cNvPr id="3" name="Inhaltsplatzhalter 2">
            <a:extLst>
              <a:ext uri="{FF2B5EF4-FFF2-40B4-BE49-F238E27FC236}">
                <a16:creationId xmlns:a16="http://schemas.microsoft.com/office/drawing/2014/main" id="{B0D85DB6-EE05-2411-1448-7D94675CF359}"/>
              </a:ext>
            </a:extLst>
          </p:cNvPr>
          <p:cNvSpPr>
            <a:spLocks noGrp="1"/>
          </p:cNvSpPr>
          <p:nvPr>
            <p:ph idx="1"/>
          </p:nvPr>
        </p:nvSpPr>
        <p:spPr>
          <a:xfrm>
            <a:off x="838200" y="2054223"/>
            <a:ext cx="10515600" cy="4351338"/>
          </a:xfrm>
        </p:spPr>
        <p:txBody>
          <a:bodyPr/>
          <a:lstStyle/>
          <a:p>
            <a:r>
              <a:rPr lang="de-DE" dirty="0"/>
              <a:t>Hippocampus</a:t>
            </a:r>
          </a:p>
          <a:p>
            <a:r>
              <a:rPr lang="de-DE" dirty="0"/>
              <a:t>Medialer Temporallappen</a:t>
            </a:r>
          </a:p>
          <a:p>
            <a:r>
              <a:rPr lang="de-DE" dirty="0">
                <a:solidFill>
                  <a:schemeClr val="accent3">
                    <a:lumMod val="60000"/>
                    <a:lumOff val="40000"/>
                  </a:schemeClr>
                </a:solidFill>
              </a:rPr>
              <a:t>Basalganglien</a:t>
            </a:r>
          </a:p>
          <a:p>
            <a:pPr lvl="2"/>
            <a:r>
              <a:rPr lang="de-DE" dirty="0">
                <a:solidFill>
                  <a:schemeClr val="accent1">
                    <a:lumMod val="60000"/>
                    <a:lumOff val="40000"/>
                  </a:schemeClr>
                </a:solidFill>
              </a:rPr>
              <a:t>Alle anderen Strukturen sind Teil des Hippocampus, die Basalganglien sind am nicht-deklarativen Gedächtnis beteiligt (-&gt; Fahrradfahren)</a:t>
            </a:r>
          </a:p>
          <a:p>
            <a:r>
              <a:rPr lang="de-DE" dirty="0" err="1"/>
              <a:t>Entorhinalcortex</a:t>
            </a:r>
            <a:endParaRPr lang="de-DE" dirty="0"/>
          </a:p>
          <a:p>
            <a:r>
              <a:rPr lang="de-DE" dirty="0"/>
              <a:t>Parahippocampale Region</a:t>
            </a:r>
          </a:p>
          <a:p>
            <a:endParaRPr lang="de-DE" dirty="0"/>
          </a:p>
        </p:txBody>
      </p:sp>
    </p:spTree>
    <p:extLst>
      <p:ext uri="{BB962C8B-B14F-4D97-AF65-F5344CB8AC3E}">
        <p14:creationId xmlns:p14="http://schemas.microsoft.com/office/powerpoint/2010/main" val="22210382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9B40F34-B3B4-1200-97FD-AD91A79DE9FA}"/>
              </a:ext>
            </a:extLst>
          </p:cNvPr>
          <p:cNvSpPr>
            <a:spLocks noGrp="1"/>
          </p:cNvSpPr>
          <p:nvPr>
            <p:ph type="title"/>
          </p:nvPr>
        </p:nvSpPr>
        <p:spPr/>
        <p:txBody>
          <a:bodyPr>
            <a:normAutofit fontScale="90000"/>
          </a:bodyPr>
          <a:lstStyle/>
          <a:p>
            <a:r>
              <a:rPr lang="de-DE" dirty="0"/>
              <a:t>Welche der nachfolgenden genannten afferenten Fasern hat den größten Durchmesser?</a:t>
            </a:r>
          </a:p>
        </p:txBody>
      </p:sp>
      <p:sp>
        <p:nvSpPr>
          <p:cNvPr id="3" name="Inhaltsplatzhalter 2">
            <a:extLst>
              <a:ext uri="{FF2B5EF4-FFF2-40B4-BE49-F238E27FC236}">
                <a16:creationId xmlns:a16="http://schemas.microsoft.com/office/drawing/2014/main" id="{6FDB29F9-EF6B-FDAD-4E74-FE90A2E3A260}"/>
              </a:ext>
            </a:extLst>
          </p:cNvPr>
          <p:cNvSpPr>
            <a:spLocks noGrp="1"/>
          </p:cNvSpPr>
          <p:nvPr>
            <p:ph idx="1"/>
          </p:nvPr>
        </p:nvSpPr>
        <p:spPr/>
        <p:txBody>
          <a:bodyPr/>
          <a:lstStyle/>
          <a:p>
            <a:r>
              <a:rPr lang="de-DE" dirty="0"/>
              <a:t>Ia Afferenzen aus der Muskulatur</a:t>
            </a:r>
          </a:p>
          <a:p>
            <a:r>
              <a:rPr lang="de-DE" dirty="0"/>
              <a:t>A Beta Fasern aus der Haut</a:t>
            </a:r>
          </a:p>
          <a:p>
            <a:r>
              <a:rPr lang="de-DE" dirty="0"/>
              <a:t>A Delta Fasern, die Temperaturinformation übertragen</a:t>
            </a:r>
          </a:p>
          <a:p>
            <a:r>
              <a:rPr lang="de-DE" dirty="0"/>
              <a:t>C Fasern, die Schmerzinformation übertragen</a:t>
            </a:r>
          </a:p>
          <a:p>
            <a:r>
              <a:rPr lang="de-DE" dirty="0"/>
              <a:t>Ia Fasern aus der Haut</a:t>
            </a:r>
          </a:p>
        </p:txBody>
      </p:sp>
    </p:spTree>
    <p:extLst>
      <p:ext uri="{BB962C8B-B14F-4D97-AF65-F5344CB8AC3E}">
        <p14:creationId xmlns:p14="http://schemas.microsoft.com/office/powerpoint/2010/main" val="30911836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A18FBB-6744-4924-AE94-141E748381A1}"/>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9D5A205-8B05-4F86-76F7-BB1EB5F45FD8}"/>
              </a:ext>
            </a:extLst>
          </p:cNvPr>
          <p:cNvSpPr>
            <a:spLocks noGrp="1"/>
          </p:cNvSpPr>
          <p:nvPr>
            <p:ph type="title"/>
          </p:nvPr>
        </p:nvSpPr>
        <p:spPr/>
        <p:txBody>
          <a:bodyPr>
            <a:normAutofit fontScale="90000"/>
          </a:bodyPr>
          <a:lstStyle/>
          <a:p>
            <a:r>
              <a:rPr lang="de-DE" dirty="0"/>
              <a:t>Welche der nachfolgenden genannten afferenten Fasern hat den größten Durchmesser?</a:t>
            </a:r>
          </a:p>
        </p:txBody>
      </p:sp>
      <p:sp>
        <p:nvSpPr>
          <p:cNvPr id="3" name="Inhaltsplatzhalter 2">
            <a:extLst>
              <a:ext uri="{FF2B5EF4-FFF2-40B4-BE49-F238E27FC236}">
                <a16:creationId xmlns:a16="http://schemas.microsoft.com/office/drawing/2014/main" id="{F894D8B5-2C2D-D31E-A768-254EAC5102A5}"/>
              </a:ext>
            </a:extLst>
          </p:cNvPr>
          <p:cNvSpPr>
            <a:spLocks noGrp="1"/>
          </p:cNvSpPr>
          <p:nvPr>
            <p:ph idx="1"/>
          </p:nvPr>
        </p:nvSpPr>
        <p:spPr/>
        <p:txBody>
          <a:bodyPr/>
          <a:lstStyle/>
          <a:p>
            <a:r>
              <a:rPr lang="de-DE" dirty="0">
                <a:solidFill>
                  <a:schemeClr val="accent3">
                    <a:lumMod val="60000"/>
                    <a:lumOff val="40000"/>
                  </a:schemeClr>
                </a:solidFill>
              </a:rPr>
              <a:t>Ia Afferenzen aus der Muskulatur</a:t>
            </a:r>
          </a:p>
          <a:p>
            <a:pPr lvl="2"/>
            <a:r>
              <a:rPr lang="de-DE" dirty="0">
                <a:solidFill>
                  <a:schemeClr val="accent1">
                    <a:lumMod val="60000"/>
                    <a:lumOff val="40000"/>
                  </a:schemeClr>
                </a:solidFill>
              </a:rPr>
              <a:t>Fasern aus der Muskulatur sind dicker als solche aus der Haut</a:t>
            </a:r>
          </a:p>
          <a:p>
            <a:r>
              <a:rPr lang="de-DE" dirty="0"/>
              <a:t>A Beta Fasern aus der Haut</a:t>
            </a:r>
          </a:p>
          <a:p>
            <a:r>
              <a:rPr lang="de-DE" dirty="0"/>
              <a:t>A Delta Fasern, die Temperaturinformation übertragen</a:t>
            </a:r>
          </a:p>
          <a:p>
            <a:r>
              <a:rPr lang="de-DE" dirty="0"/>
              <a:t>C Fasern, die Schmerzinformation übertragen</a:t>
            </a:r>
          </a:p>
          <a:p>
            <a:r>
              <a:rPr lang="de-DE" dirty="0"/>
              <a:t>Ia Fasern aus der Haut</a:t>
            </a:r>
          </a:p>
        </p:txBody>
      </p:sp>
    </p:spTree>
    <p:extLst>
      <p:ext uri="{BB962C8B-B14F-4D97-AF65-F5344CB8AC3E}">
        <p14:creationId xmlns:p14="http://schemas.microsoft.com/office/powerpoint/2010/main" val="33958898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677FDC3-4549-E845-40B9-F16877FBFB88}"/>
              </a:ext>
            </a:extLst>
          </p:cNvPr>
          <p:cNvSpPr>
            <a:spLocks noGrp="1"/>
          </p:cNvSpPr>
          <p:nvPr>
            <p:ph type="title"/>
          </p:nvPr>
        </p:nvSpPr>
        <p:spPr>
          <a:xfrm>
            <a:off x="838200" y="686862"/>
            <a:ext cx="10515600" cy="1325563"/>
          </a:xfrm>
        </p:spPr>
        <p:txBody>
          <a:bodyPr>
            <a:normAutofit fontScale="90000"/>
          </a:bodyPr>
          <a:lstStyle/>
          <a:p>
            <a:r>
              <a:rPr lang="de-DE" dirty="0"/>
              <a:t>Bei der zentralnervösen Steuerung welcher der nachfolgenden genannten sportlichen Aktivitäten spielt der </a:t>
            </a:r>
            <a:r>
              <a:rPr lang="de-DE" dirty="0" err="1"/>
              <a:t>Vestibulospinaltrakt</a:t>
            </a:r>
            <a:r>
              <a:rPr lang="de-DE" dirty="0"/>
              <a:t> eine sehr wichtige Rolle?</a:t>
            </a:r>
          </a:p>
        </p:txBody>
      </p:sp>
      <p:sp>
        <p:nvSpPr>
          <p:cNvPr id="3" name="Inhaltsplatzhalter 2">
            <a:extLst>
              <a:ext uri="{FF2B5EF4-FFF2-40B4-BE49-F238E27FC236}">
                <a16:creationId xmlns:a16="http://schemas.microsoft.com/office/drawing/2014/main" id="{849E7355-3C00-7CE8-2656-97044996A654}"/>
              </a:ext>
            </a:extLst>
          </p:cNvPr>
          <p:cNvSpPr>
            <a:spLocks noGrp="1"/>
          </p:cNvSpPr>
          <p:nvPr>
            <p:ph idx="1"/>
          </p:nvPr>
        </p:nvSpPr>
        <p:spPr>
          <a:xfrm>
            <a:off x="838200" y="2607733"/>
            <a:ext cx="10515600" cy="3569230"/>
          </a:xfrm>
        </p:spPr>
        <p:txBody>
          <a:bodyPr/>
          <a:lstStyle/>
          <a:p>
            <a:r>
              <a:rPr lang="de-DE" dirty="0"/>
              <a:t>Gewichtsverlagerung auf das linke Bein bevor das rechte Bein angehoben wird</a:t>
            </a:r>
          </a:p>
          <a:p>
            <a:r>
              <a:rPr lang="de-DE" dirty="0"/>
              <a:t>Kontraktion der Armmuskulatur beim Anheben einer Hantel</a:t>
            </a:r>
          </a:p>
          <a:p>
            <a:r>
              <a:rPr lang="de-DE" dirty="0"/>
              <a:t>Balancieren auf einem Balken</a:t>
            </a:r>
          </a:p>
          <a:p>
            <a:r>
              <a:rPr lang="de-DE" dirty="0"/>
              <a:t>Kontraktion der Rumpfmuskulatur beim Anheben eines Gewichts vom Boden</a:t>
            </a:r>
          </a:p>
          <a:p>
            <a:r>
              <a:rPr lang="de-DE" dirty="0"/>
              <a:t>Berühren der Nase mit einem Finger bei geschlossenen Augen</a:t>
            </a:r>
          </a:p>
        </p:txBody>
      </p:sp>
    </p:spTree>
    <p:extLst>
      <p:ext uri="{BB962C8B-B14F-4D97-AF65-F5344CB8AC3E}">
        <p14:creationId xmlns:p14="http://schemas.microsoft.com/office/powerpoint/2010/main" val="30711684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9DCD06-268B-4B35-06A8-57B290B121E0}"/>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EDA4D92-3201-4F1D-D8AB-A0A3AD233E19}"/>
              </a:ext>
            </a:extLst>
          </p:cNvPr>
          <p:cNvSpPr>
            <a:spLocks noGrp="1"/>
          </p:cNvSpPr>
          <p:nvPr>
            <p:ph type="title"/>
          </p:nvPr>
        </p:nvSpPr>
        <p:spPr>
          <a:xfrm>
            <a:off x="838200" y="686862"/>
            <a:ext cx="10515600" cy="1325563"/>
          </a:xfrm>
        </p:spPr>
        <p:txBody>
          <a:bodyPr>
            <a:normAutofit fontScale="90000"/>
          </a:bodyPr>
          <a:lstStyle/>
          <a:p>
            <a:r>
              <a:rPr lang="de-DE" dirty="0"/>
              <a:t>Bei der zentralnervösen Steuerung welcher der nachfolgenden genannten sportlichen Aktivitäten spielt der </a:t>
            </a:r>
            <a:r>
              <a:rPr lang="de-DE" dirty="0" err="1"/>
              <a:t>Vestibulospinaltrakt</a:t>
            </a:r>
            <a:r>
              <a:rPr lang="de-DE" dirty="0"/>
              <a:t> eine sehr wichtige Rolle?</a:t>
            </a:r>
          </a:p>
        </p:txBody>
      </p:sp>
      <p:sp>
        <p:nvSpPr>
          <p:cNvPr id="3" name="Inhaltsplatzhalter 2">
            <a:extLst>
              <a:ext uri="{FF2B5EF4-FFF2-40B4-BE49-F238E27FC236}">
                <a16:creationId xmlns:a16="http://schemas.microsoft.com/office/drawing/2014/main" id="{7ED3C449-5901-A925-2033-174277C0D07E}"/>
              </a:ext>
            </a:extLst>
          </p:cNvPr>
          <p:cNvSpPr>
            <a:spLocks noGrp="1"/>
          </p:cNvSpPr>
          <p:nvPr>
            <p:ph idx="1"/>
          </p:nvPr>
        </p:nvSpPr>
        <p:spPr>
          <a:xfrm>
            <a:off x="838200" y="2607733"/>
            <a:ext cx="10515600" cy="3569230"/>
          </a:xfrm>
        </p:spPr>
        <p:txBody>
          <a:bodyPr>
            <a:normAutofit lnSpcReduction="10000"/>
          </a:bodyPr>
          <a:lstStyle/>
          <a:p>
            <a:r>
              <a:rPr lang="de-DE" dirty="0"/>
              <a:t>Gewichtsverlagerung auf das linke Bein bevor das rechte Bein angehoben wird</a:t>
            </a:r>
          </a:p>
          <a:p>
            <a:r>
              <a:rPr lang="de-DE" dirty="0"/>
              <a:t>Kontraktion der Armmuskulatur beim Anheben einer Hantel</a:t>
            </a:r>
          </a:p>
          <a:p>
            <a:r>
              <a:rPr lang="de-DE" dirty="0">
                <a:solidFill>
                  <a:schemeClr val="accent3">
                    <a:lumMod val="60000"/>
                    <a:lumOff val="40000"/>
                  </a:schemeClr>
                </a:solidFill>
              </a:rPr>
              <a:t>Balancieren auf einem Balken</a:t>
            </a:r>
          </a:p>
          <a:p>
            <a:pPr lvl="2"/>
            <a:r>
              <a:rPr lang="de-DE" dirty="0" err="1">
                <a:solidFill>
                  <a:schemeClr val="accent1">
                    <a:lumMod val="60000"/>
                    <a:lumOff val="40000"/>
                  </a:schemeClr>
                </a:solidFill>
              </a:rPr>
              <a:t>Herausfodernste</a:t>
            </a:r>
            <a:r>
              <a:rPr lang="de-DE" dirty="0">
                <a:solidFill>
                  <a:schemeClr val="accent1">
                    <a:lumMod val="60000"/>
                    <a:lumOff val="40000"/>
                  </a:schemeClr>
                </a:solidFill>
              </a:rPr>
              <a:t> Gleichgewichtsleistung aus dieser Liste</a:t>
            </a:r>
          </a:p>
          <a:p>
            <a:r>
              <a:rPr lang="de-DE" dirty="0"/>
              <a:t>Kontraktion der Rumpfmuskulatur beim Anheben eines Gewichts vom Boden</a:t>
            </a:r>
          </a:p>
          <a:p>
            <a:r>
              <a:rPr lang="de-DE" dirty="0"/>
              <a:t>Berühren der Nase mit einem Finger bei geschlossenen Augen</a:t>
            </a:r>
          </a:p>
        </p:txBody>
      </p:sp>
      <p:sp>
        <p:nvSpPr>
          <p:cNvPr id="4" name="Textfeld 3">
            <a:extLst>
              <a:ext uri="{FF2B5EF4-FFF2-40B4-BE49-F238E27FC236}">
                <a16:creationId xmlns:a16="http://schemas.microsoft.com/office/drawing/2014/main" id="{FFCB53BC-147F-EBA7-E978-FDD98F92D6F1}"/>
              </a:ext>
            </a:extLst>
          </p:cNvPr>
          <p:cNvSpPr txBox="1"/>
          <p:nvPr/>
        </p:nvSpPr>
        <p:spPr>
          <a:xfrm>
            <a:off x="10461236" y="5986472"/>
            <a:ext cx="1358129" cy="369332"/>
          </a:xfrm>
          <a:prstGeom prst="rect">
            <a:avLst/>
          </a:prstGeom>
          <a:noFill/>
        </p:spPr>
        <p:txBody>
          <a:bodyPr wrap="none" rtlCol="0">
            <a:spAutoFit/>
          </a:bodyPr>
          <a:lstStyle/>
          <a:p>
            <a:r>
              <a:rPr lang="de-DE" dirty="0">
                <a:solidFill>
                  <a:schemeClr val="accent1">
                    <a:lumMod val="60000"/>
                    <a:lumOff val="40000"/>
                  </a:schemeClr>
                </a:solidFill>
              </a:rPr>
              <a:t>Cerebellum</a:t>
            </a:r>
          </a:p>
        </p:txBody>
      </p:sp>
      <p:pic>
        <p:nvPicPr>
          <p:cNvPr id="6" name="Grafik 5" descr="Pfeil mit einer Linie: Kurve im Uhrzeigersinn mit einfarbiger Füllung">
            <a:extLst>
              <a:ext uri="{FF2B5EF4-FFF2-40B4-BE49-F238E27FC236}">
                <a16:creationId xmlns:a16="http://schemas.microsoft.com/office/drawing/2014/main" id="{759BA989-9795-8CF7-F1EF-8B8F8B9A130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16200000" flipH="1">
            <a:off x="10579646" y="5510446"/>
            <a:ext cx="574540" cy="546769"/>
          </a:xfrm>
          <a:prstGeom prst="rect">
            <a:avLst/>
          </a:prstGeom>
        </p:spPr>
      </p:pic>
    </p:spTree>
    <p:extLst>
      <p:ext uri="{BB962C8B-B14F-4D97-AF65-F5344CB8AC3E}">
        <p14:creationId xmlns:p14="http://schemas.microsoft.com/office/powerpoint/2010/main" val="11924888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36FEB98-1009-DE44-4CE8-581C1A2357A4}"/>
              </a:ext>
            </a:extLst>
          </p:cNvPr>
          <p:cNvSpPr>
            <a:spLocks noGrp="1"/>
          </p:cNvSpPr>
          <p:nvPr>
            <p:ph type="title"/>
          </p:nvPr>
        </p:nvSpPr>
        <p:spPr/>
        <p:txBody>
          <a:bodyPr>
            <a:normAutofit fontScale="90000"/>
          </a:bodyPr>
          <a:lstStyle/>
          <a:p>
            <a:r>
              <a:rPr lang="de-DE" dirty="0"/>
              <a:t>Welche der nachfolgend genannten Hirnregionen ist beim gedanklichen Vollzug einer Handbewegung am stärksten aktiv?</a:t>
            </a:r>
          </a:p>
        </p:txBody>
      </p:sp>
      <p:sp>
        <p:nvSpPr>
          <p:cNvPr id="3" name="Inhaltsplatzhalter 2">
            <a:extLst>
              <a:ext uri="{FF2B5EF4-FFF2-40B4-BE49-F238E27FC236}">
                <a16:creationId xmlns:a16="http://schemas.microsoft.com/office/drawing/2014/main" id="{1AC77EF1-A7BD-A442-163C-103DC1C76A72}"/>
              </a:ext>
            </a:extLst>
          </p:cNvPr>
          <p:cNvSpPr>
            <a:spLocks noGrp="1"/>
          </p:cNvSpPr>
          <p:nvPr>
            <p:ph idx="1"/>
          </p:nvPr>
        </p:nvSpPr>
        <p:spPr>
          <a:xfrm>
            <a:off x="838200" y="2088093"/>
            <a:ext cx="10515600" cy="4351338"/>
          </a:xfrm>
        </p:spPr>
        <p:txBody>
          <a:bodyPr/>
          <a:lstStyle/>
          <a:p>
            <a:r>
              <a:rPr lang="de-DE" dirty="0"/>
              <a:t>Primärer Motorcortex</a:t>
            </a:r>
          </a:p>
          <a:p>
            <a:r>
              <a:rPr lang="de-DE" dirty="0"/>
              <a:t>Temporaler Cortex</a:t>
            </a:r>
          </a:p>
          <a:p>
            <a:r>
              <a:rPr lang="de-DE" dirty="0"/>
              <a:t>Supplementärer Motorcortex</a:t>
            </a:r>
          </a:p>
          <a:p>
            <a:r>
              <a:rPr lang="de-DE" dirty="0"/>
              <a:t>Parietaler Cortex</a:t>
            </a:r>
          </a:p>
          <a:p>
            <a:r>
              <a:rPr lang="de-DE" dirty="0"/>
              <a:t>Somatosensorischer Cortex</a:t>
            </a:r>
          </a:p>
        </p:txBody>
      </p:sp>
    </p:spTree>
    <p:extLst>
      <p:ext uri="{BB962C8B-B14F-4D97-AF65-F5344CB8AC3E}">
        <p14:creationId xmlns:p14="http://schemas.microsoft.com/office/powerpoint/2010/main" val="24721791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CD46EA-BFE5-9235-1804-54835AD1CBF9}"/>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A761DF55-87A0-38A1-CCFE-6FA51949FF35}"/>
              </a:ext>
            </a:extLst>
          </p:cNvPr>
          <p:cNvSpPr>
            <a:spLocks noGrp="1"/>
          </p:cNvSpPr>
          <p:nvPr>
            <p:ph type="title"/>
          </p:nvPr>
        </p:nvSpPr>
        <p:spPr/>
        <p:txBody>
          <a:bodyPr>
            <a:normAutofit fontScale="90000"/>
          </a:bodyPr>
          <a:lstStyle/>
          <a:p>
            <a:r>
              <a:rPr lang="de-DE" dirty="0"/>
              <a:t>Welche der nachfolgend genannten Hirnregionen ist beim gedanklichen Vollzug einer Handbewegung am stärksten aktiv?</a:t>
            </a:r>
          </a:p>
        </p:txBody>
      </p:sp>
      <p:sp>
        <p:nvSpPr>
          <p:cNvPr id="3" name="Inhaltsplatzhalter 2">
            <a:extLst>
              <a:ext uri="{FF2B5EF4-FFF2-40B4-BE49-F238E27FC236}">
                <a16:creationId xmlns:a16="http://schemas.microsoft.com/office/drawing/2014/main" id="{6F57CA06-6EF9-5DB7-79B8-51A446AAE5D5}"/>
              </a:ext>
            </a:extLst>
          </p:cNvPr>
          <p:cNvSpPr>
            <a:spLocks noGrp="1"/>
          </p:cNvSpPr>
          <p:nvPr>
            <p:ph idx="1"/>
          </p:nvPr>
        </p:nvSpPr>
        <p:spPr>
          <a:xfrm>
            <a:off x="838200" y="2088093"/>
            <a:ext cx="10515600" cy="4351338"/>
          </a:xfrm>
        </p:spPr>
        <p:txBody>
          <a:bodyPr/>
          <a:lstStyle/>
          <a:p>
            <a:r>
              <a:rPr lang="de-DE" dirty="0"/>
              <a:t>Primärer Motorcortex</a:t>
            </a:r>
          </a:p>
          <a:p>
            <a:r>
              <a:rPr lang="de-DE" dirty="0"/>
              <a:t>Temporaler Cortex</a:t>
            </a:r>
          </a:p>
          <a:p>
            <a:r>
              <a:rPr lang="de-DE" dirty="0">
                <a:solidFill>
                  <a:schemeClr val="accent3">
                    <a:lumMod val="60000"/>
                    <a:lumOff val="40000"/>
                  </a:schemeClr>
                </a:solidFill>
              </a:rPr>
              <a:t>Supplementärer Motorcortex</a:t>
            </a:r>
          </a:p>
          <a:p>
            <a:r>
              <a:rPr lang="de-DE" dirty="0"/>
              <a:t>Parietaler Cortex</a:t>
            </a:r>
          </a:p>
          <a:p>
            <a:r>
              <a:rPr lang="de-DE" dirty="0"/>
              <a:t>Somatosensorischer Cortex</a:t>
            </a:r>
          </a:p>
        </p:txBody>
      </p:sp>
    </p:spTree>
    <p:extLst>
      <p:ext uri="{BB962C8B-B14F-4D97-AF65-F5344CB8AC3E}">
        <p14:creationId xmlns:p14="http://schemas.microsoft.com/office/powerpoint/2010/main" val="33129463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A0A6E3-FBEC-78DA-C0D8-F538E2A14D37}"/>
              </a:ext>
            </a:extLst>
          </p:cNvPr>
          <p:cNvSpPr>
            <a:spLocks noGrp="1"/>
          </p:cNvSpPr>
          <p:nvPr>
            <p:ph type="title"/>
          </p:nvPr>
        </p:nvSpPr>
        <p:spPr>
          <a:xfrm>
            <a:off x="838200" y="1237192"/>
            <a:ext cx="10515600" cy="1325563"/>
          </a:xfrm>
        </p:spPr>
        <p:txBody>
          <a:bodyPr>
            <a:normAutofit fontScale="90000"/>
          </a:bodyPr>
          <a:lstStyle/>
          <a:p>
            <a:r>
              <a:rPr lang="de-DE" dirty="0"/>
              <a:t>Eine Person klagt über Sehstörungen im Bereich des </a:t>
            </a:r>
            <a:r>
              <a:rPr lang="de-DE" dirty="0" err="1"/>
              <a:t>periphären</a:t>
            </a:r>
            <a:r>
              <a:rPr lang="de-DE" dirty="0"/>
              <a:t> Gesichtsfeldes. Der Arzt stellt Ausfälle im lateralen Gesichtsfeld beiderseits fest und vermutet eine Schädigung im Verlauf der Sehbahn. Wo liegt diese Schädigung am wahrscheinlichsten?</a:t>
            </a:r>
          </a:p>
        </p:txBody>
      </p:sp>
      <p:sp>
        <p:nvSpPr>
          <p:cNvPr id="3" name="Inhaltsplatzhalter 2">
            <a:extLst>
              <a:ext uri="{FF2B5EF4-FFF2-40B4-BE49-F238E27FC236}">
                <a16:creationId xmlns:a16="http://schemas.microsoft.com/office/drawing/2014/main" id="{587A2AD5-724A-591F-5AB2-BDAC382BF935}"/>
              </a:ext>
            </a:extLst>
          </p:cNvPr>
          <p:cNvSpPr>
            <a:spLocks noGrp="1"/>
          </p:cNvSpPr>
          <p:nvPr>
            <p:ph idx="1"/>
          </p:nvPr>
        </p:nvSpPr>
        <p:spPr>
          <a:xfrm>
            <a:off x="838200" y="3632199"/>
            <a:ext cx="10515600" cy="2544763"/>
          </a:xfrm>
        </p:spPr>
        <p:txBody>
          <a:bodyPr/>
          <a:lstStyle/>
          <a:p>
            <a:r>
              <a:rPr lang="de-DE" dirty="0"/>
              <a:t>Corpus geniculatum laterale</a:t>
            </a:r>
          </a:p>
          <a:p>
            <a:r>
              <a:rPr lang="de-DE" dirty="0"/>
              <a:t>Rechter Tractus opticus</a:t>
            </a:r>
          </a:p>
          <a:p>
            <a:r>
              <a:rPr lang="de-DE" dirty="0"/>
              <a:t>Zentraler Teil des Chiasma </a:t>
            </a:r>
            <a:r>
              <a:rPr lang="de-DE" dirty="0" err="1"/>
              <a:t>Opticum</a:t>
            </a:r>
            <a:endParaRPr lang="de-DE" dirty="0"/>
          </a:p>
          <a:p>
            <a:r>
              <a:rPr lang="de-DE" dirty="0"/>
              <a:t>Lateraler Quadrant der Retina beider Augen</a:t>
            </a:r>
          </a:p>
          <a:p>
            <a:r>
              <a:rPr lang="de-DE" dirty="0" err="1"/>
              <a:t>Nervus</a:t>
            </a:r>
            <a:r>
              <a:rPr lang="de-DE" dirty="0"/>
              <a:t> opticus des rechten Auges</a:t>
            </a:r>
          </a:p>
        </p:txBody>
      </p:sp>
    </p:spTree>
    <p:extLst>
      <p:ext uri="{BB962C8B-B14F-4D97-AF65-F5344CB8AC3E}">
        <p14:creationId xmlns:p14="http://schemas.microsoft.com/office/powerpoint/2010/main" val="29472951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3F5EC0-022E-E97B-3C77-1279B909D6D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94C630F5-424A-8D99-4DC7-0B370A00409B}"/>
              </a:ext>
            </a:extLst>
          </p:cNvPr>
          <p:cNvSpPr>
            <a:spLocks noGrp="1"/>
          </p:cNvSpPr>
          <p:nvPr>
            <p:ph type="title"/>
          </p:nvPr>
        </p:nvSpPr>
        <p:spPr>
          <a:xfrm>
            <a:off x="838200" y="1237192"/>
            <a:ext cx="10515600" cy="1325563"/>
          </a:xfrm>
        </p:spPr>
        <p:txBody>
          <a:bodyPr>
            <a:normAutofit fontScale="90000"/>
          </a:bodyPr>
          <a:lstStyle/>
          <a:p>
            <a:r>
              <a:rPr lang="de-DE" dirty="0"/>
              <a:t>Eine Person klagt über Sehstörungen im Bereich des </a:t>
            </a:r>
            <a:r>
              <a:rPr lang="de-DE" dirty="0" err="1"/>
              <a:t>periphären</a:t>
            </a:r>
            <a:r>
              <a:rPr lang="de-DE" dirty="0"/>
              <a:t> Gesichtsfeldes. Der Arzt stellt Ausfälle im lateralen Gesichtsfeld beiderseits fest und vermutet eine Schädigung im Verlauf der Sehbahn. Wo liegt diese Schädigung am wahrscheinlichsten?</a:t>
            </a:r>
          </a:p>
        </p:txBody>
      </p:sp>
      <p:sp>
        <p:nvSpPr>
          <p:cNvPr id="3" name="Inhaltsplatzhalter 2">
            <a:extLst>
              <a:ext uri="{FF2B5EF4-FFF2-40B4-BE49-F238E27FC236}">
                <a16:creationId xmlns:a16="http://schemas.microsoft.com/office/drawing/2014/main" id="{F2F1B35C-D12B-140A-69DE-630C82722028}"/>
              </a:ext>
            </a:extLst>
          </p:cNvPr>
          <p:cNvSpPr>
            <a:spLocks noGrp="1"/>
          </p:cNvSpPr>
          <p:nvPr>
            <p:ph idx="1"/>
          </p:nvPr>
        </p:nvSpPr>
        <p:spPr>
          <a:xfrm>
            <a:off x="838200" y="3632199"/>
            <a:ext cx="10515600" cy="2544763"/>
          </a:xfrm>
        </p:spPr>
        <p:txBody>
          <a:bodyPr/>
          <a:lstStyle/>
          <a:p>
            <a:r>
              <a:rPr lang="de-DE" dirty="0"/>
              <a:t>Corpus geniculatum laterale</a:t>
            </a:r>
          </a:p>
          <a:p>
            <a:r>
              <a:rPr lang="de-DE" dirty="0"/>
              <a:t>Rechter Tractus opticus</a:t>
            </a:r>
          </a:p>
          <a:p>
            <a:r>
              <a:rPr lang="de-DE" dirty="0">
                <a:solidFill>
                  <a:schemeClr val="accent3">
                    <a:lumMod val="60000"/>
                    <a:lumOff val="40000"/>
                  </a:schemeClr>
                </a:solidFill>
              </a:rPr>
              <a:t>Zentraler Teil des Chiasma </a:t>
            </a:r>
            <a:r>
              <a:rPr lang="de-DE" dirty="0" err="1">
                <a:solidFill>
                  <a:schemeClr val="accent3">
                    <a:lumMod val="60000"/>
                    <a:lumOff val="40000"/>
                  </a:schemeClr>
                </a:solidFill>
              </a:rPr>
              <a:t>Opticum</a:t>
            </a:r>
            <a:endParaRPr lang="de-DE" dirty="0">
              <a:solidFill>
                <a:schemeClr val="accent3">
                  <a:lumMod val="60000"/>
                  <a:lumOff val="40000"/>
                </a:schemeClr>
              </a:solidFill>
            </a:endParaRPr>
          </a:p>
          <a:p>
            <a:r>
              <a:rPr lang="de-DE" dirty="0"/>
              <a:t>Lateraler Quadrant der Retina beider Augen</a:t>
            </a:r>
          </a:p>
          <a:p>
            <a:r>
              <a:rPr lang="de-DE" dirty="0" err="1"/>
              <a:t>Nervus</a:t>
            </a:r>
            <a:r>
              <a:rPr lang="de-DE" dirty="0"/>
              <a:t> opticus des rechten Auges</a:t>
            </a:r>
          </a:p>
        </p:txBody>
      </p:sp>
    </p:spTree>
    <p:extLst>
      <p:ext uri="{BB962C8B-B14F-4D97-AF65-F5344CB8AC3E}">
        <p14:creationId xmlns:p14="http://schemas.microsoft.com/office/powerpoint/2010/main" val="29756464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BD8AF24-0705-2C2B-0346-6E3E6EB6201B}"/>
              </a:ext>
            </a:extLst>
          </p:cNvPr>
          <p:cNvSpPr>
            <a:spLocks noGrp="1"/>
          </p:cNvSpPr>
          <p:nvPr>
            <p:ph type="title"/>
          </p:nvPr>
        </p:nvSpPr>
        <p:spPr/>
        <p:txBody>
          <a:bodyPr/>
          <a:lstStyle/>
          <a:p>
            <a:r>
              <a:rPr lang="de-DE" dirty="0"/>
              <a:t>Ein vollständiger Verlust des rechten primären visuellen Kortex (V1) führt zu</a:t>
            </a:r>
          </a:p>
        </p:txBody>
      </p:sp>
      <p:sp>
        <p:nvSpPr>
          <p:cNvPr id="3" name="Inhaltsplatzhalter 2">
            <a:extLst>
              <a:ext uri="{FF2B5EF4-FFF2-40B4-BE49-F238E27FC236}">
                <a16:creationId xmlns:a16="http://schemas.microsoft.com/office/drawing/2014/main" id="{5057934D-44B1-47BD-E7F2-2446380C97AF}"/>
              </a:ext>
            </a:extLst>
          </p:cNvPr>
          <p:cNvSpPr>
            <a:spLocks noGrp="1"/>
          </p:cNvSpPr>
          <p:nvPr>
            <p:ph idx="1"/>
          </p:nvPr>
        </p:nvSpPr>
        <p:spPr/>
        <p:txBody>
          <a:bodyPr/>
          <a:lstStyle/>
          <a:p>
            <a:r>
              <a:rPr lang="de-DE" dirty="0"/>
              <a:t>Totaler Erblindung am linken Auge</a:t>
            </a:r>
          </a:p>
          <a:p>
            <a:r>
              <a:rPr lang="de-DE" dirty="0"/>
              <a:t>Ausfall der bewussten Wahrnehmung in der linken Hälfte des Gesichtsfeldes</a:t>
            </a:r>
          </a:p>
          <a:p>
            <a:r>
              <a:rPr lang="de-DE" dirty="0"/>
              <a:t>Selektivem Ausfall der Wahrnehmung bewegter Objekte im rechten Gesichtsfeld</a:t>
            </a:r>
          </a:p>
          <a:p>
            <a:r>
              <a:rPr lang="de-DE" dirty="0"/>
              <a:t>Selektivem Ausfall der Farbwahrnehmung im rechten Gesichtsfeld</a:t>
            </a:r>
          </a:p>
          <a:p>
            <a:r>
              <a:rPr lang="de-DE" dirty="0"/>
              <a:t>Einer Einengung des nasalen Gesichtsfeldes des linken Auges</a:t>
            </a:r>
          </a:p>
        </p:txBody>
      </p:sp>
    </p:spTree>
    <p:extLst>
      <p:ext uri="{BB962C8B-B14F-4D97-AF65-F5344CB8AC3E}">
        <p14:creationId xmlns:p14="http://schemas.microsoft.com/office/powerpoint/2010/main" val="32647895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C9EEC0-91DA-1AB2-D5DC-0950483DEB41}"/>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A3F79494-DC96-8B60-63C2-5BB71EEC46D3}"/>
              </a:ext>
            </a:extLst>
          </p:cNvPr>
          <p:cNvSpPr>
            <a:spLocks noGrp="1"/>
          </p:cNvSpPr>
          <p:nvPr>
            <p:ph type="title"/>
          </p:nvPr>
        </p:nvSpPr>
        <p:spPr/>
        <p:txBody>
          <a:bodyPr/>
          <a:lstStyle/>
          <a:p>
            <a:r>
              <a:rPr lang="de-DE" dirty="0"/>
              <a:t>Ein vollständiger Verlust des rechten primären visuellen Kortex (V1) führt zu</a:t>
            </a:r>
          </a:p>
        </p:txBody>
      </p:sp>
      <p:sp>
        <p:nvSpPr>
          <p:cNvPr id="3" name="Inhaltsplatzhalter 2">
            <a:extLst>
              <a:ext uri="{FF2B5EF4-FFF2-40B4-BE49-F238E27FC236}">
                <a16:creationId xmlns:a16="http://schemas.microsoft.com/office/drawing/2014/main" id="{D3A4C38F-24E4-EA08-E2A3-B8E2F7645F23}"/>
              </a:ext>
            </a:extLst>
          </p:cNvPr>
          <p:cNvSpPr>
            <a:spLocks noGrp="1"/>
          </p:cNvSpPr>
          <p:nvPr>
            <p:ph idx="1"/>
          </p:nvPr>
        </p:nvSpPr>
        <p:spPr/>
        <p:txBody>
          <a:bodyPr/>
          <a:lstStyle/>
          <a:p>
            <a:r>
              <a:rPr lang="de-DE" dirty="0"/>
              <a:t>Totaler Erblindung am linken Auge</a:t>
            </a:r>
          </a:p>
          <a:p>
            <a:r>
              <a:rPr lang="de-DE" dirty="0">
                <a:solidFill>
                  <a:schemeClr val="accent3">
                    <a:lumMod val="60000"/>
                    <a:lumOff val="40000"/>
                  </a:schemeClr>
                </a:solidFill>
              </a:rPr>
              <a:t>Ausfall der bewussten Wahrnehmung in der linken Hälfte des Gesichtsfeldes</a:t>
            </a:r>
          </a:p>
          <a:p>
            <a:r>
              <a:rPr lang="de-DE" dirty="0"/>
              <a:t>Selektivem Ausfall der Wahrnehmung bewegter Objekte im rechten Gesichtsfeld</a:t>
            </a:r>
          </a:p>
          <a:p>
            <a:r>
              <a:rPr lang="de-DE" dirty="0"/>
              <a:t>Selektivem Ausfall der Farbwahrnehmung im rechten Gesichtsfeld</a:t>
            </a:r>
          </a:p>
          <a:p>
            <a:r>
              <a:rPr lang="de-DE" dirty="0"/>
              <a:t>Einer Einengung des nasalen Gesichtsfeldes des linken Auges</a:t>
            </a:r>
          </a:p>
        </p:txBody>
      </p:sp>
    </p:spTree>
    <p:extLst>
      <p:ext uri="{BB962C8B-B14F-4D97-AF65-F5344CB8AC3E}">
        <p14:creationId xmlns:p14="http://schemas.microsoft.com/office/powerpoint/2010/main" val="23455764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FE6255B-F6CA-957E-50A5-EFA7CE292DA0}"/>
              </a:ext>
            </a:extLst>
          </p:cNvPr>
          <p:cNvSpPr>
            <a:spLocks noGrp="1"/>
          </p:cNvSpPr>
          <p:nvPr>
            <p:ph type="title"/>
          </p:nvPr>
        </p:nvSpPr>
        <p:spPr>
          <a:xfrm>
            <a:off x="838200" y="2766218"/>
            <a:ext cx="10515600" cy="1325563"/>
          </a:xfrm>
        </p:spPr>
        <p:txBody>
          <a:bodyPr/>
          <a:lstStyle/>
          <a:p>
            <a:r>
              <a:rPr lang="de-DE" dirty="0"/>
              <a:t>In welcher Struktur befinden sich Pacini Körperchen?</a:t>
            </a:r>
          </a:p>
        </p:txBody>
      </p:sp>
      <p:sp>
        <p:nvSpPr>
          <p:cNvPr id="3" name="Inhaltsplatzhalter 2">
            <a:extLst>
              <a:ext uri="{FF2B5EF4-FFF2-40B4-BE49-F238E27FC236}">
                <a16:creationId xmlns:a16="http://schemas.microsoft.com/office/drawing/2014/main" id="{E995FF03-0788-A403-9F43-3EFC86064076}"/>
              </a:ext>
            </a:extLst>
          </p:cNvPr>
          <p:cNvSpPr>
            <a:spLocks noGrp="1"/>
          </p:cNvSpPr>
          <p:nvPr>
            <p:ph idx="1"/>
          </p:nvPr>
        </p:nvSpPr>
        <p:spPr>
          <a:xfrm>
            <a:off x="838200" y="1165224"/>
            <a:ext cx="10515600" cy="976842"/>
          </a:xfrm>
        </p:spPr>
        <p:txBody>
          <a:bodyPr/>
          <a:lstStyle/>
          <a:p>
            <a:pPr marL="0" indent="0">
              <a:buNone/>
            </a:pPr>
            <a:r>
              <a:rPr lang="de-DE" dirty="0">
                <a:solidFill>
                  <a:schemeClr val="accent1">
                    <a:lumMod val="60000"/>
                    <a:lumOff val="40000"/>
                  </a:schemeClr>
                </a:solidFill>
              </a:rPr>
              <a:t>(weitere Frage, die ich im Katalog gesehen habe, bei der die Antwortmöglichkeiten aber verdeckt waren)</a:t>
            </a:r>
          </a:p>
        </p:txBody>
      </p:sp>
    </p:spTree>
    <p:extLst>
      <p:ext uri="{BB962C8B-B14F-4D97-AF65-F5344CB8AC3E}">
        <p14:creationId xmlns:p14="http://schemas.microsoft.com/office/powerpoint/2010/main" val="2597326078"/>
      </p:ext>
    </p:extLst>
  </p:cSld>
  <p:clrMapOvr>
    <a:masterClrMapping/>
  </p:clrMapOvr>
</p:sld>
</file>

<file path=ppt/theme/theme1.xml><?xml version="1.0" encoding="utf-8"?>
<a:theme xmlns:a="http://schemas.openxmlformats.org/drawingml/2006/main" name="Office">
  <a:themeElements>
    <a:clrScheme name="Ganymed">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670</Words>
  <Application>Microsoft Office PowerPoint</Application>
  <PresentationFormat>Breitbild</PresentationFormat>
  <Paragraphs>93</Paragraphs>
  <Slides>16</Slides>
  <Notes>0</Notes>
  <HiddenSlides>0</HiddenSlides>
  <MMClips>0</MMClips>
  <ScaleCrop>false</ScaleCrop>
  <HeadingPairs>
    <vt:vector size="6" baseType="variant">
      <vt:variant>
        <vt:lpstr>Verwendete Schriftarten</vt:lpstr>
      </vt:variant>
      <vt:variant>
        <vt:i4>3</vt:i4>
      </vt:variant>
      <vt:variant>
        <vt:lpstr>Design</vt:lpstr>
      </vt:variant>
      <vt:variant>
        <vt:i4>1</vt:i4>
      </vt:variant>
      <vt:variant>
        <vt:lpstr>Folientitel</vt:lpstr>
      </vt:variant>
      <vt:variant>
        <vt:i4>16</vt:i4>
      </vt:variant>
    </vt:vector>
  </HeadingPairs>
  <TitlesOfParts>
    <vt:vector size="20" baseType="lpstr">
      <vt:lpstr>Aptos</vt:lpstr>
      <vt:lpstr>Aptos Display</vt:lpstr>
      <vt:lpstr>Arial</vt:lpstr>
      <vt:lpstr>Office</vt:lpstr>
      <vt:lpstr>Neuro Fragen 16.01.</vt:lpstr>
      <vt:lpstr>Welche Aussage zur assoziativen Langzeitpotenzierung trifft nicht zu?</vt:lpstr>
      <vt:lpstr>Welche Aussage zur assoziativen Langzeitpotenzierung trifft nicht zu?</vt:lpstr>
      <vt:lpstr>Welche der nachfolgenden genannten Strukturen spielt bei der Speicherung deklarativer Gedächtnisinhalte eine untergeordnete Rolle?</vt:lpstr>
      <vt:lpstr>Welche der nachfolgenden genannten Strukturen spielt bei der Speicherung deklarativer Gedächtnisinhalte eine untergeordnete Rolle?</vt:lpstr>
      <vt:lpstr>Welche der nachfolgenden genannten afferenten Fasern hat den größten Durchmesser?</vt:lpstr>
      <vt:lpstr>Welche der nachfolgenden genannten afferenten Fasern hat den größten Durchmesser?</vt:lpstr>
      <vt:lpstr>Bei der zentralnervösen Steuerung welcher der nachfolgenden genannten sportlichen Aktivitäten spielt der Vestibulospinaltrakt eine sehr wichtige Rolle?</vt:lpstr>
      <vt:lpstr>Bei der zentralnervösen Steuerung welcher der nachfolgenden genannten sportlichen Aktivitäten spielt der Vestibulospinaltrakt eine sehr wichtige Rolle?</vt:lpstr>
      <vt:lpstr>Welche der nachfolgend genannten Hirnregionen ist beim gedanklichen Vollzug einer Handbewegung am stärksten aktiv?</vt:lpstr>
      <vt:lpstr>Welche der nachfolgend genannten Hirnregionen ist beim gedanklichen Vollzug einer Handbewegung am stärksten aktiv?</vt:lpstr>
      <vt:lpstr>Eine Person klagt über Sehstörungen im Bereich des periphären Gesichtsfeldes. Der Arzt stellt Ausfälle im lateralen Gesichtsfeld beiderseits fest und vermutet eine Schädigung im Verlauf der Sehbahn. Wo liegt diese Schädigung am wahrscheinlichsten?</vt:lpstr>
      <vt:lpstr>Eine Person klagt über Sehstörungen im Bereich des periphären Gesichtsfeldes. Der Arzt stellt Ausfälle im lateralen Gesichtsfeld beiderseits fest und vermutet eine Schädigung im Verlauf der Sehbahn. Wo liegt diese Schädigung am wahrscheinlichsten?</vt:lpstr>
      <vt:lpstr>Ein vollständiger Verlust des rechten primären visuellen Kortex (V1) führt zu</vt:lpstr>
      <vt:lpstr>Ein vollständiger Verlust des rechten primären visuellen Kortex (V1) führt zu</vt:lpstr>
      <vt:lpstr>In welcher Struktur befinden sich Pacini Körperchen?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Johanna Faller</dc:creator>
  <cp:lastModifiedBy>Johanna Faller</cp:lastModifiedBy>
  <cp:revision>1</cp:revision>
  <dcterms:created xsi:type="dcterms:W3CDTF">2025-01-16T12:32:50Z</dcterms:created>
  <dcterms:modified xsi:type="dcterms:W3CDTF">2025-01-16T13:08:10Z</dcterms:modified>
</cp:coreProperties>
</file>