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gif" ContentType="image/gif"/>
  <Default Extension="png" ContentType="image/png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</p:sldMasterIdLst>
  <p:notesMasterIdLst>
    <p:notesMasterId r:id="rId65"/>
  </p:notesMasterIdLst>
  <p:sldIdLst>
    <p:sldId id="271" r:id="rId2"/>
    <p:sldId id="396" r:id="rId3"/>
    <p:sldId id="291" r:id="rId4"/>
    <p:sldId id="292" r:id="rId5"/>
    <p:sldId id="344" r:id="rId6"/>
    <p:sldId id="287" r:id="rId7"/>
    <p:sldId id="343" r:id="rId8"/>
    <p:sldId id="342" r:id="rId9"/>
    <p:sldId id="375" r:id="rId10"/>
    <p:sldId id="274" r:id="rId11"/>
    <p:sldId id="302" r:id="rId12"/>
    <p:sldId id="334" r:id="rId13"/>
    <p:sldId id="335" r:id="rId14"/>
    <p:sldId id="314" r:id="rId15"/>
    <p:sldId id="340" r:id="rId16"/>
    <p:sldId id="341" r:id="rId17"/>
    <p:sldId id="350" r:id="rId18"/>
    <p:sldId id="315" r:id="rId19"/>
    <p:sldId id="347" r:id="rId20"/>
    <p:sldId id="316" r:id="rId21"/>
    <p:sldId id="319" r:id="rId22"/>
    <p:sldId id="317" r:id="rId23"/>
    <p:sldId id="318" r:id="rId24"/>
    <p:sldId id="328" r:id="rId25"/>
    <p:sldId id="329" r:id="rId26"/>
    <p:sldId id="338" r:id="rId27"/>
    <p:sldId id="333" r:id="rId28"/>
    <p:sldId id="330" r:id="rId29"/>
    <p:sldId id="331" r:id="rId30"/>
    <p:sldId id="332" r:id="rId31"/>
    <p:sldId id="323" r:id="rId32"/>
    <p:sldId id="324" r:id="rId33"/>
    <p:sldId id="325" r:id="rId34"/>
    <p:sldId id="346" r:id="rId35"/>
    <p:sldId id="390" r:id="rId36"/>
    <p:sldId id="304" r:id="rId37"/>
    <p:sldId id="313" r:id="rId38"/>
    <p:sldId id="363" r:id="rId39"/>
    <p:sldId id="305" r:id="rId40"/>
    <p:sldId id="306" r:id="rId41"/>
    <p:sldId id="308" r:id="rId42"/>
    <p:sldId id="394" r:id="rId43"/>
    <p:sldId id="377" r:id="rId44"/>
    <p:sldId id="395" r:id="rId45"/>
    <p:sldId id="348" r:id="rId46"/>
    <p:sldId id="352" r:id="rId47"/>
    <p:sldId id="353" r:id="rId48"/>
    <p:sldId id="356" r:id="rId49"/>
    <p:sldId id="358" r:id="rId50"/>
    <p:sldId id="355" r:id="rId51"/>
    <p:sldId id="354" r:id="rId52"/>
    <p:sldId id="378" r:id="rId53"/>
    <p:sldId id="379" r:id="rId54"/>
    <p:sldId id="380" r:id="rId55"/>
    <p:sldId id="381" r:id="rId56"/>
    <p:sldId id="382" r:id="rId57"/>
    <p:sldId id="383" r:id="rId58"/>
    <p:sldId id="399" r:id="rId59"/>
    <p:sldId id="400" r:id="rId60"/>
    <p:sldId id="402" r:id="rId61"/>
    <p:sldId id="403" r:id="rId62"/>
    <p:sldId id="384" r:id="rId63"/>
    <p:sldId id="389" r:id="rId64"/>
  </p:sldIdLst>
  <p:sldSz cx="9144000" cy="6858000" type="screen4x3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" id="{7545538B-0F31-4D46-86C7-574934665583}">
          <p14:sldIdLst>
            <p14:sldId id="271"/>
            <p14:sldId id="396"/>
          </p14:sldIdLst>
        </p14:section>
        <p14:section name="I - Introduction" id="{111D1B49-9387-48AF-8A51-8F20F631BF02}">
          <p14:sldIdLst>
            <p14:sldId id="291"/>
            <p14:sldId id="292"/>
            <p14:sldId id="344"/>
            <p14:sldId id="287"/>
            <p14:sldId id="343"/>
            <p14:sldId id="342"/>
            <p14:sldId id="375"/>
          </p14:sldIdLst>
        </p14:section>
        <p14:section name="II - PVE" id="{2AA0EB04-EBA8-4B66-B89B-3D248F41EAB2}">
          <p14:sldIdLst>
            <p14:sldId id="274"/>
            <p14:sldId id="302"/>
            <p14:sldId id="334"/>
            <p14:sldId id="335"/>
          </p14:sldIdLst>
        </p14:section>
        <p14:section name="III - Histogram" id="{39E72E57-45C1-4F69-B8EF-0D302AEB729A}">
          <p14:sldIdLst>
            <p14:sldId id="314"/>
            <p14:sldId id="340"/>
            <p14:sldId id="341"/>
            <p14:sldId id="350"/>
          </p14:sldIdLst>
        </p14:section>
        <p14:section name="IV - Filtering Spatial" id="{24EA7C9B-80CC-4399-9A8A-018BAF60ADF9}">
          <p14:sldIdLst>
            <p14:sldId id="315"/>
            <p14:sldId id="347"/>
            <p14:sldId id="316"/>
            <p14:sldId id="319"/>
            <p14:sldId id="317"/>
            <p14:sldId id="318"/>
          </p14:sldIdLst>
        </p14:section>
        <p14:section name="V - Filtering Frequency" id="{F485537C-755C-4A93-873D-F5918B235035}">
          <p14:sldIdLst>
            <p14:sldId id="328"/>
            <p14:sldId id="329"/>
            <p14:sldId id="338"/>
            <p14:sldId id="333"/>
            <p14:sldId id="330"/>
            <p14:sldId id="331"/>
            <p14:sldId id="332"/>
            <p14:sldId id="323"/>
            <p14:sldId id="324"/>
            <p14:sldId id="325"/>
            <p14:sldId id="346"/>
          </p14:sldIdLst>
        </p14:section>
        <p14:section name="VIII - Segmentation" id="{6F0C581C-4A8B-4E9B-84DE-BC925C3F519E}">
          <p14:sldIdLst>
            <p14:sldId id="390"/>
            <p14:sldId id="304"/>
            <p14:sldId id="313"/>
            <p14:sldId id="363"/>
            <p14:sldId id="305"/>
            <p14:sldId id="306"/>
            <p14:sldId id="308"/>
            <p14:sldId id="394"/>
            <p14:sldId id="377"/>
          </p14:sldIdLst>
        </p14:section>
        <p14:section name="IX - Morphological Operations" id="{75440942-6EC8-409B-8940-B33B1BBB5DE5}">
          <p14:sldIdLst>
            <p14:sldId id="395"/>
            <p14:sldId id="348"/>
            <p14:sldId id="352"/>
            <p14:sldId id="353"/>
            <p14:sldId id="356"/>
            <p14:sldId id="358"/>
            <p14:sldId id="355"/>
            <p14:sldId id="354"/>
          </p14:sldIdLst>
        </p14:section>
        <p14:section name="X - Clustering" id="{EF111C0C-C90E-4185-B38B-B863C1153289}">
          <p14:sldIdLst>
            <p14:sldId id="378"/>
            <p14:sldId id="379"/>
            <p14:sldId id="380"/>
            <p14:sldId id="381"/>
            <p14:sldId id="382"/>
            <p14:sldId id="383"/>
          </p14:sldIdLst>
        </p14:section>
        <p14:section name="PCA" id="{B14B8D41-3050-42A5-B95E-DCDA4C607733}">
          <p14:sldIdLst>
            <p14:sldId id="399"/>
            <p14:sldId id="400"/>
            <p14:sldId id="402"/>
            <p14:sldId id="403"/>
          </p14:sldIdLst>
        </p14:section>
        <p14:section name="Practical" id="{1C765C17-BFA6-415A-99A7-06FCBDB965C0}">
          <p14:sldIdLst>
            <p14:sldId id="384"/>
            <p14:sldId id="3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224">
          <p15:clr>
            <a:srgbClr val="A4A3A4"/>
          </p15:clr>
        </p15:guide>
        <p15:guide id="3" pos="2880">
          <p15:clr>
            <a:srgbClr val="A4A3A4"/>
          </p15:clr>
        </p15:guide>
        <p15:guide id="4" pos="288">
          <p15:clr>
            <a:srgbClr val="A4A3A4"/>
          </p15:clr>
        </p15:guide>
        <p15:guide id="5" pos="547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B515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95" autoAdjust="0"/>
    <p:restoredTop sz="95475" autoAdjust="0"/>
  </p:normalViewPr>
  <p:slideViewPr>
    <p:cSldViewPr>
      <p:cViewPr varScale="1">
        <p:scale>
          <a:sx n="109" d="100"/>
          <a:sy n="109" d="100"/>
        </p:scale>
        <p:origin x="792" y="192"/>
      </p:cViewPr>
      <p:guideLst>
        <p:guide orient="horz" pos="2160"/>
        <p:guide orient="horz" pos="4224"/>
        <p:guide pos="2880"/>
        <p:guide pos="288"/>
        <p:guide pos="5472"/>
      </p:guideLst>
    </p:cSldViewPr>
  </p:slideViewPr>
  <p:outlineViewPr>
    <p:cViewPr>
      <p:scale>
        <a:sx n="33" d="100"/>
        <a:sy n="33" d="100"/>
      </p:scale>
      <p:origin x="0" y="167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notesMaster" Target="notesMasters/notesMaster1.xml"/><Relationship Id="rId66" Type="http://schemas.openxmlformats.org/officeDocument/2006/relationships/commentAuthors" Target="commentAuthors.xml"/><Relationship Id="rId67" Type="http://schemas.openxmlformats.org/officeDocument/2006/relationships/presProps" Target="presProps.xml"/><Relationship Id="rId68" Type="http://schemas.openxmlformats.org/officeDocument/2006/relationships/viewProps" Target="viewProps.xml"/><Relationship Id="rId69" Type="http://schemas.openxmlformats.org/officeDocument/2006/relationships/theme" Target="theme/theme1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Mastertextformat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D7CE2CE-E409-4383-9048-02C70A495540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449880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7214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4958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23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84459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06191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25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72881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D7CE2CE-E409-4383-9048-02C70A495540}" type="slidenum">
              <a:rPr lang="de-DE" smtClean="0"/>
              <a:pPr>
                <a:defRPr/>
              </a:pPr>
              <a:t>31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054367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spectrum of possible redundancies in data from the two separate measurements x1 and x2</a:t>
            </a:r>
            <a:endParaRPr lang="de-D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F249A-64D1-485E-AF81-BABBC1EF5356}" type="slidenum">
              <a:rPr lang="de-DE" smtClean="0"/>
              <a:t>59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9401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xEKUT_WortBildMarke_W_RGB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311150"/>
            <a:ext cx="2100263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ine 9"/>
          <p:cNvSpPr>
            <a:spLocks noChangeShapeType="1"/>
          </p:cNvSpPr>
          <p:nvPr userDrawn="1"/>
        </p:nvSpPr>
        <p:spPr bwMode="auto">
          <a:xfrm>
            <a:off x="457200" y="106680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Line 19"/>
          <p:cNvSpPr>
            <a:spLocks noChangeShapeType="1"/>
          </p:cNvSpPr>
          <p:nvPr userDrawn="1"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Line 19"/>
          <p:cNvSpPr>
            <a:spLocks noChangeShapeType="1"/>
          </p:cNvSpPr>
          <p:nvPr userDrawn="1"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9" name="Picture 34" descr="WSIC_Logo_gr2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613" y="6411913"/>
            <a:ext cx="126365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5" descr="logo_UKT_RGB"/>
          <p:cNvPicPr>
            <a:picLocks noChangeAspect="1" noChangeArrowheads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588" y="260350"/>
            <a:ext cx="1817687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1" name="Rectangle 15"/>
          <p:cNvSpPr>
            <a:spLocks noGrp="1" noChangeArrowheads="1"/>
          </p:cNvSpPr>
          <p:nvPr>
            <p:ph type="ctrTitle" sz="quarter" hasCustomPrompt="1"/>
          </p:nvPr>
        </p:nvSpPr>
        <p:spPr>
          <a:xfrm>
            <a:off x="457200" y="3934217"/>
            <a:ext cx="8229600" cy="430887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de-DE" noProof="0" dirty="0" smtClean="0"/>
              <a:t>Title</a:t>
            </a:r>
          </a:p>
        </p:txBody>
      </p:sp>
      <p:sp>
        <p:nvSpPr>
          <p:cNvPr id="4113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4796259"/>
            <a:ext cx="8229600" cy="28892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0" indent="0" algn="ctr">
              <a:buFontTx/>
              <a:buNone/>
              <a:defRPr sz="1900"/>
            </a:lvl1pPr>
          </a:lstStyle>
          <a:p>
            <a:pPr lvl="0"/>
            <a:r>
              <a:rPr lang="de-DE" noProof="0" dirty="0" smtClean="0"/>
              <a:t>Formatvorlage des Untertitelmasters durch Klicken bearbeiten</a:t>
            </a:r>
          </a:p>
        </p:txBody>
      </p:sp>
      <p:sp>
        <p:nvSpPr>
          <p:cNvPr id="11" name="Rectangle 27"/>
          <p:cNvSpPr>
            <a:spLocks noGrp="1" noChangeArrowheads="1"/>
          </p:cNvSpPr>
          <p:nvPr>
            <p:ph type="ftr" sz="quarter" idx="10"/>
          </p:nvPr>
        </p:nvSpPr>
        <p:spPr>
          <a:xfrm>
            <a:off x="4413250" y="6489700"/>
            <a:ext cx="4343400" cy="228600"/>
          </a:xfrm>
        </p:spPr>
        <p:txBody>
          <a:bodyPr/>
          <a:lstStyle>
            <a:lvl1pPr algn="r">
              <a:defRPr sz="1000"/>
            </a:lvl1pPr>
          </a:lstStyle>
          <a:p>
            <a:pPr>
              <a:defRPr/>
            </a:pPr>
            <a:r>
              <a:rPr lang="de-DE"/>
              <a:t>Department of Preclinical Imaging and Radiopharmacy</a:t>
            </a:r>
          </a:p>
          <a:p>
            <a:pPr>
              <a:defRPr/>
            </a:pP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76678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153781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533652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908050"/>
            <a:ext cx="399732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06925" y="908050"/>
            <a:ext cx="399732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385198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Fußzeilenplatzhalter 3"/>
          <p:cNvSpPr>
            <a:spLocks noGrp="1"/>
          </p:cNvSpPr>
          <p:nvPr>
            <p:ph type="ftr" sz="quarter" idx="10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517587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5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4191170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831779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4127243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en-US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94450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4239284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174625"/>
            <a:ext cx="2065338" cy="59182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74625"/>
            <a:ext cx="6048375" cy="59182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</p:spTree>
    <p:extLst>
      <p:ext uri="{BB962C8B-B14F-4D97-AF65-F5344CB8AC3E}">
        <p14:creationId xmlns:p14="http://schemas.microsoft.com/office/powerpoint/2010/main" val="1972018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Titelmasterformat durch Klicken bearbeiten</a:t>
            </a:r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1122923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Screen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9" name="Bildplatzhalter 18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n-US"/>
          </a:p>
        </p:txBody>
      </p:sp>
      <p:sp>
        <p:nvSpPr>
          <p:cNvPr id="17" name="Titel 1"/>
          <p:cNvSpPr txBox="1">
            <a:spLocks/>
          </p:cNvSpPr>
          <p:nvPr userDrawn="1"/>
        </p:nvSpPr>
        <p:spPr bwMode="auto">
          <a:xfrm>
            <a:off x="468000" y="176400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de-DE" kern="0" dirty="0" smtClean="0"/>
              <a:t>Titelmasterformat durch Klicken bearbeiten</a:t>
            </a:r>
            <a:endParaRPr lang="en-US" kern="0" dirty="0"/>
          </a:p>
        </p:txBody>
      </p:sp>
      <p:grpSp>
        <p:nvGrpSpPr>
          <p:cNvPr id="20" name="Gruppieren 19"/>
          <p:cNvGrpSpPr/>
          <p:nvPr userDrawn="1"/>
        </p:nvGrpSpPr>
        <p:grpSpPr>
          <a:xfrm>
            <a:off x="457200" y="145661"/>
            <a:ext cx="8229600" cy="6650427"/>
            <a:chOff x="457200" y="145661"/>
            <a:chExt cx="8229600" cy="6650427"/>
          </a:xfrm>
        </p:grpSpPr>
        <p:sp>
          <p:nvSpPr>
            <p:cNvPr id="14" name="Line 15"/>
            <p:cNvSpPr>
              <a:spLocks noChangeShapeType="1"/>
            </p:cNvSpPr>
            <p:nvPr userDrawn="1"/>
          </p:nvSpPr>
          <p:spPr bwMode="auto">
            <a:xfrm>
              <a:off x="457200" y="692150"/>
              <a:ext cx="8229600" cy="0"/>
            </a:xfrm>
            <a:prstGeom prst="line">
              <a:avLst/>
            </a:prstGeom>
            <a:noFill/>
            <a:ln w="12700">
              <a:solidFill>
                <a:srgbClr val="21549E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23"/>
            <p:cNvSpPr>
              <a:spLocks noChangeShapeType="1"/>
            </p:cNvSpPr>
            <p:nvPr userDrawn="1"/>
          </p:nvSpPr>
          <p:spPr bwMode="auto">
            <a:xfrm>
              <a:off x="457200" y="6289675"/>
              <a:ext cx="8229600" cy="0"/>
            </a:xfrm>
            <a:prstGeom prst="line">
              <a:avLst/>
            </a:prstGeom>
            <a:noFill/>
            <a:ln w="12700">
              <a:solidFill>
                <a:srgbClr val="B5152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ußzeilenplatzhalter 3"/>
            <p:cNvSpPr txBox="1">
              <a:spLocks/>
            </p:cNvSpPr>
            <p:nvPr userDrawn="1"/>
          </p:nvSpPr>
          <p:spPr bwMode="auto">
            <a:xfrm>
              <a:off x="3707904" y="6453336"/>
              <a:ext cx="3760624" cy="257447"/>
            </a:xfrm>
            <a:prstGeom prst="rect">
              <a:avLst/>
            </a:prstGeom>
            <a:ln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de-DE"/>
              </a:defPPr>
              <a:lvl1pPr algn="ctr" rtl="0" eaLnBrk="1" fontAlgn="base" hangingPunct="1">
                <a:spcBef>
                  <a:spcPct val="0"/>
                </a:spcBef>
                <a:spcAft>
                  <a:spcPct val="0"/>
                </a:spcAft>
                <a:defRPr sz="1100" kern="1200">
                  <a:solidFill>
                    <a:schemeClr val="tx1"/>
                  </a:solidFill>
                  <a:latin typeface="Arial" charset="0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5pPr>
              <a:lvl6pPr marL="22860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6pPr>
              <a:lvl7pPr marL="27432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7pPr>
              <a:lvl8pPr marL="32004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8pPr>
              <a:lvl9pPr marL="3657600" algn="l" defTabSz="914400" rtl="0" eaLnBrk="1" latinLnBrk="0" hangingPunct="1">
                <a:defRPr sz="2400" kern="1200">
                  <a:solidFill>
                    <a:schemeClr val="tx1"/>
                  </a:solidFill>
                  <a:latin typeface="Arial" charset="0"/>
                  <a:ea typeface="ＭＳ Ｐゴシック" pitchFamily="34" charset="-128"/>
                  <a:cs typeface="+mn-cs"/>
                </a:defRPr>
              </a:lvl9pPr>
            </a:lstStyle>
            <a:p>
              <a:pPr algn="r">
                <a:defRPr/>
              </a:pPr>
              <a:r>
                <a:rPr lang="de-DE" dirty="0" smtClean="0"/>
                <a:t>Department </a:t>
              </a:r>
              <a:r>
                <a:rPr lang="de-DE" dirty="0" err="1" smtClean="0"/>
                <a:t>of</a:t>
              </a:r>
              <a:r>
                <a:rPr lang="de-DE" dirty="0" smtClean="0"/>
                <a:t> </a:t>
              </a:r>
              <a:r>
                <a:rPr lang="de-DE" dirty="0" err="1" smtClean="0"/>
                <a:t>Preclinical</a:t>
              </a:r>
              <a:r>
                <a:rPr lang="de-DE" dirty="0" smtClean="0"/>
                <a:t> Imaging </a:t>
              </a:r>
              <a:r>
                <a:rPr lang="de-DE" dirty="0" err="1" smtClean="0"/>
                <a:t>and</a:t>
              </a:r>
              <a:r>
                <a:rPr lang="de-DE" dirty="0" smtClean="0"/>
                <a:t> Radiopharmacy</a:t>
              </a:r>
            </a:p>
          </p:txBody>
        </p:sp>
        <p:pic>
          <p:nvPicPr>
            <p:cNvPr id="10" name="Picture 40" descr="logo_UKT_RGB"/>
            <p:cNvPicPr>
              <a:picLocks noChangeAspect="1" noChangeArrowheads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6175" y="6381750"/>
              <a:ext cx="1173163" cy="414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39"/>
            <p:cNvPicPr>
              <a:picLocks noChangeAspect="1" noChangeArrowheads="1"/>
            </p:cNvPicPr>
            <p:nvPr userDrawn="1"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458107" y="6411913"/>
              <a:ext cx="1258661" cy="352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6"/>
            <p:cNvPicPr>
              <a:picLocks noChangeAspect="1" noChangeArrowheads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924675" y="145661"/>
              <a:ext cx="1752600" cy="450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268844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6" Type="http://schemas.openxmlformats.org/officeDocument/2006/relationships/image" Target="../media/image2.png"/><Relationship Id="rId17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0" descr="logo_UKT_RGB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6175" y="6381750"/>
            <a:ext cx="1173163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Line 15"/>
          <p:cNvSpPr>
            <a:spLocks noChangeShapeType="1"/>
          </p:cNvSpPr>
          <p:nvPr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pic>
        <p:nvPicPr>
          <p:cNvPr id="1028" name="Picture 16"/>
          <p:cNvPicPr>
            <a:picLocks noChangeAspect="1" noChangeArrowheads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6924675" y="145661"/>
            <a:ext cx="1752600" cy="450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Line 23"/>
          <p:cNvSpPr>
            <a:spLocks noChangeShapeType="1"/>
          </p:cNvSpPr>
          <p:nvPr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0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dirty="0" smtClean="0"/>
              <a:t>Mastertitelformat bearbeiten</a:t>
            </a:r>
          </a:p>
        </p:txBody>
      </p:sp>
      <p:sp>
        <p:nvSpPr>
          <p:cNvPr id="1031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908050"/>
            <a:ext cx="814705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3707904" y="6453336"/>
            <a:ext cx="3760624" cy="25744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100">
                <a:ea typeface="+mn-ea"/>
              </a:defRPr>
            </a:lvl1pPr>
          </a:lstStyle>
          <a:p>
            <a:pPr algn="r">
              <a:defRPr/>
            </a:pPr>
            <a:r>
              <a:rPr lang="de-DE" dirty="0" smtClean="0"/>
              <a:t>Department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Imaging </a:t>
            </a:r>
            <a:r>
              <a:rPr lang="de-DE" dirty="0" err="1" smtClean="0"/>
              <a:t>and</a:t>
            </a:r>
            <a:r>
              <a:rPr lang="de-DE" dirty="0" smtClean="0"/>
              <a:t> Radiopharmacy</a:t>
            </a:r>
          </a:p>
        </p:txBody>
      </p:sp>
      <p:pic>
        <p:nvPicPr>
          <p:cNvPr id="1034" name="Picture 39"/>
          <p:cNvPicPr>
            <a:picLocks noChangeAspect="1" noChangeArrowheads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8107" y="6411913"/>
            <a:ext cx="1258661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6" r:id="rId12"/>
    <p:sldLayoutId id="2147483697" r:id="rId13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4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4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4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4" Type="http://schemas.openxmlformats.org/officeDocument/2006/relationships/image" Target="../media/image39.gif"/><Relationship Id="rId5" Type="http://schemas.openxmlformats.org/officeDocument/2006/relationships/image" Target="../media/image40.gif"/><Relationship Id="rId6" Type="http://schemas.openxmlformats.org/officeDocument/2006/relationships/image" Target="../media/image41.gif"/><Relationship Id="rId7" Type="http://schemas.openxmlformats.org/officeDocument/2006/relationships/image" Target="../media/image42.gif"/><Relationship Id="rId8" Type="http://schemas.openxmlformats.org/officeDocument/2006/relationships/image" Target="../media/image43.wmf"/><Relationship Id="rId9" Type="http://schemas.openxmlformats.org/officeDocument/2006/relationships/image" Target="../media/image44.wmf"/><Relationship Id="rId10" Type="http://schemas.openxmlformats.org/officeDocument/2006/relationships/image" Target="../media/image45.wmf"/><Relationship Id="rId11" Type="http://schemas.openxmlformats.org/officeDocument/2006/relationships/image" Target="../media/image46.w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7.jpg"/><Relationship Id="rId3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4" Type="http://schemas.openxmlformats.org/officeDocument/2006/relationships/image" Target="../media/image52.png"/><Relationship Id="rId5" Type="http://schemas.openxmlformats.org/officeDocument/2006/relationships/image" Target="../media/image53.png"/><Relationship Id="rId6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4" Type="http://schemas.openxmlformats.org/officeDocument/2006/relationships/image" Target="../media/image60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Relationship Id="rId8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Relationship Id="rId3" Type="http://schemas.openxmlformats.org/officeDocument/2006/relationships/image" Target="../media/image6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8.jp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png"/><Relationship Id="rId3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4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4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4" Type="http://schemas.openxmlformats.org/officeDocument/2006/relationships/image" Target="../media/image76.png"/><Relationship Id="rId5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4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8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1.gi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4" Type="http://schemas.openxmlformats.org/officeDocument/2006/relationships/image" Target="../media/image84.png"/><Relationship Id="rId5" Type="http://schemas.openxmlformats.org/officeDocument/2006/relationships/image" Target="../media/image85.png"/><Relationship Id="rId6" Type="http://schemas.openxmlformats.org/officeDocument/2006/relationships/image" Target="../media/image86.jpeg"/><Relationship Id="rId7" Type="http://schemas.openxmlformats.org/officeDocument/2006/relationships/image" Target="../media/image87.png"/><Relationship Id="rId8" Type="http://schemas.openxmlformats.org/officeDocument/2006/relationships/image" Target="../media/image88.png"/><Relationship Id="rId9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2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4" Type="http://schemas.openxmlformats.org/officeDocument/2006/relationships/image" Target="../media/image92.png"/><Relationship Id="rId5" Type="http://schemas.openxmlformats.org/officeDocument/2006/relationships/image" Target="../media/image93.PNG"/><Relationship Id="rId6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0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5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6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4" Type="http://schemas.openxmlformats.org/officeDocument/2006/relationships/image" Target="../media/image99.png"/><Relationship Id="rId5" Type="http://schemas.openxmlformats.org/officeDocument/2006/relationships/image" Target="../media/image100.png"/><Relationship Id="rId6" Type="http://schemas.openxmlformats.org/officeDocument/2006/relationships/image" Target="../media/image101.png"/><Relationship Id="rId7" Type="http://schemas.openxmlformats.org/officeDocument/2006/relationships/image" Target="../media/image102.png"/><Relationship Id="rId8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7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4.png"/><Relationship Id="rId3" Type="http://schemas.openxmlformats.org/officeDocument/2006/relationships/image" Target="../media/image105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6.png"/><Relationship Id="rId3" Type="http://schemas.openxmlformats.org/officeDocument/2006/relationships/image" Target="../media/image107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8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9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0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1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2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3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4.pn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4" Type="http://schemas.openxmlformats.org/officeDocument/2006/relationships/image" Target="../media/image116.jpeg"/><Relationship Id="rId5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4" Type="http://schemas.openxmlformats.org/officeDocument/2006/relationships/image" Target="../media/image120.jpeg"/><Relationship Id="rId5" Type="http://schemas.openxmlformats.org/officeDocument/2006/relationships/image" Target="../media/image121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8.jpeg"/></Relationships>
</file>

<file path=ppt/slides/_rels/slide6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28.jpeg"/><Relationship Id="rId12" Type="http://schemas.openxmlformats.org/officeDocument/2006/relationships/image" Target="../media/image129.png"/><Relationship Id="rId13" Type="http://schemas.openxmlformats.org/officeDocument/2006/relationships/image" Target="../media/image130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9.jpeg"/><Relationship Id="rId3" Type="http://schemas.openxmlformats.org/officeDocument/2006/relationships/image" Target="../media/image120.jpeg"/><Relationship Id="rId4" Type="http://schemas.openxmlformats.org/officeDocument/2006/relationships/image" Target="../media/image121.jpeg"/><Relationship Id="rId5" Type="http://schemas.openxmlformats.org/officeDocument/2006/relationships/image" Target="../media/image122.jpeg"/><Relationship Id="rId6" Type="http://schemas.openxmlformats.org/officeDocument/2006/relationships/image" Target="../media/image123.jpeg"/><Relationship Id="rId7" Type="http://schemas.openxmlformats.org/officeDocument/2006/relationships/image" Target="../media/image124.jpeg"/><Relationship Id="rId8" Type="http://schemas.openxmlformats.org/officeDocument/2006/relationships/image" Target="../media/image125.jpeg"/><Relationship Id="rId9" Type="http://schemas.openxmlformats.org/officeDocument/2006/relationships/image" Target="../media/image126.jpeg"/><Relationship Id="rId10" Type="http://schemas.openxmlformats.org/officeDocument/2006/relationships/image" Target="../media/image127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052736"/>
            <a:ext cx="9144000" cy="3553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4" name="Title 1"/>
          <p:cNvSpPr>
            <a:spLocks noGrp="1"/>
          </p:cNvSpPr>
          <p:nvPr>
            <p:ph type="ctrTitle" sz="quarter"/>
          </p:nvPr>
        </p:nvSpPr>
        <p:spPr>
          <a:xfrm>
            <a:off x="457200" y="4725144"/>
            <a:ext cx="8229600" cy="430887"/>
          </a:xfrm>
        </p:spPr>
        <p:txBody>
          <a:bodyPr/>
          <a:lstStyle/>
          <a:p>
            <a:r>
              <a:rPr lang="de-DE" dirty="0" smtClean="0"/>
              <a:t>Image Analysis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subTitle" sz="quarter" idx="1"/>
          </p:nvPr>
        </p:nvSpPr>
        <p:spPr>
          <a:xfrm>
            <a:off x="434162" y="5307479"/>
            <a:ext cx="8229600" cy="643253"/>
          </a:xfrm>
        </p:spPr>
        <p:txBody>
          <a:bodyPr/>
          <a:lstStyle/>
          <a:p>
            <a:r>
              <a:rPr lang="en-US" dirty="0" smtClean="0"/>
              <a:t>Jonathan Disselhorst, PhD</a:t>
            </a:r>
          </a:p>
          <a:p>
            <a:r>
              <a:rPr lang="en-US" dirty="0" smtClean="0"/>
              <a:t>Jonathan.Disselhorst@med.uni-tuebingen.de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2843808" y="6453336"/>
            <a:ext cx="5912842" cy="264964"/>
          </a:xfrm>
        </p:spPr>
        <p:txBody>
          <a:bodyPr/>
          <a:lstStyle/>
          <a:p>
            <a:pPr>
              <a:defRPr/>
            </a:pPr>
            <a:r>
              <a:rPr lang="de-DE" dirty="0"/>
              <a:t>Department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 smtClean="0"/>
              <a:t>Preclinical</a:t>
            </a:r>
            <a:r>
              <a:rPr lang="de-DE" dirty="0" smtClean="0"/>
              <a:t> </a:t>
            </a:r>
            <a:r>
              <a:rPr lang="de-DE" dirty="0"/>
              <a:t>Imaging and Radiopharmacy</a:t>
            </a:r>
          </a:p>
          <a:p>
            <a:pPr>
              <a:defRPr/>
            </a:pP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Image Filtering</a:t>
            </a:r>
          </a:p>
          <a:p>
            <a:r>
              <a:rPr lang="en-US" dirty="0" smtClean="0"/>
              <a:t>Image Segmentation</a:t>
            </a:r>
          </a:p>
          <a:p>
            <a:r>
              <a:rPr lang="en-US" dirty="0" smtClean="0"/>
              <a:t>Clustering</a:t>
            </a:r>
          </a:p>
          <a:p>
            <a:r>
              <a:rPr lang="en-US" dirty="0" smtClean="0"/>
              <a:t>Practical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740432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Sampling and Quantization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199" y="908051"/>
            <a:ext cx="8266113" cy="2376934"/>
          </a:xfrm>
        </p:spPr>
        <p:txBody>
          <a:bodyPr/>
          <a:lstStyle/>
          <a:p>
            <a:r>
              <a:rPr lang="en-US" dirty="0" smtClean="0"/>
              <a:t>Digitization requires:</a:t>
            </a:r>
          </a:p>
          <a:p>
            <a:pPr lvl="1"/>
            <a:r>
              <a:rPr lang="en-US" dirty="0" smtClean="0"/>
              <a:t>Sampling (division in a grid (pixels) equally space</a:t>
            </a:r>
          </a:p>
          <a:p>
            <a:pPr lvl="1"/>
            <a:r>
              <a:rPr lang="en-US" dirty="0" smtClean="0"/>
              <a:t>Quantization (the signal is assigned to a finite set of discrete values)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040" y="2420888"/>
            <a:ext cx="3384376" cy="34789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723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 storage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Number of discrete values depends on the number of bits available for storage, e.g., </a:t>
            </a:r>
          </a:p>
          <a:p>
            <a:pPr lvl="1"/>
            <a:r>
              <a:rPr lang="en-US" dirty="0" smtClean="0"/>
              <a:t>1 bit: 2 numbers (0 and 1)</a:t>
            </a:r>
          </a:p>
          <a:p>
            <a:pPr lvl="1"/>
            <a:r>
              <a:rPr lang="en-US" dirty="0" smtClean="0"/>
              <a:t>2 bit: 4 numbers (00 [0], 01 [1], 10 [2], and 11 [3])</a:t>
            </a:r>
          </a:p>
          <a:p>
            <a:pPr lvl="1"/>
            <a:r>
              <a:rPr lang="en-US" dirty="0" smtClean="0"/>
              <a:t>8 bit: 256 numbers</a:t>
            </a:r>
          </a:p>
          <a:p>
            <a:pPr lvl="1"/>
            <a:r>
              <a:rPr lang="en-US" dirty="0" smtClean="0"/>
              <a:t>12 bit: 4096 numbers</a:t>
            </a:r>
          </a:p>
          <a:p>
            <a:pPr lvl="1"/>
            <a:r>
              <a:rPr lang="en-US" dirty="0" smtClean="0"/>
              <a:t>General: 2</a:t>
            </a:r>
            <a:r>
              <a:rPr lang="en-US" baseline="30000" dirty="0" smtClean="0"/>
              <a:t>n</a:t>
            </a:r>
            <a:r>
              <a:rPr lang="en-US" dirty="0" smtClean="0"/>
              <a:t> numbers</a:t>
            </a:r>
          </a:p>
          <a:p>
            <a:r>
              <a:rPr lang="en-US" dirty="0" smtClean="0"/>
              <a:t>Higher </a:t>
            </a:r>
            <a:r>
              <a:rPr lang="en-US" dirty="0" err="1" smtClean="0"/>
              <a:t>bitdepth</a:t>
            </a:r>
            <a:r>
              <a:rPr lang="en-US" dirty="0" smtClean="0"/>
              <a:t>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smtClean="0"/>
              <a:t> lower quantization error, but larger image file. Also physical sensors in imaging systems have a limited resolving power.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825878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Bit depth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grpSp>
        <p:nvGrpSpPr>
          <p:cNvPr id="12" name="Group 11"/>
          <p:cNvGrpSpPr/>
          <p:nvPr/>
        </p:nvGrpSpPr>
        <p:grpSpPr>
          <a:xfrm>
            <a:off x="251520" y="652200"/>
            <a:ext cx="6942707" cy="5461728"/>
            <a:chOff x="251520" y="652200"/>
            <a:chExt cx="6942707" cy="546172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1520" y="1052736"/>
              <a:ext cx="6942707" cy="4628471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5652120" y="5652263"/>
              <a:ext cx="7665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3 bit</a:t>
              </a:r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339594" y="5652263"/>
              <a:ext cx="7665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4 bit</a:t>
              </a:r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068381" y="5652263"/>
              <a:ext cx="7665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5 bit</a:t>
              </a:r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653143" y="652200"/>
              <a:ext cx="7665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6 bit</a:t>
              </a:r>
              <a:endParaRPr lang="en-US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40617" y="652200"/>
              <a:ext cx="7665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7 bit</a:t>
              </a:r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069404" y="652200"/>
              <a:ext cx="76655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8 bit</a:t>
              </a:r>
              <a:endParaRPr lang="en-US" dirty="0"/>
            </a:p>
          </p:txBody>
        </p:sp>
      </p:grpSp>
      <p:sp>
        <p:nvSpPr>
          <p:cNvPr id="16" name="Rectangle 15"/>
          <p:cNvSpPr/>
          <p:nvPr/>
        </p:nvSpPr>
        <p:spPr bwMode="auto">
          <a:xfrm>
            <a:off x="2483768" y="764704"/>
            <a:ext cx="5256584" cy="2602267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08304" y="3717032"/>
            <a:ext cx="16241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False</a:t>
            </a:r>
          </a:p>
          <a:p>
            <a:r>
              <a:rPr lang="en-US" dirty="0" smtClean="0"/>
              <a:t>contouring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 bwMode="auto">
          <a:xfrm flipH="1">
            <a:off x="3995936" y="4548029"/>
            <a:ext cx="3744417" cy="671513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Arrow Connector 17"/>
          <p:cNvCxnSpPr/>
          <p:nvPr/>
        </p:nvCxnSpPr>
        <p:spPr bwMode="auto">
          <a:xfrm flipH="1">
            <a:off x="5697103" y="3972321"/>
            <a:ext cx="1647206" cy="225647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Rectangle 16"/>
          <p:cNvSpPr/>
          <p:nvPr/>
        </p:nvSpPr>
        <p:spPr bwMode="auto">
          <a:xfrm>
            <a:off x="239688" y="3366971"/>
            <a:ext cx="8806856" cy="2765309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4548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Resolution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Spatial resolution</a:t>
            </a:r>
          </a:p>
          <a:p>
            <a:pPr lvl="1"/>
            <a:r>
              <a:rPr lang="en-US" sz="2000" dirty="0"/>
              <a:t>In discrete digital images, each pixel (2D) or </a:t>
            </a:r>
            <a:r>
              <a:rPr lang="en-US" sz="2000" dirty="0" smtClean="0"/>
              <a:t>voxel (</a:t>
            </a:r>
            <a:r>
              <a:rPr lang="en-US" sz="2000" dirty="0"/>
              <a:t>3D) has specific dimensions in the measurement </a:t>
            </a:r>
            <a:r>
              <a:rPr lang="en-US" sz="2000" dirty="0" smtClean="0"/>
              <a:t>space </a:t>
            </a:r>
            <a:r>
              <a:rPr lang="en-US" sz="2000" dirty="0"/>
              <a:t>of the object</a:t>
            </a:r>
          </a:p>
          <a:p>
            <a:pPr lvl="1"/>
            <a:r>
              <a:rPr lang="en-US" sz="2000" dirty="0" smtClean="0"/>
              <a:t>The </a:t>
            </a:r>
            <a:r>
              <a:rPr lang="en-US" sz="2000" dirty="0"/>
              <a:t>limits to spatial resolution in the final image are </a:t>
            </a:r>
            <a:r>
              <a:rPr lang="en-US" sz="2000" dirty="0" smtClean="0"/>
              <a:t>the </a:t>
            </a:r>
            <a:r>
              <a:rPr lang="en-US" sz="2000" dirty="0"/>
              <a:t>smallest dimensions of the object differentiable </a:t>
            </a:r>
            <a:r>
              <a:rPr lang="en-US" sz="2000" dirty="0" smtClean="0"/>
              <a:t>by </a:t>
            </a:r>
            <a:r>
              <a:rPr lang="en-US" sz="2000" dirty="0"/>
              <a:t>the total imaging system, including image </a:t>
            </a:r>
            <a:r>
              <a:rPr lang="en-US" sz="2000" dirty="0" smtClean="0"/>
              <a:t>reconstruction </a:t>
            </a:r>
          </a:p>
          <a:p>
            <a:pPr lvl="1"/>
            <a:r>
              <a:rPr lang="en-US" sz="2000" dirty="0"/>
              <a:t>Depends on the size of the pixels and the spatial resolution of the imaging system</a:t>
            </a:r>
            <a:r>
              <a:rPr lang="en-US" sz="2000" dirty="0" smtClean="0"/>
              <a:t>.</a:t>
            </a:r>
            <a:endParaRPr lang="en-US" sz="2000" dirty="0"/>
          </a:p>
          <a:p>
            <a:pPr lvl="1"/>
            <a:r>
              <a:rPr lang="en-US" sz="2000" dirty="0" smtClean="0"/>
              <a:t>The </a:t>
            </a:r>
            <a:r>
              <a:rPr lang="en-US" sz="2000" dirty="0"/>
              <a:t>resolution and dimensions may differ for each </a:t>
            </a:r>
            <a:r>
              <a:rPr lang="en-US" sz="2000" dirty="0" smtClean="0"/>
              <a:t>orthogonal </a:t>
            </a:r>
            <a:r>
              <a:rPr lang="en-US" sz="2000" dirty="0"/>
              <a:t>direction represented in a volume image </a:t>
            </a:r>
            <a:r>
              <a:rPr lang="en-US" sz="2000" dirty="0" smtClean="0"/>
              <a:t>(</a:t>
            </a:r>
            <a:r>
              <a:rPr lang="en-US" sz="2000" dirty="0"/>
              <a:t>anisotropic) or they may be equal (isotropic) </a:t>
            </a:r>
            <a:endParaRPr lang="en-US" sz="2000" dirty="0" smtClean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50523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Spatial resolution: Pixel size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764704"/>
            <a:ext cx="8100392" cy="5400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581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Spatial resolution: PSF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Point spread function</a:t>
            </a:r>
          </a:p>
          <a:p>
            <a:pPr lvl="1"/>
            <a:r>
              <a:rPr lang="en-US" sz="2000" dirty="0" smtClean="0"/>
              <a:t>The image that results from a point object</a:t>
            </a:r>
          </a:p>
          <a:p>
            <a:pPr lvl="1"/>
            <a:r>
              <a:rPr lang="en-US" sz="2000" dirty="0"/>
              <a:t>In many systems the PSF is approximated with a </a:t>
            </a:r>
            <a:r>
              <a:rPr lang="en-US" sz="2000" dirty="0" smtClean="0"/>
              <a:t>Gaussian</a:t>
            </a:r>
          </a:p>
          <a:p>
            <a:pPr lvl="1"/>
            <a:r>
              <a:rPr lang="en-US" sz="2000" dirty="0" smtClean="0"/>
              <a:t>Its width relates to the smallest observable detail</a:t>
            </a:r>
          </a:p>
          <a:p>
            <a:pPr lvl="1"/>
            <a:r>
              <a:rPr lang="en-US" sz="2000" dirty="0" smtClean="0"/>
              <a:t>… often expressed as the Full Width at Half Maximum (FWHM)</a:t>
            </a:r>
          </a:p>
          <a:p>
            <a:pPr lvl="1"/>
            <a:r>
              <a:rPr lang="en-US" sz="2000" dirty="0" smtClean="0"/>
              <a:t>Can be anisotropic</a:t>
            </a:r>
          </a:p>
          <a:p>
            <a:pPr lvl="1"/>
            <a:r>
              <a:rPr lang="en-US" sz="2000" dirty="0"/>
              <a:t>The image of a complex object can </a:t>
            </a:r>
            <a:r>
              <a:rPr lang="en-US" sz="2000" dirty="0" smtClean="0"/>
              <a:t>be </a:t>
            </a:r>
            <a:r>
              <a:rPr lang="en-US" sz="2000" dirty="0"/>
              <a:t>seen as a convolution of the true object and the PSF.</a:t>
            </a:r>
          </a:p>
          <a:p>
            <a:pPr lvl="1"/>
            <a:endParaRPr lang="en-US" sz="2000" dirty="0" smtClean="0"/>
          </a:p>
          <a:p>
            <a:pPr marL="457200" lvl="1" indent="0">
              <a:buNone/>
            </a:pPr>
            <a:r>
              <a:rPr lang="en-US" sz="2000" dirty="0" smtClean="0"/>
              <a:t> 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7" name="Rectangle 6"/>
          <p:cNvSpPr/>
          <p:nvPr/>
        </p:nvSpPr>
        <p:spPr bwMode="auto">
          <a:xfrm>
            <a:off x="0" y="6092825"/>
            <a:ext cx="9144000" cy="7651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8194" name="Picture 2" descr="http://paulbourke.net/miscellaneous/functions/gaussian6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3789040"/>
            <a:ext cx="3438969" cy="2771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5420" y="3585910"/>
            <a:ext cx="4104258" cy="25664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37674" y="6380414"/>
            <a:ext cx="35782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Anisotropic Gaussian 2D PSF</a:t>
            </a:r>
            <a:endParaRPr lang="en-US" sz="2000" dirty="0"/>
          </a:p>
        </p:txBody>
      </p:sp>
      <p:pic>
        <p:nvPicPr>
          <p:cNvPr id="8" name="Picture 2" descr="http://upload.wikimedia.org/wikipedia/commons/c/c2/Convolution_Illustrated_en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1625" y="3502024"/>
            <a:ext cx="3676767" cy="335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299060" y="6560850"/>
            <a:ext cx="283122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Image source: </a:t>
            </a:r>
            <a:r>
              <a:rPr lang="en-US" sz="1200" dirty="0" smtClean="0"/>
              <a:t>svi.nl/ &amp; PaulBourke.net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295705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PSF: Example in 1D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40768"/>
            <a:ext cx="6977114" cy="4124355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40768"/>
            <a:ext cx="6977114" cy="41243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40768"/>
            <a:ext cx="6977114" cy="41243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40768"/>
            <a:ext cx="6977114" cy="41243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40768"/>
            <a:ext cx="6977114" cy="41243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40768"/>
            <a:ext cx="6977114" cy="412435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340768"/>
            <a:ext cx="6977114" cy="412435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42621" y="786549"/>
            <a:ext cx="7404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FWHM &lt;&lt; Distance between points: Points can be easily distinguished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35256" y="1108014"/>
            <a:ext cx="70134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FWHM &lt; Distance between points: Points can still be distinguished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38801" y="1708179"/>
            <a:ext cx="7308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FWHM = Distance between points: Points can barely be distinguished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4895" y="2144094"/>
            <a:ext cx="764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FWHM &gt; Distance between points: Points can no longer be distinguished</a:t>
            </a:r>
          </a:p>
        </p:txBody>
      </p:sp>
      <p:sp>
        <p:nvSpPr>
          <p:cNvPr id="20" name="Rectangle 19"/>
          <p:cNvSpPr/>
          <p:nvPr/>
        </p:nvSpPr>
        <p:spPr bwMode="auto">
          <a:xfrm>
            <a:off x="137412" y="1340768"/>
            <a:ext cx="1008112" cy="435518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85695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4" grpId="1"/>
      <p:bldP spid="15" grpId="0"/>
      <p:bldP spid="15" grpId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Partial Volume Effect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4483" y="1128624"/>
            <a:ext cx="3902658" cy="2280469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6046" y="3765253"/>
            <a:ext cx="5499532" cy="21120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3705546"/>
            <a:ext cx="8543925" cy="22002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873705" y="6021288"/>
            <a:ext cx="3018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200" dirty="0"/>
              <a:t>Soret et al. J Nucl Med. 2007;48:932–45.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9265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PVE: Spill-out and spill-in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288" y="764277"/>
            <a:ext cx="8147050" cy="2579445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7" name="Rectangle 6"/>
          <p:cNvSpPr/>
          <p:nvPr/>
        </p:nvSpPr>
        <p:spPr bwMode="auto">
          <a:xfrm>
            <a:off x="0" y="6092825"/>
            <a:ext cx="9144000" cy="76517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1" y="3240846"/>
            <a:ext cx="864096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Multiple effects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800" dirty="0" smtClean="0"/>
              <a:t>Finite resolution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800" dirty="0" smtClean="0"/>
              <a:t>Image sampling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Signal spills to other regions, spill-out </a:t>
            </a:r>
            <a:r>
              <a:rPr lang="en-US" i="1" dirty="0" smtClean="0"/>
              <a:t>and</a:t>
            </a:r>
            <a:r>
              <a:rPr lang="en-US" dirty="0" smtClean="0"/>
              <a:t> spill-in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PVE does not cause a </a:t>
            </a:r>
            <a:r>
              <a:rPr lang="en-US" i="1" dirty="0" smtClean="0"/>
              <a:t>loss</a:t>
            </a:r>
            <a:r>
              <a:rPr lang="en-US" dirty="0" smtClean="0"/>
              <a:t>, only a </a:t>
            </a:r>
            <a:r>
              <a:rPr lang="en-US" i="1" dirty="0" smtClean="0"/>
              <a:t>displacement</a:t>
            </a:r>
            <a:r>
              <a:rPr lang="en-US" dirty="0" smtClean="0"/>
              <a:t> of signal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Dependent on background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800" dirty="0"/>
              <a:t>Regions with a </a:t>
            </a:r>
            <a:r>
              <a:rPr lang="en-US" sz="1800" i="1" dirty="0"/>
              <a:t>higher</a:t>
            </a:r>
            <a:r>
              <a:rPr lang="en-US" sz="1800" dirty="0"/>
              <a:t> signal intensity than their surroundings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appear </a:t>
            </a:r>
            <a:r>
              <a:rPr lang="en-US" sz="1800" i="1" dirty="0"/>
              <a:t>less intense </a:t>
            </a:r>
            <a:r>
              <a:rPr lang="en-US" sz="1800" dirty="0"/>
              <a:t>than they </a:t>
            </a:r>
            <a:r>
              <a:rPr lang="en-US" sz="1800" dirty="0" smtClean="0"/>
              <a:t>are</a:t>
            </a:r>
            <a:endParaRPr lang="en-US" sz="18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1800" dirty="0"/>
              <a:t>Regions with a </a:t>
            </a:r>
            <a:r>
              <a:rPr lang="en-US" sz="1800" i="1" dirty="0"/>
              <a:t>lower</a:t>
            </a:r>
            <a:r>
              <a:rPr lang="en-US" sz="1800" dirty="0"/>
              <a:t> signal intensity than their surroundings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appear </a:t>
            </a:r>
            <a:r>
              <a:rPr lang="en-US" sz="1800" i="1" dirty="0"/>
              <a:t>more intense </a:t>
            </a:r>
            <a:r>
              <a:rPr lang="en-US" sz="1800" dirty="0"/>
              <a:t>than they </a:t>
            </a:r>
            <a:r>
              <a:rPr lang="en-US" sz="1800" dirty="0" smtClean="0"/>
              <a:t>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No PVE in </a:t>
            </a:r>
            <a:r>
              <a:rPr lang="en-US" i="1" dirty="0" smtClean="0"/>
              <a:t>ex vivo </a:t>
            </a:r>
            <a:r>
              <a:rPr lang="en-US" dirty="0" err="1" smtClean="0"/>
              <a:t>biodistribution</a:t>
            </a:r>
            <a:r>
              <a:rPr lang="en-US" dirty="0" smtClean="0"/>
              <a:t> studies in </a:t>
            </a:r>
            <a:r>
              <a:rPr lang="el-GR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γ</a:t>
            </a:r>
            <a:r>
              <a:rPr lang="en-US" dirty="0" smtClean="0"/>
              <a:t>-counter</a:t>
            </a:r>
          </a:p>
        </p:txBody>
      </p:sp>
      <p:sp>
        <p:nvSpPr>
          <p:cNvPr id="9" name="TextBox 8"/>
          <p:cNvSpPr txBox="1"/>
          <p:nvPr/>
        </p:nvSpPr>
        <p:spPr>
          <a:xfrm rot="16200000">
            <a:off x="7496113" y="5057713"/>
            <a:ext cx="3018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200" dirty="0"/>
              <a:t>Soret et al. J Nucl Med. 2007;48:932–45.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36310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PVE: Size dependent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181188"/>
            <a:ext cx="4392488" cy="216978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2891557" y="958651"/>
            <a:ext cx="2808312" cy="252028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726801"/>
            <a:ext cx="5136058" cy="310911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7544" y="3835920"/>
            <a:ext cx="8158837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Smaller object: larger underestimation of signal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Larger FWHM of system, small objects appear: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/>
              <a:t>Larger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dirty="0" smtClean="0"/>
              <a:t>Less active*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Recovery Coefficient shows the recovered activity in an </a:t>
            </a:r>
            <a:br>
              <a:rPr lang="en-US" dirty="0" smtClean="0"/>
            </a:br>
            <a:r>
              <a:rPr lang="en-US" dirty="0" smtClean="0"/>
              <a:t>object, related to the true activity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203848" y="6053696"/>
            <a:ext cx="56044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* When the object has a higher activity than the background</a:t>
            </a:r>
            <a:endParaRPr lang="en-US" sz="1600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7496113" y="5057713"/>
            <a:ext cx="3018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200" dirty="0"/>
              <a:t>Soret et al. J Nucl Med. 2007;48:932–45.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57187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PVE. Reconstruction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95931"/>
            <a:ext cx="9144000" cy="16112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2040" y="3212976"/>
            <a:ext cx="3989153" cy="233101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985" y="2407209"/>
            <a:ext cx="905203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In PET, the PVE also depends on the reconstruction algorithm,</a:t>
            </a:r>
            <a:br>
              <a:rPr lang="en-US" dirty="0" smtClean="0"/>
            </a:br>
            <a:r>
              <a:rPr lang="en-US" dirty="0" smtClean="0"/>
              <a:t>and the reconstruction settings.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More iterations initially decrease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the FWHM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Too many iterations only</a:t>
            </a:r>
            <a:br>
              <a:rPr lang="en-US" dirty="0" smtClean="0"/>
            </a:br>
            <a:r>
              <a:rPr lang="en-US" dirty="0" smtClean="0"/>
              <a:t>increase noise.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873705" y="6021288"/>
            <a:ext cx="301877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200" dirty="0"/>
              <a:t>Soret et al. J Nucl Med. 2007;48:932–45.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837099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Histograms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844824"/>
            <a:ext cx="7470016" cy="31553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1802585"/>
            <a:ext cx="8743370" cy="325933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auto">
          <a:xfrm>
            <a:off x="3275857" y="980728"/>
            <a:ext cx="5616624" cy="489654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cxnSp>
        <p:nvCxnSpPr>
          <p:cNvPr id="6" name="Straight Arrow Connector 5"/>
          <p:cNvCxnSpPr/>
          <p:nvPr/>
        </p:nvCxnSpPr>
        <p:spPr bwMode="auto">
          <a:xfrm>
            <a:off x="3492487" y="1556792"/>
            <a:ext cx="2168344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Straight Arrow Connector 6"/>
          <p:cNvCxnSpPr/>
          <p:nvPr/>
        </p:nvCxnSpPr>
        <p:spPr bwMode="auto">
          <a:xfrm flipH="1">
            <a:off x="3419872" y="5301208"/>
            <a:ext cx="2168344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Multiply 8"/>
          <p:cNvSpPr/>
          <p:nvPr/>
        </p:nvSpPr>
        <p:spPr bwMode="auto">
          <a:xfrm>
            <a:off x="3995936" y="4869160"/>
            <a:ext cx="864096" cy="864096"/>
          </a:xfrm>
          <a:prstGeom prst="mathMultiply">
            <a:avLst/>
          </a:prstGeom>
          <a:solidFill>
            <a:srgbClr val="FF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63722" y="5544814"/>
            <a:ext cx="1880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Not possible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106999" y="6006296"/>
            <a:ext cx="28376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Image: Dougherty (see further reading)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47627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Dynamic Range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4106" name="Picture 10" descr="http://www.astropix.com/PFA/SAMPLE3/FIG1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95538" y="775028"/>
            <a:ext cx="440055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6" name="Picture 20" descr="http://www.astropix.com/PFA/SAMPLE3/FIG26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35117" y="3307646"/>
            <a:ext cx="3488196" cy="154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http://www.astropix.com/PFA/SAMPLE3/FIG33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3310593"/>
            <a:ext cx="3532754" cy="154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354027" y="6021288"/>
            <a:ext cx="136928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Images: Astopix.com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204768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Histogram stretch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026" name="Picture 2" descr="http://www.intechopen.com/source/html/17899/media/image6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489" y="1776686"/>
            <a:ext cx="9573022" cy="129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intechopen.com/source/html/17899/media/image6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69604" y="3936926"/>
            <a:ext cx="9573022" cy="129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4216907" cy="410445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 bwMode="auto">
          <a:xfrm>
            <a:off x="-972616" y="3248980"/>
            <a:ext cx="10657184" cy="255628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028" name="Picture 4" descr="File:Histogrammspreizung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2475" y="3459359"/>
            <a:ext cx="4669582" cy="209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465370" y="6090476"/>
            <a:ext cx="35541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Images: </a:t>
            </a:r>
            <a:r>
              <a:rPr lang="en-US" sz="1000" dirty="0" err="1" smtClean="0"/>
              <a:t>Ogorzałek</a:t>
            </a:r>
            <a:r>
              <a:rPr lang="en-US" sz="1000" dirty="0" smtClean="0"/>
              <a:t> </a:t>
            </a:r>
            <a:r>
              <a:rPr lang="en-US" sz="1000" dirty="0"/>
              <a:t>et al. DOI: </a:t>
            </a:r>
            <a:r>
              <a:rPr lang="en-US" sz="1000" dirty="0" smtClean="0"/>
              <a:t>10.5772/23388 and </a:t>
            </a:r>
            <a:r>
              <a:rPr lang="en-US" sz="1000" dirty="0" err="1" smtClean="0"/>
              <a:t>wikipedia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00448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Histogram equalization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3074" name="Picture 2" descr="File:Unequalized Histogram.sv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308" y="836712"/>
            <a:ext cx="406908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Equalized Histogram.sv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27630" y="723284"/>
            <a:ext cx="4069080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14378" y="3382962"/>
            <a:ext cx="8457765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Histogram (in red), and the cumulative histogram (black)</a:t>
            </a:r>
          </a:p>
          <a:p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Equalization creates a linear cumulative histogram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Attempts to have each pixel value appear equally frequent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No new information, hence empty bins</a:t>
            </a:r>
          </a:p>
          <a:p>
            <a:endParaRPr lang="en-US" dirty="0"/>
          </a:p>
        </p:txBody>
      </p:sp>
      <p:pic>
        <p:nvPicPr>
          <p:cNvPr id="3080" name="Picture 8" descr="http://www.buzzard.me.uk/jonathan/masters/orighist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5159" y="2178173"/>
            <a:ext cx="24384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buzzard.me.uk/jonathan/masters/portorig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4759" y="959568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www.buzzard.me.uk/jonathan/masters/portequ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02010" y="959568"/>
            <a:ext cx="1219200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www.buzzard.me.uk/jonathan/masters/equhist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92410" y="2180307"/>
            <a:ext cx="2438400" cy="91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-199161" y="801889"/>
            <a:ext cx="9343161" cy="2567186"/>
            <a:chOff x="-199161" y="801889"/>
            <a:chExt cx="9343161" cy="2567186"/>
          </a:xfrm>
        </p:grpSpPr>
        <p:sp>
          <p:nvSpPr>
            <p:cNvPr id="6" name="Rectangle 5"/>
            <p:cNvSpPr/>
            <p:nvPr/>
          </p:nvSpPr>
          <p:spPr bwMode="auto">
            <a:xfrm>
              <a:off x="0" y="801889"/>
              <a:ext cx="9144000" cy="2567186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13" name="Picture 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99161" y="878807"/>
              <a:ext cx="2733998" cy="21389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8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8424" y="1347144"/>
              <a:ext cx="2120316" cy="1662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5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7847" y="838394"/>
              <a:ext cx="2391151" cy="22198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7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2199" y="1363713"/>
              <a:ext cx="2206347" cy="16602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1856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Spatial Filtering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Image enhancement can</a:t>
            </a:r>
          </a:p>
          <a:p>
            <a:pPr lvl="1"/>
            <a:r>
              <a:rPr lang="en-US" sz="2000" dirty="0" smtClean="0"/>
              <a:t>Improve appearance to human viewers</a:t>
            </a:r>
          </a:p>
          <a:p>
            <a:pPr lvl="1"/>
            <a:r>
              <a:rPr lang="en-US" sz="2000" dirty="0" smtClean="0"/>
              <a:t>Enhance performance of computer-aided analysis/diagnosis</a:t>
            </a:r>
          </a:p>
          <a:p>
            <a:r>
              <a:rPr lang="en-US" dirty="0" smtClean="0"/>
              <a:t>In the spatial domain:</a:t>
            </a:r>
          </a:p>
          <a:p>
            <a:pPr lvl="1"/>
            <a:r>
              <a:rPr lang="en-US" sz="2000" dirty="0" smtClean="0"/>
              <a:t>Local operations</a:t>
            </a:r>
            <a:br>
              <a:rPr lang="en-US" sz="2000" dirty="0" smtClean="0"/>
            </a:br>
            <a:r>
              <a:rPr lang="en-US" sz="2000" dirty="0" smtClean="0"/>
              <a:t>Output pixel value depends only on its corresponding input pixel value, e.g., averaging multiple acquisitions</a:t>
            </a:r>
          </a:p>
          <a:p>
            <a:pPr lvl="1"/>
            <a:r>
              <a:rPr lang="en-US" sz="2000" dirty="0" smtClean="0"/>
              <a:t>Neighborhood operations</a:t>
            </a:r>
            <a:br>
              <a:rPr lang="en-US" sz="2000" dirty="0" smtClean="0"/>
            </a:br>
            <a:r>
              <a:rPr lang="en-US" sz="2000" dirty="0" smtClean="0"/>
              <a:t>Output pixel value depends on the neighborhood of the input pixel</a:t>
            </a:r>
            <a:endParaRPr lang="en-US" sz="20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351406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95" y="764704"/>
            <a:ext cx="8147050" cy="5184775"/>
          </a:xfrm>
        </p:spPr>
        <p:txBody>
          <a:bodyPr/>
          <a:lstStyle/>
          <a:p>
            <a:r>
              <a:rPr lang="en-US" dirty="0" smtClean="0"/>
              <a:t>Random variation of pixel intensity</a:t>
            </a:r>
          </a:p>
          <a:p>
            <a:r>
              <a:rPr lang="en-US" dirty="0" smtClean="0"/>
              <a:t>Many sources and types of noise</a:t>
            </a:r>
          </a:p>
          <a:p>
            <a:pPr lvl="1"/>
            <a:r>
              <a:rPr lang="en-US" dirty="0" smtClean="0"/>
              <a:t>Gaussian noise (e.g., thermal noise)</a:t>
            </a:r>
          </a:p>
          <a:p>
            <a:pPr lvl="1"/>
            <a:r>
              <a:rPr lang="en-US" dirty="0" smtClean="0"/>
              <a:t>Periodic noise (e.g., caused by interference)</a:t>
            </a:r>
          </a:p>
          <a:p>
            <a:pPr lvl="1"/>
            <a:r>
              <a:rPr lang="en-US" dirty="0" smtClean="0"/>
              <a:t>Salt-and-pepper noise (‘dead pixels’)</a:t>
            </a:r>
          </a:p>
          <a:p>
            <a:pPr lvl="1"/>
            <a:r>
              <a:rPr lang="en-US" dirty="0" smtClean="0"/>
              <a:t>Quantum / shot noise (fluctuations in number of photons measured)</a:t>
            </a:r>
          </a:p>
          <a:p>
            <a:pPr lvl="1"/>
            <a:r>
              <a:rPr lang="en-US" dirty="0" smtClean="0"/>
              <a:t>Quantization noise</a:t>
            </a:r>
          </a:p>
          <a:p>
            <a:pPr lvl="1"/>
            <a:r>
              <a:rPr lang="en-US" dirty="0" smtClean="0"/>
              <a:t>…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11679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Convolution based operations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2462" y="1648239"/>
            <a:ext cx="4419600" cy="3409950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2050" name="Picture 2" descr="L:\JONATHAN\Presentations\20131111_MScMedTech_AdvanceImageAnalysis\07_SpatialFiltering\Fig3.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845" y="1942685"/>
            <a:ext cx="3473835" cy="3115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92080" y="6016199"/>
            <a:ext cx="36150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Image: Dougherty / Gonzalez (see further reading)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60171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Smoothing mask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15893" y="1363662"/>
            <a:ext cx="6229663" cy="427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1187624" y="1628800"/>
            <a:ext cx="4400592" cy="3312132"/>
            <a:chOff x="1187624" y="1628800"/>
            <a:chExt cx="4400592" cy="3312132"/>
          </a:xfrm>
        </p:grpSpPr>
        <p:sp>
          <p:nvSpPr>
            <p:cNvPr id="5" name="Rectangle 4"/>
            <p:cNvSpPr/>
            <p:nvPr/>
          </p:nvSpPr>
          <p:spPr bwMode="auto">
            <a:xfrm>
              <a:off x="1187624" y="1628800"/>
              <a:ext cx="864096" cy="108012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4724120" y="1628800"/>
              <a:ext cx="864096" cy="108012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1187624" y="3860812"/>
              <a:ext cx="864096" cy="108012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4724120" y="3860812"/>
              <a:ext cx="864096" cy="108012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34" charset="-128"/>
              </a:endParaRPr>
            </a:p>
          </p:txBody>
        </p:sp>
      </p:grpSp>
      <p:sp>
        <p:nvSpPr>
          <p:cNvPr id="10" name="Rectangle 9"/>
          <p:cNvSpPr/>
          <p:nvPr/>
        </p:nvSpPr>
        <p:spPr bwMode="auto">
          <a:xfrm>
            <a:off x="1763688" y="3212976"/>
            <a:ext cx="2520280" cy="242423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5356746" y="1363662"/>
            <a:ext cx="2517079" cy="427355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31564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Gaussian Blur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3074" name="Picture 2" descr="L:\JONATHAN\Presentations\20131111_MScMedTech_AdvanceImageAnalysis\07_SpatialFiltering\GaussianFilter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6722" y="2006329"/>
            <a:ext cx="8530555" cy="284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320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Sharpening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904" y="770154"/>
            <a:ext cx="4567186" cy="323128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 bwMode="auto">
          <a:xfrm>
            <a:off x="3563888" y="2276872"/>
            <a:ext cx="4968552" cy="1800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451" y="770154"/>
            <a:ext cx="4154350" cy="55422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406" y="3451152"/>
            <a:ext cx="5386533" cy="2570573"/>
          </a:xfrm>
          <a:prstGeom prst="rect">
            <a:avLst/>
          </a:prstGeom>
        </p:spPr>
      </p:pic>
      <p:pic>
        <p:nvPicPr>
          <p:cNvPr id="1026" name="Picture 2" descr="File:Cornsweet illusion explanation.sv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86626" y="1927151"/>
            <a:ext cx="60960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 bwMode="auto">
          <a:xfrm>
            <a:off x="971600" y="3160506"/>
            <a:ext cx="6984776" cy="206869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139952" y="1412776"/>
            <a:ext cx="720080" cy="174773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72824" y="1013452"/>
            <a:ext cx="2686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Cornsweet</a:t>
            </a:r>
            <a:r>
              <a:rPr lang="en-US" dirty="0" smtClean="0"/>
              <a:t> illusion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582626" y="6021725"/>
            <a:ext cx="130676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Images: </a:t>
            </a:r>
            <a:r>
              <a:rPr lang="en-US" sz="1100" dirty="0" err="1" smtClean="0"/>
              <a:t>wikipedia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74695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Frequency Filtering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14" y="1412776"/>
            <a:ext cx="2360408" cy="2360408"/>
          </a:xfrm>
        </p:spPr>
      </p:pic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146" name="Picture 2" descr="L:\JONATHAN\Presentations\20131111_MScMedTech_AdvanceImageAnalysis\08_FrequencyFiltering\DFT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4092" y="1401110"/>
            <a:ext cx="2115007" cy="652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L:\JONATHAN\Presentations\20131111_MScMedTech_AdvanceImageAnalysis\08_FrequencyFiltering\idft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5673" y="3100890"/>
            <a:ext cx="2240280" cy="649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6176" y="1412776"/>
            <a:ext cx="2360408" cy="2360408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 bwMode="auto">
          <a:xfrm>
            <a:off x="3203848" y="2176321"/>
            <a:ext cx="252028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" name="Straight Arrow Connector 12"/>
          <p:cNvCxnSpPr/>
          <p:nvPr/>
        </p:nvCxnSpPr>
        <p:spPr bwMode="auto">
          <a:xfrm flipH="1">
            <a:off x="3335673" y="2896401"/>
            <a:ext cx="2520280" cy="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2313176" y="952185"/>
            <a:ext cx="4532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Discrete Fourier transform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798417" y="3778947"/>
            <a:ext cx="5575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ym typeface="Wingdings" panose="05000000000000000000" pitchFamily="2" charset="2"/>
              </a:rPr>
              <a:t> </a:t>
            </a:r>
            <a:r>
              <a:rPr lang="en-US" dirty="0" smtClean="0"/>
              <a:t>Inverse discrete Fourier transform </a:t>
            </a:r>
            <a:r>
              <a:rPr lang="en-US" dirty="0" smtClean="0">
                <a:sym typeface="Wingdings" panose="05000000000000000000" pitchFamily="2" charset="2"/>
              </a:rPr>
              <a:t>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92834" y="4745557"/>
            <a:ext cx="845455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Discrete form of the Fourier transform (DFT)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Often implemented as the fast Fourier transform (FFT)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Formulas above are in 1D, for 2D the transform can be</a:t>
            </a:r>
            <a:br>
              <a:rPr lang="en-US" dirty="0" smtClean="0"/>
            </a:br>
            <a:r>
              <a:rPr lang="en-US" dirty="0" smtClean="0"/>
              <a:t>performed as two consecutive transforms in rows and cols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69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Low Pass Filter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752216"/>
            <a:ext cx="2196000" cy="219600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1835" y="752216"/>
            <a:ext cx="2196000" cy="2196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6166" y="752216"/>
            <a:ext cx="2196000" cy="2196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496" y="752216"/>
            <a:ext cx="2196000" cy="2196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7606" y="3754720"/>
            <a:ext cx="2194560" cy="219456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496" y="3754720"/>
            <a:ext cx="2194560" cy="219456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894908" y="2893072"/>
            <a:ext cx="15985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‘brick-wall’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817918" y="2893072"/>
            <a:ext cx="2239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Ringing artifact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829409" y="5877272"/>
            <a:ext cx="17588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Butterworth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100046" y="5877272"/>
            <a:ext cx="16754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No ringing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85169" y="2893072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2869387" y="2893072"/>
            <a:ext cx="1160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Fourier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256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Butterworth low pass filter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2338" y="885627"/>
            <a:ext cx="4543458" cy="3790978"/>
          </a:xfrm>
          <a:prstGeom prst="rect">
            <a:avLst/>
          </a:prstGeo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23528" y="3501008"/>
            <a:ext cx="826540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Butterworth low pass filter: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i="1" dirty="0" smtClean="0"/>
              <a:t>k</a:t>
            </a:r>
            <a:r>
              <a:rPr lang="en-US" dirty="0" smtClean="0"/>
              <a:t>: frequency</a:t>
            </a:r>
          </a:p>
          <a:p>
            <a:r>
              <a:rPr lang="en-US" i="1" dirty="0" smtClean="0"/>
              <a:t>k</a:t>
            </a:r>
            <a:r>
              <a:rPr lang="en-US" i="1" baseline="-25000" dirty="0" smtClean="0"/>
              <a:t>0</a:t>
            </a:r>
            <a:r>
              <a:rPr lang="en-US" dirty="0" smtClean="0"/>
              <a:t>: cut-off frequency</a:t>
            </a:r>
          </a:p>
          <a:p>
            <a:r>
              <a:rPr lang="en-US" i="1" dirty="0" smtClean="0"/>
              <a:t>n</a:t>
            </a:r>
            <a:r>
              <a:rPr lang="en-US" dirty="0" smtClean="0"/>
              <a:t>: order (no ringing at order 1, more ringing at higher order)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4070537"/>
            <a:ext cx="2659797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15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Low Pass Filter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672" y="980728"/>
            <a:ext cx="5991832" cy="486779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427949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Low Pass Filter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9850" y="1014412"/>
            <a:ext cx="6381750" cy="497205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76717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High pass filter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2852936"/>
            <a:ext cx="3023567" cy="81856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9855" y="1604096"/>
            <a:ext cx="4543458" cy="379097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23528" y="2289491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Butterworth </a:t>
            </a:r>
            <a:r>
              <a:rPr lang="en-US" dirty="0" smtClean="0"/>
              <a:t>high </a:t>
            </a:r>
            <a:r>
              <a:rPr lang="en-US" dirty="0"/>
              <a:t>pass filter: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i="1" dirty="0"/>
              <a:t>k</a:t>
            </a:r>
            <a:r>
              <a:rPr lang="en-US" dirty="0"/>
              <a:t>: frequency</a:t>
            </a:r>
          </a:p>
          <a:p>
            <a:r>
              <a:rPr lang="en-US" i="1" dirty="0"/>
              <a:t>k</a:t>
            </a:r>
            <a:r>
              <a:rPr lang="en-US" i="1" baseline="-25000" dirty="0"/>
              <a:t>0</a:t>
            </a:r>
            <a:r>
              <a:rPr lang="en-US" dirty="0"/>
              <a:t>: cut-off frequency</a:t>
            </a:r>
          </a:p>
          <a:p>
            <a:r>
              <a:rPr lang="en-US" i="1" dirty="0"/>
              <a:t>n</a:t>
            </a:r>
            <a:r>
              <a:rPr lang="en-US" dirty="0"/>
              <a:t>: </a:t>
            </a:r>
            <a:r>
              <a:rPr lang="en-US" dirty="0" smtClean="0"/>
              <a:t>order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83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Band pass / Band reject filter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Band pass filters are a combination of a low- and high-pass filter.</a:t>
            </a:r>
          </a:p>
          <a:p>
            <a:r>
              <a:rPr lang="en-US" dirty="0" smtClean="0"/>
              <a:t>They attenuate all frequencies below a certain threshold, and above another threshold</a:t>
            </a:r>
          </a:p>
          <a:p>
            <a:r>
              <a:rPr lang="en-US" dirty="0" smtClean="0"/>
              <a:t>The opposite of this is the band reject filter.</a:t>
            </a:r>
          </a:p>
          <a:p>
            <a:r>
              <a:rPr lang="en-US" dirty="0" smtClean="0"/>
              <a:t>A narrow band reject filter is called notch filter</a:t>
            </a:r>
          </a:p>
          <a:p>
            <a:pPr lvl="1"/>
            <a:r>
              <a:rPr lang="en-US" dirty="0" smtClean="0"/>
              <a:t>Useful to remove noise of certain frequency.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26191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Band-Reject Filter Example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122" name="Picture 2" descr="L:\JONATHAN\Presentations\20131111_MScMedTech_AdvanceImageAnalysis\08_FrequencyFiltering\Scan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2050503"/>
            <a:ext cx="2818657" cy="281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hteck 4"/>
          <p:cNvSpPr/>
          <p:nvPr/>
        </p:nvSpPr>
        <p:spPr bwMode="auto">
          <a:xfrm>
            <a:off x="3515787" y="2698575"/>
            <a:ext cx="432048" cy="432048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5123" name="Picture 3" descr="L:\JONATHAN\Presentations\20131111_MScMedTech_AdvanceImageAnalysis\08_FrequencyFiltering\cutou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915" y="2050503"/>
            <a:ext cx="2818657" cy="281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89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829" y="1903871"/>
            <a:ext cx="2831913" cy="2831913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0211" y="1902584"/>
            <a:ext cx="2833200" cy="283320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0517" y="1903870"/>
            <a:ext cx="2831913" cy="2831913"/>
          </a:xfrm>
          <a:prstGeom prst="rect">
            <a:avLst/>
          </a:prstGeom>
        </p:spPr>
      </p:pic>
      <p:cxnSp>
        <p:nvCxnSpPr>
          <p:cNvPr id="8" name="Gerade Verbindung mit Pfeil 7"/>
          <p:cNvCxnSpPr/>
          <p:nvPr/>
        </p:nvCxnSpPr>
        <p:spPr bwMode="auto">
          <a:xfrm flipH="1" flipV="1">
            <a:off x="889542" y="2503536"/>
            <a:ext cx="1008112" cy="5760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feld 8"/>
          <p:cNvSpPr txBox="1"/>
          <p:nvPr/>
        </p:nvSpPr>
        <p:spPr>
          <a:xfrm>
            <a:off x="1100336" y="4735784"/>
            <a:ext cx="11608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Fourier</a:t>
            </a:r>
            <a:endParaRPr lang="en-US" dirty="0"/>
          </a:p>
        </p:txBody>
      </p:sp>
      <p:sp>
        <p:nvSpPr>
          <p:cNvPr id="10" name="Textfeld 9"/>
          <p:cNvSpPr txBox="1"/>
          <p:nvPr/>
        </p:nvSpPr>
        <p:spPr>
          <a:xfrm>
            <a:off x="4106588" y="4770683"/>
            <a:ext cx="105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Reject</a:t>
            </a:r>
            <a:endParaRPr lang="en-US" dirty="0"/>
          </a:p>
        </p:txBody>
      </p:sp>
      <p:sp>
        <p:nvSpPr>
          <p:cNvPr id="11" name="Textfeld 10"/>
          <p:cNvSpPr txBox="1"/>
          <p:nvPr/>
        </p:nvSpPr>
        <p:spPr>
          <a:xfrm>
            <a:off x="6304135" y="4759992"/>
            <a:ext cx="23246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Masked Fourier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19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2" descr="L:\JONATHAN\Presentations\20131111_MScMedTech_AdvanceImageAnalysis\08_FrequencyFiltering\Scan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744014"/>
            <a:ext cx="2818657" cy="281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hteck 5"/>
          <p:cNvSpPr/>
          <p:nvPr/>
        </p:nvSpPr>
        <p:spPr bwMode="auto">
          <a:xfrm>
            <a:off x="3515787" y="1392086"/>
            <a:ext cx="432048" cy="432048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7" name="Picture 3" descr="L:\JONATHAN\Presentations\20131111_MScMedTech_AdvanceImageAnalysis\08_FrequencyFiltering\cutou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7915" y="744014"/>
            <a:ext cx="2818657" cy="281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19672" y="3634679"/>
            <a:ext cx="2818657" cy="281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hteck 8"/>
          <p:cNvSpPr/>
          <p:nvPr/>
        </p:nvSpPr>
        <p:spPr bwMode="auto">
          <a:xfrm>
            <a:off x="3515787" y="4282751"/>
            <a:ext cx="432048" cy="432048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67915" y="3634679"/>
            <a:ext cx="2818657" cy="2818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169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Often equivalent results can be obtained in the spatial and in the frequency domain</a:t>
            </a:r>
          </a:p>
          <a:p>
            <a:r>
              <a:rPr lang="en-US" dirty="0" smtClean="0"/>
              <a:t>Convolution in one domain is equivalent to multiplication in the other. </a:t>
            </a:r>
          </a:p>
          <a:p>
            <a:endParaRPr lang="en-US" dirty="0"/>
          </a:p>
          <a:p>
            <a:r>
              <a:rPr lang="en-US" dirty="0" smtClean="0"/>
              <a:t>Large convolution kernels require a lot of computing power </a:t>
            </a:r>
            <a:r>
              <a:rPr lang="en-US" dirty="0" smtClean="0">
                <a:sym typeface="Wingdings" panose="05000000000000000000" pitchFamily="2" charset="2"/>
              </a:rPr>
              <a:t> frequency filtering may be advantageous</a:t>
            </a:r>
          </a:p>
          <a:p>
            <a:r>
              <a:rPr lang="en-US" dirty="0" smtClean="0"/>
              <a:t>No (easy) equivalent for some operations:</a:t>
            </a:r>
          </a:p>
          <a:p>
            <a:pPr lvl="1"/>
            <a:r>
              <a:rPr lang="en-US" dirty="0" smtClean="0"/>
              <a:t>Non-linear spatial filters (e.g., median filtering)</a:t>
            </a:r>
          </a:p>
          <a:p>
            <a:pPr lvl="1"/>
            <a:r>
              <a:rPr lang="en-US" dirty="0" smtClean="0"/>
              <a:t>Band reject in frequency domain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1266" name="Picture 2" descr="\mathcal{F}\{f*g\} = \mathcal{F}\{f\} \cdot \mathcal{F}\{g\}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314" y="2708920"/>
            <a:ext cx="200025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\mathcal{F}\{f \cdot g\}= \mathcal{F}\{f\}*\mathcal{F}\{g\}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31840" y="2708920"/>
            <a:ext cx="200025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f*g= \mathcal{F}^{-1}\big\{\mathcal{F}\{f\}\cdot\mathcal{F}\{g\}\big\}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80366" y="2680345"/>
            <a:ext cx="2200275" cy="24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4019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Segmentation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Segmentation into connected, homogeneous regions</a:t>
            </a:r>
          </a:p>
          <a:p>
            <a:pPr lvl="1"/>
            <a:r>
              <a:rPr lang="en-US" dirty="0" smtClean="0"/>
              <a:t>Not always easy…</a:t>
            </a:r>
          </a:p>
          <a:p>
            <a:pPr lvl="1"/>
            <a:r>
              <a:rPr lang="en-US" dirty="0" smtClean="0"/>
              <a:t>Many, many different techniques</a:t>
            </a:r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graphicFrame>
        <p:nvGraphicFramePr>
          <p:cNvPr id="6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6221853"/>
              </p:ext>
            </p:extLst>
          </p:nvPr>
        </p:nvGraphicFramePr>
        <p:xfrm>
          <a:off x="6588224" y="2060848"/>
          <a:ext cx="1828800" cy="1828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64468" y="3244602"/>
            <a:ext cx="419537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Homogeneous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Same (similar) brightness?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Color?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Texture?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Motion?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/>
              <a:t>…?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012160" y="3951560"/>
            <a:ext cx="29434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Connected regions?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 bwMode="auto">
          <a:xfrm>
            <a:off x="3419872" y="908720"/>
            <a:ext cx="1800200" cy="43204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220072" y="908720"/>
            <a:ext cx="2160240" cy="432048"/>
          </a:xfrm>
          <a:prstGeom prst="ellipse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4252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/>
      <p:bldP spid="9" grpId="1"/>
      <p:bldP spid="10" grpId="0" animBg="1"/>
      <p:bldP spid="10" grpId="1" animBg="1"/>
      <p:bldP spid="11" grpId="0" animBg="1"/>
      <p:bldP spid="11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Manual segmentation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Interactive delineation of the boundaries of a structure</a:t>
            </a:r>
          </a:p>
          <a:p>
            <a:r>
              <a:rPr lang="en-US" dirty="0" smtClean="0"/>
              <a:t>Can be accurate if an expert is doing the work</a:t>
            </a:r>
          </a:p>
          <a:p>
            <a:r>
              <a:rPr lang="en-US" dirty="0" smtClean="0"/>
              <a:t>Seen as the gold standard for segmentation</a:t>
            </a:r>
          </a:p>
          <a:p>
            <a:r>
              <a:rPr lang="en-US" dirty="0" smtClean="0"/>
              <a:t>Can be performed on a different modality</a:t>
            </a:r>
          </a:p>
          <a:p>
            <a:pPr lvl="1"/>
            <a:r>
              <a:rPr lang="en-US" sz="2000" dirty="0" smtClean="0"/>
              <a:t>E.g., analysis of PET with region from CT</a:t>
            </a:r>
          </a:p>
          <a:p>
            <a:r>
              <a:rPr lang="en-US" dirty="0" smtClean="0"/>
              <a:t>Many drawbacks:</a:t>
            </a:r>
          </a:p>
          <a:p>
            <a:pPr lvl="1"/>
            <a:r>
              <a:rPr lang="en-US" sz="2000" dirty="0" smtClean="0"/>
              <a:t>Time consuming</a:t>
            </a:r>
          </a:p>
          <a:p>
            <a:pPr lvl="1"/>
            <a:r>
              <a:rPr lang="en-US" sz="2000" dirty="0" smtClean="0"/>
              <a:t>Error prone (e.g., fatigue, using a mouse for drawing)</a:t>
            </a:r>
          </a:p>
          <a:p>
            <a:pPr lvl="1"/>
            <a:r>
              <a:rPr lang="en-US" sz="2000" dirty="0" smtClean="0"/>
              <a:t>Biased (who is performing the segmentation?)</a:t>
            </a:r>
          </a:p>
          <a:p>
            <a:pPr lvl="1"/>
            <a:r>
              <a:rPr lang="en-US" sz="2000" dirty="0" smtClean="0"/>
              <a:t>Bad reproducibility (intra- and inter-observer variability)</a:t>
            </a:r>
          </a:p>
          <a:p>
            <a:pPr lvl="1"/>
            <a:endParaRPr lang="en-US" sz="2000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244481"/>
            <a:ext cx="5800725" cy="4048125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933023" y="5653117"/>
            <a:ext cx="72779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Manual tumor size measurement, depends on window settings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170633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Fixed Volume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Not really a segmentation method</a:t>
            </a:r>
          </a:p>
          <a:p>
            <a:r>
              <a:rPr lang="en-US" dirty="0" smtClean="0"/>
              <a:t>Still often used in image analysis</a:t>
            </a:r>
          </a:p>
          <a:p>
            <a:r>
              <a:rPr lang="en-US" dirty="0" smtClean="0"/>
              <a:t>Examples:</a:t>
            </a:r>
          </a:p>
          <a:p>
            <a:pPr lvl="1"/>
            <a:r>
              <a:rPr lang="en-US" dirty="0" smtClean="0"/>
              <a:t>the voxel with the highest signal intensity</a:t>
            </a:r>
          </a:p>
          <a:p>
            <a:pPr lvl="1"/>
            <a:r>
              <a:rPr lang="en-US" dirty="0" smtClean="0"/>
              <a:t>group of voxels with highest mean signal intensity</a:t>
            </a:r>
            <a:endParaRPr lang="en-US" dirty="0"/>
          </a:p>
          <a:p>
            <a:pPr lvl="1"/>
            <a:r>
              <a:rPr lang="en-US" dirty="0" smtClean="0"/>
              <a:t>Sphere of a certain radius, e.g., 15 mm</a:t>
            </a:r>
          </a:p>
          <a:p>
            <a:pPr lvl="1"/>
            <a:r>
              <a:rPr lang="en-US" dirty="0" smtClean="0"/>
              <a:t>…</a:t>
            </a:r>
          </a:p>
          <a:p>
            <a:pPr lvl="1"/>
            <a:endParaRPr lang="en-US" dirty="0" smtClean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15056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Thresholding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most widely used PET </a:t>
            </a:r>
            <a:r>
              <a:rPr lang="en-US" dirty="0" smtClean="0"/>
              <a:t>segmentation method</a:t>
            </a:r>
          </a:p>
          <a:p>
            <a:r>
              <a:rPr lang="en-US" dirty="0" smtClean="0"/>
              <a:t>Very easy to perform</a:t>
            </a:r>
          </a:p>
          <a:p>
            <a:pPr lvl="1"/>
            <a:r>
              <a:rPr lang="en-US" sz="2000" dirty="0"/>
              <a:t>A gray scale range is chosen that represents the object of interest. Voxels that are within the gray scale are set to one, all other voxels are set to </a:t>
            </a:r>
            <a:r>
              <a:rPr lang="en-US" sz="2000" dirty="0" smtClean="0"/>
              <a:t>zero</a:t>
            </a:r>
            <a:endParaRPr lang="en-US" sz="2000" dirty="0"/>
          </a:p>
          <a:p>
            <a:r>
              <a:rPr lang="en-US" dirty="0" smtClean="0"/>
              <a:t>Different methods:</a:t>
            </a:r>
          </a:p>
          <a:p>
            <a:pPr lvl="1"/>
            <a:r>
              <a:rPr lang="en-US" sz="2000" dirty="0" smtClean="0"/>
              <a:t>Absolute Threshold </a:t>
            </a:r>
            <a:br>
              <a:rPr lang="en-US" sz="2000" dirty="0" smtClean="0"/>
            </a:br>
            <a:r>
              <a:rPr lang="en-US" sz="2000" dirty="0" smtClean="0"/>
              <a:t>(e.g., SUV &gt; 4, or 2000 &lt; HU &lt;= 3000)</a:t>
            </a:r>
          </a:p>
          <a:p>
            <a:pPr lvl="1"/>
            <a:r>
              <a:rPr lang="en-US" sz="2000" dirty="0" smtClean="0"/>
              <a:t>Relative Threshold </a:t>
            </a:r>
            <a:br>
              <a:rPr lang="en-US" sz="2000" dirty="0" smtClean="0"/>
            </a:br>
            <a:r>
              <a:rPr lang="en-US" sz="2000" dirty="0" smtClean="0"/>
              <a:t>(e.g., 50% of the maximum value)</a:t>
            </a:r>
          </a:p>
          <a:p>
            <a:pPr lvl="1"/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Adaptive Threshold </a:t>
            </a:r>
            <a:b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(Threshold level depends on aspects such as object size and scanner PSF)</a:t>
            </a:r>
          </a:p>
          <a:p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664708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Absolute </a:t>
            </a:r>
            <a:r>
              <a:rPr lang="en-US" dirty="0" err="1" smtClean="0"/>
              <a:t>Thresholding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be set at a predefined value, e.g., SUV 2.5</a:t>
            </a:r>
          </a:p>
          <a:p>
            <a:r>
              <a:rPr lang="en-US" dirty="0"/>
              <a:t>The image histogram can be used to select the </a:t>
            </a:r>
            <a:r>
              <a:rPr lang="en-US" dirty="0" smtClean="0"/>
              <a:t>threshold</a:t>
            </a:r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4098" name="Picture 2" descr="Parameters of a Histogra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2963484"/>
            <a:ext cx="409575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Histogram and Threshold Interv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1566" y="4601784"/>
            <a:ext cx="25717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zone.ni.com/images/reference/en-XX/help/372916M-01/threshold_ori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1566" y="2997721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zone.ni.com/images/reference/en-XX/help/372916M-01/threshold_highlight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1071" y="2997721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348" y="2482070"/>
            <a:ext cx="3401228" cy="3401228"/>
          </a:xfrm>
          <a:prstGeom prst="rect">
            <a:avLst/>
          </a:prstGeom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3367" y="2339596"/>
            <a:ext cx="4791075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Gerade Verbindung mit Pfeil 6"/>
          <p:cNvCxnSpPr/>
          <p:nvPr/>
        </p:nvCxnSpPr>
        <p:spPr bwMode="auto">
          <a:xfrm>
            <a:off x="4951566" y="3712096"/>
            <a:ext cx="340514" cy="16897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8" name="Grafik 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8005" y="1844824"/>
            <a:ext cx="2007121" cy="2007121"/>
          </a:xfrm>
          <a:prstGeom prst="rect">
            <a:avLst/>
          </a:prstGeom>
        </p:spPr>
      </p:pic>
      <p:cxnSp>
        <p:nvCxnSpPr>
          <p:cNvPr id="10" name="Gerade Verbindung mit Pfeil 9"/>
          <p:cNvCxnSpPr/>
          <p:nvPr/>
        </p:nvCxnSpPr>
        <p:spPr bwMode="auto">
          <a:xfrm flipH="1">
            <a:off x="6318904" y="3712096"/>
            <a:ext cx="485344" cy="16897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C0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1" name="Grafik 1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80316" y="1853927"/>
            <a:ext cx="2007121" cy="200712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997439" y="6025771"/>
            <a:ext cx="19447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Image: National Instruments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80356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Relative </a:t>
            </a:r>
            <a:r>
              <a:rPr lang="en-US" dirty="0" err="1" smtClean="0"/>
              <a:t>Thresholding</a:t>
            </a:r>
            <a:r>
              <a:rPr lang="en-US" dirty="0" smtClean="0"/>
              <a:t> (I)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threshold level is relative to a pixel value</a:t>
            </a:r>
          </a:p>
          <a:p>
            <a:pPr lvl="1"/>
            <a:r>
              <a:rPr lang="en-US" dirty="0" smtClean="0"/>
              <a:t>e.g., the maximum in the image</a:t>
            </a:r>
          </a:p>
          <a:p>
            <a:r>
              <a:rPr lang="en-US" dirty="0" smtClean="0"/>
              <a:t>Affected by PVE</a:t>
            </a:r>
          </a:p>
          <a:p>
            <a:r>
              <a:rPr lang="en-US" dirty="0" smtClean="0"/>
              <a:t>Affected by background</a:t>
            </a:r>
          </a:p>
          <a:p>
            <a:r>
              <a:rPr lang="en-US" dirty="0" smtClean="0"/>
              <a:t>Affected by object heterogeneity</a:t>
            </a:r>
          </a:p>
          <a:p>
            <a:r>
              <a:rPr lang="en-US" dirty="0"/>
              <a:t>Sensitive to noise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0152" y="2112086"/>
            <a:ext cx="2942608" cy="3227060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0000" y="3852000"/>
            <a:ext cx="2328219" cy="2367680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000" y="3852000"/>
            <a:ext cx="2328219" cy="236768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0000" y="3852000"/>
            <a:ext cx="2328218" cy="236768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576" y="3852000"/>
            <a:ext cx="2328218" cy="236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74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Relative </a:t>
            </a:r>
            <a:r>
              <a:rPr lang="en-US" dirty="0" err="1" smtClean="0"/>
              <a:t>Thresholding</a:t>
            </a:r>
            <a:r>
              <a:rPr lang="en-US" dirty="0" smtClean="0"/>
              <a:t> (II)</a:t>
            </a:r>
            <a:endParaRPr lang="en-US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552" y="2204864"/>
            <a:ext cx="5885216" cy="322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72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Connected component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Thresholding</a:t>
            </a:r>
            <a:r>
              <a:rPr lang="en-US" dirty="0" smtClean="0"/>
              <a:t> produces a binary segmentation</a:t>
            </a:r>
          </a:p>
          <a:p>
            <a:r>
              <a:rPr lang="en-US" dirty="0" smtClean="0"/>
              <a:t>Sometimes multiple objects are detected</a:t>
            </a:r>
          </a:p>
          <a:p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give a different label to each of them</a:t>
            </a:r>
          </a:p>
          <a:p>
            <a:r>
              <a:rPr lang="en-US" dirty="0" smtClean="0"/>
              <a:t>Separate if not connected</a:t>
            </a:r>
            <a:br>
              <a:rPr lang="en-US" dirty="0" smtClean="0"/>
            </a:br>
            <a:r>
              <a:rPr lang="en-US" dirty="0" smtClean="0"/>
              <a:t>by foreground pixels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graphicFrame>
        <p:nvGraphicFramePr>
          <p:cNvPr id="5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6246889"/>
              </p:ext>
            </p:extLst>
          </p:nvPr>
        </p:nvGraphicFramePr>
        <p:xfrm>
          <a:off x="539552" y="3284984"/>
          <a:ext cx="1828800" cy="1828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6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3675187"/>
              </p:ext>
            </p:extLst>
          </p:nvPr>
        </p:nvGraphicFramePr>
        <p:xfrm>
          <a:off x="2711624" y="3284984"/>
          <a:ext cx="1828800" cy="1828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899592" y="5214391"/>
            <a:ext cx="1040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684786" y="5214391"/>
            <a:ext cx="18982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Thresholded</a:t>
            </a:r>
            <a:endParaRPr lang="en-US" dirty="0" smtClean="0"/>
          </a:p>
          <a:p>
            <a:pPr algn="ctr"/>
            <a:r>
              <a:rPr lang="en-US" dirty="0" smtClean="0"/>
              <a:t>Binary</a:t>
            </a:r>
            <a:endParaRPr lang="en-US" dirty="0"/>
          </a:p>
        </p:txBody>
      </p:sp>
      <p:graphicFrame>
        <p:nvGraphicFramePr>
          <p:cNvPr id="9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47202550"/>
              </p:ext>
            </p:extLst>
          </p:nvPr>
        </p:nvGraphicFramePr>
        <p:xfrm>
          <a:off x="5119464" y="2420888"/>
          <a:ext cx="1828800" cy="1828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10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8774751"/>
              </p:ext>
            </p:extLst>
          </p:nvPr>
        </p:nvGraphicFramePr>
        <p:xfrm>
          <a:off x="5119464" y="4437112"/>
          <a:ext cx="1828800" cy="18230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7716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20272" y="3013501"/>
            <a:ext cx="20681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CCA</a:t>
            </a:r>
          </a:p>
          <a:p>
            <a:r>
              <a:rPr lang="en-US" dirty="0" smtClean="0"/>
              <a:t>4-connectivity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7061666" y="4877235"/>
            <a:ext cx="20681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CCA</a:t>
            </a:r>
          </a:p>
          <a:p>
            <a:r>
              <a:rPr lang="en-US" dirty="0" smtClean="0"/>
              <a:t>8-connectivity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26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Edge detection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Edges in images can be detected </a:t>
            </a:r>
            <a:r>
              <a:rPr lang="en-US" dirty="0" smtClean="0"/>
              <a:t>after:</a:t>
            </a:r>
          </a:p>
          <a:p>
            <a:pPr lvl="1"/>
            <a:r>
              <a:rPr lang="en-US" dirty="0" smtClean="0"/>
              <a:t>Optional </a:t>
            </a:r>
            <a:r>
              <a:rPr lang="en-US" dirty="0" err="1" smtClean="0"/>
              <a:t>denoising</a:t>
            </a:r>
            <a:endParaRPr lang="en-US" dirty="0" smtClean="0"/>
          </a:p>
          <a:p>
            <a:pPr lvl="1"/>
            <a:r>
              <a:rPr lang="en-US" dirty="0" smtClean="0"/>
              <a:t>A gradient operation, e.g., using a </a:t>
            </a:r>
            <a:r>
              <a:rPr lang="en-US" i="1" dirty="0" err="1" smtClean="0"/>
              <a:t>Sobel</a:t>
            </a:r>
            <a:r>
              <a:rPr lang="en-US" dirty="0" smtClean="0"/>
              <a:t> operator.</a:t>
            </a:r>
          </a:p>
          <a:p>
            <a:pPr lvl="1"/>
            <a:r>
              <a:rPr lang="en-US" dirty="0" err="1" smtClean="0"/>
              <a:t>Thresholding</a:t>
            </a:r>
            <a:r>
              <a:rPr lang="en-US" dirty="0" smtClean="0"/>
              <a:t> the gradient magnitudes</a:t>
            </a:r>
          </a:p>
          <a:p>
            <a:pPr lvl="1"/>
            <a:r>
              <a:rPr lang="en-US" dirty="0" smtClean="0"/>
              <a:t>Post-processing (linking edges, </a:t>
            </a:r>
            <a:r>
              <a:rPr lang="en-US" dirty="0" err="1" smtClean="0"/>
              <a:t>etc</a:t>
            </a:r>
            <a:r>
              <a:rPr lang="en-US" dirty="0" smtClean="0"/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1026" name="Picture 2" descr="http://www.comp.leeds.ac.uk/viznet/reports/GPU_report/pictures/PyGPULena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3212976"/>
            <a:ext cx="6136888" cy="307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2751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Morphological filters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Why?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graphicFrame>
        <p:nvGraphicFramePr>
          <p:cNvPr id="6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1739520"/>
              </p:ext>
            </p:extLst>
          </p:nvPr>
        </p:nvGraphicFramePr>
        <p:xfrm>
          <a:off x="683568" y="1700808"/>
          <a:ext cx="1828800" cy="1828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8" name="Straight Arrow Connector 7"/>
          <p:cNvCxnSpPr/>
          <p:nvPr/>
        </p:nvCxnSpPr>
        <p:spPr bwMode="auto">
          <a:xfrm flipH="1" flipV="1">
            <a:off x="1907704" y="2132856"/>
            <a:ext cx="1440160" cy="1800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29338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Morphological filters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Objective: Spread out and Shrink image regions</a:t>
            </a:r>
          </a:p>
          <a:p>
            <a:pPr lvl="1"/>
            <a:r>
              <a:rPr lang="en-US" sz="2000" dirty="0"/>
              <a:t>Why? </a:t>
            </a:r>
          </a:p>
          <a:p>
            <a:pPr lvl="2"/>
            <a:r>
              <a:rPr lang="en-US" sz="1800" dirty="0" smtClean="0"/>
              <a:t>Fill up cavities, smooth boundaries.</a:t>
            </a:r>
          </a:p>
          <a:p>
            <a:pPr lvl="2"/>
            <a:r>
              <a:rPr lang="en-US" sz="1800" dirty="0" smtClean="0"/>
              <a:t>Remove </a:t>
            </a:r>
            <a:r>
              <a:rPr lang="en-US" sz="1800" dirty="0"/>
              <a:t>small </a:t>
            </a:r>
            <a:r>
              <a:rPr lang="en-US" sz="1800" dirty="0" smtClean="0"/>
              <a:t>regions—probably </a:t>
            </a:r>
            <a:r>
              <a:rPr lang="en-US" sz="1800" dirty="0"/>
              <a:t>created by </a:t>
            </a:r>
            <a:r>
              <a:rPr lang="en-US" sz="1800" dirty="0" smtClean="0"/>
              <a:t>noise.</a:t>
            </a:r>
          </a:p>
          <a:p>
            <a:pPr lvl="2"/>
            <a:r>
              <a:rPr lang="en-US" sz="1800" dirty="0" smtClean="0"/>
              <a:t>Extract edges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4" descr="p174-fig10-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19213" y="2664296"/>
            <a:ext cx="6553200" cy="3429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6" descr="circle_hole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70763" y="3106837"/>
            <a:ext cx="1524000" cy="1524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1808327" y="3674368"/>
            <a:ext cx="612775" cy="271463"/>
          </a:xfrm>
          <a:prstGeom prst="rightArrow">
            <a:avLst>
              <a:gd name="adj1" fmla="val 50000"/>
              <a:gd name="adj2" fmla="val 564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pic>
        <p:nvPicPr>
          <p:cNvPr id="8" name="Picture 9" descr="circle_filled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94127" y="3140968"/>
            <a:ext cx="1524000" cy="1524000"/>
          </a:xfrm>
          <a:prstGeom prst="rect">
            <a:avLst/>
          </a:prstGeom>
          <a:noFill/>
          <a:ln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11" descr="boundary_bumps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3691" y="3198994"/>
            <a:ext cx="1600200" cy="145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boundary_smooth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0144" y="3140968"/>
            <a:ext cx="1600200" cy="1455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utoShape 13"/>
          <p:cNvSpPr>
            <a:spLocks noChangeArrowheads="1"/>
          </p:cNvSpPr>
          <p:nvPr/>
        </p:nvSpPr>
        <p:spPr bwMode="auto">
          <a:xfrm>
            <a:off x="6529552" y="3783906"/>
            <a:ext cx="612775" cy="271462"/>
          </a:xfrm>
          <a:prstGeom prst="rightArrow">
            <a:avLst>
              <a:gd name="adj1" fmla="val 50000"/>
              <a:gd name="adj2" fmla="val 564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Rectangle 14"/>
          <p:cNvSpPr/>
          <p:nvPr/>
        </p:nvSpPr>
        <p:spPr bwMode="auto">
          <a:xfrm>
            <a:off x="-180528" y="2879055"/>
            <a:ext cx="9324528" cy="307022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2" name="Picture 12" descr="edge_ori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955255"/>
            <a:ext cx="4038600" cy="2890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3" descr="edge_extracted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80112" y="2879055"/>
            <a:ext cx="4038600" cy="307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14"/>
          <p:cNvSpPr>
            <a:spLocks noChangeArrowheads="1"/>
          </p:cNvSpPr>
          <p:nvPr/>
        </p:nvSpPr>
        <p:spPr bwMode="auto">
          <a:xfrm>
            <a:off x="4370512" y="4250655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6" name="Content Placeholder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5247591"/>
              </p:ext>
            </p:extLst>
          </p:nvPr>
        </p:nvGraphicFramePr>
        <p:xfrm>
          <a:off x="893927" y="3674368"/>
          <a:ext cx="1828800" cy="182880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288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182880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</a:tblGrid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 smtClean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/>
                    </a:p>
                  </a:txBody>
                  <a:tcPr marL="0" marR="0" marT="0" marB="0" anchor="ctr" anchorCtr="1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dirty="0">
                        <a:solidFill>
                          <a:schemeClr val="bg1"/>
                        </a:solidFill>
                      </a:endParaRPr>
                    </a:p>
                  </a:txBody>
                  <a:tcPr marL="0" marR="0" marT="0" marB="0" anchor="ctr" anchorCtr="1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cxnSp>
        <p:nvCxnSpPr>
          <p:cNvPr id="17" name="Straight Arrow Connector 16"/>
          <p:cNvCxnSpPr/>
          <p:nvPr/>
        </p:nvCxnSpPr>
        <p:spPr bwMode="auto">
          <a:xfrm flipH="1" flipV="1">
            <a:off x="2118063" y="4106416"/>
            <a:ext cx="1440160" cy="1800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" name="TextBox 17"/>
          <p:cNvSpPr txBox="1"/>
          <p:nvPr/>
        </p:nvSpPr>
        <p:spPr>
          <a:xfrm>
            <a:off x="251520" y="5977136"/>
            <a:ext cx="16349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Albrecht </a:t>
            </a:r>
            <a:r>
              <a:rPr lang="en-US" sz="1200" dirty="0" err="1" smtClean="0"/>
              <a:t>Dürer</a:t>
            </a:r>
            <a:r>
              <a:rPr lang="en-US" sz="1200" dirty="0" smtClean="0"/>
              <a:t>, 1515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31350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5" grpId="0" animBg="1"/>
      <p:bldP spid="14" grpId="0" animBg="1"/>
      <p:bldP spid="1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Morphological Filters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10" descr="p175-fig10-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7584" y="908720"/>
            <a:ext cx="7239000" cy="23622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9" descr="p175-fig10-4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27584" y="3575459"/>
            <a:ext cx="7391400" cy="25733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16200000">
            <a:off x="-256959" y="4450478"/>
            <a:ext cx="1213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Dilation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 rot="16200000">
            <a:off x="-264973" y="1714174"/>
            <a:ext cx="1229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Erosion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50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Morphological Filters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77416" y="1207790"/>
            <a:ext cx="4038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sz="2400" kern="0" smtClean="0"/>
              <a:t>Structuring element: </a:t>
            </a:r>
            <a:endParaRPr lang="en-US" sz="2400" kern="0"/>
          </a:p>
        </p:txBody>
      </p:sp>
      <p:pic>
        <p:nvPicPr>
          <p:cNvPr id="8" name="Picture 22" descr="p176-math-a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91816" y="3722390"/>
            <a:ext cx="3124200" cy="727075"/>
          </a:xfrm>
          <a:prstGeom prst="rect">
            <a:avLst/>
          </a:prstGeom>
        </p:spPr>
      </p:pic>
      <p:pic>
        <p:nvPicPr>
          <p:cNvPr id="9" name="Picture 23" descr="p176-fig10-6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15616" y="1988840"/>
            <a:ext cx="7315200" cy="1652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" name="Text Box 25"/>
          <p:cNvSpPr txBox="1">
            <a:spLocks noChangeArrowheads="1"/>
          </p:cNvSpPr>
          <p:nvPr/>
        </p:nvSpPr>
        <p:spPr bwMode="auto">
          <a:xfrm>
            <a:off x="1344216" y="4865390"/>
            <a:ext cx="3371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Dot = 1</a:t>
            </a:r>
            <a:r>
              <a:rPr lang="en-US" dirty="0" smtClean="0"/>
              <a:t>, empty = 0</a:t>
            </a:r>
            <a:endParaRPr lang="en-US" dirty="0"/>
          </a:p>
        </p:txBody>
      </p:sp>
      <p:sp>
        <p:nvSpPr>
          <p:cNvPr id="11" name="Text Box 26"/>
          <p:cNvSpPr txBox="1">
            <a:spLocks noChangeArrowheads="1"/>
          </p:cNvSpPr>
          <p:nvPr/>
        </p:nvSpPr>
        <p:spPr bwMode="auto">
          <a:xfrm>
            <a:off x="5230416" y="3417589"/>
            <a:ext cx="32004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1. Point of reference.</a:t>
            </a:r>
          </a:p>
          <a:p>
            <a:pPr>
              <a:spcBef>
                <a:spcPct val="50000"/>
              </a:spcBef>
            </a:pPr>
            <a:r>
              <a:rPr lang="en-US" dirty="0"/>
              <a:t>2. </a:t>
            </a:r>
            <a:r>
              <a:rPr lang="en-US" dirty="0" smtClean="0"/>
              <a:t>Does not have to </a:t>
            </a:r>
            <a:r>
              <a:rPr lang="en-US" dirty="0"/>
              <a:t>be located at the center.</a:t>
            </a:r>
          </a:p>
        </p:txBody>
      </p:sp>
    </p:spTree>
    <p:extLst>
      <p:ext uri="{BB962C8B-B14F-4D97-AF65-F5344CB8AC3E}">
        <p14:creationId xmlns:p14="http://schemas.microsoft.com/office/powerpoint/2010/main" val="143969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Morphological Filters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19708" y="870545"/>
            <a:ext cx="5410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sz="2400" kern="0" smtClean="0"/>
              <a:t>Dilation</a:t>
            </a:r>
            <a:endParaRPr lang="en-US" sz="2400" kern="0"/>
          </a:p>
        </p:txBody>
      </p:sp>
      <p:pic>
        <p:nvPicPr>
          <p:cNvPr id="6" name="Picture 9" descr="p178-fig10-8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6896100" cy="275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2072308" y="5380632"/>
            <a:ext cx="65321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i="1" dirty="0"/>
              <a:t>H</a:t>
            </a:r>
            <a:r>
              <a:rPr lang="en-US" dirty="0"/>
              <a:t> being replicated at each pixel in the image</a:t>
            </a:r>
          </a:p>
        </p:txBody>
      </p:sp>
    </p:spTree>
    <p:extLst>
      <p:ext uri="{BB962C8B-B14F-4D97-AF65-F5344CB8AC3E}">
        <p14:creationId xmlns:p14="http://schemas.microsoft.com/office/powerpoint/2010/main" val="408817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p179-fig10-9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5881"/>
          <a:stretch/>
        </p:blipFill>
        <p:spPr bwMode="auto">
          <a:xfrm>
            <a:off x="314003" y="1725546"/>
            <a:ext cx="8267718" cy="231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Morphological Filters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24272" y="952401"/>
            <a:ext cx="5410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sz="2400" kern="0" smtClean="0"/>
              <a:t>Erosion</a:t>
            </a:r>
            <a:endParaRPr lang="en-US" sz="2400" kern="0"/>
          </a:p>
        </p:txBody>
      </p:sp>
    </p:spTree>
    <p:extLst>
      <p:ext uri="{BB962C8B-B14F-4D97-AF65-F5344CB8AC3E}">
        <p14:creationId xmlns:p14="http://schemas.microsoft.com/office/powerpoint/2010/main" val="390559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Morphological Filters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1600200"/>
            <a:ext cx="8382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sz="2400" kern="0" dirty="0" smtClean="0"/>
              <a:t>Design of a filter: Depends on what we want</a:t>
            </a:r>
            <a:endParaRPr lang="en-US" sz="2400" kern="0" dirty="0"/>
          </a:p>
        </p:txBody>
      </p:sp>
      <p:pic>
        <p:nvPicPr>
          <p:cNvPr id="6" name="Picture 8" descr="p181-fig10-11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19200" y="2443163"/>
            <a:ext cx="6324600" cy="22050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351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Morphological Filters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pic>
        <p:nvPicPr>
          <p:cNvPr id="5" name="Picture 7" descr="p183-fig10-14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11130" y="785240"/>
            <a:ext cx="4312183" cy="547432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3883" y="2492896"/>
            <a:ext cx="42859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Different structuring elements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01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clustering?</a:t>
            </a:r>
          </a:p>
          <a:p>
            <a:pPr lvl="1"/>
            <a:r>
              <a:rPr lang="en-US" dirty="0" smtClean="0"/>
              <a:t>Grouping similar objects in to sets</a:t>
            </a:r>
          </a:p>
          <a:p>
            <a:pPr lvl="1"/>
            <a:r>
              <a:rPr lang="en-US" dirty="0" smtClean="0"/>
              <a:t>Can be seen as unsupervised classification</a:t>
            </a:r>
          </a:p>
          <a:p>
            <a:pPr lvl="1"/>
            <a:r>
              <a:rPr lang="en-US" dirty="0" smtClean="0"/>
              <a:t>Appropriate when </a:t>
            </a:r>
            <a:r>
              <a:rPr lang="en-US" i="1" dirty="0" smtClean="0"/>
              <a:t>a priori</a:t>
            </a:r>
            <a:r>
              <a:rPr lang="en-US" dirty="0" smtClean="0"/>
              <a:t> knowledge is absent</a:t>
            </a:r>
          </a:p>
          <a:p>
            <a:pPr lvl="1"/>
            <a:r>
              <a:rPr lang="en-US" dirty="0" smtClean="0"/>
              <a:t>Clustering can be performed on any data</a:t>
            </a:r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>
                <a:solidFill>
                  <a:srgbClr val="000000"/>
                </a:solidFill>
              </a:rPr>
              <a:t>Department of Preclinical Imaging and Radiopharmacy</a:t>
            </a:r>
            <a:endParaRPr lang="de-DE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325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>
                <a:solidFill>
                  <a:srgbClr val="000000"/>
                </a:solidFill>
              </a:rPr>
              <a:t>Department of Preclinical Imaging and Radiopharmacy</a:t>
            </a:r>
            <a:endParaRPr lang="de-DE" dirty="0" smtClean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164336" y="1225042"/>
          <a:ext cx="6559295" cy="246786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31185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1185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1185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311859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31185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93573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357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9357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9357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9357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…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 rot="16200000">
            <a:off x="-290647" y="2389632"/>
            <a:ext cx="2101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Observations</a:t>
            </a:r>
            <a:endParaRPr lang="en-US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4082800" y="720743"/>
            <a:ext cx="21015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Features</a:t>
            </a:r>
            <a:endParaRPr lang="en-US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121664" y="46573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68312" y="3945925"/>
            <a:ext cx="8147050" cy="2215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kern="0" dirty="0" smtClean="0"/>
              <a:t>Observations are the ‘objects’ we want to group.</a:t>
            </a:r>
          </a:p>
          <a:p>
            <a:pPr lvl="1"/>
            <a:r>
              <a:rPr lang="en-US" kern="0" dirty="0" smtClean="0"/>
              <a:t>In imaging: every pixel</a:t>
            </a:r>
            <a:endParaRPr lang="en-US" kern="0" dirty="0"/>
          </a:p>
          <a:p>
            <a:r>
              <a:rPr lang="en-US" kern="0" dirty="0" smtClean="0"/>
              <a:t>Features are the measured parameters</a:t>
            </a:r>
          </a:p>
          <a:p>
            <a:pPr lvl="1"/>
            <a:r>
              <a:rPr lang="en-US" kern="0" dirty="0" smtClean="0"/>
              <a:t>In imaging: e.g., red, green, blue in a color image, or different time points in a 4D dataset</a:t>
            </a:r>
          </a:p>
          <a:p>
            <a:pPr marL="0" indent="0">
              <a:buNone/>
            </a:pPr>
            <a:endParaRPr lang="en-US" kern="0" dirty="0" smtClean="0"/>
          </a:p>
          <a:p>
            <a:endParaRPr lang="en-US" kern="0" dirty="0" smtClean="0"/>
          </a:p>
        </p:txBody>
      </p:sp>
    </p:spTree>
    <p:extLst>
      <p:ext uri="{BB962C8B-B14F-4D97-AF65-F5344CB8AC3E}">
        <p14:creationId xmlns:p14="http://schemas.microsoft.com/office/powerpoint/2010/main" val="232849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>
                <a:solidFill>
                  <a:srgbClr val="000000"/>
                </a:solidFill>
              </a:rPr>
              <a:t>Department of Preclinical Imaging and Radiopharmacy</a:t>
            </a:r>
            <a:endParaRPr lang="de-DE" dirty="0" smtClean="0">
              <a:solidFill>
                <a:srgbClr val="000000"/>
              </a:solidFill>
            </a:endParaRPr>
          </a:p>
        </p:txBody>
      </p:sp>
      <p:grpSp>
        <p:nvGrpSpPr>
          <p:cNvPr id="36" name="Group 6"/>
          <p:cNvGrpSpPr>
            <a:grpSpLocks/>
          </p:cNvGrpSpPr>
          <p:nvPr/>
        </p:nvGrpSpPr>
        <p:grpSpPr bwMode="auto">
          <a:xfrm>
            <a:off x="3089190" y="2736207"/>
            <a:ext cx="3048000" cy="2678112"/>
            <a:chOff x="2160" y="2544"/>
            <a:chExt cx="1920" cy="1687"/>
          </a:xfrm>
        </p:grpSpPr>
        <p:sp>
          <p:nvSpPr>
            <p:cNvPr id="37" name="Line 7"/>
            <p:cNvSpPr>
              <a:spLocks noChangeShapeType="1"/>
            </p:cNvSpPr>
            <p:nvPr/>
          </p:nvSpPr>
          <p:spPr bwMode="auto">
            <a:xfrm>
              <a:off x="2736" y="2544"/>
              <a:ext cx="0" cy="115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Line 8"/>
            <p:cNvSpPr>
              <a:spLocks noChangeShapeType="1"/>
            </p:cNvSpPr>
            <p:nvPr/>
          </p:nvSpPr>
          <p:spPr bwMode="auto">
            <a:xfrm>
              <a:off x="2736" y="3696"/>
              <a:ext cx="13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226" y="3696"/>
              <a:ext cx="510" cy="535"/>
            </a:xfrm>
            <a:custGeom>
              <a:avLst/>
              <a:gdLst>
                <a:gd name="T0" fmla="*/ 510 w 510"/>
                <a:gd name="T1" fmla="*/ 0 h 535"/>
                <a:gd name="T2" fmla="*/ 0 w 510"/>
                <a:gd name="T3" fmla="*/ 535 h 535"/>
                <a:gd name="T4" fmla="*/ 0 60000 65536"/>
                <a:gd name="T5" fmla="*/ 0 60000 65536"/>
                <a:gd name="T6" fmla="*/ 0 w 510"/>
                <a:gd name="T7" fmla="*/ 0 h 535"/>
                <a:gd name="T8" fmla="*/ 510 w 510"/>
                <a:gd name="T9" fmla="*/ 535 h 53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510" h="535">
                  <a:moveTo>
                    <a:pt x="510" y="0"/>
                  </a:moveTo>
                  <a:lnTo>
                    <a:pt x="0" y="535"/>
                  </a:lnTo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0" name="AutoShape 10"/>
            <p:cNvSpPr>
              <a:spLocks noChangeArrowheads="1"/>
            </p:cNvSpPr>
            <p:nvPr/>
          </p:nvSpPr>
          <p:spPr bwMode="auto">
            <a:xfrm>
              <a:off x="3264" y="2880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" name="AutoShape 11"/>
            <p:cNvSpPr>
              <a:spLocks noChangeArrowheads="1"/>
            </p:cNvSpPr>
            <p:nvPr/>
          </p:nvSpPr>
          <p:spPr bwMode="auto">
            <a:xfrm>
              <a:off x="3408" y="2880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2" name="AutoShape 12"/>
            <p:cNvSpPr>
              <a:spLocks noChangeArrowheads="1"/>
            </p:cNvSpPr>
            <p:nvPr/>
          </p:nvSpPr>
          <p:spPr bwMode="auto">
            <a:xfrm>
              <a:off x="3360" y="2736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3" name="AutoShape 13"/>
            <p:cNvSpPr>
              <a:spLocks noChangeArrowheads="1"/>
            </p:cNvSpPr>
            <p:nvPr/>
          </p:nvSpPr>
          <p:spPr bwMode="auto">
            <a:xfrm>
              <a:off x="3360" y="3024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" name="AutoShape 14"/>
            <p:cNvSpPr>
              <a:spLocks noChangeArrowheads="1"/>
            </p:cNvSpPr>
            <p:nvPr/>
          </p:nvSpPr>
          <p:spPr bwMode="auto">
            <a:xfrm>
              <a:off x="3600" y="2880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5" name="AutoShape 15"/>
            <p:cNvSpPr>
              <a:spLocks noChangeArrowheads="1"/>
            </p:cNvSpPr>
            <p:nvPr/>
          </p:nvSpPr>
          <p:spPr bwMode="auto">
            <a:xfrm>
              <a:off x="3504" y="2784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" name="AutoShape 16"/>
            <p:cNvSpPr>
              <a:spLocks noChangeArrowheads="1"/>
            </p:cNvSpPr>
            <p:nvPr/>
          </p:nvSpPr>
          <p:spPr bwMode="auto">
            <a:xfrm>
              <a:off x="3168" y="2736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7" name="AutoShape 17"/>
            <p:cNvSpPr>
              <a:spLocks noChangeArrowheads="1"/>
            </p:cNvSpPr>
            <p:nvPr/>
          </p:nvSpPr>
          <p:spPr bwMode="auto">
            <a:xfrm>
              <a:off x="3504" y="2976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" name="AutoShape 18"/>
            <p:cNvSpPr>
              <a:spLocks noChangeArrowheads="1"/>
            </p:cNvSpPr>
            <p:nvPr/>
          </p:nvSpPr>
          <p:spPr bwMode="auto">
            <a:xfrm>
              <a:off x="3168" y="2976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" name="AutoShape 19"/>
            <p:cNvSpPr>
              <a:spLocks noChangeArrowheads="1"/>
            </p:cNvSpPr>
            <p:nvPr/>
          </p:nvSpPr>
          <p:spPr bwMode="auto">
            <a:xfrm>
              <a:off x="2160" y="3264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0" name="AutoShape 20"/>
            <p:cNvSpPr>
              <a:spLocks noChangeArrowheads="1"/>
            </p:cNvSpPr>
            <p:nvPr/>
          </p:nvSpPr>
          <p:spPr bwMode="auto">
            <a:xfrm>
              <a:off x="2304" y="3312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" name="AutoShape 21"/>
            <p:cNvSpPr>
              <a:spLocks noChangeArrowheads="1"/>
            </p:cNvSpPr>
            <p:nvPr/>
          </p:nvSpPr>
          <p:spPr bwMode="auto">
            <a:xfrm>
              <a:off x="2304" y="3456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2" name="AutoShape 22"/>
            <p:cNvSpPr>
              <a:spLocks noChangeArrowheads="1"/>
            </p:cNvSpPr>
            <p:nvPr/>
          </p:nvSpPr>
          <p:spPr bwMode="auto">
            <a:xfrm>
              <a:off x="2448" y="3312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3" name="AutoShape 23"/>
            <p:cNvSpPr>
              <a:spLocks noChangeArrowheads="1"/>
            </p:cNvSpPr>
            <p:nvPr/>
          </p:nvSpPr>
          <p:spPr bwMode="auto">
            <a:xfrm>
              <a:off x="2352" y="3168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4" name="AutoShape 24"/>
            <p:cNvSpPr>
              <a:spLocks noChangeArrowheads="1"/>
            </p:cNvSpPr>
            <p:nvPr/>
          </p:nvSpPr>
          <p:spPr bwMode="auto">
            <a:xfrm>
              <a:off x="2448" y="3456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" name="AutoShape 25"/>
            <p:cNvSpPr>
              <a:spLocks noChangeArrowheads="1"/>
            </p:cNvSpPr>
            <p:nvPr/>
          </p:nvSpPr>
          <p:spPr bwMode="auto">
            <a:xfrm>
              <a:off x="2160" y="3408"/>
              <a:ext cx="96" cy="96"/>
            </a:xfrm>
            <a:prstGeom prst="octagon">
              <a:avLst>
                <a:gd name="adj" fmla="val 29287"/>
              </a:avLst>
            </a:prstGeom>
            <a:solidFill>
              <a:srgbClr val="FF0066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6" name="AutoShape 26"/>
            <p:cNvSpPr>
              <a:spLocks noChangeArrowheads="1"/>
            </p:cNvSpPr>
            <p:nvPr/>
          </p:nvSpPr>
          <p:spPr bwMode="auto">
            <a:xfrm>
              <a:off x="3504" y="3552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7" name="AutoShape 27"/>
            <p:cNvSpPr>
              <a:spLocks noChangeArrowheads="1"/>
            </p:cNvSpPr>
            <p:nvPr/>
          </p:nvSpPr>
          <p:spPr bwMode="auto">
            <a:xfrm>
              <a:off x="3792" y="3600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8" name="AutoShape 28"/>
            <p:cNvSpPr>
              <a:spLocks noChangeArrowheads="1"/>
            </p:cNvSpPr>
            <p:nvPr/>
          </p:nvSpPr>
          <p:spPr bwMode="auto">
            <a:xfrm>
              <a:off x="3648" y="3696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" name="AutoShape 29"/>
            <p:cNvSpPr>
              <a:spLocks noChangeArrowheads="1"/>
            </p:cNvSpPr>
            <p:nvPr/>
          </p:nvSpPr>
          <p:spPr bwMode="auto">
            <a:xfrm>
              <a:off x="3504" y="3792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0" name="AutoShape 30"/>
            <p:cNvSpPr>
              <a:spLocks noChangeArrowheads="1"/>
            </p:cNvSpPr>
            <p:nvPr/>
          </p:nvSpPr>
          <p:spPr bwMode="auto">
            <a:xfrm>
              <a:off x="3696" y="3792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" name="AutoShape 31"/>
            <p:cNvSpPr>
              <a:spLocks noChangeArrowheads="1"/>
            </p:cNvSpPr>
            <p:nvPr/>
          </p:nvSpPr>
          <p:spPr bwMode="auto">
            <a:xfrm flipV="1">
              <a:off x="3504" y="3648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" name="AutoShape 32"/>
            <p:cNvSpPr>
              <a:spLocks noChangeArrowheads="1"/>
            </p:cNvSpPr>
            <p:nvPr/>
          </p:nvSpPr>
          <p:spPr bwMode="auto">
            <a:xfrm>
              <a:off x="3696" y="3504"/>
              <a:ext cx="96" cy="96"/>
            </a:xfrm>
            <a:prstGeom prst="octagon">
              <a:avLst>
                <a:gd name="adj" fmla="val 2928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5070390" y="1832919"/>
            <a:ext cx="3048000" cy="2514600"/>
            <a:chOff x="3312" y="1584"/>
            <a:chExt cx="1920" cy="1584"/>
          </a:xfrm>
        </p:grpSpPr>
        <p:sp>
          <p:nvSpPr>
            <p:cNvPr id="64" name="Line 34"/>
            <p:cNvSpPr>
              <a:spLocks noChangeShapeType="1"/>
            </p:cNvSpPr>
            <p:nvPr/>
          </p:nvSpPr>
          <p:spPr bwMode="auto">
            <a:xfrm flipH="1" flipV="1">
              <a:off x="3312" y="2736"/>
              <a:ext cx="144" cy="432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AutoShape 35"/>
            <p:cNvSpPr>
              <a:spLocks noChangeArrowheads="1"/>
            </p:cNvSpPr>
            <p:nvPr/>
          </p:nvSpPr>
          <p:spPr bwMode="auto">
            <a:xfrm>
              <a:off x="3984" y="1584"/>
              <a:ext cx="1248" cy="672"/>
            </a:xfrm>
            <a:prstGeom prst="wedgeRectCallout">
              <a:avLst>
                <a:gd name="adj1" fmla="val -93509"/>
                <a:gd name="adj2" fmla="val 150894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000" dirty="0">
                  <a:latin typeface="Tahoma" panose="020B0604030504040204" pitchFamily="34" charset="0"/>
                </a:rPr>
                <a:t>Inter-cluster distances are maximized</a:t>
              </a:r>
            </a:p>
          </p:txBody>
        </p:sp>
      </p:grpSp>
      <p:grpSp>
        <p:nvGrpSpPr>
          <p:cNvPr id="66" name="Group 36"/>
          <p:cNvGrpSpPr>
            <a:grpSpLocks/>
          </p:cNvGrpSpPr>
          <p:nvPr/>
        </p:nvGrpSpPr>
        <p:grpSpPr bwMode="auto">
          <a:xfrm>
            <a:off x="2708190" y="2823519"/>
            <a:ext cx="3276600" cy="2286000"/>
            <a:chOff x="1824" y="2208"/>
            <a:chExt cx="2064" cy="1440"/>
          </a:xfrm>
        </p:grpSpPr>
        <p:sp>
          <p:nvSpPr>
            <p:cNvPr id="67" name="Oval 37"/>
            <p:cNvSpPr>
              <a:spLocks noChangeArrowheads="1"/>
            </p:cNvSpPr>
            <p:nvPr/>
          </p:nvSpPr>
          <p:spPr bwMode="auto">
            <a:xfrm>
              <a:off x="1824" y="2592"/>
              <a:ext cx="816" cy="720"/>
            </a:xfrm>
            <a:prstGeom prst="ellipse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8" name="Oval 38"/>
            <p:cNvSpPr>
              <a:spLocks noChangeArrowheads="1"/>
            </p:cNvSpPr>
            <p:nvPr/>
          </p:nvSpPr>
          <p:spPr bwMode="auto">
            <a:xfrm>
              <a:off x="2928" y="2208"/>
              <a:ext cx="720" cy="624"/>
            </a:xfrm>
            <a:prstGeom prst="ellipse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9" name="Oval 39"/>
            <p:cNvSpPr>
              <a:spLocks noChangeArrowheads="1"/>
            </p:cNvSpPr>
            <p:nvPr/>
          </p:nvSpPr>
          <p:spPr bwMode="auto">
            <a:xfrm>
              <a:off x="3216" y="3024"/>
              <a:ext cx="672" cy="624"/>
            </a:xfrm>
            <a:prstGeom prst="ellipse">
              <a:avLst/>
            </a:prstGeom>
            <a:noFill/>
            <a:ln w="25400" algn="ctr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70" name="Group 40"/>
          <p:cNvGrpSpPr>
            <a:grpSpLocks/>
          </p:cNvGrpSpPr>
          <p:nvPr/>
        </p:nvGrpSpPr>
        <p:grpSpPr bwMode="auto">
          <a:xfrm>
            <a:off x="1107990" y="2137719"/>
            <a:ext cx="2286000" cy="1676400"/>
            <a:chOff x="816" y="1776"/>
            <a:chExt cx="1440" cy="1056"/>
          </a:xfrm>
        </p:grpSpPr>
        <p:sp>
          <p:nvSpPr>
            <p:cNvPr id="71" name="Line 41"/>
            <p:cNvSpPr>
              <a:spLocks noChangeShapeType="1"/>
            </p:cNvSpPr>
            <p:nvPr/>
          </p:nvSpPr>
          <p:spPr bwMode="auto">
            <a:xfrm flipV="1">
              <a:off x="2064" y="2736"/>
              <a:ext cx="192" cy="96"/>
            </a:xfrm>
            <a:prstGeom prst="line">
              <a:avLst/>
            </a:prstGeom>
            <a:noFill/>
            <a:ln w="25400">
              <a:solidFill>
                <a:srgbClr val="CC66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AutoShape 42"/>
            <p:cNvSpPr>
              <a:spLocks noChangeArrowheads="1"/>
            </p:cNvSpPr>
            <p:nvPr/>
          </p:nvSpPr>
          <p:spPr bwMode="auto">
            <a:xfrm>
              <a:off x="816" y="1776"/>
              <a:ext cx="1248" cy="672"/>
            </a:xfrm>
            <a:prstGeom prst="wedgeRectCallout">
              <a:avLst>
                <a:gd name="adj1" fmla="val 56250"/>
                <a:gd name="adj2" fmla="val 92856"/>
              </a:avLst>
            </a:prstGeom>
            <a:solidFill>
              <a:schemeClr val="bg1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sz="2000" dirty="0">
                  <a:latin typeface="Tahoma" panose="020B0604030504040204" pitchFamily="34" charset="0"/>
                </a:rPr>
                <a:t>Intra-cluster distances are minimized</a:t>
              </a:r>
            </a:p>
          </p:txBody>
        </p:sp>
      </p:grpSp>
      <p:sp>
        <p:nvSpPr>
          <p:cNvPr id="73" name="TextBox 72"/>
          <p:cNvSpPr txBox="1"/>
          <p:nvPr/>
        </p:nvSpPr>
        <p:spPr>
          <a:xfrm rot="16200000">
            <a:off x="8057476" y="5329468"/>
            <a:ext cx="155523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Image: Andrei </a:t>
            </a:r>
            <a:r>
              <a:rPr lang="en-US" sz="1100" dirty="0" err="1" smtClean="0"/>
              <a:t>Pandre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40660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k</a:t>
            </a:r>
            <a:r>
              <a:rPr lang="en-US" dirty="0" smtClean="0"/>
              <a:t>-Means Clustering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‘k’?</a:t>
            </a:r>
          </a:p>
          <a:p>
            <a:pPr lvl="1"/>
            <a:r>
              <a:rPr lang="en-US" dirty="0" smtClean="0"/>
              <a:t>The required / expected number of clusters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>
                <a:solidFill>
                  <a:srgbClr val="000000"/>
                </a:solidFill>
              </a:rPr>
              <a:t>Department of Preclinical Imaging and Radiopharmacy</a:t>
            </a:r>
            <a:endParaRPr lang="de-DE" dirty="0" smtClean="0">
              <a:solidFill>
                <a:srgbClr val="000000"/>
              </a:solidFill>
            </a:endParaRPr>
          </a:p>
        </p:txBody>
      </p:sp>
      <p:pic>
        <p:nvPicPr>
          <p:cNvPr id="1026" name="Picture 2" descr="https://apandre.files.wordpress.com/2011/08/howmanyclusters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906" y="2120342"/>
            <a:ext cx="7603463" cy="3679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4595813" y="1812324"/>
            <a:ext cx="3831495" cy="4201298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70703" y="3830595"/>
            <a:ext cx="4283675" cy="219126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0112" y="5868558"/>
            <a:ext cx="2185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Can be ambiguous!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 rot="16200000">
            <a:off x="8057476" y="5329468"/>
            <a:ext cx="155523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Image: Andrei </a:t>
            </a:r>
            <a:r>
              <a:rPr lang="en-US" sz="1100" dirty="0" err="1" smtClean="0"/>
              <a:t>Pandre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56341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k-Means Clustering</a:t>
            </a:r>
            <a:endParaRPr lang="en-US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>
                <a:solidFill>
                  <a:srgbClr val="000000"/>
                </a:solidFill>
              </a:rPr>
              <a:t>Department of Preclinical Imaging and Radiopharmacy</a:t>
            </a:r>
            <a:endParaRPr lang="de-DE" dirty="0" smtClean="0">
              <a:solidFill>
                <a:srgbClr val="000000"/>
              </a:solidFill>
            </a:endParaRPr>
          </a:p>
        </p:txBody>
      </p:sp>
      <p:pic>
        <p:nvPicPr>
          <p:cNvPr id="3074" name="Picture 2" descr="http://stanford.edu/~cpiech/cs221/img/kmeansVi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3186" y="1822750"/>
            <a:ext cx="4772025" cy="321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9637" y="2178348"/>
            <a:ext cx="18902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Original data:</a:t>
            </a:r>
          </a:p>
          <a:p>
            <a:r>
              <a:rPr lang="en-US" sz="2000" dirty="0" smtClean="0"/>
              <a:t>2 features (</a:t>
            </a:r>
            <a:r>
              <a:rPr lang="en-US" sz="2000" dirty="0" err="1" smtClean="0"/>
              <a:t>x,y</a:t>
            </a:r>
            <a:r>
              <a:rPr lang="en-US" sz="2000" dirty="0" smtClean="0"/>
              <a:t>)</a:t>
            </a:r>
          </a:p>
          <a:p>
            <a:r>
              <a:rPr lang="en-US" sz="2000" i="1" dirty="0" smtClean="0"/>
              <a:t>k</a:t>
            </a:r>
            <a:r>
              <a:rPr lang="en-US" sz="2000" dirty="0" smtClean="0"/>
              <a:t>=2 Clusters?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3223767" y="1176419"/>
            <a:ext cx="27655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dirty="0" smtClean="0"/>
              <a:t>Choose (random) </a:t>
            </a:r>
            <a:br>
              <a:rPr lang="en-US" sz="2000" dirty="0" smtClean="0"/>
            </a:br>
            <a:r>
              <a:rPr lang="en-US" sz="2000" dirty="0" smtClean="0"/>
              <a:t>centroid for clusters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663065" y="2178347"/>
            <a:ext cx="22640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2. Assign points to</a:t>
            </a:r>
            <a:br>
              <a:rPr lang="en-US" sz="2000" dirty="0" smtClean="0"/>
            </a:br>
            <a:r>
              <a:rPr lang="en-US" sz="2000" dirty="0" smtClean="0"/>
              <a:t>closest centroid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9637" y="3682314"/>
            <a:ext cx="19078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3. Recalculate </a:t>
            </a:r>
            <a:br>
              <a:rPr lang="en-US" sz="2000" dirty="0" smtClean="0"/>
            </a:br>
            <a:r>
              <a:rPr lang="en-US" sz="2000" dirty="0" smtClean="0"/>
              <a:t>centroids of all </a:t>
            </a:r>
            <a:br>
              <a:rPr lang="en-US" sz="2000" dirty="0" smtClean="0"/>
            </a:br>
            <a:r>
              <a:rPr lang="en-US" sz="2000" dirty="0" smtClean="0"/>
              <a:t>clusters</a:t>
            </a:r>
            <a:endParaRPr lang="en-US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3223767" y="5266742"/>
            <a:ext cx="27751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4. Repeat step 2 and 3</a:t>
            </a:r>
          </a:p>
          <a:p>
            <a:r>
              <a:rPr lang="en-US" sz="2000" dirty="0" smtClean="0"/>
              <a:t>Until convergence</a:t>
            </a:r>
            <a:endParaRPr lang="en-US" sz="2000" dirty="0"/>
          </a:p>
        </p:txBody>
      </p:sp>
      <p:sp>
        <p:nvSpPr>
          <p:cNvPr id="10" name="TextBox 9"/>
          <p:cNvSpPr txBox="1"/>
          <p:nvPr/>
        </p:nvSpPr>
        <p:spPr>
          <a:xfrm>
            <a:off x="6862119" y="3880022"/>
            <a:ext cx="19111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Final clustering</a:t>
            </a:r>
            <a:endParaRPr lang="en-US" sz="2000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3509319" y="1822750"/>
            <a:ext cx="1655805" cy="1609725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5265338" y="1809395"/>
            <a:ext cx="1449873" cy="163643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943186" y="3432475"/>
            <a:ext cx="1566133" cy="168322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3575222" y="3445829"/>
            <a:ext cx="1543208" cy="159637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5265338" y="3445829"/>
            <a:ext cx="1449873" cy="1596372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37266" y="6047710"/>
            <a:ext cx="26436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Image: Chris </a:t>
            </a:r>
            <a:r>
              <a:rPr lang="en-US" sz="1100" dirty="0" err="1" smtClean="0"/>
              <a:t>Piech</a:t>
            </a:r>
            <a:r>
              <a:rPr lang="en-US" sz="1100" dirty="0" smtClean="0"/>
              <a:t>, Stanford University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911058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Clustering example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>
                <a:solidFill>
                  <a:srgbClr val="000000"/>
                </a:solidFill>
              </a:rPr>
              <a:t>Department of Preclinical Imaging and Radiopharmacy</a:t>
            </a:r>
            <a:endParaRPr lang="de-DE" dirty="0" smtClean="0">
              <a:solidFill>
                <a:srgbClr val="000000"/>
              </a:solidFill>
            </a:endParaRPr>
          </a:p>
        </p:txBody>
      </p:sp>
      <p:pic>
        <p:nvPicPr>
          <p:cNvPr id="6" name="Picture 5" descr="L:\JONATHAN\Presentations\20141017_BrochureWSIC\Fig1_Clustering_LOWRES.png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2638" y="1153297"/>
            <a:ext cx="6985685" cy="453904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 bwMode="auto">
          <a:xfrm rot="20428709">
            <a:off x="5776700" y="1719422"/>
            <a:ext cx="2296775" cy="382253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940908" y="893908"/>
            <a:ext cx="3393990" cy="4921924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3543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Principal component analysis (PCA)</a:t>
            </a:r>
            <a:endParaRPr lang="de-DE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21519" y="1758950"/>
            <a:ext cx="7700963" cy="1441449"/>
          </a:xfrm>
        </p:spPr>
        <p:txBody>
          <a:bodyPr/>
          <a:lstStyle/>
          <a:p>
            <a:pPr marL="0" indent="0" algn="just">
              <a:buNone/>
            </a:pPr>
            <a:r>
              <a:rPr lang="en-US" sz="2400" b="1" dirty="0">
                <a:solidFill>
                  <a:srgbClr val="C00000"/>
                </a:solidFill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P</a:t>
            </a:r>
            <a:r>
              <a:rPr lang="en-US" sz="2400" dirty="0"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rincipal </a:t>
            </a:r>
            <a:r>
              <a:rPr lang="en-US" sz="2400" b="1" dirty="0">
                <a:solidFill>
                  <a:srgbClr val="C00000"/>
                </a:solidFill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C</a:t>
            </a:r>
            <a:r>
              <a:rPr lang="en-US" sz="2400" dirty="0"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omponent </a:t>
            </a:r>
            <a:r>
              <a:rPr lang="en-US" sz="2400" b="1" dirty="0">
                <a:solidFill>
                  <a:srgbClr val="C00000"/>
                </a:solidFill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A</a:t>
            </a:r>
            <a:r>
              <a:rPr lang="en-US" sz="2400" dirty="0"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nalysis (</a:t>
            </a:r>
            <a:r>
              <a:rPr lang="en-US" sz="2400" dirty="0" smtClean="0"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PCA) aims to transform </a:t>
            </a:r>
            <a:r>
              <a:rPr lang="en-US" sz="2400" dirty="0"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a number of possibly correlated variables into a smaller number of uncorrelated variables called principal components.</a:t>
            </a:r>
          </a:p>
          <a:p>
            <a:endParaRPr lang="de-DE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721519" y="3810000"/>
            <a:ext cx="7700963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B3B5B"/>
              </a:buClr>
              <a:buChar char="•"/>
              <a:defRPr sz="2600">
                <a:solidFill>
                  <a:srgbClr val="2B3B5B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B3B5B"/>
              </a:buClr>
              <a:buChar char="–"/>
              <a:defRPr sz="2600">
                <a:solidFill>
                  <a:srgbClr val="2B3B5B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B3B5B"/>
              </a:buClr>
              <a:buChar char="•"/>
              <a:defRPr sz="2400">
                <a:solidFill>
                  <a:srgbClr val="2B3B5B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B3B5B"/>
              </a:buClr>
              <a:buChar char="–"/>
              <a:defRPr sz="2000">
                <a:solidFill>
                  <a:srgbClr val="2B3B5B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2B3B5B"/>
              </a:buClr>
              <a:buChar char="»"/>
              <a:defRPr sz="2000">
                <a:solidFill>
                  <a:srgbClr val="2B3B5B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algn="just">
              <a:buFontTx/>
              <a:buNone/>
            </a:pPr>
            <a:r>
              <a:rPr lang="en-US" sz="2400" kern="0" dirty="0" smtClean="0">
                <a:latin typeface="Microsoft Sans Serif" panose="020B0604020202020204" pitchFamily="34" charset="0"/>
                <a:ea typeface="ＭＳ Ｐゴシック" charset="0"/>
                <a:cs typeface="Microsoft Sans Serif" panose="020B0604020202020204" pitchFamily="34" charset="0"/>
              </a:rPr>
              <a:t>The set of reduced variables can be used for data mining, interpretation and visualization. </a:t>
            </a:r>
          </a:p>
          <a:p>
            <a:endParaRPr lang="de-DE" kern="0" dirty="0"/>
          </a:p>
        </p:txBody>
      </p:sp>
    </p:spTree>
    <p:extLst>
      <p:ext uri="{BB962C8B-B14F-4D97-AF65-F5344CB8AC3E}">
        <p14:creationId xmlns:p14="http://schemas.microsoft.com/office/powerpoint/2010/main" val="56576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70775"/>
            <a:ext cx="6839991" cy="430887"/>
          </a:xfrm>
        </p:spPr>
        <p:txBody>
          <a:bodyPr/>
          <a:lstStyle/>
          <a:p>
            <a:r>
              <a:rPr lang="en-US" dirty="0" smtClean="0"/>
              <a:t>PCA</a:t>
            </a:r>
            <a:endParaRPr lang="de-DE" b="0" dirty="0"/>
          </a:p>
        </p:txBody>
      </p:sp>
      <p:grpSp>
        <p:nvGrpSpPr>
          <p:cNvPr id="18" name="Group 17"/>
          <p:cNvGrpSpPr/>
          <p:nvPr/>
        </p:nvGrpSpPr>
        <p:grpSpPr>
          <a:xfrm>
            <a:off x="6507690" y="2287591"/>
            <a:ext cx="1440000" cy="1800000"/>
            <a:chOff x="6507690" y="2287591"/>
            <a:chExt cx="1440000" cy="1800000"/>
          </a:xfrm>
        </p:grpSpPr>
        <p:cxnSp>
          <p:nvCxnSpPr>
            <p:cNvPr id="4" name="Straight Arrow Connector 3"/>
            <p:cNvCxnSpPr/>
            <p:nvPr/>
          </p:nvCxnSpPr>
          <p:spPr bwMode="auto">
            <a:xfrm flipV="1">
              <a:off x="6507690" y="2287591"/>
              <a:ext cx="1440000" cy="18000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42" name="Straight Arrow Connector 41"/>
            <p:cNvCxnSpPr/>
            <p:nvPr/>
          </p:nvCxnSpPr>
          <p:spPr bwMode="auto">
            <a:xfrm flipH="1" flipV="1">
              <a:off x="6771482" y="2800855"/>
              <a:ext cx="956366" cy="76501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19" name="Group 18"/>
          <p:cNvGrpSpPr/>
          <p:nvPr/>
        </p:nvGrpSpPr>
        <p:grpSpPr>
          <a:xfrm rot="-120000">
            <a:off x="4305069" y="2192204"/>
            <a:ext cx="1440000" cy="1800000"/>
            <a:chOff x="4266004" y="2203187"/>
            <a:chExt cx="1440000" cy="1800000"/>
          </a:xfrm>
        </p:grpSpPr>
        <p:cxnSp>
          <p:nvCxnSpPr>
            <p:cNvPr id="43" name="Straight Arrow Connector 42"/>
            <p:cNvCxnSpPr/>
            <p:nvPr/>
          </p:nvCxnSpPr>
          <p:spPr bwMode="auto">
            <a:xfrm rot="360000" flipV="1">
              <a:off x="4266004" y="2203187"/>
              <a:ext cx="1440000" cy="180000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64" name="Straight Arrow Connector 63"/>
            <p:cNvCxnSpPr/>
            <p:nvPr/>
          </p:nvCxnSpPr>
          <p:spPr bwMode="auto">
            <a:xfrm rot="360000" flipH="1" flipV="1">
              <a:off x="4529796" y="2716451"/>
              <a:ext cx="956366" cy="765015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rgbClr val="FF000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62" name="Group 61"/>
          <p:cNvGrpSpPr/>
          <p:nvPr/>
        </p:nvGrpSpPr>
        <p:grpSpPr>
          <a:xfrm>
            <a:off x="971600" y="1701889"/>
            <a:ext cx="7658988" cy="3600510"/>
            <a:chOff x="685800" y="1066800"/>
            <a:chExt cx="7658988" cy="3600510"/>
          </a:xfrm>
        </p:grpSpPr>
        <p:grpSp>
          <p:nvGrpSpPr>
            <p:cNvPr id="61" name="Group 60"/>
            <p:cNvGrpSpPr/>
            <p:nvPr/>
          </p:nvGrpSpPr>
          <p:grpSpPr>
            <a:xfrm>
              <a:off x="685800" y="1066800"/>
              <a:ext cx="3013433" cy="2819400"/>
              <a:chOff x="685800" y="1066800"/>
              <a:chExt cx="3013433" cy="2819400"/>
            </a:xfrm>
          </p:grpSpPr>
          <p:pic>
            <p:nvPicPr>
              <p:cNvPr id="1026" name="Picture 2" descr="C:\Users\rakatip1\Desktop\Presentations\Personalized Medicine\PCA1.jpeg"/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75412" y="1600200"/>
                <a:ext cx="2823821" cy="228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4" name="Group 13"/>
              <p:cNvGrpSpPr/>
              <p:nvPr/>
            </p:nvGrpSpPr>
            <p:grpSpPr>
              <a:xfrm>
                <a:off x="685800" y="1066800"/>
                <a:ext cx="1225074" cy="793302"/>
                <a:chOff x="317304" y="2571690"/>
                <a:chExt cx="1225074" cy="793302"/>
              </a:xfrm>
            </p:grpSpPr>
            <p:grpSp>
              <p:nvGrpSpPr>
                <p:cNvPr id="12" name="Group 11"/>
                <p:cNvGrpSpPr/>
                <p:nvPr/>
              </p:nvGrpSpPr>
              <p:grpSpPr>
                <a:xfrm>
                  <a:off x="723900" y="2679192"/>
                  <a:ext cx="685800" cy="685800"/>
                  <a:chOff x="723900" y="2679192"/>
                  <a:chExt cx="685800" cy="685800"/>
                </a:xfrm>
              </p:grpSpPr>
              <p:cxnSp>
                <p:nvCxnSpPr>
                  <p:cNvPr id="7" name="Straight Arrow Connector 6"/>
                  <p:cNvCxnSpPr/>
                  <p:nvPr/>
                </p:nvCxnSpPr>
                <p:spPr bwMode="auto">
                  <a:xfrm>
                    <a:off x="723900" y="3355752"/>
                    <a:ext cx="685800" cy="0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lg" len="lg"/>
                    <a:tailEnd type="stealth" w="lg" len="lg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  <p:cxnSp>
                <p:nvCxnSpPr>
                  <p:cNvPr id="11" name="Straight Arrow Connector 10"/>
                  <p:cNvCxnSpPr/>
                  <p:nvPr/>
                </p:nvCxnSpPr>
                <p:spPr bwMode="auto">
                  <a:xfrm flipV="1">
                    <a:off x="728662" y="2679192"/>
                    <a:ext cx="0" cy="685800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lg" len="lg"/>
                    <a:tailEnd type="stealth" w="lg" len="lg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  <p:sp>
              <p:nvSpPr>
                <p:cNvPr id="13" name="TextBox 12"/>
                <p:cNvSpPr txBox="1"/>
                <p:nvPr/>
              </p:nvSpPr>
              <p:spPr>
                <a:xfrm>
                  <a:off x="1134894" y="2944368"/>
                  <a:ext cx="40748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x</a:t>
                  </a:r>
                  <a:r>
                    <a:rPr lang="en-US" sz="2000" baseline="-25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1</a:t>
                  </a:r>
                  <a:endParaRPr lang="de-DE" sz="2000" baseline="-25000" dirty="0">
                    <a:latin typeface="Microsoft Sans Serif" panose="020B0604020202020204" pitchFamily="34" charset="0"/>
                    <a:cs typeface="Microsoft Sans Serif" panose="020B0604020202020204" pitchFamily="34" charset="0"/>
                  </a:endParaRPr>
                </a:p>
              </p:txBody>
            </p:sp>
            <p:sp>
              <p:nvSpPr>
                <p:cNvPr id="15" name="TextBox 14"/>
                <p:cNvSpPr txBox="1"/>
                <p:nvPr/>
              </p:nvSpPr>
              <p:spPr>
                <a:xfrm>
                  <a:off x="317304" y="2571690"/>
                  <a:ext cx="40748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x</a:t>
                  </a:r>
                  <a:r>
                    <a:rPr lang="en-US" sz="2000" baseline="-25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2</a:t>
                  </a:r>
                  <a:endParaRPr lang="de-DE" sz="2000" baseline="-25000" dirty="0">
                    <a:latin typeface="Microsoft Sans Serif" panose="020B0604020202020204" pitchFamily="34" charset="0"/>
                    <a:cs typeface="Microsoft Sans Serif" panose="020B0604020202020204" pitchFamily="34" charset="0"/>
                  </a:endParaRPr>
                </a:p>
              </p:txBody>
            </p:sp>
          </p:grpSp>
        </p:grpSp>
        <p:grpSp>
          <p:nvGrpSpPr>
            <p:cNvPr id="45" name="Group 44"/>
            <p:cNvGrpSpPr/>
            <p:nvPr/>
          </p:nvGrpSpPr>
          <p:grpSpPr>
            <a:xfrm>
              <a:off x="1435296" y="4038600"/>
              <a:ext cx="6032304" cy="628710"/>
              <a:chOff x="1282896" y="4038600"/>
              <a:chExt cx="6032304" cy="628710"/>
            </a:xfrm>
          </p:grpSpPr>
          <p:cxnSp>
            <p:nvCxnSpPr>
              <p:cNvPr id="41" name="Straight Arrow Connector 40"/>
              <p:cNvCxnSpPr/>
              <p:nvPr/>
            </p:nvCxnSpPr>
            <p:spPr bwMode="auto">
              <a:xfrm>
                <a:off x="1600200" y="4038600"/>
                <a:ext cx="5486400" cy="0"/>
              </a:xfrm>
              <a:prstGeom prst="straightConnector1">
                <a:avLst/>
              </a:prstGeom>
              <a:solidFill>
                <a:schemeClr val="accent1"/>
              </a:solidFill>
              <a:ln w="28575" cap="flat" cmpd="sng" algn="ctr">
                <a:solidFill>
                  <a:schemeClr val="tx1"/>
                </a:solidFill>
                <a:prstDash val="solid"/>
                <a:round/>
                <a:headEnd type="none" w="lg" len="lg"/>
                <a:tailEnd type="stealth" w="lg" len="lg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44" name="TextBox 43"/>
              <p:cNvSpPr txBox="1"/>
              <p:nvPr/>
            </p:nvSpPr>
            <p:spPr>
              <a:xfrm>
                <a:off x="1282896" y="4267200"/>
                <a:ext cx="2222303" cy="40011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 smtClean="0">
                    <a:latin typeface="+mj-lt"/>
                    <a:cs typeface="Microsoft Sans Serif" panose="020B0604020202020204" pitchFamily="34" charset="0"/>
                  </a:rPr>
                  <a:t>Low redundancy </a:t>
                </a:r>
                <a:endParaRPr lang="de-DE" sz="2000" dirty="0">
                  <a:latin typeface="+mj-lt"/>
                  <a:cs typeface="Microsoft Sans Serif" panose="020B0604020202020204" pitchFamily="34" charset="0"/>
                </a:endParaRPr>
              </a:p>
            </p:txBody>
          </p:sp>
          <p:sp>
            <p:nvSpPr>
              <p:cNvPr id="46" name="TextBox 45"/>
              <p:cNvSpPr txBox="1"/>
              <p:nvPr/>
            </p:nvSpPr>
            <p:spPr>
              <a:xfrm>
                <a:off x="4873868" y="4267200"/>
                <a:ext cx="2441332" cy="40011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000" dirty="0">
                    <a:latin typeface="+mj-lt"/>
                    <a:cs typeface="Microsoft Sans Serif" panose="020B0604020202020204" pitchFamily="34" charset="0"/>
                  </a:rPr>
                  <a:t>H</a:t>
                </a:r>
                <a:r>
                  <a:rPr lang="en-US" sz="2000" dirty="0" smtClean="0">
                    <a:latin typeface="+mj-lt"/>
                    <a:cs typeface="Microsoft Sans Serif" panose="020B0604020202020204" pitchFamily="34" charset="0"/>
                  </a:rPr>
                  <a:t>igh redundancy </a:t>
                </a:r>
                <a:endParaRPr lang="de-DE" sz="2000" dirty="0">
                  <a:latin typeface="+mj-lt"/>
                  <a:cs typeface="Microsoft Sans Serif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3235835" y="1066800"/>
              <a:ext cx="2822953" cy="2743200"/>
              <a:chOff x="3235835" y="1066800"/>
              <a:chExt cx="2822953" cy="2743200"/>
            </a:xfrm>
          </p:grpSpPr>
          <p:pic>
            <p:nvPicPr>
              <p:cNvPr id="20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3235835" y="1524000"/>
                <a:ext cx="2822953" cy="2286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48" name="Group 47"/>
              <p:cNvGrpSpPr/>
              <p:nvPr/>
            </p:nvGrpSpPr>
            <p:grpSpPr>
              <a:xfrm>
                <a:off x="3346926" y="1066800"/>
                <a:ext cx="1225074" cy="793302"/>
                <a:chOff x="317304" y="2571690"/>
                <a:chExt cx="1225074" cy="793302"/>
              </a:xfrm>
            </p:grpSpPr>
            <p:grpSp>
              <p:nvGrpSpPr>
                <p:cNvPr id="49" name="Group 48"/>
                <p:cNvGrpSpPr/>
                <p:nvPr/>
              </p:nvGrpSpPr>
              <p:grpSpPr>
                <a:xfrm>
                  <a:off x="723900" y="2679192"/>
                  <a:ext cx="685800" cy="685800"/>
                  <a:chOff x="723900" y="2679192"/>
                  <a:chExt cx="685800" cy="685800"/>
                </a:xfrm>
              </p:grpSpPr>
              <p:cxnSp>
                <p:nvCxnSpPr>
                  <p:cNvPr id="52" name="Straight Arrow Connector 51"/>
                  <p:cNvCxnSpPr/>
                  <p:nvPr/>
                </p:nvCxnSpPr>
                <p:spPr bwMode="auto">
                  <a:xfrm>
                    <a:off x="723900" y="3355752"/>
                    <a:ext cx="685800" cy="0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lg" len="lg"/>
                    <a:tailEnd type="stealth" w="lg" len="lg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  <p:cxnSp>
                <p:nvCxnSpPr>
                  <p:cNvPr id="53" name="Straight Arrow Connector 52"/>
                  <p:cNvCxnSpPr/>
                  <p:nvPr/>
                </p:nvCxnSpPr>
                <p:spPr bwMode="auto">
                  <a:xfrm flipV="1">
                    <a:off x="728662" y="2679192"/>
                    <a:ext cx="0" cy="685800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lg" len="lg"/>
                    <a:tailEnd type="stealth" w="lg" len="lg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  <p:sp>
              <p:nvSpPr>
                <p:cNvPr id="50" name="TextBox 49"/>
                <p:cNvSpPr txBox="1"/>
                <p:nvPr/>
              </p:nvSpPr>
              <p:spPr>
                <a:xfrm>
                  <a:off x="1134894" y="2944368"/>
                  <a:ext cx="40748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x</a:t>
                  </a:r>
                  <a:r>
                    <a:rPr lang="en-US" sz="2000" baseline="-25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1</a:t>
                  </a:r>
                  <a:endParaRPr lang="de-DE" sz="2000" baseline="-25000" dirty="0">
                    <a:latin typeface="Microsoft Sans Serif" panose="020B0604020202020204" pitchFamily="34" charset="0"/>
                    <a:cs typeface="Microsoft Sans Serif" panose="020B0604020202020204" pitchFamily="34" charset="0"/>
                  </a:endParaRPr>
                </a:p>
              </p:txBody>
            </p:sp>
            <p:sp>
              <p:nvSpPr>
                <p:cNvPr id="51" name="TextBox 50"/>
                <p:cNvSpPr txBox="1"/>
                <p:nvPr/>
              </p:nvSpPr>
              <p:spPr>
                <a:xfrm>
                  <a:off x="317304" y="2571690"/>
                  <a:ext cx="40748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x</a:t>
                  </a:r>
                  <a:r>
                    <a:rPr lang="en-US" sz="2000" baseline="-25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2</a:t>
                  </a:r>
                  <a:endParaRPr lang="de-DE" sz="2000" baseline="-25000" dirty="0">
                    <a:latin typeface="Microsoft Sans Serif" panose="020B0604020202020204" pitchFamily="34" charset="0"/>
                    <a:cs typeface="Microsoft Sans Serif" panose="020B0604020202020204" pitchFamily="34" charset="0"/>
                  </a:endParaRPr>
                </a:p>
              </p:txBody>
            </p:sp>
          </p:grpSp>
        </p:grpSp>
        <p:grpSp>
          <p:nvGrpSpPr>
            <p:cNvPr id="47" name="Group 46"/>
            <p:cNvGrpSpPr/>
            <p:nvPr/>
          </p:nvGrpSpPr>
          <p:grpSpPr>
            <a:xfrm>
              <a:off x="5521835" y="1066800"/>
              <a:ext cx="2822953" cy="2743200"/>
              <a:chOff x="5521835" y="1066800"/>
              <a:chExt cx="2822953" cy="2743200"/>
            </a:xfrm>
          </p:grpSpPr>
          <p:pic>
            <p:nvPicPr>
              <p:cNvPr id="29" name="Picture 2"/>
              <p:cNvPicPr>
                <a:picLocks noChangeAspect="1" noChangeArrowheads="1"/>
              </p:cNvPicPr>
              <p:nvPr/>
            </p:nvPicPr>
            <p:blipFill>
              <a:blip r:embed="rId5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 bwMode="auto">
              <a:xfrm>
                <a:off x="5521835" y="1524001"/>
                <a:ext cx="2822953" cy="2285999"/>
              </a:xfrm>
              <a:prstGeom prst="rect">
                <a:avLst/>
              </a:prstGeom>
              <a:noFill/>
              <a:scene3d>
                <a:camera prst="orthographicFront">
                  <a:rot lat="0" lon="18600000" rev="0"/>
                </a:camera>
                <a:lightRig rig="threePt" dir="t"/>
              </a:scene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54" name="Group 53"/>
              <p:cNvGrpSpPr/>
              <p:nvPr/>
            </p:nvGrpSpPr>
            <p:grpSpPr>
              <a:xfrm>
                <a:off x="6242526" y="1066800"/>
                <a:ext cx="1225074" cy="793302"/>
                <a:chOff x="317304" y="2571690"/>
                <a:chExt cx="1225074" cy="793302"/>
              </a:xfrm>
            </p:grpSpPr>
            <p:grpSp>
              <p:nvGrpSpPr>
                <p:cNvPr id="55" name="Group 54"/>
                <p:cNvGrpSpPr/>
                <p:nvPr/>
              </p:nvGrpSpPr>
              <p:grpSpPr>
                <a:xfrm>
                  <a:off x="723900" y="2679192"/>
                  <a:ext cx="685800" cy="685800"/>
                  <a:chOff x="723900" y="2679192"/>
                  <a:chExt cx="685800" cy="685800"/>
                </a:xfrm>
              </p:grpSpPr>
              <p:cxnSp>
                <p:nvCxnSpPr>
                  <p:cNvPr id="58" name="Straight Arrow Connector 57"/>
                  <p:cNvCxnSpPr/>
                  <p:nvPr/>
                </p:nvCxnSpPr>
                <p:spPr bwMode="auto">
                  <a:xfrm>
                    <a:off x="723900" y="3355752"/>
                    <a:ext cx="685800" cy="0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lg" len="lg"/>
                    <a:tailEnd type="stealth" w="lg" len="lg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  <p:cxnSp>
                <p:nvCxnSpPr>
                  <p:cNvPr id="59" name="Straight Arrow Connector 58"/>
                  <p:cNvCxnSpPr/>
                  <p:nvPr/>
                </p:nvCxnSpPr>
                <p:spPr bwMode="auto">
                  <a:xfrm flipV="1">
                    <a:off x="728662" y="2679192"/>
                    <a:ext cx="0" cy="685800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28575" cap="flat" cmpd="sng" algn="ctr">
                    <a:solidFill>
                      <a:schemeClr val="tx1"/>
                    </a:solidFill>
                    <a:prstDash val="solid"/>
                    <a:round/>
                    <a:headEnd type="none" w="lg" len="lg"/>
                    <a:tailEnd type="stealth" w="lg" len="lg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</p:cxnSp>
            </p:grpSp>
            <p:sp>
              <p:nvSpPr>
                <p:cNvPr id="56" name="TextBox 55"/>
                <p:cNvSpPr txBox="1"/>
                <p:nvPr/>
              </p:nvSpPr>
              <p:spPr>
                <a:xfrm>
                  <a:off x="1134894" y="2944368"/>
                  <a:ext cx="40748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x</a:t>
                  </a:r>
                  <a:r>
                    <a:rPr lang="en-US" sz="2000" baseline="-25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1</a:t>
                  </a:r>
                  <a:endParaRPr lang="de-DE" sz="2000" baseline="-25000" dirty="0">
                    <a:latin typeface="Microsoft Sans Serif" panose="020B0604020202020204" pitchFamily="34" charset="0"/>
                    <a:cs typeface="Microsoft Sans Serif" panose="020B0604020202020204" pitchFamily="34" charset="0"/>
                  </a:endParaRP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317304" y="2571690"/>
                  <a:ext cx="407484" cy="40011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2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x</a:t>
                  </a:r>
                  <a:r>
                    <a:rPr lang="en-US" sz="2000" baseline="-25000" dirty="0" smtClean="0">
                      <a:latin typeface="Microsoft Sans Serif" panose="020B0604020202020204" pitchFamily="34" charset="0"/>
                      <a:cs typeface="Microsoft Sans Serif" panose="020B0604020202020204" pitchFamily="34" charset="0"/>
                    </a:rPr>
                    <a:t>2</a:t>
                  </a:r>
                  <a:endParaRPr lang="de-DE" sz="2000" baseline="-25000" dirty="0">
                    <a:latin typeface="Microsoft Sans Serif" panose="020B0604020202020204" pitchFamily="34" charset="0"/>
                    <a:cs typeface="Microsoft Sans Serif" panose="020B0604020202020204" pitchFamily="34" charset="0"/>
                  </a:endParaRPr>
                </a:p>
              </p:txBody>
            </p:sp>
          </p:grpSp>
        </p:grpSp>
      </p:grpSp>
      <p:sp>
        <p:nvSpPr>
          <p:cNvPr id="63" name="Rectangle 62"/>
          <p:cNvSpPr/>
          <p:nvPr/>
        </p:nvSpPr>
        <p:spPr>
          <a:xfrm>
            <a:off x="1405829" y="6472812"/>
            <a:ext cx="633234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1400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Figure adapted from  “a tutorial on principal component </a:t>
            </a:r>
            <a:r>
              <a:rPr lang="de-DE" sz="1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analysis“, Jon Shlens</a:t>
            </a:r>
          </a:p>
        </p:txBody>
      </p:sp>
    </p:spTree>
    <p:extLst>
      <p:ext uri="{BB962C8B-B14F-4D97-AF65-F5344CB8AC3E}">
        <p14:creationId xmlns:p14="http://schemas.microsoft.com/office/powerpoint/2010/main" val="413417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PCA example — RGB image</a:t>
            </a:r>
            <a:endParaRPr lang="de-DE" dirty="0"/>
          </a:p>
        </p:txBody>
      </p:sp>
      <p:grpSp>
        <p:nvGrpSpPr>
          <p:cNvPr id="13" name="Group 12"/>
          <p:cNvGrpSpPr/>
          <p:nvPr/>
        </p:nvGrpSpPr>
        <p:grpSpPr>
          <a:xfrm>
            <a:off x="2172055" y="990600"/>
            <a:ext cx="4800245" cy="2103120"/>
            <a:chOff x="1981555" y="990600"/>
            <a:chExt cx="4800245" cy="2103120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981555" y="990600"/>
              <a:ext cx="2655939" cy="210312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TextBox 11"/>
            <p:cNvSpPr txBox="1"/>
            <p:nvPr/>
          </p:nvSpPr>
          <p:spPr>
            <a:xfrm>
              <a:off x="4953000" y="1842105"/>
              <a:ext cx="182880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Original image</a:t>
              </a:r>
              <a:endParaRPr lang="de-DE" sz="2000" dirty="0">
                <a:latin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788813" y="5695890"/>
            <a:ext cx="1785525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R component</a:t>
            </a:r>
            <a:endParaRPr lang="de-DE" sz="2000" dirty="0">
              <a:latin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586125" y="5695890"/>
            <a:ext cx="1752600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B </a:t>
            </a:r>
            <a:r>
              <a:rPr lang="en-US" sz="20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component</a:t>
            </a:r>
            <a:endParaRPr lang="de-DE" sz="2000" dirty="0">
              <a:latin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79238" y="5695890"/>
            <a:ext cx="1785525" cy="40011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G</a:t>
            </a:r>
            <a:r>
              <a:rPr lang="en-US" sz="2000" dirty="0" smtClean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 component</a:t>
            </a:r>
            <a:endParaRPr lang="de-DE" sz="2000" dirty="0">
              <a:latin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grpSp>
        <p:nvGrpSpPr>
          <p:cNvPr id="14" name="RGB"/>
          <p:cNvGrpSpPr/>
          <p:nvPr/>
        </p:nvGrpSpPr>
        <p:grpSpPr>
          <a:xfrm>
            <a:off x="376360" y="3420000"/>
            <a:ext cx="8391281" cy="2083593"/>
            <a:chOff x="360000" y="3420000"/>
            <a:chExt cx="8391281" cy="2083593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0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40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20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369798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RGB"/>
          <p:cNvGrpSpPr/>
          <p:nvPr/>
        </p:nvGrpSpPr>
        <p:grpSpPr>
          <a:xfrm>
            <a:off x="376360" y="3420000"/>
            <a:ext cx="8391281" cy="2083593"/>
            <a:chOff x="360000" y="3420000"/>
            <a:chExt cx="8391281" cy="2083593"/>
          </a:xfrm>
        </p:grpSpPr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0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40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20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</p:grpSp>
      <p:grpSp>
        <p:nvGrpSpPr>
          <p:cNvPr id="40" name="PCs"/>
          <p:cNvGrpSpPr/>
          <p:nvPr/>
        </p:nvGrpSpPr>
        <p:grpSpPr>
          <a:xfrm>
            <a:off x="378000" y="3420000"/>
            <a:ext cx="8391281" cy="2676000"/>
            <a:chOff x="378000" y="3420000"/>
            <a:chExt cx="8391281" cy="2676000"/>
          </a:xfrm>
        </p:grpSpPr>
        <p:grpSp>
          <p:nvGrpSpPr>
            <p:cNvPr id="37" name="Group 36"/>
            <p:cNvGrpSpPr/>
            <p:nvPr/>
          </p:nvGrpSpPr>
          <p:grpSpPr>
            <a:xfrm>
              <a:off x="378000" y="3420000"/>
              <a:ext cx="2631281" cy="2676000"/>
              <a:chOff x="378000" y="3420000"/>
              <a:chExt cx="2631281" cy="2676000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788813" y="5695890"/>
                <a:ext cx="1785525" cy="40011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latin typeface="Microsoft Sans Serif" panose="020B0604020202020204" pitchFamily="34" charset="0"/>
                    <a:cs typeface="Microsoft Sans Serif" panose="020B0604020202020204" pitchFamily="34" charset="0"/>
                  </a:rPr>
                  <a:t>PC-1 (92.7%)</a:t>
                </a:r>
                <a:endParaRPr lang="de-DE" sz="2000" dirty="0">
                  <a:latin typeface="Microsoft Sans Serif" panose="020B0604020202020204" pitchFamily="34" charset="0"/>
                  <a:cs typeface="Microsoft Sans Serif" panose="020B0604020202020204" pitchFamily="34" charset="0"/>
                </a:endParaRPr>
              </a:p>
            </p:txBody>
          </p:sp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78000" y="3420000"/>
                <a:ext cx="2631281" cy="2083594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</p:grpSp>
        <p:grpSp>
          <p:nvGrpSpPr>
            <p:cNvPr id="38" name="Group 37"/>
            <p:cNvGrpSpPr/>
            <p:nvPr/>
          </p:nvGrpSpPr>
          <p:grpSpPr>
            <a:xfrm>
              <a:off x="3258000" y="3420000"/>
              <a:ext cx="2631281" cy="2676000"/>
              <a:chOff x="3258000" y="3420000"/>
              <a:chExt cx="2631281" cy="2676000"/>
            </a:xfrm>
          </p:grpSpPr>
          <p:sp>
            <p:nvSpPr>
              <p:cNvPr id="14" name="TextBox 13"/>
              <p:cNvSpPr txBox="1"/>
              <p:nvPr/>
            </p:nvSpPr>
            <p:spPr>
              <a:xfrm>
                <a:off x="3771899" y="5695890"/>
                <a:ext cx="1600201" cy="40011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latin typeface="Microsoft Sans Serif" panose="020B0604020202020204" pitchFamily="34" charset="0"/>
                    <a:cs typeface="Microsoft Sans Serif" panose="020B0604020202020204" pitchFamily="34" charset="0"/>
                  </a:rPr>
                  <a:t>PC-2 (6.3%)</a:t>
                </a:r>
                <a:endParaRPr lang="de-DE" sz="2000" dirty="0">
                  <a:latin typeface="Microsoft Sans Serif" panose="020B0604020202020204" pitchFamily="34" charset="0"/>
                  <a:cs typeface="Microsoft Sans Serif" panose="020B0604020202020204" pitchFamily="34" charset="0"/>
                </a:endParaRPr>
              </a:p>
            </p:txBody>
          </p:sp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258000" y="3420000"/>
                <a:ext cx="2631281" cy="2083594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</p:grpSp>
        <p:grpSp>
          <p:nvGrpSpPr>
            <p:cNvPr id="39" name="Group 38"/>
            <p:cNvGrpSpPr/>
            <p:nvPr/>
          </p:nvGrpSpPr>
          <p:grpSpPr>
            <a:xfrm>
              <a:off x="6138000" y="3420000"/>
              <a:ext cx="2631281" cy="2676000"/>
              <a:chOff x="6138000" y="3420000"/>
              <a:chExt cx="2631281" cy="2676000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6774036" y="5695890"/>
                <a:ext cx="1376776" cy="400110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 smtClean="0">
                    <a:latin typeface="Microsoft Sans Serif" panose="020B0604020202020204" pitchFamily="34" charset="0"/>
                    <a:cs typeface="Microsoft Sans Serif" panose="020B0604020202020204" pitchFamily="34" charset="0"/>
                  </a:rPr>
                  <a:t>PC-3 (1%)</a:t>
                </a:r>
                <a:endParaRPr lang="de-DE" sz="2000" dirty="0">
                  <a:latin typeface="Microsoft Sans Serif" panose="020B0604020202020204" pitchFamily="34" charset="0"/>
                  <a:cs typeface="Microsoft Sans Serif" panose="020B0604020202020204" pitchFamily="34" charset="0"/>
                </a:endParaRPr>
              </a:p>
            </p:txBody>
          </p:sp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138000" y="3420000"/>
                <a:ext cx="2631281" cy="2083594"/>
              </a:xfrm>
              <a:prstGeom prst="rect">
                <a:avLst/>
              </a:prstGeom>
              <a:ln w="19050">
                <a:solidFill>
                  <a:schemeClr val="tx1"/>
                </a:solidFill>
              </a:ln>
            </p:spPr>
          </p:pic>
        </p:grpSp>
      </p:grpSp>
      <p:grpSp>
        <p:nvGrpSpPr>
          <p:cNvPr id="17" name="Orig"/>
          <p:cNvGrpSpPr/>
          <p:nvPr/>
        </p:nvGrpSpPr>
        <p:grpSpPr>
          <a:xfrm>
            <a:off x="378000" y="950911"/>
            <a:ext cx="4622079" cy="2103120"/>
            <a:chOff x="812635" y="990600"/>
            <a:chExt cx="4622079" cy="2103120"/>
          </a:xfrm>
        </p:grpSpPr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812635" y="990600"/>
              <a:ext cx="2632299" cy="20844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3605914" y="2693610"/>
              <a:ext cx="1828800" cy="40011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Original image</a:t>
              </a:r>
              <a:endParaRPr lang="de-DE" sz="2000" dirty="0">
                <a:latin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cxnSp>
          <p:nvCxnSpPr>
            <p:cNvPr id="20" name="Straight Connector 19"/>
            <p:cNvCxnSpPr>
              <a:endCxn id="19" idx="1"/>
            </p:cNvCxnSpPr>
            <p:nvPr/>
          </p:nvCxnSpPr>
          <p:spPr bwMode="auto">
            <a:xfrm>
              <a:off x="3452276" y="2893665"/>
              <a:ext cx="153638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21" name="Gray"/>
          <p:cNvGrpSpPr/>
          <p:nvPr/>
        </p:nvGrpSpPr>
        <p:grpSpPr>
          <a:xfrm>
            <a:off x="4479052" y="950400"/>
            <a:ext cx="4273248" cy="2084400"/>
            <a:chOff x="4465782" y="946098"/>
            <a:chExt cx="4273248" cy="2084400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6106730" y="946098"/>
              <a:ext cx="2632300" cy="2084400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TextBox 22"/>
            <p:cNvSpPr txBox="1"/>
            <p:nvPr/>
          </p:nvSpPr>
          <p:spPr>
            <a:xfrm>
              <a:off x="4465782" y="990600"/>
              <a:ext cx="1447800" cy="707886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Gray scale image</a:t>
              </a:r>
              <a:endParaRPr lang="de-DE" sz="2000" dirty="0">
                <a:latin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cxnSp>
          <p:nvCxnSpPr>
            <p:cNvPr id="24" name="Straight Connector 23"/>
            <p:cNvCxnSpPr>
              <a:stCxn id="23" idx="3"/>
            </p:cNvCxnSpPr>
            <p:nvPr/>
          </p:nvCxnSpPr>
          <p:spPr bwMode="auto">
            <a:xfrm>
              <a:off x="5913582" y="1344543"/>
              <a:ext cx="182880" cy="0"/>
            </a:xfrm>
            <a:prstGeom prst="line">
              <a:avLst/>
            </a:prstGeom>
            <a:solidFill>
              <a:schemeClr val="accent1"/>
            </a:solidFill>
            <a:ln w="19050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26" name="Title 1"/>
          <p:cNvSpPr>
            <a:spLocks noGrp="1"/>
          </p:cNvSpPr>
          <p:nvPr>
            <p:ph type="title"/>
          </p:nvPr>
        </p:nvSpPr>
        <p:spPr>
          <a:xfrm>
            <a:off x="468313" y="174625"/>
            <a:ext cx="8255000" cy="427038"/>
          </a:xfrm>
        </p:spPr>
        <p:txBody>
          <a:bodyPr/>
          <a:lstStyle/>
          <a:p>
            <a:r>
              <a:rPr lang="en-US" dirty="0" smtClean="0"/>
              <a:t>PCA example — RGB image</a:t>
            </a:r>
            <a:endParaRPr lang="de-DE" dirty="0"/>
          </a:p>
        </p:txBody>
      </p:sp>
      <p:grpSp>
        <p:nvGrpSpPr>
          <p:cNvPr id="51" name="Recon1"/>
          <p:cNvGrpSpPr/>
          <p:nvPr/>
        </p:nvGrpSpPr>
        <p:grpSpPr>
          <a:xfrm>
            <a:off x="378000" y="3420000"/>
            <a:ext cx="2631281" cy="2844022"/>
            <a:chOff x="378000" y="3420000"/>
            <a:chExt cx="2631281" cy="2844022"/>
          </a:xfrm>
        </p:grpSpPr>
        <p:sp>
          <p:nvSpPr>
            <p:cNvPr id="33" name="TextBox 32"/>
            <p:cNvSpPr txBox="1"/>
            <p:nvPr/>
          </p:nvSpPr>
          <p:spPr>
            <a:xfrm>
              <a:off x="735408" y="5556136"/>
              <a:ext cx="1892334" cy="70788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Reconstructed</a:t>
              </a:r>
            </a:p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PC-1 (92.7%)</a:t>
              </a:r>
              <a:endParaRPr lang="de-DE" sz="2000" dirty="0">
                <a:latin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8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</p:grpSp>
      <p:grpSp>
        <p:nvGrpSpPr>
          <p:cNvPr id="52" name="Recon2"/>
          <p:cNvGrpSpPr/>
          <p:nvPr/>
        </p:nvGrpSpPr>
        <p:grpSpPr>
          <a:xfrm>
            <a:off x="3258000" y="3420000"/>
            <a:ext cx="2631281" cy="2844022"/>
            <a:chOff x="3258000" y="3420000"/>
            <a:chExt cx="2631281" cy="2844022"/>
          </a:xfrm>
        </p:grpSpPr>
        <p:sp>
          <p:nvSpPr>
            <p:cNvPr id="30" name="TextBox 29"/>
            <p:cNvSpPr txBox="1"/>
            <p:nvPr/>
          </p:nvSpPr>
          <p:spPr>
            <a:xfrm>
              <a:off x="3650852" y="5556136"/>
              <a:ext cx="1828801" cy="70788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Reconstructed</a:t>
              </a:r>
            </a:p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PC-1-2 (99%)</a:t>
              </a:r>
              <a:endParaRPr lang="de-DE" sz="2000" dirty="0">
                <a:latin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58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</p:grpSp>
      <p:grpSp>
        <p:nvGrpSpPr>
          <p:cNvPr id="53" name="Recon3"/>
          <p:cNvGrpSpPr/>
          <p:nvPr/>
        </p:nvGrpSpPr>
        <p:grpSpPr>
          <a:xfrm>
            <a:off x="6138000" y="3420000"/>
            <a:ext cx="2631281" cy="2844022"/>
            <a:chOff x="6138000" y="3420000"/>
            <a:chExt cx="2631281" cy="2844022"/>
          </a:xfrm>
        </p:grpSpPr>
        <p:sp>
          <p:nvSpPr>
            <p:cNvPr id="32" name="TextBox 31"/>
            <p:cNvSpPr txBox="1"/>
            <p:nvPr/>
          </p:nvSpPr>
          <p:spPr>
            <a:xfrm>
              <a:off x="6473145" y="5556136"/>
              <a:ext cx="1944215" cy="70788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Reconstructed</a:t>
              </a:r>
            </a:p>
            <a:p>
              <a:pPr algn="ctr"/>
              <a:r>
                <a:rPr lang="en-US" sz="2000" dirty="0" smtClean="0">
                  <a:latin typeface="Microsoft Sans Serif" panose="020B0604020202020204" pitchFamily="34" charset="0"/>
                  <a:cs typeface="Microsoft Sans Serif" panose="020B0604020202020204" pitchFamily="34" charset="0"/>
                </a:rPr>
                <a:t>PC-1-3 (100%)</a:t>
              </a:r>
              <a:endParaRPr lang="de-DE" sz="2000" dirty="0">
                <a:latin typeface="Microsoft Sans Serif" panose="020B0604020202020204" pitchFamily="34" charset="0"/>
                <a:cs typeface="Microsoft Sans Serif" panose="020B0604020202020204" pitchFamily="34" charset="0"/>
              </a:endParaRPr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38000" y="3420000"/>
              <a:ext cx="2631281" cy="2083593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</p:pic>
      </p:grpSp>
      <p:pic>
        <p:nvPicPr>
          <p:cNvPr id="69" name="Picture 68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3042" y="756000"/>
            <a:ext cx="3492645" cy="2529517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4000" y="756000"/>
            <a:ext cx="3492645" cy="2529517"/>
          </a:xfrm>
          <a:prstGeom prst="rect">
            <a:avLst/>
          </a:prstGeom>
        </p:spPr>
      </p:pic>
      <p:grpSp>
        <p:nvGrpSpPr>
          <p:cNvPr id="74" name="Group 73"/>
          <p:cNvGrpSpPr/>
          <p:nvPr/>
        </p:nvGrpSpPr>
        <p:grpSpPr>
          <a:xfrm>
            <a:off x="4565252" y="766565"/>
            <a:ext cx="3852108" cy="2518952"/>
            <a:chOff x="4565252" y="766565"/>
            <a:chExt cx="3852108" cy="2518952"/>
          </a:xfrm>
        </p:grpSpPr>
        <p:sp>
          <p:nvSpPr>
            <p:cNvPr id="71" name="TextBox 70"/>
            <p:cNvSpPr txBox="1"/>
            <p:nvPr/>
          </p:nvSpPr>
          <p:spPr>
            <a:xfrm>
              <a:off x="7787059" y="994902"/>
              <a:ext cx="63030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600" dirty="0" smtClean="0"/>
                <a:t>0.6R</a:t>
              </a:r>
            </a:p>
            <a:p>
              <a:pPr algn="r"/>
              <a:r>
                <a:rPr lang="en-US" sz="1600" dirty="0" smtClean="0"/>
                <a:t>0.6G</a:t>
              </a:r>
            </a:p>
            <a:p>
              <a:pPr algn="r"/>
              <a:r>
                <a:rPr lang="en-US" sz="1600" dirty="0" smtClean="0"/>
                <a:t>0.5B</a:t>
              </a:r>
              <a:endParaRPr lang="en-US" sz="1600" dirty="0"/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565252" y="766565"/>
              <a:ext cx="69923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600" dirty="0" smtClean="0"/>
                <a:t>-0.6R</a:t>
              </a:r>
            </a:p>
            <a:p>
              <a:pPr algn="r"/>
              <a:r>
                <a:rPr lang="en-US" sz="1600" dirty="0" smtClean="0"/>
                <a:t>-0.1G</a:t>
              </a:r>
            </a:p>
            <a:p>
              <a:pPr algn="r"/>
              <a:r>
                <a:rPr lang="en-US" sz="1600" dirty="0" smtClean="0"/>
                <a:t>0.8B</a:t>
              </a:r>
              <a:endParaRPr lang="en-US" sz="1600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5410502" y="2454520"/>
              <a:ext cx="69923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600" dirty="0" smtClean="0"/>
                <a:t>-0.5R</a:t>
              </a:r>
            </a:p>
            <a:p>
              <a:pPr algn="r"/>
              <a:r>
                <a:rPr lang="en-US" sz="1600" dirty="0" smtClean="0"/>
                <a:t>0.8G</a:t>
              </a:r>
            </a:p>
            <a:p>
              <a:pPr algn="r"/>
              <a:r>
                <a:rPr lang="en-US" sz="1600" dirty="0" smtClean="0"/>
                <a:t>-0.3B</a:t>
              </a:r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56557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56604E-6 L 0 -0.3601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80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Further </a:t>
            </a:r>
            <a:r>
              <a:rPr lang="en-US" altLang="en-US" dirty="0" smtClean="0"/>
              <a:t>reading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Geoff Dougherty</a:t>
            </a:r>
            <a:br>
              <a:rPr lang="en-US" dirty="0" smtClean="0"/>
            </a:br>
            <a:r>
              <a:rPr lang="en-US" dirty="0" smtClean="0"/>
              <a:t>Digital Image Processing for Medical Applications</a:t>
            </a:r>
          </a:p>
          <a:p>
            <a:pPr>
              <a:defRPr/>
            </a:pPr>
            <a:r>
              <a:rPr lang="en-US" dirty="0" smtClean="0"/>
              <a:t>Rafael Gonzalez &amp; Richard Woods</a:t>
            </a:r>
            <a:br>
              <a:rPr lang="en-US" dirty="0" smtClean="0"/>
            </a:br>
            <a:r>
              <a:rPr lang="en-US" dirty="0" smtClean="0"/>
              <a:t>Digital Image Processing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 smtClean="0"/>
          </a:p>
          <a:p>
            <a:pPr marL="0" indent="0">
              <a:buFontTx/>
              <a:buNone/>
              <a:defRPr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5040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Practical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r">
              <a:defRPr/>
            </a:pPr>
            <a:r>
              <a:rPr lang="de-DE" smtClean="0"/>
              <a:t>Department of Preclinical Imaging and Radiopharmacy</a:t>
            </a:r>
            <a:endParaRPr lang="de-DE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348728" y="3658823"/>
            <a:ext cx="844654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latin typeface="Trebuchet MS" panose="020B0603020202020204" pitchFamily="34" charset="0"/>
                <a:cs typeface="Courier New" panose="02070309020205020404" pitchFamily="49" charset="0"/>
              </a:rPr>
              <a:t>jonathan.disselhorst.eu/</a:t>
            </a:r>
            <a:r>
              <a:rPr lang="en-US" sz="3600" b="1" dirty="0" err="1">
                <a:latin typeface="Trebuchet MS" panose="020B0603020202020204" pitchFamily="34" charset="0"/>
                <a:cs typeface="Courier New" panose="02070309020205020404" pitchFamily="49" charset="0"/>
              </a:rPr>
              <a:t>imageanalysis</a:t>
            </a:r>
            <a:endParaRPr lang="en-US" sz="3600" b="1" dirty="0">
              <a:latin typeface="Trebuchet MS" panose="020B0603020202020204" pitchFamily="34" charset="0"/>
              <a:cs typeface="Courier New" panose="02070309020205020404" pitchFamily="49" charset="0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8376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34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0</TotalTime>
  <Words>2070</Words>
  <Application>Microsoft Macintosh PowerPoint</Application>
  <PresentationFormat>Bildschirmpräsentation (4:3)</PresentationFormat>
  <Paragraphs>424</Paragraphs>
  <Slides>63</Slides>
  <Notes>7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9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63</vt:i4>
      </vt:variant>
    </vt:vector>
  </HeadingPairs>
  <TitlesOfParts>
    <vt:vector size="73" baseType="lpstr">
      <vt:lpstr>Calibri</vt:lpstr>
      <vt:lpstr>Courier New</vt:lpstr>
      <vt:lpstr>Microsoft Sans Serif</vt:lpstr>
      <vt:lpstr>ＭＳ Ｐゴシック</vt:lpstr>
      <vt:lpstr>Tahoma</vt:lpstr>
      <vt:lpstr>Times New Roman</vt:lpstr>
      <vt:lpstr>Trebuchet MS</vt:lpstr>
      <vt:lpstr>Wingdings</vt:lpstr>
      <vt:lpstr>Arial</vt:lpstr>
      <vt:lpstr>Blank</vt:lpstr>
      <vt:lpstr>Image Analysis</vt:lpstr>
      <vt:lpstr>Overview</vt:lpstr>
      <vt:lpstr>Sampling and Quantization</vt:lpstr>
      <vt:lpstr>Computer storage</vt:lpstr>
      <vt:lpstr>Bit depth</vt:lpstr>
      <vt:lpstr>Resolution</vt:lpstr>
      <vt:lpstr>Spatial resolution: Pixel size</vt:lpstr>
      <vt:lpstr>Spatial resolution: PSF</vt:lpstr>
      <vt:lpstr>PSF: Example in 1D</vt:lpstr>
      <vt:lpstr>Partial Volume Effect</vt:lpstr>
      <vt:lpstr>PVE: Spill-out and spill-in</vt:lpstr>
      <vt:lpstr>PVE: Size dependent</vt:lpstr>
      <vt:lpstr>PVE. Reconstruction</vt:lpstr>
      <vt:lpstr>Histograms</vt:lpstr>
      <vt:lpstr>Dynamic Range</vt:lpstr>
      <vt:lpstr>Histogram stretch</vt:lpstr>
      <vt:lpstr>Histogram equalization</vt:lpstr>
      <vt:lpstr>Spatial Filtering</vt:lpstr>
      <vt:lpstr>Noise</vt:lpstr>
      <vt:lpstr>Convolution based operations</vt:lpstr>
      <vt:lpstr>Smoothing mask</vt:lpstr>
      <vt:lpstr>Gaussian Blur</vt:lpstr>
      <vt:lpstr>Sharpening</vt:lpstr>
      <vt:lpstr>Frequency Filtering</vt:lpstr>
      <vt:lpstr>Low Pass Filter</vt:lpstr>
      <vt:lpstr>Butterworth low pass filter</vt:lpstr>
      <vt:lpstr>Low Pass Filter</vt:lpstr>
      <vt:lpstr>Low Pass Filter</vt:lpstr>
      <vt:lpstr>High pass filter</vt:lpstr>
      <vt:lpstr>Band pass / Band reject filter</vt:lpstr>
      <vt:lpstr>Band-Reject Filter Example</vt:lpstr>
      <vt:lpstr>Example</vt:lpstr>
      <vt:lpstr>Example</vt:lpstr>
      <vt:lpstr>Filtering</vt:lpstr>
      <vt:lpstr>Segmentation</vt:lpstr>
      <vt:lpstr>Manual segmentation</vt:lpstr>
      <vt:lpstr>Fixed Volume</vt:lpstr>
      <vt:lpstr>Thresholding</vt:lpstr>
      <vt:lpstr>Absolute Thresholding </vt:lpstr>
      <vt:lpstr>Relative Thresholding (I)</vt:lpstr>
      <vt:lpstr>Relative Thresholding (II)</vt:lpstr>
      <vt:lpstr>Connected component analysis</vt:lpstr>
      <vt:lpstr>Edge detection</vt:lpstr>
      <vt:lpstr>Morphological filters</vt:lpstr>
      <vt:lpstr>Morphological filters</vt:lpstr>
      <vt:lpstr>Morphological Filters</vt:lpstr>
      <vt:lpstr>Morphological Filters</vt:lpstr>
      <vt:lpstr>Morphological Filters</vt:lpstr>
      <vt:lpstr>Morphological Filters</vt:lpstr>
      <vt:lpstr>Morphological Filters</vt:lpstr>
      <vt:lpstr>Morphological Filters</vt:lpstr>
      <vt:lpstr>Clustering</vt:lpstr>
      <vt:lpstr>Clustering</vt:lpstr>
      <vt:lpstr>Clustering</vt:lpstr>
      <vt:lpstr>k-Means Clustering</vt:lpstr>
      <vt:lpstr>k-Means Clustering</vt:lpstr>
      <vt:lpstr>Clustering example</vt:lpstr>
      <vt:lpstr>Principal component analysis (PCA)</vt:lpstr>
      <vt:lpstr>PCA</vt:lpstr>
      <vt:lpstr>PCA example — RGB image</vt:lpstr>
      <vt:lpstr>PCA example — RGB image</vt:lpstr>
      <vt:lpstr>Further reading</vt:lpstr>
      <vt:lpstr>Practical</vt:lpstr>
    </vt:vector>
  </TitlesOfParts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2013-11-18T14:29:58Z</dcterms:created>
  <dcterms:modified xsi:type="dcterms:W3CDTF">2017-12-16T12:39:15Z</dcterms:modified>
</cp:coreProperties>
</file>