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png" ContentType="image/png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95" r:id="rId2"/>
  </p:sldMasterIdLst>
  <p:notesMasterIdLst>
    <p:notesMasterId r:id="rId40"/>
  </p:notesMasterIdLst>
  <p:handoutMasterIdLst>
    <p:handoutMasterId r:id="rId41"/>
  </p:handoutMasterIdLst>
  <p:sldIdLst>
    <p:sldId id="465" r:id="rId3"/>
    <p:sldId id="632" r:id="rId4"/>
    <p:sldId id="490" r:id="rId5"/>
    <p:sldId id="575" r:id="rId6"/>
    <p:sldId id="611" r:id="rId7"/>
    <p:sldId id="612" r:id="rId8"/>
    <p:sldId id="613" r:id="rId9"/>
    <p:sldId id="620" r:id="rId10"/>
    <p:sldId id="655" r:id="rId11"/>
    <p:sldId id="656" r:id="rId12"/>
    <p:sldId id="657" r:id="rId13"/>
    <p:sldId id="659" r:id="rId14"/>
    <p:sldId id="564" r:id="rId15"/>
    <p:sldId id="643" r:id="rId16"/>
    <p:sldId id="645" r:id="rId17"/>
    <p:sldId id="644" r:id="rId18"/>
    <p:sldId id="667" r:id="rId19"/>
    <p:sldId id="654" r:id="rId20"/>
    <p:sldId id="660" r:id="rId21"/>
    <p:sldId id="661" r:id="rId22"/>
    <p:sldId id="662" r:id="rId23"/>
    <p:sldId id="663" r:id="rId24"/>
    <p:sldId id="664" r:id="rId25"/>
    <p:sldId id="669" r:id="rId26"/>
    <p:sldId id="648" r:id="rId27"/>
    <p:sldId id="647" r:id="rId28"/>
    <p:sldId id="651" r:id="rId29"/>
    <p:sldId id="649" r:id="rId30"/>
    <p:sldId id="591" r:id="rId31"/>
    <p:sldId id="665" r:id="rId32"/>
    <p:sldId id="668" r:id="rId33"/>
    <p:sldId id="653" r:id="rId34"/>
    <p:sldId id="650" r:id="rId35"/>
    <p:sldId id="551" r:id="rId36"/>
    <p:sldId id="652" r:id="rId37"/>
    <p:sldId id="666" r:id="rId38"/>
    <p:sldId id="601" r:id="rId39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224">
          <p15:clr>
            <a:srgbClr val="A4A3A4"/>
          </p15:clr>
        </p15:guide>
        <p15:guide id="3" pos="2880">
          <p15:clr>
            <a:srgbClr val="A4A3A4"/>
          </p15:clr>
        </p15:guide>
        <p15:guide id="4" pos="288">
          <p15:clr>
            <a:srgbClr val="A4A3A4"/>
          </p15:clr>
        </p15:guide>
        <p15:guide id="5" pos="547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49E"/>
    <a:srgbClr val="3C8DF4"/>
    <a:srgbClr val="F69500"/>
    <a:srgbClr val="FF5050"/>
    <a:srgbClr val="3075B5"/>
    <a:srgbClr val="008000"/>
    <a:srgbClr val="80008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4"/>
    <p:restoredTop sz="82278" autoAdjust="0"/>
  </p:normalViewPr>
  <p:slideViewPr>
    <p:cSldViewPr>
      <p:cViewPr varScale="1">
        <p:scale>
          <a:sx n="71" d="100"/>
          <a:sy n="71" d="100"/>
        </p:scale>
        <p:origin x="192" y="1120"/>
      </p:cViewPr>
      <p:guideLst>
        <p:guide orient="horz" pos="2160"/>
        <p:guide orient="horz" pos="4224"/>
        <p:guide pos="2880"/>
        <p:guide pos="288"/>
        <p:guide pos="54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notesMaster" Target="notesMasters/notesMaster1.xml"/><Relationship Id="rId41" Type="http://schemas.openxmlformats.org/officeDocument/2006/relationships/handoutMaster" Target="handoutMasters/handoutMaster1.xml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E29A7264-D74C-45E4-8265-D229F8558DBA}" type="datetime1">
              <a:rPr lang="de-DE"/>
              <a:pPr>
                <a:defRPr/>
              </a:pPr>
              <a:t>15.12.17</a:t>
            </a:fld>
            <a:endParaRPr lang="de-DE"/>
          </a:p>
        </p:txBody>
      </p:sp>
      <p:sp>
        <p:nvSpPr>
          <p:cNvPr id="135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5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31CBB614-05E0-428F-BBF4-F32988E0416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37395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0925"/>
            <a:ext cx="5207000" cy="460533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>
                <a:ea typeface="MS PGothic" charset="0"/>
                <a:cs typeface="MS PGothic" charset="0"/>
              </a:defRPr>
            </a:lvl1pPr>
          </a:lstStyle>
          <a:p>
            <a:pPr>
              <a:defRPr/>
            </a:pPr>
            <a:fld id="{12154620-9ADA-4546-9186-CD899E43566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58138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charset="0"/>
        <a:cs typeface="MS PGothic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charset="0"/>
        <a:cs typeface="MS PGothic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charset="0"/>
        <a:cs typeface="MS PGothic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charset="0"/>
        <a:cs typeface="MS PGothic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charset="0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dirty="0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704E1653-0E43-43DD-9107-CBC0F7C78B81}" type="slidenum">
              <a:rPr lang="de-DE" sz="1300"/>
              <a:pPr algn="r" defTabSz="990600" eaLnBrk="0" hangingPunct="0"/>
              <a:t>3</a:t>
            </a:fld>
            <a:endParaRPr lang="de-DE" sz="1300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8100" cy="3838575"/>
          </a:xfrm>
          <a:solidFill>
            <a:srgbClr val="FFFFFF"/>
          </a:solidFill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57747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4925" cy="3836988"/>
          </a:xfrm>
          <a:ln/>
        </p:spPr>
      </p:sp>
      <p:sp>
        <p:nvSpPr>
          <p:cNvPr id="176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931" y="4861441"/>
            <a:ext cx="5209440" cy="460557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4703" tIns="52352" rIns="104703" bIns="52352"/>
          <a:lstStyle/>
          <a:p>
            <a:pPr eaLnBrk="1" hangingPunct="1"/>
            <a:endParaRPr lang="de-DE" altLang="de-DE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099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CDF518B5-F4A9-44D8-BE49-6E2EC5F6C459}" type="slidenum">
              <a:rPr lang="de-DE" sz="1300"/>
              <a:pPr algn="r" defTabSz="990600" eaLnBrk="0" hangingPunct="0"/>
              <a:t>7</a:t>
            </a:fld>
            <a:endParaRPr lang="de-DE" sz="130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4925" cy="3836988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547592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de-DE" dirty="0" smtClean="0">
                <a:latin typeface="Arial" pitchFamily="34" charset="0"/>
                <a:ea typeface="ＭＳ Ｐゴシック" pitchFamily="34" charset="-128"/>
              </a:rPr>
              <a:t>Positron Range depends</a:t>
            </a:r>
            <a:r>
              <a:rPr lang="en-US" altLang="de-DE" baseline="0" dirty="0" smtClean="0">
                <a:latin typeface="Arial" pitchFamily="34" charset="0"/>
                <a:ea typeface="ＭＳ Ｐゴシック" pitchFamily="34" charset="-128"/>
              </a:rPr>
              <a:t> on maximum positron energy and describes an average distance which the positron travels in the body before it hits an electron an </a:t>
            </a:r>
            <a:r>
              <a:rPr lang="en-US" altLang="de-DE" baseline="0" dirty="0" err="1" smtClean="0">
                <a:latin typeface="Arial" pitchFamily="34" charset="0"/>
                <a:ea typeface="ＭＳ Ｐゴシック" pitchFamily="34" charset="-128"/>
              </a:rPr>
              <a:t>anhihilates</a:t>
            </a:r>
            <a:r>
              <a:rPr lang="en-US" altLang="de-DE" baseline="0" dirty="0" smtClean="0">
                <a:latin typeface="Arial" pitchFamily="34" charset="0"/>
                <a:ea typeface="ＭＳ Ｐゴシック" pitchFamily="34" charset="-128"/>
              </a:rPr>
              <a:t>.</a:t>
            </a:r>
            <a:endParaRPr lang="en-US" altLang="de-DE" dirty="0" smtClean="0"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799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16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17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18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19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20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21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22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23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24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49055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26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27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28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32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33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31DEEC4B-A024-4019-9A55-12FE6F9FA49C}" type="slidenum">
              <a:rPr lang="de-DE" sz="1300"/>
              <a:pPr algn="r" defTabSz="990600" eaLnBrk="0" hangingPunct="0"/>
              <a:t>34</a:t>
            </a:fld>
            <a:endParaRPr lang="de-DE" sz="1300"/>
          </a:p>
        </p:txBody>
      </p:sp>
      <p:sp>
        <p:nvSpPr>
          <p:cNvPr id="129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69133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35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36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5" name="Rectangle 7"/>
          <p:cNvSpPr txBox="1">
            <a:spLocks noGrp="1" noChangeArrowheads="1"/>
          </p:cNvSpPr>
          <p:nvPr/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 eaLnBrk="0" hangingPunct="0"/>
            <a:fld id="{4B3DFAFD-27A4-4903-93BD-9225AE6B98E4}" type="slidenum">
              <a:rPr lang="de-DE" sz="1300"/>
              <a:pPr algn="r" defTabSz="990600" eaLnBrk="0" hangingPunct="0"/>
              <a:t>37</a:t>
            </a:fld>
            <a:endParaRPr lang="de-DE" sz="1300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5363" y="768350"/>
            <a:ext cx="5114925" cy="3836988"/>
          </a:xfrm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>
              <a:ea typeface="MS PGothic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31176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jpe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486400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486400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en-US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301750"/>
            <a:ext cx="7700963" cy="4359275"/>
          </a:xfrm>
        </p:spPr>
        <p:txBody>
          <a:bodyPr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pic>
        <p:nvPicPr>
          <p:cNvPr id="3" name="Picture 16" descr="sEKUT_WortBildMarke_W_RGB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sp>
        <p:nvSpPr>
          <p:cNvPr id="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>
              <a:defRPr/>
            </a:pPr>
            <a:r>
              <a:rPr lang="de-DE" sz="1000" smtClean="0"/>
              <a:t>Department of </a:t>
            </a:r>
          </a:p>
          <a:p>
            <a:pPr algn="ctr">
              <a:defRPr/>
            </a:pPr>
            <a:r>
              <a:rPr lang="de-DE" sz="1000" smtClean="0"/>
              <a:t>Preclinical Imaging and Radiopharmacy</a:t>
            </a:r>
          </a:p>
          <a:p>
            <a:pPr algn="ctr">
              <a:defRPr/>
            </a:pPr>
            <a:endParaRPr lang="de-DE" sz="1000" smtClean="0"/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WSIC_Logo_gr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495800" y="6565900"/>
            <a:ext cx="6858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ea typeface="MS PGothic" charset="0"/>
              </a:defRPr>
            </a:lvl1pPr>
          </a:lstStyle>
          <a:p>
            <a:pPr>
              <a:defRPr/>
            </a:pPr>
            <a:fld id="{334F093A-FFFB-40B6-9902-FD77EB1924C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pic>
        <p:nvPicPr>
          <p:cNvPr id="3" name="Picture 16" descr="sEKUT_WortBildMarke_W_RGB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sp>
        <p:nvSpPr>
          <p:cNvPr id="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>
              <a:defRPr/>
            </a:pPr>
            <a:r>
              <a:rPr lang="de-DE" sz="1000" smtClean="0"/>
              <a:t>Department of </a:t>
            </a:r>
          </a:p>
          <a:p>
            <a:pPr algn="ctr">
              <a:defRPr/>
            </a:pPr>
            <a:r>
              <a:rPr lang="de-DE" sz="1000" smtClean="0"/>
              <a:t>Preclinical Imaging and Radiopharmacy</a:t>
            </a:r>
          </a:p>
          <a:p>
            <a:pPr algn="ctr">
              <a:defRPr/>
            </a:pPr>
            <a:endParaRPr lang="de-DE" sz="1000" smtClean="0"/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WSIC_Logo_gr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495800" y="6565900"/>
            <a:ext cx="6858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ea typeface="MS PGothic" charset="0"/>
              </a:defRPr>
            </a:lvl1pPr>
          </a:lstStyle>
          <a:p>
            <a:pPr>
              <a:defRPr/>
            </a:pPr>
            <a:fld id="{5B2C3691-9B48-4316-9EBA-BDE3738A866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3" name="Picture 16" descr="sEKUT_WortBildMarke_W_RGB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smtClean="0">
                <a:solidFill>
                  <a:prstClr val="black"/>
                </a:solidFill>
              </a:rPr>
              <a:t>Department of 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smtClean="0">
                <a:solidFill>
                  <a:prstClr val="black"/>
                </a:solidFill>
              </a:rPr>
              <a:t>Preclinical Imaging and Radiopharmacy</a:t>
            </a:r>
          </a:p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 sz="1000" smtClean="0">
              <a:solidFill>
                <a:prstClr val="black"/>
              </a:solidFill>
            </a:endParaRPr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 descr="WSIC_Logo_gr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495800" y="6565900"/>
            <a:ext cx="685800" cy="381000"/>
          </a:xfrm>
          <a:prstGeom prst="rect">
            <a:avLst/>
          </a:prstGeom>
        </p:spPr>
        <p:txBody>
          <a:bodyPr anchor="t"/>
          <a:lstStyle>
            <a:lvl1pPr defTabSz="914400" eaLnBrk="0" hangingPunct="0">
              <a:defRPr/>
            </a:lvl1pPr>
          </a:lstStyle>
          <a:p>
            <a:pPr>
              <a:defRPr/>
            </a:pPr>
            <a:fld id="{93665B1E-53ED-4D7B-B773-A3B20A357AD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5485519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0611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344262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4077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5495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278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71263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5228391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3633978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802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486400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486400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730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el und Tabel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abellenplatzhalter 2"/>
          <p:cNvSpPr>
            <a:spLocks noGrp="1"/>
          </p:cNvSpPr>
          <p:nvPr>
            <p:ph type="tbl" idx="1"/>
          </p:nvPr>
        </p:nvSpPr>
        <p:spPr>
          <a:xfrm>
            <a:off x="457200" y="1301750"/>
            <a:ext cx="7700963" cy="4359275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337461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solidFill>
                <a:srgbClr val="000000"/>
              </a:solidFill>
              <a:ea typeface="MS PGothic" charset="0"/>
            </a:endParaRPr>
          </a:p>
        </p:txBody>
      </p:sp>
      <p:pic>
        <p:nvPicPr>
          <p:cNvPr id="3" name="Picture 16" descr="sEKUT_WortBildMarke_W_RGB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solidFill>
                <a:srgbClr val="000000"/>
              </a:solidFill>
              <a:ea typeface="MS PGothic" charset="0"/>
            </a:endParaRPr>
          </a:p>
        </p:txBody>
      </p:sp>
      <p:sp>
        <p:nvSpPr>
          <p:cNvPr id="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>
              <a:defRPr/>
            </a:pPr>
            <a:r>
              <a:rPr lang="de-DE" sz="1000">
                <a:solidFill>
                  <a:srgbClr val="000000"/>
                </a:solidFill>
              </a:rPr>
              <a:t>Department of </a:t>
            </a:r>
          </a:p>
          <a:p>
            <a:pPr algn="ctr">
              <a:defRPr/>
            </a:pPr>
            <a:r>
              <a:rPr lang="de-DE" sz="1000">
                <a:solidFill>
                  <a:srgbClr val="000000"/>
                </a:solidFill>
              </a:rPr>
              <a:t>Preclinical Imaging and Radiopharmacy</a:t>
            </a:r>
          </a:p>
          <a:p>
            <a:pPr algn="ctr">
              <a:defRPr/>
            </a:pPr>
            <a:endParaRPr lang="de-DE" sz="1000">
              <a:solidFill>
                <a:srgbClr val="000000"/>
              </a:solidFill>
            </a:endParaRPr>
          </a:p>
        </p:txBody>
      </p:sp>
      <p:pic>
        <p:nvPicPr>
          <p:cNvPr id="6" name="Picture 12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WSIC_Logo_gr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liennummernplatzhalter 3"/>
          <p:cNvSpPr>
            <a:spLocks noGrp="1"/>
          </p:cNvSpPr>
          <p:nvPr>
            <p:ph type="sldNum" sz="quarter" idx="10"/>
          </p:nvPr>
        </p:nvSpPr>
        <p:spPr>
          <a:xfrm>
            <a:off x="4495800" y="6565900"/>
            <a:ext cx="685800" cy="3810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ea typeface="MS PGothic" charset="0"/>
              </a:defRPr>
            </a:lvl1pPr>
          </a:lstStyle>
          <a:p>
            <a:pPr>
              <a:defRPr/>
            </a:pPr>
            <a:fld id="{28BCEF8A-4335-49E7-B665-8509A075F938}" type="slidenum">
              <a:rPr lang="de-DE">
                <a:solidFill>
                  <a:srgbClr val="000000"/>
                </a:solidFill>
              </a:rPr>
              <a:pPr>
                <a:defRPr/>
              </a:pPr>
              <a:t>‹Nr.›</a:t>
            </a:fld>
            <a:endParaRPr lang="de-D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697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jpeg"/><Relationship Id="rId17" Type="http://schemas.openxmlformats.org/officeDocument/2006/relationships/image" Target="../media/image2.png"/><Relationship Id="rId18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theme" Target="../theme/theme2.xml"/><Relationship Id="rId14" Type="http://schemas.openxmlformats.org/officeDocument/2006/relationships/image" Target="../media/image1.jpeg"/><Relationship Id="rId15" Type="http://schemas.openxmlformats.org/officeDocument/2006/relationships/image" Target="../media/image2.png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pic>
        <p:nvPicPr>
          <p:cNvPr id="1027" name="Picture 16" descr="sEKUT_WortBildMarke_W_RGB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ea typeface="MS PGothic" charset="0"/>
            </a:endParaRPr>
          </a:p>
        </p:txBody>
      </p:sp>
      <p:sp>
        <p:nvSpPr>
          <p:cNvPr id="102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30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3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>
              <a:defRPr/>
            </a:pPr>
            <a:r>
              <a:rPr lang="de-DE" sz="1000" smtClean="0"/>
              <a:t>Department of </a:t>
            </a:r>
          </a:p>
          <a:p>
            <a:pPr algn="ctr">
              <a:defRPr/>
            </a:pPr>
            <a:r>
              <a:rPr lang="de-DE" sz="1000" smtClean="0"/>
              <a:t>Preclinical Imaging and Radiopharmacy</a:t>
            </a:r>
          </a:p>
          <a:p>
            <a:pPr algn="ctr">
              <a:defRPr/>
            </a:pPr>
            <a:endParaRPr lang="de-DE" sz="1000" smtClean="0"/>
          </a:p>
        </p:txBody>
      </p:sp>
      <p:pic>
        <p:nvPicPr>
          <p:cNvPr id="1032" name="Picture 12"/>
          <p:cNvPicPr>
            <a:picLocks noChangeAspect="1" noChangeArrowheads="1"/>
          </p:cNvPicPr>
          <p:nvPr userDrawn="1"/>
        </p:nvPicPr>
        <p:blipFill>
          <a:blip r:embed="rId17"/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14" descr="WSIC_Logo_gr"/>
          <p:cNvPicPr>
            <a:picLocks noChangeAspect="1" noChangeArrowheads="1"/>
          </p:cNvPicPr>
          <p:nvPr userDrawn="1"/>
        </p:nvPicPr>
        <p:blipFill>
          <a:blip r:embed="rId18"/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  <p:sldLayoutId id="2147483666" r:id="rId12"/>
    <p:sldLayoutId id="2147483667" r:id="rId13"/>
    <p:sldLayoutId id="2147483694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MS PGothic" charset="0"/>
          <a:cs typeface="MS PGothic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MS PGothic" charset="0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MS PGothic" charset="0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MS PGothic" charset="0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MS PGothic" charset="0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MS PGothic" charset="0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solidFill>
                <a:srgbClr val="000000"/>
              </a:solidFill>
              <a:ea typeface="MS PGothic" charset="0"/>
            </a:endParaRPr>
          </a:p>
        </p:txBody>
      </p:sp>
      <p:pic>
        <p:nvPicPr>
          <p:cNvPr id="1027" name="Picture 16" descr="sEKUT_WortBildMarke_W_RGB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6924675" y="141288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/>
        </p:spPr>
        <p:txBody>
          <a:bodyPr/>
          <a:lstStyle/>
          <a:p>
            <a:pPr eaLnBrk="0" hangingPunct="0">
              <a:defRPr/>
            </a:pPr>
            <a:endParaRPr lang="de-DE">
              <a:solidFill>
                <a:srgbClr val="000000"/>
              </a:solidFill>
              <a:ea typeface="MS PGothic" charset="0"/>
            </a:endParaRPr>
          </a:p>
        </p:txBody>
      </p:sp>
      <p:sp>
        <p:nvSpPr>
          <p:cNvPr id="1029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035" name="Rectangle 27"/>
          <p:cNvSpPr txBox="1">
            <a:spLocks noChangeArrowheads="1"/>
          </p:cNvSpPr>
          <p:nvPr userDrawn="1"/>
        </p:nvSpPr>
        <p:spPr bwMode="auto">
          <a:xfrm>
            <a:off x="5181600" y="6400800"/>
            <a:ext cx="2438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>
              <a:defRPr/>
            </a:pPr>
            <a:r>
              <a:rPr lang="de-DE" sz="1000">
                <a:solidFill>
                  <a:srgbClr val="000000"/>
                </a:solidFill>
              </a:rPr>
              <a:t>Department of </a:t>
            </a:r>
          </a:p>
          <a:p>
            <a:pPr algn="ctr">
              <a:defRPr/>
            </a:pPr>
            <a:r>
              <a:rPr lang="de-DE" sz="1000">
                <a:solidFill>
                  <a:srgbClr val="000000"/>
                </a:solidFill>
              </a:rPr>
              <a:t>Preclinical Imaging and Radiopharmacy</a:t>
            </a:r>
          </a:p>
          <a:p>
            <a:pPr algn="ctr">
              <a:defRPr/>
            </a:pPr>
            <a:endParaRPr lang="de-DE" sz="1000">
              <a:solidFill>
                <a:srgbClr val="000000"/>
              </a:solidFill>
            </a:endParaRPr>
          </a:p>
        </p:txBody>
      </p:sp>
      <p:pic>
        <p:nvPicPr>
          <p:cNvPr id="1032" name="Picture 12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7548563" y="6354763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14" descr="WSIC_Logo_gr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748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MS PGothic" charset="0"/>
          <a:cs typeface="MS PGothic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MS PGothic" charset="0"/>
          <a:cs typeface="MS PGothic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MS PGothic" charset="0"/>
          <a:cs typeface="MS PGothic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–"/>
        <a:defRPr sz="2400">
          <a:solidFill>
            <a:schemeClr val="tx1"/>
          </a:solidFill>
          <a:latin typeface="+mn-lt"/>
          <a:ea typeface="MS PGothic" charset="0"/>
          <a:cs typeface="MS PGothic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•"/>
        <a:defRPr sz="2000">
          <a:solidFill>
            <a:schemeClr val="tx1"/>
          </a:solidFill>
          <a:latin typeface="+mn-lt"/>
          <a:ea typeface="MS PGothic" charset="0"/>
          <a:cs typeface="MS PGothic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–"/>
        <a:defRPr sz="1800">
          <a:solidFill>
            <a:schemeClr val="tx1"/>
          </a:solidFill>
          <a:latin typeface="+mn-lt"/>
          <a:ea typeface="MS PGothic" charset="0"/>
          <a:cs typeface="MS PGothic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21549E"/>
        </a:buClr>
        <a:buChar char="»"/>
        <a:defRPr sz="1800">
          <a:solidFill>
            <a:schemeClr val="tx1"/>
          </a:solidFill>
          <a:latin typeface="+mn-lt"/>
          <a:ea typeface="MS PGothic" charset="0"/>
          <a:cs typeface="MS PGothic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png"/><Relationship Id="rId5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wmf"/><Relationship Id="rId5" Type="http://schemas.openxmlformats.org/officeDocument/2006/relationships/image" Target="../media/image16.wmf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8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emf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46.jp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7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4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5" Type="http://schemas.openxmlformats.org/officeDocument/2006/relationships/image" Target="../media/image51.png"/><Relationship Id="rId6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450850" y="1420902"/>
            <a:ext cx="8229600" cy="3016210"/>
          </a:xfrm>
        </p:spPr>
        <p:txBody>
          <a:bodyPr/>
          <a:lstStyle/>
          <a:p>
            <a:pPr algn="ctr" eaLnBrk="1" hangingPunct="1"/>
            <a:r>
              <a:rPr lang="en-US" dirty="0" smtClean="0"/>
              <a:t>Small animal fMRI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b="0" dirty="0" smtClean="0"/>
              <a:t>Biochemical and physiological background, </a:t>
            </a:r>
            <a:br>
              <a:rPr lang="en-US" b="0" dirty="0" smtClean="0"/>
            </a:br>
            <a:r>
              <a:rPr lang="en-US" b="0" dirty="0" smtClean="0"/>
              <a:t>technical needs and applications</a:t>
            </a:r>
            <a:br>
              <a:rPr lang="en-US" b="0" dirty="0" smtClean="0"/>
            </a:br>
            <a:r>
              <a:rPr lang="en-US" b="0" dirty="0" smtClean="0"/>
              <a:t/>
            </a:r>
            <a:br>
              <a:rPr lang="en-US" b="0" dirty="0" smtClean="0"/>
            </a:br>
            <a:r>
              <a:rPr lang="en-US" b="0" dirty="0" smtClean="0"/>
              <a:t>12/04/2017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>
              <a:ea typeface="MS PGothic" pitchFamily="34" charset="-128"/>
            </a:endParaRPr>
          </a:p>
        </p:txBody>
      </p:sp>
      <p:sp>
        <p:nvSpPr>
          <p:cNvPr id="19459" name="Rectangle 3"/>
          <p:cNvSpPr txBox="1">
            <a:spLocks noChangeArrowheads="1"/>
          </p:cNvSpPr>
          <p:nvPr/>
        </p:nvSpPr>
        <p:spPr bwMode="auto">
          <a:xfrm>
            <a:off x="450850" y="5318279"/>
            <a:ext cx="8229600" cy="991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spcBef>
                <a:spcPct val="20000"/>
              </a:spcBef>
              <a:buClr>
                <a:srgbClr val="21549E"/>
              </a:buClr>
            </a:pPr>
            <a:r>
              <a:rPr lang="en-US" sz="1400" dirty="0"/>
              <a:t>Werner Siemens Imaging Center,</a:t>
            </a:r>
          </a:p>
          <a:p>
            <a:pPr algn="ctr">
              <a:spcBef>
                <a:spcPct val="20000"/>
              </a:spcBef>
              <a:buClr>
                <a:srgbClr val="21549E"/>
              </a:buClr>
            </a:pPr>
            <a:r>
              <a:rPr lang="en-US" sz="1400" dirty="0"/>
              <a:t> Department of Preclinical Imaging and </a:t>
            </a:r>
            <a:r>
              <a:rPr lang="en-US" sz="1400" dirty="0" err="1"/>
              <a:t>Radiopharmacy</a:t>
            </a:r>
            <a:r>
              <a:rPr lang="en-US" sz="1400" dirty="0"/>
              <a:t>, </a:t>
            </a:r>
          </a:p>
          <a:p>
            <a:pPr algn="ctr">
              <a:spcBef>
                <a:spcPct val="20000"/>
              </a:spcBef>
              <a:buClr>
                <a:srgbClr val="21549E"/>
              </a:buClr>
            </a:pPr>
            <a:r>
              <a:rPr lang="en-US" sz="1400" dirty="0"/>
              <a:t>Eberhard </a:t>
            </a:r>
            <a:r>
              <a:rPr lang="en-US" sz="1400" dirty="0" err="1"/>
              <a:t>Karls</a:t>
            </a:r>
            <a:r>
              <a:rPr lang="en-US" sz="1400" dirty="0"/>
              <a:t> University </a:t>
            </a:r>
            <a:r>
              <a:rPr lang="en-US" sz="1400" dirty="0" err="1"/>
              <a:t>Tuebingen</a:t>
            </a:r>
            <a:r>
              <a:rPr lang="en-US" sz="1400" dirty="0"/>
              <a:t>, </a:t>
            </a:r>
            <a:r>
              <a:rPr lang="en-US" sz="1400" dirty="0" smtClean="0"/>
              <a:t>Germany</a:t>
            </a:r>
          </a:p>
          <a:p>
            <a:pPr algn="ctr">
              <a:spcBef>
                <a:spcPct val="20000"/>
              </a:spcBef>
              <a:buClr>
                <a:srgbClr val="21549E"/>
              </a:buClr>
            </a:pPr>
            <a:endParaRPr lang="en-US" sz="1400" dirty="0"/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82550" y="23813"/>
            <a:ext cx="8964613" cy="620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9461" name="Rectangle 7"/>
          <p:cNvSpPr>
            <a:spLocks noChangeArrowheads="1"/>
          </p:cNvSpPr>
          <p:nvPr/>
        </p:nvSpPr>
        <p:spPr bwMode="auto">
          <a:xfrm>
            <a:off x="5076825" y="6357938"/>
            <a:ext cx="3816350" cy="476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pic>
        <p:nvPicPr>
          <p:cNvPr id="19462" name="Picture 16" descr="sEKUT_WortBildMarke_W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3" y="138113"/>
            <a:ext cx="17526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67625" y="115888"/>
            <a:ext cx="1209675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Rectangle 27"/>
          <p:cNvSpPr txBox="1">
            <a:spLocks noChangeArrowheads="1"/>
          </p:cNvSpPr>
          <p:nvPr/>
        </p:nvSpPr>
        <p:spPr bwMode="auto">
          <a:xfrm>
            <a:off x="5310188" y="6400800"/>
            <a:ext cx="3567112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1000" smtClean="0"/>
              <a:t>Department of  Preclinical Imaging and Radiopharmacy</a:t>
            </a:r>
          </a:p>
          <a:p>
            <a:pPr algn="ctr"/>
            <a:endParaRPr 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460375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de-DE" b="1">
                <a:solidFill>
                  <a:srgbClr val="1E5399"/>
                </a:solidFill>
              </a:rPr>
              <a:t>Dedicated Imaging Modalities</a:t>
            </a:r>
          </a:p>
        </p:txBody>
      </p:sp>
      <p:sp>
        <p:nvSpPr>
          <p:cNvPr id="3" name="AutoShape 8" descr="Bildergebnis für MRI image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" name="AutoShape 14" descr="Bildergebnis für positron emission tomography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022350" y="1117600"/>
            <a:ext cx="523875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CT</a:t>
            </a: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3103563" y="1117600"/>
            <a:ext cx="649287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MRI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7443788" y="1117600"/>
            <a:ext cx="679450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PET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429419" y="5242711"/>
            <a:ext cx="1638300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Morphology</a:t>
            </a:r>
          </a:p>
        </p:txBody>
      </p:sp>
      <p:sp>
        <p:nvSpPr>
          <p:cNvPr id="21" name="Text Box 7"/>
          <p:cNvSpPr txBox="1">
            <a:spLocks noChangeArrowheads="1"/>
          </p:cNvSpPr>
          <p:nvPr/>
        </p:nvSpPr>
        <p:spPr bwMode="auto">
          <a:xfrm>
            <a:off x="2658269" y="5221288"/>
            <a:ext cx="1638300" cy="7016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Morphology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(Function)</a:t>
            </a: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7215188" y="5221288"/>
            <a:ext cx="1257300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Function</a:t>
            </a:r>
          </a:p>
        </p:txBody>
      </p:sp>
      <p:pic>
        <p:nvPicPr>
          <p:cNvPr id="23" name="Picture 9" descr="FDG-PETMRI2-B14-40A_select_1coro"/>
          <p:cNvPicPr>
            <a:picLocks noChangeAspect="1" noChangeArrowheads="1"/>
          </p:cNvPicPr>
          <p:nvPr/>
        </p:nvPicPr>
        <p:blipFill>
          <a:blip r:embed="rId2">
            <a:lum bright="36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1" r="26741"/>
          <a:stretch>
            <a:fillRect/>
          </a:stretch>
        </p:blipFill>
        <p:spPr bwMode="auto">
          <a:xfrm>
            <a:off x="2679700" y="1735138"/>
            <a:ext cx="1595438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 descr="FDG_mouse_400uC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6" r="21666"/>
          <a:stretch>
            <a:fillRect/>
          </a:stretch>
        </p:blipFill>
        <p:spPr bwMode="auto">
          <a:xfrm>
            <a:off x="6921500" y="1779588"/>
            <a:ext cx="191293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1" descr="CoronalSlice1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7" t="8546" r="32182" b="8842"/>
          <a:stretch>
            <a:fillRect/>
          </a:stretch>
        </p:blipFill>
        <p:spPr bwMode="auto">
          <a:xfrm>
            <a:off x="354013" y="1803400"/>
            <a:ext cx="1789112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2" descr="M5-t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9" t="14648" r="58594" b="23438"/>
          <a:stretch>
            <a:fillRect/>
          </a:stretch>
        </p:blipFill>
        <p:spPr bwMode="auto">
          <a:xfrm>
            <a:off x="4749800" y="1803400"/>
            <a:ext cx="17795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5040313" y="968375"/>
            <a:ext cx="1166812" cy="70802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Optical </a:t>
            </a:r>
          </a:p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Imaging</a:t>
            </a: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5010944" y="5242710"/>
            <a:ext cx="1257300" cy="396875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elvetica" charset="0"/>
                <a:ea typeface="ＭＳ Ｐゴシック" pitchFamily="34" charset="-128"/>
              </a:rPr>
              <a:t>Function</a:t>
            </a:r>
          </a:p>
        </p:txBody>
      </p:sp>
    </p:spTree>
    <p:extLst>
      <p:ext uri="{BB962C8B-B14F-4D97-AF65-F5344CB8AC3E}">
        <p14:creationId xmlns:p14="http://schemas.microsoft.com/office/powerpoint/2010/main" val="100026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4"/>
          <p:cNvGrpSpPr/>
          <p:nvPr/>
        </p:nvGrpSpPr>
        <p:grpSpPr>
          <a:xfrm>
            <a:off x="5734000" y="3789040"/>
            <a:ext cx="2438400" cy="973535"/>
            <a:chOff x="1333500" y="2045889"/>
            <a:chExt cx="2438400" cy="973535"/>
          </a:xfrm>
        </p:grpSpPr>
        <p:sp>
          <p:nvSpPr>
            <p:cNvPr id="17412" name="Textfeld 3"/>
            <p:cNvSpPr txBox="1">
              <a:spLocks noChangeArrowheads="1"/>
            </p:cNvSpPr>
            <p:nvPr/>
          </p:nvSpPr>
          <p:spPr bwMode="auto">
            <a:xfrm>
              <a:off x="1562100" y="2310606"/>
              <a:ext cx="1981200" cy="461962"/>
            </a:xfrm>
            <a:prstGeom prst="rect">
              <a:avLst/>
            </a:prstGeom>
            <a:gradFill flip="none" rotWithShape="1">
              <a:gsLst>
                <a:gs pos="0">
                  <a:srgbClr val="00B0F0">
                    <a:tint val="66000"/>
                    <a:satMod val="160000"/>
                  </a:srgbClr>
                </a:gs>
                <a:gs pos="50000">
                  <a:srgbClr val="00B0F0">
                    <a:tint val="44500"/>
                    <a:satMod val="160000"/>
                  </a:srgbClr>
                </a:gs>
                <a:gs pos="100000">
                  <a:srgbClr val="00B0F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defRPr/>
              </a:pPr>
              <a:r>
                <a:rPr lang="en-US" dirty="0" smtClean="0">
                  <a:ea typeface="ＭＳ Ｐゴシック" charset="-128"/>
                </a:rPr>
                <a:t>fMRI</a:t>
              </a:r>
              <a:endParaRPr lang="en-US" dirty="0">
                <a:ea typeface="ＭＳ Ｐゴシック" charset="-128"/>
              </a:endParaRPr>
            </a:p>
          </p:txBody>
        </p:sp>
        <p:sp>
          <p:nvSpPr>
            <p:cNvPr id="53282" name="Abgerundetes Rechteck 77"/>
            <p:cNvSpPr>
              <a:spLocks noChangeArrowheads="1"/>
            </p:cNvSpPr>
            <p:nvPr/>
          </p:nvSpPr>
          <p:spPr bwMode="auto">
            <a:xfrm>
              <a:off x="1333500" y="2045889"/>
              <a:ext cx="2438400" cy="973535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</p:grpSp>
      <p:grpSp>
        <p:nvGrpSpPr>
          <p:cNvPr id="7" name="Gruppieren 6"/>
          <p:cNvGrpSpPr/>
          <p:nvPr/>
        </p:nvGrpSpPr>
        <p:grpSpPr>
          <a:xfrm>
            <a:off x="1619672" y="2060848"/>
            <a:ext cx="2971800" cy="4084638"/>
            <a:chOff x="4838700" y="1359693"/>
            <a:chExt cx="2971800" cy="4084638"/>
          </a:xfrm>
        </p:grpSpPr>
        <p:sp>
          <p:nvSpPr>
            <p:cNvPr id="53253" name="Textfeld 7"/>
            <p:cNvSpPr txBox="1">
              <a:spLocks noChangeArrowheads="1"/>
            </p:cNvSpPr>
            <p:nvPr/>
          </p:nvSpPr>
          <p:spPr bwMode="auto">
            <a:xfrm>
              <a:off x="4838700" y="2118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blood flow / perfusion</a:t>
              </a:r>
            </a:p>
          </p:txBody>
        </p:sp>
        <p:sp>
          <p:nvSpPr>
            <p:cNvPr id="53254" name="Textfeld 8"/>
            <p:cNvSpPr txBox="1">
              <a:spLocks noChangeArrowheads="1"/>
            </p:cNvSpPr>
            <p:nvPr/>
          </p:nvSpPr>
          <p:spPr bwMode="auto">
            <a:xfrm>
              <a:off x="4838700" y="2499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blood / tissue oxygenation</a:t>
              </a:r>
            </a:p>
          </p:txBody>
        </p:sp>
        <p:sp>
          <p:nvSpPr>
            <p:cNvPr id="53255" name="Textfeld 9"/>
            <p:cNvSpPr txBox="1">
              <a:spLocks noChangeArrowheads="1"/>
            </p:cNvSpPr>
            <p:nvPr/>
          </p:nvSpPr>
          <p:spPr bwMode="auto">
            <a:xfrm>
              <a:off x="4838700" y="2880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glucose consumption</a:t>
              </a:r>
            </a:p>
          </p:txBody>
        </p:sp>
        <p:sp>
          <p:nvSpPr>
            <p:cNvPr id="53256" name="Textfeld 10"/>
            <p:cNvSpPr txBox="1">
              <a:spLocks noChangeArrowheads="1"/>
            </p:cNvSpPr>
            <p:nvPr/>
          </p:nvSpPr>
          <p:spPr bwMode="auto">
            <a:xfrm>
              <a:off x="4838700" y="3261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amino/nucleic acid metabolism</a:t>
              </a:r>
            </a:p>
          </p:txBody>
        </p:sp>
        <p:sp>
          <p:nvSpPr>
            <p:cNvPr id="53257" name="Textfeld 11"/>
            <p:cNvSpPr txBox="1">
              <a:spLocks noChangeArrowheads="1"/>
            </p:cNvSpPr>
            <p:nvPr/>
          </p:nvSpPr>
          <p:spPr bwMode="auto">
            <a:xfrm>
              <a:off x="4838700" y="3642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neurotransmitter metabolism</a:t>
              </a:r>
            </a:p>
          </p:txBody>
        </p:sp>
        <p:sp>
          <p:nvSpPr>
            <p:cNvPr id="53258" name="Textfeld 12"/>
            <p:cNvSpPr txBox="1">
              <a:spLocks noChangeArrowheads="1"/>
            </p:cNvSpPr>
            <p:nvPr/>
          </p:nvSpPr>
          <p:spPr bwMode="auto">
            <a:xfrm>
              <a:off x="4838700" y="4023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receptor density</a:t>
              </a:r>
            </a:p>
          </p:txBody>
        </p:sp>
        <p:sp>
          <p:nvSpPr>
            <p:cNvPr id="53259" name="Textfeld 13"/>
            <p:cNvSpPr txBox="1">
              <a:spLocks noChangeArrowheads="1"/>
            </p:cNvSpPr>
            <p:nvPr/>
          </p:nvSpPr>
          <p:spPr bwMode="auto">
            <a:xfrm>
              <a:off x="4838700" y="4404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cell labeling</a:t>
              </a:r>
            </a:p>
          </p:txBody>
        </p:sp>
        <p:sp>
          <p:nvSpPr>
            <p:cNvPr id="53260" name="Textfeld 14"/>
            <p:cNvSpPr txBox="1">
              <a:spLocks noChangeArrowheads="1"/>
            </p:cNvSpPr>
            <p:nvPr/>
          </p:nvSpPr>
          <p:spPr bwMode="auto">
            <a:xfrm>
              <a:off x="4838700" y="4785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 tissue pH</a:t>
              </a:r>
            </a:p>
          </p:txBody>
        </p:sp>
        <p:sp>
          <p:nvSpPr>
            <p:cNvPr id="53261" name="Textfeld 15"/>
            <p:cNvSpPr txBox="1">
              <a:spLocks noChangeArrowheads="1"/>
            </p:cNvSpPr>
            <p:nvPr/>
          </p:nvSpPr>
          <p:spPr bwMode="auto">
            <a:xfrm>
              <a:off x="4838700" y="5166518"/>
              <a:ext cx="2971800" cy="2778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/>
                <a:t>metabolite/drug concentration</a:t>
              </a:r>
            </a:p>
          </p:txBody>
        </p:sp>
        <p:sp>
          <p:nvSpPr>
            <p:cNvPr id="53266" name="Textfeld 15"/>
            <p:cNvSpPr txBox="1">
              <a:spLocks noChangeArrowheads="1"/>
            </p:cNvSpPr>
            <p:nvPr/>
          </p:nvSpPr>
          <p:spPr bwMode="auto">
            <a:xfrm>
              <a:off x="4838700" y="1359693"/>
              <a:ext cx="2971800" cy="64611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1200" dirty="0"/>
                <a:t>anatomy, atrophy, </a:t>
              </a:r>
              <a:r>
                <a:rPr lang="en-US" sz="1200" dirty="0" err="1"/>
                <a:t>relaxometry</a:t>
              </a:r>
              <a:r>
                <a:rPr lang="en-US" sz="1200" dirty="0"/>
                <a:t>, diffusion, connectivity, magnetization transfer, permeability</a:t>
              </a:r>
            </a:p>
          </p:txBody>
        </p:sp>
      </p:grpSp>
      <p:sp>
        <p:nvSpPr>
          <p:cNvPr id="53268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8312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Imaging the brain 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cxnSp>
        <p:nvCxnSpPr>
          <p:cNvPr id="9" name="Gerade Verbindung 8"/>
          <p:cNvCxnSpPr>
            <a:stCxn id="53253" idx="3"/>
            <a:endCxn id="17412" idx="1"/>
          </p:cNvCxnSpPr>
          <p:nvPr/>
        </p:nvCxnSpPr>
        <p:spPr bwMode="auto">
          <a:xfrm>
            <a:off x="4591472" y="2958580"/>
            <a:ext cx="1371128" cy="13261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3C8DF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Gerade Verbindung 10"/>
          <p:cNvCxnSpPr>
            <a:stCxn id="53254" idx="3"/>
            <a:endCxn id="17412" idx="1"/>
          </p:cNvCxnSpPr>
          <p:nvPr/>
        </p:nvCxnSpPr>
        <p:spPr bwMode="auto">
          <a:xfrm>
            <a:off x="4591472" y="3339580"/>
            <a:ext cx="1371128" cy="9451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rgbClr val="3C8DF4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0" name="Gruppieren 49"/>
          <p:cNvGrpSpPr/>
          <p:nvPr/>
        </p:nvGrpSpPr>
        <p:grpSpPr>
          <a:xfrm>
            <a:off x="827584" y="871289"/>
            <a:ext cx="4320480" cy="973535"/>
            <a:chOff x="1333500" y="2045889"/>
            <a:chExt cx="2438400" cy="973535"/>
          </a:xfrm>
        </p:grpSpPr>
        <p:sp>
          <p:nvSpPr>
            <p:cNvPr id="51" name="Textfeld 3"/>
            <p:cNvSpPr txBox="1">
              <a:spLocks noChangeArrowheads="1"/>
            </p:cNvSpPr>
            <p:nvPr/>
          </p:nvSpPr>
          <p:spPr bwMode="auto">
            <a:xfrm>
              <a:off x="1488440" y="2295946"/>
              <a:ext cx="2128520" cy="461665"/>
            </a:xfrm>
            <a:prstGeom prst="rect">
              <a:avLst/>
            </a:prstGeom>
            <a:gradFill flip="none" rotWithShape="1">
              <a:gsLst>
                <a:gs pos="0">
                  <a:srgbClr val="F69500">
                    <a:tint val="66000"/>
                    <a:satMod val="160000"/>
                  </a:srgbClr>
                </a:gs>
                <a:gs pos="50000">
                  <a:srgbClr val="F69500">
                    <a:tint val="44500"/>
                    <a:satMod val="160000"/>
                  </a:srgbClr>
                </a:gs>
                <a:gs pos="100000">
                  <a:srgbClr val="F69500">
                    <a:tint val="23500"/>
                    <a:satMod val="160000"/>
                  </a:srgbClr>
                </a:gs>
              </a:gsLst>
              <a:lin ang="0" scaled="1"/>
              <a:tileRect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n-US" dirty="0" smtClean="0">
                  <a:ea typeface="ＭＳ Ｐゴシック" charset="-128"/>
                </a:rPr>
                <a:t>EEG, MEG, PET, MRI, CT</a:t>
              </a:r>
              <a:endParaRPr lang="en-US" dirty="0">
                <a:ea typeface="ＭＳ Ｐゴシック" charset="-128"/>
              </a:endParaRPr>
            </a:p>
          </p:txBody>
        </p:sp>
        <p:sp>
          <p:nvSpPr>
            <p:cNvPr id="52" name="Abgerundetes Rechteck 77"/>
            <p:cNvSpPr>
              <a:spLocks noChangeArrowheads="1"/>
            </p:cNvSpPr>
            <p:nvPr/>
          </p:nvSpPr>
          <p:spPr bwMode="auto">
            <a:xfrm>
              <a:off x="1333500" y="2045889"/>
              <a:ext cx="2438400" cy="973535"/>
            </a:xfrm>
            <a:prstGeom prst="roundRect">
              <a:avLst>
                <a:gd name="adj" fmla="val 16667"/>
              </a:avLst>
            </a:prstGeom>
            <a:noFill/>
            <a:ln w="19050">
              <a:solidFill>
                <a:schemeClr val="tx1"/>
              </a:solidFill>
              <a:prstDash val="sysDash"/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Text Box 5"/>
          <p:cNvSpPr txBox="1">
            <a:spLocks noChangeArrowheads="1"/>
          </p:cNvSpPr>
          <p:nvPr/>
        </p:nvSpPr>
        <p:spPr bwMode="auto">
          <a:xfrm>
            <a:off x="3870325" y="1889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endParaRPr lang="de-DE" sz="1800"/>
          </a:p>
        </p:txBody>
      </p:sp>
      <p:sp>
        <p:nvSpPr>
          <p:cNvPr id="101380" name="Text Box 6"/>
          <p:cNvSpPr txBox="1">
            <a:spLocks noChangeArrowheads="1"/>
          </p:cNvSpPr>
          <p:nvPr/>
        </p:nvSpPr>
        <p:spPr bwMode="auto">
          <a:xfrm>
            <a:off x="468313" y="692696"/>
            <a:ext cx="8321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CA" sz="2000" dirty="0" smtClean="0"/>
              <a:t>Nowadays it is a </a:t>
            </a:r>
            <a:r>
              <a:rPr lang="en-US" sz="2000" dirty="0"/>
              <a:t>“routine” tool in human studies</a:t>
            </a:r>
          </a:p>
          <a:p>
            <a:pPr eaLnBrk="1" hangingPunct="1"/>
            <a:r>
              <a:rPr lang="en-US" sz="2000" dirty="0" smtClean="0"/>
              <a:t>Results of </a:t>
            </a:r>
            <a:r>
              <a:rPr lang="en-US" sz="2000" dirty="0"/>
              <a:t>a finger tapping experiment</a:t>
            </a:r>
            <a:endParaRPr lang="en-CA" sz="2000" dirty="0"/>
          </a:p>
        </p:txBody>
      </p:sp>
      <p:pic>
        <p:nvPicPr>
          <p:cNvPr id="101381" name="Picture 8" descr="BAFingertapping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0"/>
            <a:ext cx="45720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534988" y="232331"/>
            <a:ext cx="825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>
            <a:spAutoFit/>
          </a:bodyPr>
          <a:lstStyle/>
          <a:p>
            <a:r>
              <a:rPr lang="en-US" b="1" dirty="0" smtClean="0">
                <a:solidFill>
                  <a:srgbClr val="1E5399"/>
                </a:solidFill>
              </a:rPr>
              <a:t>fMRI - what we commonly expect</a:t>
            </a:r>
            <a:endParaRPr lang="en-US" b="1" dirty="0">
              <a:solidFill>
                <a:srgbClr val="1E5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0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Outline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57200" y="620688"/>
            <a:ext cx="86106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Aft>
                <a:spcPts val="600"/>
              </a:spcAft>
            </a:pPr>
            <a:endParaRPr lang="en-US" altLang="de-DE" sz="1800" dirty="0">
              <a:solidFill>
                <a:srgbClr val="333399"/>
              </a:solidFill>
            </a:endParaRPr>
          </a:p>
          <a:p>
            <a:pPr eaLnBrk="1" hangingPunct="1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</a:rPr>
              <a:t>Biochemical background:</a:t>
            </a:r>
            <a:endParaRPr lang="en-US" altLang="de-DE" sz="1800" dirty="0">
              <a:solidFill>
                <a:srgbClr val="333399"/>
              </a:solidFill>
            </a:endParaRP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smtClean="0"/>
              <a:t>hemoglobin</a:t>
            </a: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 smtClean="0"/>
              <a:t> BOLD contrast</a:t>
            </a:r>
            <a:endParaRPr lang="en-US" altLang="de-DE" sz="1800" dirty="0"/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smtClean="0"/>
              <a:t>hemodynamic response function</a:t>
            </a: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/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  <a:ea typeface="MS PGothic" pitchFamily="34" charset="-128"/>
              </a:rPr>
              <a:t>Technical needs:</a:t>
            </a:r>
            <a:endParaRPr lang="en-US" altLang="de-DE" sz="1800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dedicated MR-sequences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data preprocessing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  <a:ea typeface="MS PGothic" pitchFamily="34" charset="-128"/>
              </a:rPr>
              <a:t>Application:</a:t>
            </a:r>
            <a:endParaRPr lang="en-US" altLang="de-DE" sz="1800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causes of neuronal activity changes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fMRI data processing and presentation</a:t>
            </a: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70C0"/>
                </a:solidFill>
                <a:ea typeface="MS PGothic" pitchFamily="34" charset="-128"/>
              </a:rPr>
              <a:t>anesthesia options</a:t>
            </a:r>
            <a:endParaRPr lang="en-US" altLang="de-DE" sz="1800" dirty="0">
              <a:solidFill>
                <a:srgbClr val="0070C0"/>
              </a:solidFill>
              <a:ea typeface="MS PGothic" pitchFamily="34" charset="-128"/>
            </a:endParaRPr>
          </a:p>
          <a:p>
            <a:pPr lvl="1" eaLnBrk="1" hangingPunct="1">
              <a:spcAft>
                <a:spcPts val="600"/>
              </a:spcAft>
            </a:pPr>
            <a:endParaRPr lang="en-US" altLang="de-DE" sz="1800" dirty="0"/>
          </a:p>
          <a:p>
            <a:pPr eaLnBrk="1" hangingPunct="1">
              <a:spcAft>
                <a:spcPts val="1800"/>
              </a:spcAft>
            </a:pPr>
            <a:endParaRPr lang="en-US" altLang="de-DE" dirty="0"/>
          </a:p>
          <a:p>
            <a:pPr eaLnBrk="1" hangingPunct="1"/>
            <a:endParaRPr lang="en-US" altLang="de-DE" dirty="0"/>
          </a:p>
          <a:p>
            <a:pPr eaLnBrk="1" hangingPunct="1">
              <a:buFontTx/>
              <a:buChar char="•"/>
            </a:pP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1352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179512" y="223838"/>
            <a:ext cx="35670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US" altLang="de-DE" b="1" dirty="0" smtClean="0">
                <a:solidFill>
                  <a:srgbClr val="3075B5"/>
                </a:solidFill>
                <a:latin typeface="+mj-lt"/>
              </a:rPr>
              <a:t>   History in the making</a:t>
            </a:r>
            <a:endParaRPr lang="en-US" altLang="de-DE" b="1" dirty="0">
              <a:solidFill>
                <a:srgbClr val="3075B5"/>
              </a:solidFill>
              <a:latin typeface="+mj-lt"/>
            </a:endParaRPr>
          </a:p>
        </p:txBody>
      </p:sp>
      <p:grpSp>
        <p:nvGrpSpPr>
          <p:cNvPr id="2" name="Gruppieren 1"/>
          <p:cNvGrpSpPr/>
          <p:nvPr/>
        </p:nvGrpSpPr>
        <p:grpSpPr>
          <a:xfrm>
            <a:off x="130175" y="1138238"/>
            <a:ext cx="8883650" cy="4813300"/>
            <a:chOff x="223838" y="1138238"/>
            <a:chExt cx="8883650" cy="4813300"/>
          </a:xfrm>
        </p:grpSpPr>
        <p:pic>
          <p:nvPicPr>
            <p:cNvPr id="7" name="Grafik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1138238"/>
              <a:ext cx="2397125" cy="3600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Grafik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0" y="1143000"/>
              <a:ext cx="2722563" cy="3600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Grafik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563" y="1143000"/>
              <a:ext cx="2955925" cy="3600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feld 4"/>
            <p:cNvSpPr txBox="1">
              <a:spLocks noChangeArrowheads="1"/>
            </p:cNvSpPr>
            <p:nvPr/>
          </p:nvSpPr>
          <p:spPr bwMode="auto">
            <a:xfrm>
              <a:off x="223838" y="4743450"/>
              <a:ext cx="2595562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altLang="de-DE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John (Jack) Belliveau</a:t>
              </a:r>
              <a:br>
                <a:rPr kumimoji="0" lang="de-DE" altLang="de-DE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</a:br>
              <a:r>
                <a:rPr kumimoji="0" lang="de-DE" altLang="de-DE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1959-2014</a:t>
              </a:r>
            </a:p>
          </p:txBody>
        </p:sp>
        <p:sp>
          <p:nvSpPr>
            <p:cNvPr id="11" name="Textfeld 5"/>
            <p:cNvSpPr txBox="1">
              <a:spLocks noChangeArrowheads="1"/>
            </p:cNvSpPr>
            <p:nvPr/>
          </p:nvSpPr>
          <p:spPr bwMode="auto">
            <a:xfrm>
              <a:off x="3048000" y="4697413"/>
              <a:ext cx="2722563" cy="10144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Cover of November 1991 </a:t>
              </a:r>
              <a:r>
                <a:rPr kumimoji="0" lang="en-US" altLang="de-DE" sz="1200" b="0" i="1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Science</a:t>
              </a:r>
              <a:r>
                <a:rPr kumimoji="0" lang="en-US" altLang="de-DE" sz="12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 with an artist's rendition of the landmark paper by Belliveau et al demonstrating activation of the visual cortex using MRI.</a:t>
              </a:r>
              <a:endParaRPr kumimoji="0" lang="de-DE" altLang="de-DE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2" name="Textfeld 6"/>
            <p:cNvSpPr txBox="1">
              <a:spLocks noChangeArrowheads="1"/>
            </p:cNvSpPr>
            <p:nvPr/>
          </p:nvSpPr>
          <p:spPr bwMode="auto">
            <a:xfrm>
              <a:off x="6151563" y="4743450"/>
              <a:ext cx="2651125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Seiji Ogawa,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ＭＳ Ｐゴシック" pitchFamily="34" charset="-128"/>
                </a:rPr>
                <a:t>pioneer of BOLD fMRI, c. 1990</a:t>
              </a:r>
              <a:endParaRPr kumimoji="0" lang="de-DE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3" name="Nach oben gekrümmter Pfeil 7"/>
            <p:cNvSpPr>
              <a:spLocks noChangeArrowheads="1"/>
            </p:cNvSpPr>
            <p:nvPr/>
          </p:nvSpPr>
          <p:spPr bwMode="auto">
            <a:xfrm>
              <a:off x="1905000" y="5470525"/>
              <a:ext cx="1066800" cy="479425"/>
            </a:xfrm>
            <a:prstGeom prst="curvedUpArrow">
              <a:avLst>
                <a:gd name="adj1" fmla="val 24930"/>
                <a:gd name="adj2" fmla="val 49860"/>
                <a:gd name="adj3" fmla="val 25000"/>
              </a:avLst>
            </a:prstGeom>
            <a:solidFill>
              <a:srgbClr val="C00000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14" name="Nach oben gekrümmter Pfeil 21"/>
            <p:cNvSpPr>
              <a:spLocks noChangeArrowheads="1"/>
            </p:cNvSpPr>
            <p:nvPr/>
          </p:nvSpPr>
          <p:spPr bwMode="auto">
            <a:xfrm>
              <a:off x="5084763" y="5473700"/>
              <a:ext cx="1066800" cy="477838"/>
            </a:xfrm>
            <a:prstGeom prst="curvedUpArrow">
              <a:avLst>
                <a:gd name="adj1" fmla="val 25013"/>
                <a:gd name="adj2" fmla="val 50026"/>
                <a:gd name="adj3" fmla="val 25000"/>
              </a:avLst>
            </a:prstGeom>
            <a:solidFill>
              <a:srgbClr val="C00000"/>
            </a:solidFill>
            <a:ln w="9525" algn="ctr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DE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637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1323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0" hangingPunct="0">
              <a:defRPr/>
            </a:pPr>
            <a:r>
              <a:rPr lang="en-US" b="1" dirty="0" err="1" smtClean="0">
                <a:solidFill>
                  <a:srgbClr val="21549E"/>
                </a:solidFill>
                <a:latin typeface="+mj-lt"/>
              </a:rPr>
              <a:t>Hemoglobine</a:t>
            </a:r>
            <a:endParaRPr lang="en-US" b="1" dirty="0" smtClean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9" name="Grafi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3704" y="2371745"/>
            <a:ext cx="4114800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eck 11"/>
          <p:cNvSpPr>
            <a:spLocks noChangeArrowheads="1"/>
          </p:cNvSpPr>
          <p:nvPr/>
        </p:nvSpPr>
        <p:spPr bwMode="auto">
          <a:xfrm>
            <a:off x="4386907" y="5724545"/>
            <a:ext cx="44335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Deoxyhemoglobin is strongly paramagnetic due to 4 unpaired electrons at each iron center</a:t>
            </a:r>
            <a:endParaRPr kumimoji="0" lang="de-DE" altLang="de-DE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451983" y="761902"/>
            <a:ext cx="544251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/>
              <a:t>Oxygen </a:t>
            </a:r>
            <a:r>
              <a:rPr lang="de-DE" sz="1800" dirty="0" err="1" smtClean="0"/>
              <a:t>transport</a:t>
            </a:r>
            <a:r>
              <a:rPr lang="de-DE" sz="1800" dirty="0" smtClean="0"/>
              <a:t> in </a:t>
            </a:r>
            <a:r>
              <a:rPr lang="de-DE" sz="1800" dirty="0" err="1" smtClean="0"/>
              <a:t>the</a:t>
            </a:r>
            <a:r>
              <a:rPr lang="de-DE" sz="1800" dirty="0" smtClean="0"/>
              <a:t> </a:t>
            </a:r>
            <a:r>
              <a:rPr lang="de-DE" sz="1800" dirty="0" err="1" smtClean="0"/>
              <a:t>blood</a:t>
            </a:r>
            <a:r>
              <a:rPr lang="de-DE" sz="1800" dirty="0" smtClean="0"/>
              <a:t> via </a:t>
            </a:r>
            <a:r>
              <a:rPr lang="de-DE" sz="1800" dirty="0" err="1" smtClean="0"/>
              <a:t>four</a:t>
            </a:r>
            <a:r>
              <a:rPr lang="de-DE" sz="1800" dirty="0" smtClean="0"/>
              <a:t> </a:t>
            </a:r>
            <a:r>
              <a:rPr lang="de-DE" sz="1800" dirty="0" err="1" smtClean="0"/>
              <a:t>heme</a:t>
            </a:r>
            <a:r>
              <a:rPr lang="de-DE" sz="1800" dirty="0" smtClean="0"/>
              <a:t> </a:t>
            </a:r>
            <a:r>
              <a:rPr lang="de-DE" sz="1800" dirty="0" err="1" smtClean="0"/>
              <a:t>groups</a:t>
            </a:r>
            <a:endParaRPr lang="de-DE" sz="1800" dirty="0" smtClean="0"/>
          </a:p>
          <a:p>
            <a:endParaRPr lang="de-DE" sz="1800" dirty="0"/>
          </a:p>
          <a:p>
            <a:r>
              <a:rPr lang="de-DE" sz="1800" dirty="0" err="1" smtClean="0"/>
              <a:t>Heme</a:t>
            </a:r>
            <a:r>
              <a:rPr lang="de-DE" sz="1800" dirty="0" smtClean="0"/>
              <a:t> </a:t>
            </a:r>
            <a:r>
              <a:rPr lang="de-DE" sz="1800" dirty="0" err="1" smtClean="0"/>
              <a:t>changes</a:t>
            </a:r>
            <a:r>
              <a:rPr lang="de-DE" sz="1800" dirty="0" smtClean="0"/>
              <a:t> upon </a:t>
            </a:r>
            <a:r>
              <a:rPr lang="de-DE" sz="1800" dirty="0" err="1" smtClean="0"/>
              <a:t>oxygen</a:t>
            </a:r>
            <a:r>
              <a:rPr lang="de-DE" sz="1800" dirty="0" smtClean="0"/>
              <a:t> </a:t>
            </a:r>
            <a:r>
              <a:rPr lang="de-DE" sz="1800" dirty="0" err="1" smtClean="0"/>
              <a:t>binding</a:t>
            </a:r>
            <a:r>
              <a:rPr lang="de-DE" sz="1800" dirty="0" smtClean="0"/>
              <a:t>:</a:t>
            </a:r>
          </a:p>
          <a:p>
            <a:endParaRPr lang="de-DE" sz="1800" dirty="0"/>
          </a:p>
          <a:p>
            <a:pPr marL="342900" indent="-342900">
              <a:buFontTx/>
              <a:buChar char="-"/>
            </a:pPr>
            <a:r>
              <a:rPr lang="de-DE" sz="1800" dirty="0" smtClean="0"/>
              <a:t>Absorption (VIS/NIR)</a:t>
            </a:r>
          </a:p>
          <a:p>
            <a:endParaRPr lang="de-DE" sz="1800" dirty="0" smtClean="0"/>
          </a:p>
          <a:p>
            <a:pPr marL="342900" indent="-342900">
              <a:buFontTx/>
              <a:buChar char="-"/>
            </a:pPr>
            <a:r>
              <a:rPr lang="de-DE" sz="1800" dirty="0" err="1" smtClean="0"/>
              <a:t>Magnetic</a:t>
            </a:r>
            <a:r>
              <a:rPr lang="de-DE" sz="1800" dirty="0" smtClean="0"/>
              <a:t> </a:t>
            </a:r>
            <a:r>
              <a:rPr lang="de-DE" sz="1800" dirty="0" err="1" smtClean="0"/>
              <a:t>susceptibility</a:t>
            </a:r>
            <a:r>
              <a:rPr lang="de-DE" sz="1800" dirty="0" smtClean="0"/>
              <a:t>:</a:t>
            </a:r>
          </a:p>
          <a:p>
            <a:pPr marL="342900" indent="-342900">
              <a:buFontTx/>
              <a:buChar char="-"/>
            </a:pPr>
            <a:endParaRPr lang="de-DE" sz="1800" dirty="0"/>
          </a:p>
          <a:p>
            <a:pPr marL="342900" indent="-342900">
              <a:buFontTx/>
              <a:buChar char="-"/>
            </a:pPr>
            <a:endParaRPr lang="de-DE" sz="1800" dirty="0" smtClean="0"/>
          </a:p>
          <a:p>
            <a:endParaRPr lang="de-DE" sz="1800" dirty="0"/>
          </a:p>
          <a:p>
            <a:r>
              <a:rPr lang="de-DE" sz="1800" dirty="0" err="1" smtClean="0"/>
              <a:t>Oxygenated</a:t>
            </a:r>
            <a:r>
              <a:rPr lang="de-DE" sz="1800" dirty="0" smtClean="0"/>
              <a:t> </a:t>
            </a:r>
            <a:r>
              <a:rPr lang="de-DE" sz="1800" dirty="0" err="1" smtClean="0"/>
              <a:t>blood</a:t>
            </a:r>
            <a:r>
              <a:rPr lang="de-DE" sz="1800" dirty="0" smtClean="0"/>
              <a:t>: </a:t>
            </a:r>
            <a:r>
              <a:rPr lang="de-DE" sz="1800" dirty="0" err="1" smtClean="0"/>
              <a:t>diamagnetic</a:t>
            </a:r>
            <a:r>
              <a:rPr lang="de-DE" sz="1800" dirty="0" smtClean="0"/>
              <a:t> </a:t>
            </a:r>
            <a:r>
              <a:rPr lang="el-GR" sz="1800" dirty="0" smtClean="0"/>
              <a:t>χ</a:t>
            </a:r>
            <a:r>
              <a:rPr lang="de-DE" sz="1800" dirty="0" smtClean="0"/>
              <a:t> -0.3 ppm</a:t>
            </a:r>
          </a:p>
          <a:p>
            <a:endParaRPr lang="de-DE" sz="1800" dirty="0" smtClean="0"/>
          </a:p>
          <a:p>
            <a:r>
              <a:rPr lang="de-DE" sz="1800" dirty="0" err="1" smtClean="0"/>
              <a:t>Deoxygenated</a:t>
            </a:r>
            <a:r>
              <a:rPr lang="de-DE" sz="1800" dirty="0" smtClean="0"/>
              <a:t> </a:t>
            </a:r>
            <a:r>
              <a:rPr lang="de-DE" sz="1800" dirty="0" err="1" smtClean="0"/>
              <a:t>blood</a:t>
            </a:r>
            <a:r>
              <a:rPr lang="de-DE" sz="1800" dirty="0" smtClean="0"/>
              <a:t>: </a:t>
            </a:r>
            <a:r>
              <a:rPr lang="de-DE" sz="1800" dirty="0" err="1" smtClean="0"/>
              <a:t>paramagnetic</a:t>
            </a:r>
            <a:r>
              <a:rPr lang="de-DE" sz="1800" dirty="0" smtClean="0"/>
              <a:t> </a:t>
            </a:r>
            <a:r>
              <a:rPr lang="el-GR" sz="1800" dirty="0" smtClean="0"/>
              <a:t>χ</a:t>
            </a:r>
            <a:r>
              <a:rPr lang="de-DE" sz="1800" dirty="0" smtClean="0"/>
              <a:t> 1.6 ppm</a:t>
            </a:r>
          </a:p>
          <a:p>
            <a:pPr marL="342900" indent="-342900">
              <a:buFontTx/>
              <a:buChar char="-"/>
            </a:pP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31874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5955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defTabSz="45720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defTabSz="4572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defTabSz="4572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defTabSz="4572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de-DE" sz="2400" b="1" dirty="0" smtClean="0">
                <a:solidFill>
                  <a:srgbClr val="21549E"/>
                </a:solidFill>
                <a:latin typeface="+mj-lt"/>
              </a:rPr>
              <a:t>The BOLD effect</a:t>
            </a:r>
            <a:endParaRPr lang="en-US" altLang="de-DE" sz="2400" b="1" dirty="0">
              <a:solidFill>
                <a:srgbClr val="21549E"/>
              </a:solidFill>
              <a:latin typeface="+mj-lt"/>
            </a:endParaRPr>
          </a:p>
        </p:txBody>
      </p:sp>
      <p:sp>
        <p:nvSpPr>
          <p:cNvPr id="319" name="Text Box 5"/>
          <p:cNvSpPr txBox="1">
            <a:spLocks noChangeArrowheads="1"/>
          </p:cNvSpPr>
          <p:nvPr/>
        </p:nvSpPr>
        <p:spPr bwMode="auto">
          <a:xfrm>
            <a:off x="228600" y="898525"/>
            <a:ext cx="83216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de-DE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Why?</a:t>
            </a:r>
            <a:r>
              <a:rPr kumimoji="0" lang="en-US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 Display functional areas in the brain during some stimulation/task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altLang="de-DE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altLang="de-DE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Function:</a:t>
            </a:r>
            <a:r>
              <a:rPr kumimoji="0" lang="en-CA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 BOLD (blood-oxygenation-level dependent) contrast</a:t>
            </a:r>
          </a:p>
        </p:txBody>
      </p:sp>
      <p:pic>
        <p:nvPicPr>
          <p:cNvPr id="32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28800"/>
            <a:ext cx="4419600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1" name="Text Box 10"/>
          <p:cNvSpPr txBox="1">
            <a:spLocks noChangeArrowheads="1"/>
          </p:cNvSpPr>
          <p:nvPr/>
        </p:nvSpPr>
        <p:spPr bwMode="auto">
          <a:xfrm>
            <a:off x="228600" y="5715000"/>
            <a:ext cx="22098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1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Ogawa et al. MRM 1990</a:t>
            </a:r>
          </a:p>
        </p:txBody>
      </p:sp>
      <p:pic>
        <p:nvPicPr>
          <p:cNvPr id="322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09800"/>
            <a:ext cx="160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089400"/>
            <a:ext cx="160020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" name="Text Box 14"/>
          <p:cNvSpPr txBox="1">
            <a:spLocks noChangeArrowheads="1"/>
          </p:cNvSpPr>
          <p:nvPr/>
        </p:nvSpPr>
        <p:spPr bwMode="auto">
          <a:xfrm>
            <a:off x="6553200" y="2209800"/>
            <a:ext cx="22860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de-DE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de-DE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de-DE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de-DE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ＭＳ Ｐゴシック" pitchFamily="34" charset="-128"/>
            </a:endParaRPr>
          </a:p>
        </p:txBody>
      </p:sp>
      <p:sp>
        <p:nvSpPr>
          <p:cNvPr id="328" name="Rectangle 15"/>
          <p:cNvSpPr>
            <a:spLocks noChangeArrowheads="1"/>
          </p:cNvSpPr>
          <p:nvPr/>
        </p:nvSpPr>
        <p:spPr bwMode="auto">
          <a:xfrm>
            <a:off x="6629400" y="3352800"/>
            <a:ext cx="25146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Deoxygenated blood shows stronger local signal “distortion” than oxygenated blood</a:t>
            </a:r>
          </a:p>
        </p:txBody>
      </p:sp>
      <p:sp>
        <p:nvSpPr>
          <p:cNvPr id="329" name="Rectangle 16"/>
          <p:cNvSpPr>
            <a:spLocks noChangeArrowheads="1"/>
          </p:cNvSpPr>
          <p:nvPr/>
        </p:nvSpPr>
        <p:spPr bwMode="auto">
          <a:xfrm>
            <a:off x="4800600" y="5257800"/>
            <a:ext cx="1600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normal air</a:t>
            </a:r>
          </a:p>
        </p:txBody>
      </p:sp>
      <p:sp>
        <p:nvSpPr>
          <p:cNvPr id="330" name="Rectangle 17"/>
          <p:cNvSpPr>
            <a:spLocks noChangeArrowheads="1"/>
          </p:cNvSpPr>
          <p:nvPr/>
        </p:nvSpPr>
        <p:spPr bwMode="auto">
          <a:xfrm>
            <a:off x="4800600" y="3352800"/>
            <a:ext cx="175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100% Oxygen</a:t>
            </a:r>
          </a:p>
        </p:txBody>
      </p:sp>
      <p:sp>
        <p:nvSpPr>
          <p:cNvPr id="331" name="Rectangle 18"/>
          <p:cNvSpPr>
            <a:spLocks noChangeArrowheads="1"/>
          </p:cNvSpPr>
          <p:nvPr/>
        </p:nvSpPr>
        <p:spPr bwMode="auto">
          <a:xfrm>
            <a:off x="1295400" y="1828800"/>
            <a:ext cx="5181600" cy="3667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Spin Echo          Gradient Echo     Gradient Echo</a:t>
            </a:r>
          </a:p>
        </p:txBody>
      </p:sp>
      <p:sp>
        <p:nvSpPr>
          <p:cNvPr id="333" name="Rectangle 19"/>
          <p:cNvSpPr>
            <a:spLocks noChangeArrowheads="1"/>
          </p:cNvSpPr>
          <p:nvPr/>
        </p:nvSpPr>
        <p:spPr bwMode="auto">
          <a:xfrm>
            <a:off x="304800" y="2667000"/>
            <a:ext cx="685800" cy="3667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Oxy</a:t>
            </a:r>
          </a:p>
        </p:txBody>
      </p:sp>
      <p:sp>
        <p:nvSpPr>
          <p:cNvPr id="334" name="Rectangle 20"/>
          <p:cNvSpPr>
            <a:spLocks noChangeArrowheads="1"/>
          </p:cNvSpPr>
          <p:nvPr/>
        </p:nvSpPr>
        <p:spPr bwMode="auto">
          <a:xfrm>
            <a:off x="304800" y="4586288"/>
            <a:ext cx="838200" cy="3667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de-DE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</a:rPr>
              <a:t>Deoxy</a:t>
            </a:r>
          </a:p>
        </p:txBody>
      </p:sp>
    </p:spTree>
    <p:extLst>
      <p:ext uri="{BB962C8B-B14F-4D97-AF65-F5344CB8AC3E}">
        <p14:creationId xmlns:p14="http://schemas.microsoft.com/office/powerpoint/2010/main" val="70348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446147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Hemodynamic response HRF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355976" y="764704"/>
            <a:ext cx="3496470" cy="31700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de-DE" sz="2000" dirty="0" smtClean="0"/>
          </a:p>
          <a:p>
            <a:endParaRPr lang="de-DE" sz="2000" dirty="0" smtClean="0"/>
          </a:p>
          <a:p>
            <a:r>
              <a:rPr lang="de-DE" sz="2000" dirty="0" err="1" smtClean="0"/>
              <a:t>Hemo</a:t>
            </a:r>
            <a:r>
              <a:rPr lang="de-DE" sz="2000" dirty="0" smtClean="0"/>
              <a:t> = </a:t>
            </a:r>
            <a:r>
              <a:rPr lang="de-DE" sz="2000" dirty="0" err="1" smtClean="0"/>
              <a:t>blood</a:t>
            </a:r>
            <a:endParaRPr lang="de-DE" sz="2000" dirty="0" smtClean="0"/>
          </a:p>
          <a:p>
            <a:r>
              <a:rPr lang="de-DE" sz="2000" dirty="0" smtClean="0"/>
              <a:t>Dynamic = </a:t>
            </a:r>
            <a:r>
              <a:rPr lang="de-DE" sz="2000" dirty="0" err="1" smtClean="0"/>
              <a:t>change</a:t>
            </a:r>
            <a:endParaRPr lang="de-DE" sz="2000" dirty="0" smtClean="0"/>
          </a:p>
          <a:p>
            <a:endParaRPr lang="de-DE" sz="2000" dirty="0"/>
          </a:p>
          <a:p>
            <a:r>
              <a:rPr lang="de-DE" sz="2000" dirty="0" smtClean="0"/>
              <a:t>→ </a:t>
            </a:r>
            <a:r>
              <a:rPr lang="de-DE" sz="2000" dirty="0" err="1" smtClean="0"/>
              <a:t>Hemodynamic</a:t>
            </a:r>
            <a:r>
              <a:rPr lang="de-DE" sz="2000" dirty="0" smtClean="0"/>
              <a:t> </a:t>
            </a:r>
            <a:r>
              <a:rPr lang="de-DE" sz="2000" dirty="0" err="1" smtClean="0"/>
              <a:t>response</a:t>
            </a:r>
            <a:r>
              <a:rPr lang="de-DE" sz="2000" dirty="0" smtClean="0"/>
              <a:t> =</a:t>
            </a:r>
          </a:p>
          <a:p>
            <a:r>
              <a:rPr lang="de-DE" sz="2000" dirty="0" smtClean="0"/>
              <a:t> ‘‘</a:t>
            </a:r>
            <a:r>
              <a:rPr lang="de-DE" sz="2000" dirty="0" err="1" smtClean="0"/>
              <a:t>blood</a:t>
            </a:r>
            <a:r>
              <a:rPr lang="de-DE" sz="2000" dirty="0" smtClean="0"/>
              <a:t>-change‘‘ </a:t>
            </a:r>
            <a:r>
              <a:rPr lang="de-DE" sz="2000" dirty="0" err="1" smtClean="0"/>
              <a:t>response</a:t>
            </a:r>
            <a:endParaRPr lang="de-DE" sz="2000" dirty="0"/>
          </a:p>
          <a:p>
            <a:endParaRPr lang="de-DE" sz="2000" dirty="0"/>
          </a:p>
          <a:p>
            <a:endParaRPr lang="de-DE" sz="2000" dirty="0" smtClean="0"/>
          </a:p>
          <a:p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2248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9530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HRF signal change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193" r="43867"/>
          <a:stretch/>
        </p:blipFill>
        <p:spPr bwMode="auto">
          <a:xfrm>
            <a:off x="755576" y="2852936"/>
            <a:ext cx="3892376" cy="2902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577528" y="1284453"/>
            <a:ext cx="511256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2000" dirty="0" smtClean="0"/>
              <a:t>But, </a:t>
            </a:r>
            <a:r>
              <a:rPr lang="de-DE" sz="2000" dirty="0" err="1" smtClean="0"/>
              <a:t>instead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showing</a:t>
            </a:r>
            <a:r>
              <a:rPr lang="de-DE" sz="2000" dirty="0" smtClean="0"/>
              <a:t> </a:t>
            </a:r>
            <a:r>
              <a:rPr lang="de-DE" sz="2000" dirty="0" err="1" smtClean="0"/>
              <a:t>pictures</a:t>
            </a:r>
            <a:endParaRPr lang="de-DE" sz="2000" dirty="0" smtClean="0"/>
          </a:p>
          <a:p>
            <a:r>
              <a:rPr lang="de-DE" sz="2000" dirty="0"/>
              <a:t>i</a:t>
            </a:r>
            <a:r>
              <a:rPr lang="de-DE" sz="2000" dirty="0" smtClean="0"/>
              <a:t>n </a:t>
            </a:r>
            <a:r>
              <a:rPr lang="de-DE" sz="2000" dirty="0" err="1" smtClean="0"/>
              <a:t>red</a:t>
            </a:r>
            <a:r>
              <a:rPr lang="de-DE" sz="2000" dirty="0" smtClean="0"/>
              <a:t>, pink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blue</a:t>
            </a:r>
            <a:r>
              <a:rPr lang="de-DE" sz="2000" dirty="0" smtClean="0"/>
              <a:t>, </a:t>
            </a:r>
            <a:r>
              <a:rPr lang="de-DE" sz="2000" dirty="0" err="1" smtClean="0"/>
              <a:t>the</a:t>
            </a:r>
            <a:r>
              <a:rPr lang="de-DE" sz="2000" dirty="0" smtClean="0"/>
              <a:t> MRI </a:t>
            </a:r>
          </a:p>
          <a:p>
            <a:r>
              <a:rPr lang="de-DE" sz="2000" dirty="0" err="1" smtClean="0"/>
              <a:t>creates</a:t>
            </a:r>
            <a:r>
              <a:rPr lang="de-DE" sz="2000" dirty="0" smtClean="0"/>
              <a:t> </a:t>
            </a:r>
            <a:r>
              <a:rPr lang="de-DE" sz="2000" dirty="0" err="1" smtClean="0"/>
              <a:t>black</a:t>
            </a:r>
            <a:r>
              <a:rPr lang="de-DE" sz="2000" dirty="0" smtClean="0"/>
              <a:t>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white</a:t>
            </a:r>
            <a:r>
              <a:rPr lang="de-DE" sz="2000" dirty="0" smtClean="0"/>
              <a:t> </a:t>
            </a:r>
            <a:r>
              <a:rPr lang="de-DE" sz="2000" dirty="0" err="1" smtClean="0"/>
              <a:t>images</a:t>
            </a:r>
            <a:endParaRPr lang="de-DE" sz="2000" dirty="0"/>
          </a:p>
        </p:txBody>
      </p:sp>
      <p:sp>
        <p:nvSpPr>
          <p:cNvPr id="5" name="Textfeld 4"/>
          <p:cNvSpPr txBox="1"/>
          <p:nvPr/>
        </p:nvSpPr>
        <p:spPr>
          <a:xfrm>
            <a:off x="4572000" y="4221088"/>
            <a:ext cx="44294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err="1" smtClean="0"/>
              <a:t>Differences</a:t>
            </a:r>
            <a:r>
              <a:rPr lang="de-DE" sz="2000" dirty="0" smtClean="0"/>
              <a:t> in </a:t>
            </a:r>
            <a:r>
              <a:rPr lang="de-DE" sz="2000" dirty="0" err="1" smtClean="0"/>
              <a:t>magnetisation</a:t>
            </a:r>
            <a:endParaRPr lang="de-DE" sz="2000" dirty="0" smtClean="0"/>
          </a:p>
          <a:p>
            <a:r>
              <a:rPr lang="de-DE" sz="2000" dirty="0" err="1"/>
              <a:t>a</a:t>
            </a:r>
            <a:r>
              <a:rPr lang="de-DE" sz="2000" dirty="0" err="1" smtClean="0"/>
              <a:t>re</a:t>
            </a:r>
            <a:r>
              <a:rPr lang="de-DE" sz="2000" dirty="0" smtClean="0"/>
              <a:t> </a:t>
            </a:r>
            <a:r>
              <a:rPr lang="de-DE" sz="2000" dirty="0" err="1" smtClean="0"/>
              <a:t>shown</a:t>
            </a:r>
            <a:r>
              <a:rPr lang="de-DE" sz="2000" dirty="0" smtClean="0"/>
              <a:t> in </a:t>
            </a:r>
            <a:r>
              <a:rPr lang="de-DE" sz="2000" dirty="0" err="1" smtClean="0"/>
              <a:t>shades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light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dark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35592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9530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HRF signal change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4545197" y="828675"/>
            <a:ext cx="4131259" cy="132343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sz="2000" dirty="0" smtClean="0"/>
              <a:t>The </a:t>
            </a:r>
            <a:r>
              <a:rPr lang="de-DE" sz="2000" dirty="0" err="1" smtClean="0"/>
              <a:t>fMRI</a:t>
            </a:r>
            <a:r>
              <a:rPr lang="de-DE" sz="2000" dirty="0" smtClean="0"/>
              <a:t> </a:t>
            </a:r>
            <a:r>
              <a:rPr lang="de-DE" sz="2000" dirty="0" err="1" smtClean="0"/>
              <a:t>shows</a:t>
            </a:r>
            <a:r>
              <a:rPr lang="de-DE" sz="2000" dirty="0" smtClean="0"/>
              <a:t> a HRF </a:t>
            </a:r>
            <a:r>
              <a:rPr lang="de-DE" sz="2000" dirty="0" err="1" smtClean="0"/>
              <a:t>dependent</a:t>
            </a:r>
            <a:endParaRPr lang="de-DE" sz="2000" dirty="0" smtClean="0"/>
          </a:p>
          <a:p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change</a:t>
            </a:r>
            <a:r>
              <a:rPr lang="de-DE" sz="2000" dirty="0" smtClean="0"/>
              <a:t> </a:t>
            </a:r>
            <a:r>
              <a:rPr lang="de-DE" sz="2000" dirty="0" err="1" smtClean="0"/>
              <a:t>that</a:t>
            </a:r>
            <a:r>
              <a:rPr lang="de-DE" sz="2000" dirty="0" smtClean="0"/>
              <a:t> </a:t>
            </a:r>
            <a:r>
              <a:rPr lang="de-DE" sz="2000" dirty="0" err="1" smtClean="0"/>
              <a:t>looks</a:t>
            </a:r>
            <a:r>
              <a:rPr lang="de-DE" sz="2000" dirty="0" smtClean="0"/>
              <a:t> like </a:t>
            </a:r>
            <a:r>
              <a:rPr lang="de-DE" sz="2000" dirty="0" err="1" smtClean="0"/>
              <a:t>this</a:t>
            </a:r>
            <a:r>
              <a:rPr lang="de-DE" sz="2000" dirty="0" smtClean="0"/>
              <a:t>…</a:t>
            </a:r>
          </a:p>
          <a:p>
            <a:endParaRPr lang="de-DE" sz="2000" dirty="0"/>
          </a:p>
          <a:p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87244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29530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HRF signal change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838"/>
          <a:stretch/>
        </p:blipFill>
        <p:spPr bwMode="auto">
          <a:xfrm>
            <a:off x="1104900" y="3645024"/>
            <a:ext cx="6934200" cy="2088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030806" y="1385481"/>
            <a:ext cx="70823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…</a:t>
            </a:r>
            <a:r>
              <a:rPr lang="de-DE" sz="2000" dirty="0" err="1" smtClean="0"/>
              <a:t>because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intensity</a:t>
            </a:r>
            <a:r>
              <a:rPr lang="de-DE" sz="2000" dirty="0" smtClean="0"/>
              <a:t> </a:t>
            </a:r>
            <a:r>
              <a:rPr lang="de-DE" sz="2000" dirty="0" err="1" smtClean="0"/>
              <a:t>tells</a:t>
            </a:r>
            <a:r>
              <a:rPr lang="de-DE" sz="2000" dirty="0" smtClean="0"/>
              <a:t> </a:t>
            </a:r>
            <a:r>
              <a:rPr lang="de-DE" sz="2000" dirty="0" err="1" smtClean="0"/>
              <a:t>us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blood</a:t>
            </a:r>
            <a:r>
              <a:rPr lang="de-DE" sz="2000" dirty="0" smtClean="0"/>
              <a:t> </a:t>
            </a:r>
            <a:r>
              <a:rPr lang="de-DE" sz="2000" dirty="0" err="1" smtClean="0"/>
              <a:t>oxygen</a:t>
            </a:r>
            <a:r>
              <a:rPr lang="de-DE" sz="2000" dirty="0" smtClean="0"/>
              <a:t> </a:t>
            </a:r>
            <a:r>
              <a:rPr lang="de-DE" sz="2000" dirty="0" err="1" smtClean="0"/>
              <a:t>level</a:t>
            </a:r>
            <a:endParaRPr lang="de-DE" sz="2000" dirty="0" smtClean="0"/>
          </a:p>
          <a:p>
            <a:r>
              <a:rPr lang="de-DE" sz="2000" dirty="0" err="1" smtClean="0"/>
              <a:t>we</a:t>
            </a:r>
            <a:r>
              <a:rPr lang="de-DE" sz="2000" dirty="0" smtClean="0"/>
              <a:t> </a:t>
            </a:r>
            <a:r>
              <a:rPr lang="de-DE" sz="2000" dirty="0" err="1" smtClean="0"/>
              <a:t>really</a:t>
            </a:r>
            <a:r>
              <a:rPr lang="de-DE" sz="2000" dirty="0" smtClean="0"/>
              <a:t> do not </a:t>
            </a:r>
            <a:r>
              <a:rPr lang="de-DE" sz="2000" dirty="0" err="1" smtClean="0"/>
              <a:t>need</a:t>
            </a:r>
            <a:r>
              <a:rPr lang="de-DE" sz="2000" dirty="0" smtClean="0"/>
              <a:t> a </a:t>
            </a:r>
            <a:r>
              <a:rPr lang="de-DE" sz="2000" dirty="0" err="1" smtClean="0"/>
              <a:t>vertical</a:t>
            </a:r>
            <a:r>
              <a:rPr lang="de-DE" sz="2000" dirty="0" smtClean="0"/>
              <a:t> </a:t>
            </a:r>
            <a:r>
              <a:rPr lang="de-DE" sz="2000" dirty="0" err="1" smtClean="0"/>
              <a:t>axis</a:t>
            </a:r>
            <a:r>
              <a:rPr lang="de-DE" sz="2000" dirty="0" smtClean="0"/>
              <a:t>:</a:t>
            </a:r>
          </a:p>
          <a:p>
            <a:endParaRPr lang="de-DE" sz="2000" dirty="0"/>
          </a:p>
          <a:p>
            <a:r>
              <a:rPr lang="de-DE" sz="2000" dirty="0" err="1" smtClean="0"/>
              <a:t>we</a:t>
            </a:r>
            <a:r>
              <a:rPr lang="de-DE" sz="2000" dirty="0" smtClean="0"/>
              <a:t> </a:t>
            </a:r>
            <a:r>
              <a:rPr lang="de-DE" sz="2000" dirty="0" err="1" smtClean="0"/>
              <a:t>can</a:t>
            </a:r>
            <a:r>
              <a:rPr lang="de-DE" sz="2000" dirty="0" smtClean="0"/>
              <a:t> just </a:t>
            </a:r>
            <a:r>
              <a:rPr lang="de-DE" sz="2000" dirty="0" err="1" smtClean="0"/>
              <a:t>use</a:t>
            </a:r>
            <a:r>
              <a:rPr lang="de-DE" sz="2000" dirty="0" smtClean="0"/>
              <a:t> </a:t>
            </a:r>
            <a:r>
              <a:rPr lang="de-DE" sz="2000" dirty="0" err="1" smtClean="0"/>
              <a:t>one</a:t>
            </a:r>
            <a:r>
              <a:rPr lang="de-DE" sz="2000" dirty="0" smtClean="0"/>
              <a:t> </a:t>
            </a:r>
            <a:r>
              <a:rPr lang="de-DE" sz="2000" dirty="0" err="1" smtClean="0"/>
              <a:t>line</a:t>
            </a:r>
            <a:r>
              <a:rPr lang="de-DE" sz="2000" dirty="0" smtClean="0"/>
              <a:t>…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26550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/>
          <p:cNvGrpSpPr/>
          <p:nvPr/>
        </p:nvGrpSpPr>
        <p:grpSpPr>
          <a:xfrm>
            <a:off x="1256506" y="1796257"/>
            <a:ext cx="6630988" cy="3265487"/>
            <a:chOff x="1031875" y="2046288"/>
            <a:chExt cx="6630988" cy="3265487"/>
          </a:xfrm>
        </p:grpSpPr>
        <p:grpSp>
          <p:nvGrpSpPr>
            <p:cNvPr id="195588" name="Group 4"/>
            <p:cNvGrpSpPr>
              <a:grpSpLocks/>
            </p:cNvGrpSpPr>
            <p:nvPr/>
          </p:nvGrpSpPr>
          <p:grpSpPr bwMode="auto">
            <a:xfrm>
              <a:off x="2873375" y="3213100"/>
              <a:ext cx="1103313" cy="904875"/>
              <a:chOff x="1665" y="2930"/>
              <a:chExt cx="695" cy="570"/>
            </a:xfrm>
          </p:grpSpPr>
          <p:pic>
            <p:nvPicPr>
              <p:cNvPr id="195589" name="Bild 12"/>
              <p:cNvPicPr>
                <a:picLocks noChangeAspect="1"/>
              </p:cNvPicPr>
              <p:nvPr/>
            </p:nvPicPr>
            <p:blipFill>
              <a:blip r:embed="rId2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2" y="3186"/>
                <a:ext cx="657" cy="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5590" name="Rechteck 4"/>
              <p:cNvSpPr>
                <a:spLocks noChangeArrowheads="1"/>
              </p:cNvSpPr>
              <p:nvPr/>
            </p:nvSpPr>
            <p:spPr bwMode="auto">
              <a:xfrm>
                <a:off x="1665" y="2930"/>
                <a:ext cx="695" cy="570"/>
              </a:xfrm>
              <a:prstGeom prst="rect">
                <a:avLst/>
              </a:prstGeom>
              <a:gradFill rotWithShape="1">
                <a:gsLst>
                  <a:gs pos="0">
                    <a:srgbClr val="FF9900">
                      <a:alpha val="39998"/>
                    </a:srgbClr>
                  </a:gs>
                  <a:gs pos="100000">
                    <a:srgbClr val="FFFFFF">
                      <a:alpha val="29999"/>
                    </a:srgbClr>
                  </a:gs>
                </a:gsLst>
                <a:lin ang="5400000"/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neuronal activity</a:t>
                </a:r>
              </a:p>
            </p:txBody>
          </p:sp>
        </p:grpSp>
        <p:grpSp>
          <p:nvGrpSpPr>
            <p:cNvPr id="195591" name="Group 7"/>
            <p:cNvGrpSpPr>
              <a:grpSpLocks/>
            </p:cNvGrpSpPr>
            <p:nvPr/>
          </p:nvGrpSpPr>
          <p:grpSpPr bwMode="auto">
            <a:xfrm>
              <a:off x="1031875" y="3213100"/>
              <a:ext cx="1103313" cy="901700"/>
              <a:chOff x="703" y="2930"/>
              <a:chExt cx="695" cy="568"/>
            </a:xfrm>
          </p:grpSpPr>
          <p:pic>
            <p:nvPicPr>
              <p:cNvPr id="195592" name="Bild 11"/>
              <p:cNvPicPr>
                <a:picLocks noChangeAspect="1"/>
              </p:cNvPicPr>
              <p:nvPr/>
            </p:nvPicPr>
            <p:blipFill>
              <a:blip r:embed="rId3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1" y="3143"/>
                <a:ext cx="657" cy="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" name="Rechteck 3"/>
              <p:cNvSpPr/>
              <p:nvPr/>
            </p:nvSpPr>
            <p:spPr bwMode="auto">
              <a:xfrm>
                <a:off x="703" y="2930"/>
                <a:ext cx="695" cy="568"/>
              </a:xfrm>
              <a:prstGeom prst="rect">
                <a:avLst/>
              </a:prstGeom>
              <a:gradFill flip="none" rotWithShape="1">
                <a:gsLst>
                  <a:gs pos="0">
                    <a:srgbClr val="FFFF00">
                      <a:alpha val="40000"/>
                    </a:srgbClr>
                  </a:gs>
                  <a:gs pos="100000">
                    <a:schemeClr val="accent3">
                      <a:alpha val="30000"/>
                    </a:schemeClr>
                  </a:gs>
                </a:gsLst>
                <a:lin ang="5400000" scaled="0"/>
                <a:tileRect/>
              </a:gra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Stimulus</a:t>
                </a:r>
              </a:p>
            </p:txBody>
          </p:sp>
        </p:grpSp>
        <p:cxnSp>
          <p:nvCxnSpPr>
            <p:cNvPr id="195594" name="Gerade Verbindung mit Pfeil 31"/>
            <p:cNvCxnSpPr>
              <a:cxnSpLocks noChangeShapeType="1"/>
              <a:stCxn id="4" idx="3"/>
              <a:endCxn id="195590" idx="1"/>
            </p:cNvCxnSpPr>
            <p:nvPr/>
          </p:nvCxnSpPr>
          <p:spPr bwMode="auto">
            <a:xfrm>
              <a:off x="2135188" y="3663950"/>
              <a:ext cx="738187" cy="1588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595" name="Gerade Verbindung mit Pfeil 33"/>
            <p:cNvCxnSpPr>
              <a:cxnSpLocks noChangeShapeType="1"/>
              <a:stCxn id="195590" idx="3"/>
              <a:endCxn id="19" idx="1"/>
            </p:cNvCxnSpPr>
            <p:nvPr/>
          </p:nvCxnSpPr>
          <p:spPr bwMode="auto">
            <a:xfrm flipV="1">
              <a:off x="3976688" y="3663950"/>
              <a:ext cx="739775" cy="1588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596" name="Gerade Verbindung mit Pfeil 36"/>
            <p:cNvCxnSpPr>
              <a:cxnSpLocks noChangeShapeType="1"/>
              <a:stCxn id="195590" idx="3"/>
              <a:endCxn id="20" idx="1"/>
            </p:cNvCxnSpPr>
            <p:nvPr/>
          </p:nvCxnSpPr>
          <p:spPr bwMode="auto">
            <a:xfrm flipV="1">
              <a:off x="3976688" y="2497138"/>
              <a:ext cx="722312" cy="1168400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597" name="Gerade Verbindung mit Pfeil 39"/>
            <p:cNvCxnSpPr>
              <a:cxnSpLocks noChangeShapeType="1"/>
              <a:stCxn id="195590" idx="3"/>
              <a:endCxn id="21" idx="1"/>
            </p:cNvCxnSpPr>
            <p:nvPr/>
          </p:nvCxnSpPr>
          <p:spPr bwMode="auto">
            <a:xfrm>
              <a:off x="3976688" y="3665538"/>
              <a:ext cx="739775" cy="1154112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598" name="Gerade Verbindung mit Pfeil 42"/>
            <p:cNvCxnSpPr>
              <a:cxnSpLocks noChangeShapeType="1"/>
              <a:stCxn id="20" idx="3"/>
              <a:endCxn id="23" idx="1"/>
            </p:cNvCxnSpPr>
            <p:nvPr/>
          </p:nvCxnSpPr>
          <p:spPr bwMode="auto">
            <a:xfrm>
              <a:off x="5802313" y="2497138"/>
              <a:ext cx="757237" cy="623887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599" name="Gerade Verbindung mit Pfeil 45"/>
            <p:cNvCxnSpPr>
              <a:cxnSpLocks noChangeShapeType="1"/>
              <a:stCxn id="19" idx="3"/>
              <a:endCxn id="23" idx="1"/>
            </p:cNvCxnSpPr>
            <p:nvPr/>
          </p:nvCxnSpPr>
          <p:spPr bwMode="auto">
            <a:xfrm flipV="1">
              <a:off x="5819775" y="3121025"/>
              <a:ext cx="739775" cy="542925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5600" name="Gerade Verbindung mit Pfeil 48"/>
            <p:cNvCxnSpPr>
              <a:cxnSpLocks noChangeShapeType="1"/>
              <a:stCxn id="21" idx="3"/>
              <a:endCxn id="22" idx="1"/>
            </p:cNvCxnSpPr>
            <p:nvPr/>
          </p:nvCxnSpPr>
          <p:spPr bwMode="auto">
            <a:xfrm flipV="1">
              <a:off x="5819775" y="4537075"/>
              <a:ext cx="739775" cy="282575"/>
            </a:xfrm>
            <a:prstGeom prst="straightConnector1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grpSp>
          <p:nvGrpSpPr>
            <p:cNvPr id="195601" name="Group 17"/>
            <p:cNvGrpSpPr>
              <a:grpSpLocks/>
            </p:cNvGrpSpPr>
            <p:nvPr/>
          </p:nvGrpSpPr>
          <p:grpSpPr bwMode="auto">
            <a:xfrm>
              <a:off x="4716463" y="4368800"/>
              <a:ext cx="1103312" cy="942975"/>
              <a:chOff x="2650" y="3658"/>
              <a:chExt cx="695" cy="594"/>
            </a:xfrm>
          </p:grpSpPr>
          <p:pic>
            <p:nvPicPr>
              <p:cNvPr id="195602" name="Bild 15"/>
              <p:cNvPicPr>
                <a:picLocks noChangeAspect="1"/>
              </p:cNvPicPr>
              <p:nvPr/>
            </p:nvPicPr>
            <p:blipFill>
              <a:blip r:embed="rId4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3" y="3942"/>
                <a:ext cx="656" cy="3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Rechteck 20"/>
              <p:cNvSpPr/>
              <p:nvPr/>
            </p:nvSpPr>
            <p:spPr bwMode="auto">
              <a:xfrm>
                <a:off x="2650" y="3658"/>
                <a:ext cx="695" cy="567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>
                      <a:alpha val="40000"/>
                    </a:srgbClr>
                  </a:gs>
                  <a:gs pos="100000">
                    <a:schemeClr val="accent3">
                      <a:alpha val="30000"/>
                    </a:schemeClr>
                  </a:gs>
                </a:gsLst>
                <a:lin ang="5400000" scaled="0"/>
                <a:tileRect/>
              </a:gra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CBV</a:t>
                </a:r>
                <a:endParaRPr lang="de-DE" sz="1200" baseline="-25000">
                  <a:cs typeface="Arial" charset="0"/>
                </a:endParaRPr>
              </a:p>
            </p:txBody>
          </p:sp>
          <p:sp>
            <p:nvSpPr>
              <p:cNvPr id="195604" name="Textfeld 54"/>
              <p:cNvSpPr txBox="1">
                <a:spLocks noChangeArrowheads="1"/>
              </p:cNvSpPr>
              <p:nvPr/>
            </p:nvSpPr>
            <p:spPr bwMode="auto">
              <a:xfrm>
                <a:off x="2835" y="3787"/>
                <a:ext cx="34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9pPr>
              </a:lstStyle>
              <a:p>
                <a:r>
                  <a:rPr lang="de-DE" sz="1200">
                    <a:cs typeface="Arial" charset="0"/>
                  </a:rPr>
                  <a:t>≈20%</a:t>
                </a:r>
              </a:p>
            </p:txBody>
          </p:sp>
        </p:grpSp>
        <p:grpSp>
          <p:nvGrpSpPr>
            <p:cNvPr id="195605" name="Group 21"/>
            <p:cNvGrpSpPr>
              <a:grpSpLocks/>
            </p:cNvGrpSpPr>
            <p:nvPr/>
          </p:nvGrpSpPr>
          <p:grpSpPr bwMode="auto">
            <a:xfrm>
              <a:off x="4699000" y="2046288"/>
              <a:ext cx="1120775" cy="957262"/>
              <a:chOff x="2650" y="2195"/>
              <a:chExt cx="706" cy="603"/>
            </a:xfrm>
          </p:grpSpPr>
          <p:pic>
            <p:nvPicPr>
              <p:cNvPr id="195606" name="Bild 13"/>
              <p:cNvPicPr>
                <a:picLocks noChangeAspect="1"/>
              </p:cNvPicPr>
              <p:nvPr/>
            </p:nvPicPr>
            <p:blipFill>
              <a:blip r:embed="rId5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85" y="2470"/>
                <a:ext cx="656" cy="3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Rechteck 19"/>
              <p:cNvSpPr/>
              <p:nvPr/>
            </p:nvSpPr>
            <p:spPr bwMode="auto">
              <a:xfrm>
                <a:off x="2650" y="2195"/>
                <a:ext cx="695" cy="568"/>
              </a:xfrm>
              <a:prstGeom prst="rect">
                <a:avLst/>
              </a:prstGeom>
              <a:gradFill flip="none" rotWithShape="1">
                <a:gsLst>
                  <a:gs pos="0">
                    <a:srgbClr val="FF0000">
                      <a:alpha val="40000"/>
                    </a:srgbClr>
                  </a:gs>
                  <a:gs pos="100000">
                    <a:schemeClr val="accent3">
                      <a:alpha val="30000"/>
                    </a:schemeClr>
                  </a:gs>
                </a:gsLst>
                <a:lin ang="5400000" scaled="0"/>
                <a:tileRect/>
              </a:gra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CBF</a:t>
                </a:r>
                <a:endParaRPr lang="de-DE" sz="1200" baseline="-25000">
                  <a:cs typeface="Arial" charset="0"/>
                </a:endParaRPr>
              </a:p>
            </p:txBody>
          </p:sp>
          <p:sp>
            <p:nvSpPr>
              <p:cNvPr id="195608" name="Textfeld 55"/>
              <p:cNvSpPr txBox="1">
                <a:spLocks noChangeArrowheads="1"/>
              </p:cNvSpPr>
              <p:nvPr/>
            </p:nvSpPr>
            <p:spPr bwMode="auto">
              <a:xfrm>
                <a:off x="2925" y="2406"/>
                <a:ext cx="431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9pPr>
              </a:lstStyle>
              <a:p>
                <a:r>
                  <a:rPr lang="de-DE" sz="1200">
                    <a:cs typeface="Arial" charset="0"/>
                  </a:rPr>
                  <a:t>≈5-50%</a:t>
                </a:r>
              </a:p>
            </p:txBody>
          </p:sp>
        </p:grpSp>
        <p:grpSp>
          <p:nvGrpSpPr>
            <p:cNvPr id="195609" name="Group 25"/>
            <p:cNvGrpSpPr>
              <a:grpSpLocks/>
            </p:cNvGrpSpPr>
            <p:nvPr/>
          </p:nvGrpSpPr>
          <p:grpSpPr bwMode="auto">
            <a:xfrm>
              <a:off x="4716463" y="3213100"/>
              <a:ext cx="1103312" cy="946150"/>
              <a:chOff x="3024" y="2930"/>
              <a:chExt cx="695" cy="596"/>
            </a:xfrm>
          </p:grpSpPr>
          <p:pic>
            <p:nvPicPr>
              <p:cNvPr id="195610" name="Bild 14"/>
              <p:cNvPicPr>
                <a:picLocks noChangeAspect="1"/>
              </p:cNvPicPr>
              <p:nvPr/>
            </p:nvPicPr>
            <p:blipFill>
              <a:blip r:embed="rId6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56" y="3226"/>
                <a:ext cx="657" cy="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95611" name="Group 27"/>
              <p:cNvGrpSpPr>
                <a:grpSpLocks/>
              </p:cNvGrpSpPr>
              <p:nvPr/>
            </p:nvGrpSpPr>
            <p:grpSpPr bwMode="auto">
              <a:xfrm>
                <a:off x="3024" y="2930"/>
                <a:ext cx="695" cy="568"/>
                <a:chOff x="2650" y="2930"/>
                <a:chExt cx="695" cy="568"/>
              </a:xfrm>
            </p:grpSpPr>
            <p:sp>
              <p:nvSpPr>
                <p:cNvPr id="19" name="Rechteck 18"/>
                <p:cNvSpPr/>
                <p:nvPr/>
              </p:nvSpPr>
              <p:spPr bwMode="auto">
                <a:xfrm>
                  <a:off x="2650" y="2930"/>
                  <a:ext cx="695" cy="568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FF0000">
                        <a:alpha val="40000"/>
                      </a:srgbClr>
                    </a:gs>
                    <a:gs pos="100000">
                      <a:schemeClr val="accent3">
                        <a:alpha val="30000"/>
                      </a:schemeClr>
                    </a:gs>
                  </a:gsLst>
                  <a:lin ang="5400000" scaled="0"/>
                  <a:tileRect/>
                </a:gra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algn="ctr"/>
                  <a:r>
                    <a:rPr lang="de-DE" sz="1200" dirty="0">
                      <a:cs typeface="Arial" charset="0"/>
                    </a:rPr>
                    <a:t>CMRO</a:t>
                  </a:r>
                  <a:r>
                    <a:rPr lang="de-DE" sz="1200" baseline="-25000" dirty="0">
                      <a:cs typeface="Arial" charset="0"/>
                    </a:rPr>
                    <a:t>2</a:t>
                  </a:r>
                </a:p>
              </p:txBody>
            </p:sp>
            <p:sp>
              <p:nvSpPr>
                <p:cNvPr id="195613" name="Textfeld 57"/>
                <p:cNvSpPr txBox="1">
                  <a:spLocks noChangeArrowheads="1"/>
                </p:cNvSpPr>
                <p:nvPr/>
              </p:nvSpPr>
              <p:spPr bwMode="auto">
                <a:xfrm>
                  <a:off x="2769" y="3051"/>
                  <a:ext cx="43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MS PGothic" charset="0"/>
                      <a:cs typeface="MS PGothic" charset="0"/>
                    </a:defRPr>
                  </a:lvl9pPr>
                </a:lstStyle>
                <a:p>
                  <a:r>
                    <a:rPr lang="de-DE" sz="1200" dirty="0">
                      <a:cs typeface="Arial" charset="0"/>
                    </a:rPr>
                    <a:t>≈0-20%</a:t>
                  </a:r>
                </a:p>
              </p:txBody>
            </p:sp>
          </p:grpSp>
        </p:grpSp>
        <p:grpSp>
          <p:nvGrpSpPr>
            <p:cNvPr id="195614" name="Group 30"/>
            <p:cNvGrpSpPr>
              <a:grpSpLocks/>
            </p:cNvGrpSpPr>
            <p:nvPr/>
          </p:nvGrpSpPr>
          <p:grpSpPr bwMode="auto">
            <a:xfrm>
              <a:off x="6559550" y="4086225"/>
              <a:ext cx="1103313" cy="901700"/>
              <a:chOff x="4185" y="3480"/>
              <a:chExt cx="695" cy="568"/>
            </a:xfrm>
          </p:grpSpPr>
          <p:pic>
            <p:nvPicPr>
              <p:cNvPr id="195615" name="Bild 17"/>
              <p:cNvPicPr>
                <a:picLocks noChangeAspect="1"/>
              </p:cNvPicPr>
              <p:nvPr/>
            </p:nvPicPr>
            <p:blipFill>
              <a:blip r:embed="rId7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09" y="3726"/>
                <a:ext cx="657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" name="Rechteck 21"/>
              <p:cNvSpPr/>
              <p:nvPr/>
            </p:nvSpPr>
            <p:spPr bwMode="auto">
              <a:xfrm>
                <a:off x="4185" y="3480"/>
                <a:ext cx="695" cy="568"/>
              </a:xfrm>
              <a:prstGeom prst="rect">
                <a:avLst/>
              </a:prstGeom>
              <a:gradFill flip="none" rotWithShape="1">
                <a:gsLst>
                  <a:gs pos="0">
                    <a:srgbClr val="0099FF">
                      <a:alpha val="40000"/>
                    </a:srgbClr>
                  </a:gs>
                  <a:gs pos="100000">
                    <a:schemeClr val="accent3">
                      <a:alpha val="30000"/>
                    </a:schemeClr>
                  </a:gs>
                </a:gsLst>
                <a:lin ang="5400000" scaled="0"/>
                <a:tileRect/>
              </a:gra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BOLD</a:t>
                </a:r>
                <a:endParaRPr lang="de-DE" sz="1200" baseline="-25000">
                  <a:cs typeface="Arial" charset="0"/>
                </a:endParaRPr>
              </a:p>
            </p:txBody>
          </p:sp>
          <p:sp>
            <p:nvSpPr>
              <p:cNvPr id="195617" name="Textfeld 56"/>
              <p:cNvSpPr txBox="1">
                <a:spLocks noChangeArrowheads="1"/>
              </p:cNvSpPr>
              <p:nvPr/>
            </p:nvSpPr>
            <p:spPr bwMode="auto">
              <a:xfrm>
                <a:off x="4367" y="3601"/>
                <a:ext cx="378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9pPr>
              </a:lstStyle>
              <a:p>
                <a:r>
                  <a:rPr lang="de-DE" sz="1200">
                    <a:cs typeface="Arial" charset="0"/>
                  </a:rPr>
                  <a:t>≈1-2%</a:t>
                </a:r>
              </a:p>
            </p:txBody>
          </p:sp>
        </p:grpSp>
        <p:grpSp>
          <p:nvGrpSpPr>
            <p:cNvPr id="195618" name="Group 34"/>
            <p:cNvGrpSpPr>
              <a:grpSpLocks/>
            </p:cNvGrpSpPr>
            <p:nvPr/>
          </p:nvGrpSpPr>
          <p:grpSpPr bwMode="auto">
            <a:xfrm>
              <a:off x="6559550" y="2670175"/>
              <a:ext cx="1103313" cy="952500"/>
              <a:chOff x="4185" y="2588"/>
              <a:chExt cx="695" cy="600"/>
            </a:xfrm>
          </p:grpSpPr>
          <p:pic>
            <p:nvPicPr>
              <p:cNvPr id="195619" name="Bild 16"/>
              <p:cNvPicPr>
                <a:picLocks noChangeAspect="1"/>
              </p:cNvPicPr>
              <p:nvPr/>
            </p:nvPicPr>
            <p:blipFill>
              <a:blip r:embed="rId8">
                <a:lum bright="-90000" contrast="10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5" y="2869"/>
                <a:ext cx="657" cy="3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" name="Rechteck 22"/>
              <p:cNvSpPr/>
              <p:nvPr/>
            </p:nvSpPr>
            <p:spPr bwMode="auto">
              <a:xfrm>
                <a:off x="4185" y="2588"/>
                <a:ext cx="695" cy="567"/>
              </a:xfrm>
              <a:prstGeom prst="rect">
                <a:avLst/>
              </a:prstGeom>
              <a:gradFill flip="none" rotWithShape="1">
                <a:gsLst>
                  <a:gs pos="0">
                    <a:srgbClr val="008000">
                      <a:alpha val="40000"/>
                    </a:srgbClr>
                  </a:gs>
                  <a:gs pos="100000">
                    <a:schemeClr val="accent3">
                      <a:alpha val="30000"/>
                    </a:schemeClr>
                  </a:gs>
                </a:gsLst>
                <a:lin ang="5400000" scaled="0"/>
                <a:tileRect/>
              </a:gra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/>
                <a:r>
                  <a:rPr lang="de-DE" sz="1200">
                    <a:cs typeface="Arial" charset="0"/>
                  </a:rPr>
                  <a:t>OEF</a:t>
                </a:r>
                <a:endParaRPr lang="de-DE" sz="1200" baseline="-25000">
                  <a:cs typeface="Arial" charset="0"/>
                </a:endParaRPr>
              </a:p>
            </p:txBody>
          </p:sp>
          <p:sp>
            <p:nvSpPr>
              <p:cNvPr id="195621" name="Textfeld 58"/>
              <p:cNvSpPr txBox="1">
                <a:spLocks noChangeArrowheads="1"/>
              </p:cNvSpPr>
              <p:nvPr/>
            </p:nvSpPr>
            <p:spPr bwMode="auto">
              <a:xfrm>
                <a:off x="4256" y="2734"/>
                <a:ext cx="527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MS PGothic" charset="0"/>
                    <a:cs typeface="MS PGothic" charset="0"/>
                  </a:defRPr>
                </a:lvl9pPr>
              </a:lstStyle>
              <a:p>
                <a:r>
                  <a:rPr lang="de-DE" sz="1200">
                    <a:cs typeface="Arial" charset="0"/>
                  </a:rPr>
                  <a:t>≈-(2-10%)</a:t>
                </a:r>
              </a:p>
            </p:txBody>
          </p:sp>
        </p:grpSp>
        <p:sp>
          <p:nvSpPr>
            <p:cNvPr id="195623" name="Line 39"/>
            <p:cNvSpPr>
              <a:spLocks noChangeShapeType="1"/>
            </p:cNvSpPr>
            <p:nvPr/>
          </p:nvSpPr>
          <p:spPr bwMode="auto">
            <a:xfrm>
              <a:off x="7104063" y="3582988"/>
              <a:ext cx="0" cy="503237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374333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Hemodynamic response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3070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 Box 2"/>
          <p:cNvSpPr txBox="1">
            <a:spLocks noChangeArrowheads="1"/>
          </p:cNvSpPr>
          <p:nvPr/>
        </p:nvSpPr>
        <p:spPr bwMode="auto">
          <a:xfrm>
            <a:off x="457200" y="223838"/>
            <a:ext cx="57583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21549E"/>
                </a:solidFill>
                <a:latin typeface="+mj-lt"/>
              </a:rPr>
              <a:t>Hemodynamic response function HRF</a:t>
            </a:r>
            <a:endParaRPr lang="en-US" b="1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4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3749955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1151833" y="4149080"/>
            <a:ext cx="759695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b="1" u="sng" dirty="0" smtClean="0"/>
              <a:t>Initial </a:t>
            </a:r>
            <a:r>
              <a:rPr lang="de-DE" sz="1800" b="1" u="sng" dirty="0" err="1" smtClean="0"/>
              <a:t>dip</a:t>
            </a:r>
            <a:r>
              <a:rPr lang="de-DE" sz="1800" b="1" u="sng" dirty="0" smtClean="0"/>
              <a:t>: </a:t>
            </a:r>
            <a:r>
              <a:rPr lang="de-DE" sz="1800" dirty="0" smtClean="0"/>
              <a:t>a) </a:t>
            </a:r>
            <a:r>
              <a:rPr lang="de-DE" sz="1800" dirty="0" err="1" smtClean="0"/>
              <a:t>early</a:t>
            </a:r>
            <a:r>
              <a:rPr lang="de-DE" sz="1800" dirty="0" smtClean="0"/>
              <a:t> </a:t>
            </a:r>
            <a:r>
              <a:rPr lang="de-DE" sz="1800" dirty="0" err="1" smtClean="0"/>
              <a:t>increased</a:t>
            </a:r>
            <a:r>
              <a:rPr lang="de-DE" sz="1800" dirty="0" smtClean="0"/>
              <a:t> OE</a:t>
            </a:r>
          </a:p>
          <a:p>
            <a:r>
              <a:rPr lang="de-DE" sz="1800" dirty="0"/>
              <a:t>	</a:t>
            </a:r>
            <a:r>
              <a:rPr lang="de-DE" sz="1800" dirty="0" smtClean="0"/>
              <a:t>    b) </a:t>
            </a:r>
            <a:r>
              <a:rPr lang="de-DE" sz="1800" dirty="0" err="1" smtClean="0"/>
              <a:t>early</a:t>
            </a:r>
            <a:r>
              <a:rPr lang="de-DE" sz="1800" dirty="0" smtClean="0"/>
              <a:t> </a:t>
            </a:r>
            <a:r>
              <a:rPr lang="de-DE" sz="1800" dirty="0" err="1" smtClean="0"/>
              <a:t>increase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CBV</a:t>
            </a:r>
          </a:p>
          <a:p>
            <a:endParaRPr lang="de-DE" sz="1800" dirty="0" smtClean="0"/>
          </a:p>
          <a:p>
            <a:r>
              <a:rPr lang="de-DE" sz="1800" b="1" u="sng" dirty="0" smtClean="0"/>
              <a:t>Peak:</a:t>
            </a:r>
            <a:r>
              <a:rPr lang="de-DE" sz="1800" dirty="0" smtClean="0"/>
              <a:t> massive CBF </a:t>
            </a:r>
            <a:r>
              <a:rPr lang="de-DE" sz="1800" dirty="0" err="1" smtClean="0"/>
              <a:t>increase</a:t>
            </a:r>
            <a:endParaRPr lang="de-DE" sz="1800" dirty="0" smtClean="0"/>
          </a:p>
          <a:p>
            <a:endParaRPr lang="de-DE" sz="1800" dirty="0" smtClean="0"/>
          </a:p>
          <a:p>
            <a:r>
              <a:rPr lang="de-DE" sz="1800" b="1" u="sng" dirty="0" smtClean="0"/>
              <a:t>Post </a:t>
            </a:r>
            <a:r>
              <a:rPr lang="de-DE" sz="1800" b="1" u="sng" dirty="0" err="1" smtClean="0"/>
              <a:t>stimulus</a:t>
            </a:r>
            <a:r>
              <a:rPr lang="de-DE" sz="1800" b="1" u="sng" dirty="0" smtClean="0"/>
              <a:t> </a:t>
            </a:r>
            <a:r>
              <a:rPr lang="de-DE" sz="1800" b="1" u="sng" dirty="0" err="1" smtClean="0"/>
              <a:t>undershoot</a:t>
            </a:r>
            <a:r>
              <a:rPr lang="de-DE" sz="1800" b="1" u="sng" dirty="0" smtClean="0"/>
              <a:t>:</a:t>
            </a:r>
            <a:r>
              <a:rPr lang="de-DE" sz="1800" dirty="0" smtClean="0"/>
              <a:t> a) </a:t>
            </a:r>
            <a:r>
              <a:rPr lang="de-DE" sz="1800" dirty="0" err="1" smtClean="0"/>
              <a:t>slow</a:t>
            </a:r>
            <a:r>
              <a:rPr lang="de-DE" sz="1800" dirty="0" smtClean="0"/>
              <a:t> </a:t>
            </a:r>
            <a:r>
              <a:rPr lang="de-DE" sz="1800" dirty="0" err="1" smtClean="0"/>
              <a:t>arterial</a:t>
            </a:r>
            <a:r>
              <a:rPr lang="de-DE" sz="1800" dirty="0" smtClean="0"/>
              <a:t> CBV </a:t>
            </a:r>
            <a:r>
              <a:rPr lang="de-DE" sz="1800" dirty="0" err="1" smtClean="0"/>
              <a:t>normalisation</a:t>
            </a:r>
            <a:r>
              <a:rPr lang="de-DE" sz="1800" dirty="0" smtClean="0"/>
              <a:t>, </a:t>
            </a:r>
          </a:p>
          <a:p>
            <a:r>
              <a:rPr lang="de-DE" sz="1800" dirty="0"/>
              <a:t>	</a:t>
            </a:r>
            <a:r>
              <a:rPr lang="de-DE" sz="1800" dirty="0" smtClean="0"/>
              <a:t>	                  b) </a:t>
            </a:r>
            <a:r>
              <a:rPr lang="de-DE" sz="1800" dirty="0" err="1" smtClean="0"/>
              <a:t>resetting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</a:t>
            </a:r>
            <a:r>
              <a:rPr lang="de-DE" sz="1800" dirty="0" err="1" smtClean="0"/>
              <a:t>neurons</a:t>
            </a:r>
            <a:r>
              <a:rPr lang="de-DE" sz="1800" dirty="0" smtClean="0"/>
              <a:t> </a:t>
            </a:r>
            <a:r>
              <a:rPr lang="de-DE" sz="1800" dirty="0" err="1" smtClean="0"/>
              <a:t>for</a:t>
            </a:r>
            <a:r>
              <a:rPr lang="de-DE" sz="1800" dirty="0" smtClean="0"/>
              <a:t> </a:t>
            </a:r>
            <a:r>
              <a:rPr lang="de-DE" sz="1800" dirty="0" err="1" smtClean="0"/>
              <a:t>their</a:t>
            </a:r>
            <a:r>
              <a:rPr lang="de-DE" sz="1800" dirty="0" smtClean="0"/>
              <a:t> </a:t>
            </a:r>
            <a:r>
              <a:rPr lang="de-DE" sz="1800" dirty="0" err="1" smtClean="0"/>
              <a:t>resting</a:t>
            </a:r>
            <a:r>
              <a:rPr lang="de-DE" sz="1800" dirty="0" smtClean="0"/>
              <a:t> </a:t>
            </a:r>
            <a:r>
              <a:rPr lang="de-DE" sz="1800" dirty="0" err="1" smtClean="0"/>
              <a:t>state</a:t>
            </a:r>
            <a:endParaRPr lang="de-DE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499" y="764704"/>
            <a:ext cx="4316077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771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Outline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57200" y="620688"/>
            <a:ext cx="86106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Aft>
                <a:spcPts val="600"/>
              </a:spcAft>
            </a:pPr>
            <a:endParaRPr lang="en-US" altLang="de-DE" sz="1800" dirty="0">
              <a:solidFill>
                <a:srgbClr val="333399"/>
              </a:solidFill>
            </a:endParaRPr>
          </a:p>
          <a:p>
            <a:pPr eaLnBrk="1" hangingPunct="1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</a:rPr>
              <a:t>Biochemical background:</a:t>
            </a:r>
            <a:endParaRPr lang="en-US" altLang="de-DE" sz="1800" dirty="0">
              <a:solidFill>
                <a:srgbClr val="333399"/>
              </a:solidFill>
            </a:endParaRP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err="1"/>
              <a:t>h</a:t>
            </a:r>
            <a:r>
              <a:rPr lang="en-US" altLang="de-DE" sz="1800" dirty="0" err="1" smtClean="0"/>
              <a:t>emoglobine</a:t>
            </a:r>
            <a:endParaRPr lang="en-US" altLang="de-DE" sz="1800" dirty="0" smtClean="0"/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 smtClean="0"/>
              <a:t> BOLD contrast</a:t>
            </a:r>
            <a:endParaRPr lang="en-US" altLang="de-DE" sz="1800" dirty="0"/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smtClean="0"/>
              <a:t>hemodynamic response function</a:t>
            </a: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/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b="1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333399"/>
                </a:solidFill>
                <a:ea typeface="MS PGothic" pitchFamily="34" charset="-128"/>
              </a:rPr>
              <a:t>Technical needs:</a:t>
            </a:r>
            <a:endParaRPr lang="en-US" altLang="de-DE" sz="1800" b="1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b="1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000000"/>
                </a:solidFill>
                <a:ea typeface="MS PGothic" pitchFamily="34" charset="-128"/>
              </a:rPr>
              <a:t>dedicated MR-sequences</a:t>
            </a: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b="1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000000"/>
                </a:solidFill>
                <a:ea typeface="MS PGothic" pitchFamily="34" charset="-128"/>
              </a:rPr>
              <a:t>data preprocessing</a:t>
            </a:r>
            <a:endParaRPr lang="en-US" altLang="de-DE" sz="1800" b="1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  <a:ea typeface="MS PGothic" pitchFamily="34" charset="-128"/>
              </a:rPr>
              <a:t>Application:</a:t>
            </a:r>
            <a:endParaRPr lang="en-US" altLang="de-DE" sz="1800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causes of neuronal activity changes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fMRI data processing and presentation</a:t>
            </a: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70C0"/>
                </a:solidFill>
                <a:ea typeface="MS PGothic" pitchFamily="34" charset="-128"/>
              </a:rPr>
              <a:t>anesthesia options</a:t>
            </a:r>
            <a:endParaRPr lang="en-US" altLang="de-DE" sz="1800" dirty="0">
              <a:solidFill>
                <a:srgbClr val="0070C0"/>
              </a:solidFill>
              <a:ea typeface="MS PGothic" pitchFamily="34" charset="-128"/>
            </a:endParaRPr>
          </a:p>
          <a:p>
            <a:pPr lvl="1" eaLnBrk="1" hangingPunct="1">
              <a:spcAft>
                <a:spcPts val="600"/>
              </a:spcAft>
            </a:pPr>
            <a:endParaRPr lang="en-US" altLang="de-DE" sz="1800" dirty="0"/>
          </a:p>
          <a:p>
            <a:pPr eaLnBrk="1" hangingPunct="1">
              <a:spcAft>
                <a:spcPts val="1800"/>
              </a:spcAft>
            </a:pPr>
            <a:endParaRPr lang="en-US" altLang="de-DE" dirty="0"/>
          </a:p>
          <a:p>
            <a:pPr eaLnBrk="1" hangingPunct="1"/>
            <a:endParaRPr lang="en-US" altLang="de-DE" dirty="0"/>
          </a:p>
          <a:p>
            <a:pPr eaLnBrk="1" hangingPunct="1">
              <a:buFontTx/>
              <a:buChar char="•"/>
            </a:pP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41009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MR Sequences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0" t="18294" r="57240" b="54109"/>
          <a:stretch/>
        </p:blipFill>
        <p:spPr bwMode="auto">
          <a:xfrm>
            <a:off x="467545" y="1251307"/>
            <a:ext cx="3197633" cy="1892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" t="50000" r="58372" b="13798"/>
          <a:stretch/>
        </p:blipFill>
        <p:spPr bwMode="auto">
          <a:xfrm>
            <a:off x="467544" y="3717032"/>
            <a:ext cx="3094077" cy="248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236932" y="3268030"/>
            <a:ext cx="1659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/>
              <a:t>Gradient Echo</a:t>
            </a:r>
            <a:endParaRPr lang="de-DE" sz="1800" dirty="0"/>
          </a:p>
        </p:txBody>
      </p:sp>
      <p:sp>
        <p:nvSpPr>
          <p:cNvPr id="6" name="Textfeld 5"/>
          <p:cNvSpPr txBox="1"/>
          <p:nvPr/>
        </p:nvSpPr>
        <p:spPr>
          <a:xfrm>
            <a:off x="1448243" y="881975"/>
            <a:ext cx="1236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/>
              <a:t>Spin Echo</a:t>
            </a:r>
            <a:endParaRPr lang="de-DE" sz="1800" dirty="0"/>
          </a:p>
        </p:txBody>
      </p:sp>
      <p:sp>
        <p:nvSpPr>
          <p:cNvPr id="3" name="Textfeld 2"/>
          <p:cNvSpPr txBox="1"/>
          <p:nvPr/>
        </p:nvSpPr>
        <p:spPr>
          <a:xfrm>
            <a:off x="4205928" y="1689772"/>
            <a:ext cx="49055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de-DE" sz="2000" dirty="0" smtClean="0"/>
              <a:t>T2 </a:t>
            </a:r>
            <a:r>
              <a:rPr lang="de-DE" sz="2000" dirty="0" err="1" smtClean="0"/>
              <a:t>weighted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generated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2 RF-pulses</a:t>
            </a:r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compensates</a:t>
            </a:r>
            <a:r>
              <a:rPr lang="de-DE" sz="2000" dirty="0" smtClean="0"/>
              <a:t>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field</a:t>
            </a:r>
            <a:r>
              <a:rPr lang="de-DE" sz="2000" dirty="0" smtClean="0"/>
              <a:t> </a:t>
            </a:r>
            <a:r>
              <a:rPr lang="de-DE" sz="2000" dirty="0" err="1" smtClean="0"/>
              <a:t>inhomogeneities</a:t>
            </a:r>
            <a:endParaRPr lang="de-DE" sz="2000" dirty="0"/>
          </a:p>
        </p:txBody>
      </p:sp>
      <p:sp>
        <p:nvSpPr>
          <p:cNvPr id="8" name="Textfeld 7"/>
          <p:cNvSpPr txBox="1"/>
          <p:nvPr/>
        </p:nvSpPr>
        <p:spPr>
          <a:xfrm>
            <a:off x="3563888" y="4142775"/>
            <a:ext cx="569296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de-DE" sz="2000" dirty="0" smtClean="0"/>
              <a:t>T2* </a:t>
            </a:r>
            <a:r>
              <a:rPr lang="de-DE" sz="2000" dirty="0" err="1" smtClean="0"/>
              <a:t>weighted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Signal </a:t>
            </a:r>
            <a:r>
              <a:rPr lang="de-DE" sz="2000" dirty="0" err="1" smtClean="0"/>
              <a:t>generated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1 RF-pulse + </a:t>
            </a:r>
          </a:p>
          <a:p>
            <a:r>
              <a:rPr lang="de-DE" sz="2000" dirty="0"/>
              <a:t> </a:t>
            </a:r>
            <a:r>
              <a:rPr lang="de-DE" sz="2000" dirty="0" smtClean="0"/>
              <a:t>    </a:t>
            </a:r>
            <a:r>
              <a:rPr lang="de-DE" sz="2000" dirty="0" err="1" smtClean="0"/>
              <a:t>gradient</a:t>
            </a:r>
            <a:r>
              <a:rPr lang="de-DE" sz="2000" dirty="0" smtClean="0"/>
              <a:t> </a:t>
            </a:r>
            <a:r>
              <a:rPr lang="de-DE" sz="2000" dirty="0" err="1" smtClean="0"/>
              <a:t>reversal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fast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acquisition</a:t>
            </a:r>
            <a:r>
              <a:rPr lang="de-DE" sz="2000" dirty="0" smtClean="0"/>
              <a:t> due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short</a:t>
            </a:r>
            <a:r>
              <a:rPr lang="de-DE" sz="2000" dirty="0" smtClean="0"/>
              <a:t> TE </a:t>
            </a:r>
            <a:r>
              <a:rPr lang="de-DE" sz="2000" dirty="0" err="1" smtClean="0"/>
              <a:t>and</a:t>
            </a:r>
            <a:r>
              <a:rPr lang="de-DE" sz="2000" dirty="0" smtClean="0"/>
              <a:t> TR</a:t>
            </a:r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very</a:t>
            </a:r>
            <a:r>
              <a:rPr lang="de-DE" sz="2000" dirty="0" smtClean="0"/>
              <a:t> sensitive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static</a:t>
            </a:r>
            <a:r>
              <a:rPr lang="de-DE" sz="2000" dirty="0" smtClean="0"/>
              <a:t> </a:t>
            </a:r>
            <a:r>
              <a:rPr lang="de-DE" sz="2000" dirty="0" err="1" smtClean="0"/>
              <a:t>field</a:t>
            </a:r>
            <a:r>
              <a:rPr lang="de-DE" sz="2000" dirty="0" smtClean="0"/>
              <a:t> </a:t>
            </a:r>
            <a:r>
              <a:rPr lang="de-DE" sz="2000" dirty="0" err="1" smtClean="0"/>
              <a:t>shifts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349143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Spin Echo vs. Gradient Echo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908720"/>
            <a:ext cx="4419600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1739334" y="5085184"/>
            <a:ext cx="566533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Spin Echo: sharp </a:t>
            </a:r>
            <a:r>
              <a:rPr lang="de-DE" sz="2000" dirty="0" err="1" smtClean="0"/>
              <a:t>contrast</a:t>
            </a:r>
            <a:r>
              <a:rPr lang="de-DE" sz="2000" dirty="0" smtClean="0"/>
              <a:t> – </a:t>
            </a:r>
            <a:r>
              <a:rPr lang="de-DE" sz="2000" dirty="0" err="1" smtClean="0"/>
              <a:t>low</a:t>
            </a:r>
            <a:r>
              <a:rPr lang="de-DE" sz="2000" dirty="0" smtClean="0"/>
              <a:t>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intensity</a:t>
            </a:r>
            <a:endParaRPr lang="de-DE" sz="2000" dirty="0" smtClean="0"/>
          </a:p>
          <a:p>
            <a:endParaRPr lang="de-DE" sz="2000" dirty="0"/>
          </a:p>
          <a:p>
            <a:r>
              <a:rPr lang="de-DE" sz="2000" dirty="0" smtClean="0"/>
              <a:t>Gradient Echo: </a:t>
            </a:r>
            <a:r>
              <a:rPr lang="de-DE" sz="2000" dirty="0" err="1" smtClean="0"/>
              <a:t>distorted</a:t>
            </a:r>
            <a:r>
              <a:rPr lang="de-DE" sz="2000" dirty="0" smtClean="0"/>
              <a:t> </a:t>
            </a:r>
            <a:r>
              <a:rPr lang="de-DE" sz="2000" dirty="0" err="1" smtClean="0"/>
              <a:t>contrast</a:t>
            </a:r>
            <a:r>
              <a:rPr lang="de-DE" sz="2000" dirty="0" smtClean="0"/>
              <a:t> – strong </a:t>
            </a:r>
            <a:r>
              <a:rPr lang="de-DE" sz="2000" dirty="0" err="1" smtClean="0"/>
              <a:t>signal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378139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Preprocessing steps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5" t="22190" r="11059" b="5994"/>
          <a:stretch/>
        </p:blipFill>
        <p:spPr bwMode="auto">
          <a:xfrm>
            <a:off x="1286339" y="1188776"/>
            <a:ext cx="6571322" cy="4480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63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Slice-timing correction STC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004109" y="1196752"/>
            <a:ext cx="7135783" cy="196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eck 1"/>
          <p:cNvSpPr/>
          <p:nvPr/>
        </p:nvSpPr>
        <p:spPr bwMode="auto">
          <a:xfrm>
            <a:off x="899592" y="908720"/>
            <a:ext cx="288032" cy="36004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40581"/>
            <a:ext cx="3014437" cy="2298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453007" y="3284984"/>
            <a:ext cx="534312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2000" dirty="0" smtClean="0"/>
          </a:p>
          <a:p>
            <a:r>
              <a:rPr lang="de-DE" sz="2000" dirty="0" smtClean="0"/>
              <a:t>- STC </a:t>
            </a:r>
            <a:r>
              <a:rPr lang="de-DE" sz="2000" dirty="0" err="1" smtClean="0"/>
              <a:t>improves</a:t>
            </a:r>
            <a:r>
              <a:rPr lang="de-DE" sz="2000" dirty="0" smtClean="0"/>
              <a:t> </a:t>
            </a:r>
            <a:r>
              <a:rPr lang="de-DE" sz="2000" dirty="0" err="1" smtClean="0"/>
              <a:t>statistical</a:t>
            </a:r>
            <a:r>
              <a:rPr lang="de-DE" sz="2000" dirty="0" smtClean="0"/>
              <a:t> power</a:t>
            </a:r>
            <a:endParaRPr lang="de-DE" sz="2000" dirty="0"/>
          </a:p>
          <a:p>
            <a:endParaRPr lang="de-DE" sz="2000" dirty="0" smtClean="0"/>
          </a:p>
          <a:p>
            <a:r>
              <a:rPr lang="de-DE" sz="2000" dirty="0" smtClean="0"/>
              <a:t>- STC </a:t>
            </a:r>
            <a:r>
              <a:rPr lang="de-DE" sz="2000" dirty="0" err="1" smtClean="0"/>
              <a:t>is</a:t>
            </a:r>
            <a:r>
              <a:rPr lang="de-DE" sz="2000" dirty="0" smtClean="0"/>
              <a:t> </a:t>
            </a:r>
            <a:r>
              <a:rPr lang="de-DE" sz="2000" dirty="0" err="1" smtClean="0"/>
              <a:t>most</a:t>
            </a:r>
            <a:r>
              <a:rPr lang="de-DE" sz="2000" dirty="0" smtClean="0"/>
              <a:t> </a:t>
            </a:r>
            <a:r>
              <a:rPr lang="de-DE" sz="2000" dirty="0" err="1" smtClean="0"/>
              <a:t>important</a:t>
            </a:r>
            <a:r>
              <a:rPr lang="de-DE" sz="2000" dirty="0" smtClean="0"/>
              <a:t> </a:t>
            </a:r>
            <a:r>
              <a:rPr lang="de-DE" sz="2000" dirty="0" err="1" smtClean="0"/>
              <a:t>when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speed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</a:p>
          <a:p>
            <a:r>
              <a:rPr lang="de-DE" sz="2000" dirty="0" smtClean="0"/>
              <a:t>  </a:t>
            </a:r>
            <a:r>
              <a:rPr lang="de-DE" sz="2000" dirty="0" err="1" smtClean="0"/>
              <a:t>acquisition</a:t>
            </a:r>
            <a:r>
              <a:rPr lang="de-DE" sz="2000" dirty="0" smtClean="0"/>
              <a:t> </a:t>
            </a:r>
            <a:r>
              <a:rPr lang="de-DE" sz="2000" dirty="0" err="1" smtClean="0"/>
              <a:t>is</a:t>
            </a:r>
            <a:r>
              <a:rPr lang="de-DE" sz="2000" dirty="0" smtClean="0"/>
              <a:t> </a:t>
            </a:r>
            <a:r>
              <a:rPr lang="de-DE" sz="2000" dirty="0" err="1" smtClean="0"/>
              <a:t>lower</a:t>
            </a:r>
            <a:endParaRPr lang="de-DE" sz="2000" dirty="0"/>
          </a:p>
          <a:p>
            <a:endParaRPr lang="de-DE" sz="2000" dirty="0" smtClean="0"/>
          </a:p>
          <a:p>
            <a:r>
              <a:rPr lang="de-DE" sz="2000" dirty="0" smtClean="0"/>
              <a:t>- STC </a:t>
            </a:r>
            <a:r>
              <a:rPr lang="de-DE" sz="2000" dirty="0" err="1" smtClean="0"/>
              <a:t>works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</a:t>
            </a:r>
            <a:r>
              <a:rPr lang="de-DE" sz="2000" dirty="0" err="1" smtClean="0"/>
              <a:t>interpolating</a:t>
            </a:r>
            <a:r>
              <a:rPr lang="de-DE" sz="2000" dirty="0" smtClean="0"/>
              <a:t> </a:t>
            </a:r>
            <a:r>
              <a:rPr lang="de-DE" sz="2000" dirty="0" err="1" smtClean="0"/>
              <a:t>between</a:t>
            </a:r>
            <a:r>
              <a:rPr lang="de-DE" sz="2000" dirty="0" smtClean="0"/>
              <a:t> </a:t>
            </a:r>
            <a:r>
              <a:rPr lang="de-DE" sz="2000" dirty="0" err="1" smtClean="0"/>
              <a:t>images</a:t>
            </a:r>
            <a:endParaRPr lang="de-DE" sz="2000" dirty="0" smtClean="0"/>
          </a:p>
          <a:p>
            <a:r>
              <a:rPr lang="de-DE" sz="2000" dirty="0" smtClean="0"/>
              <a:t>  (</a:t>
            </a:r>
            <a:r>
              <a:rPr lang="de-DE" sz="2000" dirty="0" err="1" smtClean="0"/>
              <a:t>directly</a:t>
            </a:r>
            <a:r>
              <a:rPr lang="de-DE" sz="2000" dirty="0" smtClean="0"/>
              <a:t> </a:t>
            </a:r>
            <a:r>
              <a:rPr lang="de-DE" sz="2000" dirty="0" err="1" smtClean="0"/>
              <a:t>or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Fourier </a:t>
            </a:r>
            <a:r>
              <a:rPr lang="de-DE" sz="2000" dirty="0" err="1" smtClean="0"/>
              <a:t>transforms</a:t>
            </a:r>
            <a:r>
              <a:rPr lang="de-DE" sz="2000" dirty="0" smtClean="0"/>
              <a:t>)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87150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Motion correction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57200" y="836712"/>
            <a:ext cx="86356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de-DE" sz="2000" dirty="0" smtClean="0"/>
              <a:t>Head </a:t>
            </a:r>
            <a:r>
              <a:rPr lang="de-DE" sz="2000" dirty="0" err="1" smtClean="0"/>
              <a:t>motion</a:t>
            </a:r>
            <a:r>
              <a:rPr lang="de-DE" sz="2000" dirty="0" smtClean="0"/>
              <a:t> </a:t>
            </a:r>
            <a:r>
              <a:rPr lang="de-DE" sz="2000" dirty="0" err="1" smtClean="0"/>
              <a:t>is</a:t>
            </a:r>
            <a:r>
              <a:rPr lang="de-DE" sz="2000" dirty="0" smtClean="0"/>
              <a:t> </a:t>
            </a:r>
            <a:r>
              <a:rPr lang="de-DE" sz="2000" dirty="0" err="1" smtClean="0"/>
              <a:t>probably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most</a:t>
            </a:r>
            <a:r>
              <a:rPr lang="de-DE" sz="2000" dirty="0" smtClean="0"/>
              <a:t> </a:t>
            </a:r>
            <a:r>
              <a:rPr lang="de-DE" sz="2000" dirty="0" err="1" smtClean="0"/>
              <a:t>severe</a:t>
            </a:r>
            <a:r>
              <a:rPr lang="de-DE" sz="2000" dirty="0" smtClean="0"/>
              <a:t> </a:t>
            </a:r>
            <a:r>
              <a:rPr lang="de-DE" sz="2000" dirty="0" err="1" smtClean="0"/>
              <a:t>problem</a:t>
            </a:r>
            <a:r>
              <a:rPr lang="de-DE" sz="2000" dirty="0" smtClean="0"/>
              <a:t> in </a:t>
            </a:r>
            <a:r>
              <a:rPr lang="de-DE" sz="2000" dirty="0" err="1" smtClean="0"/>
              <a:t>fMRI</a:t>
            </a:r>
            <a:r>
              <a:rPr lang="de-DE" sz="2000" dirty="0" smtClean="0"/>
              <a:t>  </a:t>
            </a:r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MC </a:t>
            </a:r>
            <a:r>
              <a:rPr lang="de-DE" sz="2000" dirty="0" err="1" smtClean="0"/>
              <a:t>incorporates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estimation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movement</a:t>
            </a:r>
            <a:r>
              <a:rPr lang="de-DE" sz="2000" dirty="0" smtClean="0"/>
              <a:t> </a:t>
            </a:r>
            <a:r>
              <a:rPr lang="de-DE" sz="2000" dirty="0" err="1" smtClean="0"/>
              <a:t>based</a:t>
            </a:r>
            <a:r>
              <a:rPr lang="de-DE" sz="2000" dirty="0" smtClean="0"/>
              <a:t> on </a:t>
            </a:r>
          </a:p>
          <a:p>
            <a:r>
              <a:rPr lang="de-DE" sz="2000" dirty="0"/>
              <a:t> </a:t>
            </a:r>
            <a:r>
              <a:rPr lang="de-DE" sz="2000" dirty="0" smtClean="0"/>
              <a:t>    a </a:t>
            </a:r>
            <a:r>
              <a:rPr lang="de-DE" sz="2000" dirty="0" err="1" smtClean="0"/>
              <a:t>reference</a:t>
            </a:r>
            <a:r>
              <a:rPr lang="de-DE" sz="2000" dirty="0" smtClean="0"/>
              <a:t> </a:t>
            </a:r>
            <a:r>
              <a:rPr lang="de-DE" sz="2000" dirty="0" err="1" smtClean="0"/>
              <a:t>volume</a:t>
            </a:r>
            <a:endParaRPr lang="de-DE" sz="2000" dirty="0" smtClean="0"/>
          </a:p>
          <a:p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The </a:t>
            </a:r>
            <a:r>
              <a:rPr lang="de-DE" sz="2000" dirty="0" err="1" smtClean="0"/>
              <a:t>realignment</a:t>
            </a:r>
            <a:r>
              <a:rPr lang="de-DE" sz="2000" dirty="0" smtClean="0"/>
              <a:t> </a:t>
            </a:r>
            <a:r>
              <a:rPr lang="de-DE" sz="2000" dirty="0" err="1" smtClean="0"/>
              <a:t>is</a:t>
            </a:r>
            <a:r>
              <a:rPr lang="de-DE" sz="2000" dirty="0" smtClean="0"/>
              <a:t> </a:t>
            </a:r>
            <a:r>
              <a:rPr lang="de-DE" sz="2000" dirty="0" err="1" smtClean="0"/>
              <a:t>applied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rigid </a:t>
            </a:r>
            <a:r>
              <a:rPr lang="de-DE" sz="2000" dirty="0" err="1" smtClean="0"/>
              <a:t>body</a:t>
            </a:r>
            <a:r>
              <a:rPr lang="de-DE" sz="2000" dirty="0" smtClean="0"/>
              <a:t> </a:t>
            </a:r>
            <a:r>
              <a:rPr lang="de-DE" sz="2000" dirty="0" err="1" smtClean="0"/>
              <a:t>transformation</a:t>
            </a:r>
            <a:r>
              <a:rPr lang="de-DE" sz="2000" dirty="0" smtClean="0"/>
              <a:t> (</a:t>
            </a:r>
            <a:r>
              <a:rPr lang="de-DE" sz="2000" dirty="0" err="1" smtClean="0"/>
              <a:t>pitch</a:t>
            </a:r>
            <a:r>
              <a:rPr lang="de-DE" sz="2000" dirty="0" smtClean="0"/>
              <a:t>, roll, </a:t>
            </a:r>
            <a:r>
              <a:rPr lang="de-DE" sz="2000" dirty="0" err="1" smtClean="0"/>
              <a:t>yaw</a:t>
            </a:r>
            <a:r>
              <a:rPr lang="de-DE" sz="2000" dirty="0" smtClean="0"/>
              <a:t>)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7" b="5845"/>
          <a:stretch/>
        </p:blipFill>
        <p:spPr bwMode="auto">
          <a:xfrm>
            <a:off x="1251561" y="3068960"/>
            <a:ext cx="6640878" cy="3112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20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 descr="C:\Users\Admin\AppData\Local\Microsoft\Windows\INetCache\Content.Word\MoCo Test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64704"/>
            <a:ext cx="5904656" cy="4781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199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Motion correction - example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2177755" y="5373216"/>
            <a:ext cx="47884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/>
              <a:t>→ </a:t>
            </a:r>
            <a:r>
              <a:rPr lang="de-DE" sz="1800" dirty="0" err="1" smtClean="0"/>
              <a:t>data</a:t>
            </a:r>
            <a:r>
              <a:rPr lang="de-DE" sz="1800" dirty="0" smtClean="0"/>
              <a:t> </a:t>
            </a:r>
            <a:r>
              <a:rPr lang="de-DE" sz="1800" dirty="0" err="1" smtClean="0"/>
              <a:t>set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Rat14 </a:t>
            </a:r>
            <a:r>
              <a:rPr lang="de-DE" sz="1800" dirty="0" err="1" smtClean="0"/>
              <a:t>can</a:t>
            </a:r>
            <a:r>
              <a:rPr lang="de-DE" sz="1800" dirty="0" smtClean="0"/>
              <a:t> </a:t>
            </a:r>
            <a:r>
              <a:rPr lang="de-DE" sz="1800" dirty="0" err="1" smtClean="0"/>
              <a:t>be</a:t>
            </a:r>
            <a:r>
              <a:rPr lang="de-DE" sz="1800" dirty="0" smtClean="0"/>
              <a:t> </a:t>
            </a:r>
            <a:r>
              <a:rPr lang="de-DE" sz="1800" dirty="0" err="1" smtClean="0"/>
              <a:t>used</a:t>
            </a:r>
            <a:r>
              <a:rPr lang="de-DE" sz="1800" dirty="0" smtClean="0"/>
              <a:t> </a:t>
            </a:r>
            <a:r>
              <a:rPr lang="de-DE" sz="1800" dirty="0" err="1" smtClean="0"/>
              <a:t>for</a:t>
            </a:r>
            <a:r>
              <a:rPr lang="de-DE" sz="1800" dirty="0" smtClean="0"/>
              <a:t> </a:t>
            </a:r>
            <a:r>
              <a:rPr lang="de-DE" sz="1800" dirty="0" err="1" smtClean="0"/>
              <a:t>analysis</a:t>
            </a:r>
            <a:endParaRPr lang="de-DE" sz="1800" dirty="0" smtClean="0"/>
          </a:p>
          <a:p>
            <a:endParaRPr lang="de-DE" sz="1800" dirty="0" smtClean="0"/>
          </a:p>
          <a:p>
            <a:r>
              <a:rPr lang="de-DE" sz="1800" dirty="0" smtClean="0"/>
              <a:t>→ </a:t>
            </a:r>
            <a:r>
              <a:rPr lang="de-DE" sz="1800" dirty="0" err="1" smtClean="0"/>
              <a:t>data</a:t>
            </a:r>
            <a:r>
              <a:rPr lang="de-DE" sz="1800" dirty="0" smtClean="0"/>
              <a:t> </a:t>
            </a:r>
            <a:r>
              <a:rPr lang="de-DE" sz="1800" dirty="0" err="1" smtClean="0"/>
              <a:t>set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Rat19 </a:t>
            </a:r>
            <a:r>
              <a:rPr lang="de-DE" sz="1800" dirty="0" err="1" smtClean="0"/>
              <a:t>needs</a:t>
            </a:r>
            <a:r>
              <a:rPr lang="de-DE" sz="1800" dirty="0" smtClean="0"/>
              <a:t> </a:t>
            </a:r>
            <a:r>
              <a:rPr lang="de-DE" sz="1800" dirty="0" err="1" smtClean="0"/>
              <a:t>to</a:t>
            </a:r>
            <a:r>
              <a:rPr lang="de-DE" sz="1800" dirty="0" smtClean="0"/>
              <a:t> </a:t>
            </a:r>
            <a:r>
              <a:rPr lang="de-DE" sz="1800" dirty="0" err="1" smtClean="0"/>
              <a:t>be</a:t>
            </a:r>
            <a:r>
              <a:rPr lang="de-DE" sz="1800" dirty="0" smtClean="0"/>
              <a:t> </a:t>
            </a:r>
            <a:r>
              <a:rPr lang="de-DE" sz="1800" dirty="0" err="1" smtClean="0"/>
              <a:t>excluded</a:t>
            </a: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147259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199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err="1" smtClean="0">
                <a:solidFill>
                  <a:srgbClr val="1E5399"/>
                </a:solidFill>
              </a:rPr>
              <a:t>Coregistration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283968" y="1515556"/>
            <a:ext cx="478368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→ </a:t>
            </a:r>
            <a:r>
              <a:rPr lang="de-DE" sz="2000" dirty="0" err="1" smtClean="0"/>
              <a:t>Within</a:t>
            </a:r>
            <a:r>
              <a:rPr lang="de-DE" sz="2000" dirty="0" smtClean="0"/>
              <a:t> </a:t>
            </a:r>
            <a:r>
              <a:rPr lang="de-DE" sz="2000" dirty="0" err="1" smtClean="0"/>
              <a:t>subject</a:t>
            </a:r>
            <a:r>
              <a:rPr lang="de-DE" sz="2000" dirty="0" smtClean="0"/>
              <a:t> </a:t>
            </a:r>
            <a:r>
              <a:rPr lang="de-DE" sz="2000" dirty="0" err="1" smtClean="0"/>
              <a:t>alignment</a:t>
            </a:r>
            <a:endParaRPr lang="de-DE" sz="2000" dirty="0" smtClean="0"/>
          </a:p>
          <a:p>
            <a:endParaRPr lang="de-DE" sz="2000" dirty="0"/>
          </a:p>
          <a:p>
            <a:r>
              <a:rPr lang="de-DE" sz="2000" dirty="0" smtClean="0"/>
              <a:t>→ Inter-</a:t>
            </a:r>
            <a:r>
              <a:rPr lang="de-DE" sz="2000" dirty="0" err="1" smtClean="0"/>
              <a:t>subject</a:t>
            </a:r>
            <a:r>
              <a:rPr lang="de-DE" sz="2000" dirty="0" smtClean="0"/>
              <a:t> </a:t>
            </a:r>
            <a:r>
              <a:rPr lang="de-DE" sz="2000" dirty="0" err="1" smtClean="0"/>
              <a:t>alignment</a:t>
            </a:r>
            <a:endParaRPr lang="de-DE" sz="2000" dirty="0" smtClean="0"/>
          </a:p>
          <a:p>
            <a:endParaRPr lang="de-DE" sz="2000" dirty="0"/>
          </a:p>
          <a:p>
            <a:endParaRPr lang="de-DE" sz="2000" dirty="0" smtClean="0"/>
          </a:p>
          <a:p>
            <a:endParaRPr lang="de-DE" sz="2000" dirty="0"/>
          </a:p>
          <a:p>
            <a:endParaRPr lang="de-DE" sz="2000" dirty="0" smtClean="0"/>
          </a:p>
          <a:p>
            <a:endParaRPr lang="de-DE" sz="2000" dirty="0"/>
          </a:p>
          <a:p>
            <a:r>
              <a:rPr lang="de-DE" sz="2000" dirty="0" smtClean="0"/>
              <a:t>Due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small</a:t>
            </a:r>
            <a:r>
              <a:rPr lang="de-DE" sz="2000" dirty="0" smtClean="0"/>
              <a:t> </a:t>
            </a:r>
            <a:r>
              <a:rPr lang="de-DE" sz="2000" dirty="0" err="1" smtClean="0"/>
              <a:t>volumes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rodent</a:t>
            </a:r>
            <a:r>
              <a:rPr lang="de-DE" sz="2000" dirty="0" smtClean="0"/>
              <a:t> </a:t>
            </a:r>
            <a:r>
              <a:rPr lang="de-DE" sz="2000" dirty="0" err="1" smtClean="0"/>
              <a:t>brain</a:t>
            </a:r>
            <a:endParaRPr lang="de-DE" sz="2000" dirty="0" smtClean="0"/>
          </a:p>
          <a:p>
            <a:r>
              <a:rPr lang="de-DE" sz="2000" dirty="0" err="1" smtClean="0"/>
              <a:t>manual</a:t>
            </a:r>
            <a:r>
              <a:rPr lang="de-DE" sz="2000" dirty="0" smtClean="0"/>
              <a:t> </a:t>
            </a:r>
            <a:r>
              <a:rPr lang="de-DE" sz="2000" dirty="0" err="1" smtClean="0"/>
              <a:t>pre-coregistration</a:t>
            </a:r>
            <a:r>
              <a:rPr lang="de-DE" sz="2000" dirty="0" smtClean="0"/>
              <a:t> </a:t>
            </a:r>
            <a:r>
              <a:rPr lang="de-DE" sz="2000" dirty="0" err="1" smtClean="0"/>
              <a:t>and</a:t>
            </a:r>
            <a:r>
              <a:rPr lang="de-DE" sz="2000" dirty="0" smtClean="0"/>
              <a:t> </a:t>
            </a:r>
            <a:r>
              <a:rPr lang="de-DE" sz="2000" dirty="0" err="1" smtClean="0"/>
              <a:t>visual</a:t>
            </a:r>
            <a:endParaRPr lang="de-DE" sz="2000" dirty="0" smtClean="0"/>
          </a:p>
          <a:p>
            <a:r>
              <a:rPr lang="de-DE" sz="2000" dirty="0" err="1" smtClean="0"/>
              <a:t>inspection</a:t>
            </a:r>
            <a:r>
              <a:rPr lang="de-DE" sz="2000" dirty="0" smtClean="0"/>
              <a:t> </a:t>
            </a:r>
            <a:r>
              <a:rPr lang="de-DE" sz="2000" dirty="0" err="1" smtClean="0"/>
              <a:t>is</a:t>
            </a:r>
            <a:r>
              <a:rPr lang="de-DE" sz="2000" dirty="0" smtClean="0"/>
              <a:t> </a:t>
            </a:r>
            <a:r>
              <a:rPr lang="de-DE" sz="2000" dirty="0" err="1" smtClean="0"/>
              <a:t>mandatory</a:t>
            </a:r>
            <a:r>
              <a:rPr lang="de-DE" sz="2000" dirty="0" smtClean="0"/>
              <a:t> </a:t>
            </a:r>
            <a:endParaRPr lang="de-DE" sz="2000" dirty="0"/>
          </a:p>
          <a:p>
            <a:endParaRPr lang="de-DE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3375049" cy="4330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79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199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Spatial smoothing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23" t="21840" b="23595"/>
          <a:stretch/>
        </p:blipFill>
        <p:spPr bwMode="auto">
          <a:xfrm>
            <a:off x="468220" y="1716777"/>
            <a:ext cx="3682926" cy="1959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4280701" y="2496436"/>
            <a:ext cx="4395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FWHM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rats</a:t>
            </a:r>
            <a:r>
              <a:rPr lang="de-DE" sz="2000" dirty="0" smtClean="0"/>
              <a:t> </a:t>
            </a:r>
            <a:r>
              <a:rPr lang="de-DE" sz="2000" dirty="0" err="1" smtClean="0"/>
              <a:t>typically</a:t>
            </a:r>
            <a:r>
              <a:rPr lang="de-DE" sz="2000" dirty="0"/>
              <a:t> </a:t>
            </a:r>
            <a:r>
              <a:rPr lang="de-DE" sz="2000" dirty="0" smtClean="0"/>
              <a:t>1.0 – 2.0 mm</a:t>
            </a:r>
            <a:endParaRPr lang="de-DE" sz="2000" dirty="0"/>
          </a:p>
        </p:txBody>
      </p:sp>
      <p:sp>
        <p:nvSpPr>
          <p:cNvPr id="3" name="Textfeld 2"/>
          <p:cNvSpPr txBox="1"/>
          <p:nvPr/>
        </p:nvSpPr>
        <p:spPr>
          <a:xfrm>
            <a:off x="339014" y="848906"/>
            <a:ext cx="84659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→ Data </a:t>
            </a:r>
            <a:r>
              <a:rPr lang="de-DE" sz="2000" dirty="0" err="1" smtClean="0"/>
              <a:t>points</a:t>
            </a:r>
            <a:r>
              <a:rPr lang="de-DE" sz="2000" dirty="0" smtClean="0"/>
              <a:t> </a:t>
            </a:r>
            <a:r>
              <a:rPr lang="de-DE" sz="2000" dirty="0" err="1" smtClean="0"/>
              <a:t>are</a:t>
            </a:r>
            <a:r>
              <a:rPr lang="de-DE" sz="2000" dirty="0" smtClean="0"/>
              <a:t> </a:t>
            </a:r>
            <a:r>
              <a:rPr lang="de-DE" sz="2000" dirty="0" err="1" smtClean="0"/>
              <a:t>averaged</a:t>
            </a:r>
            <a:r>
              <a:rPr lang="de-DE" sz="2000" dirty="0" smtClean="0"/>
              <a:t> </a:t>
            </a:r>
            <a:r>
              <a:rPr lang="de-DE" sz="2000" dirty="0" err="1" smtClean="0"/>
              <a:t>with</a:t>
            </a:r>
            <a:r>
              <a:rPr lang="de-DE" sz="2000" dirty="0" smtClean="0"/>
              <a:t> </a:t>
            </a:r>
            <a:r>
              <a:rPr lang="de-DE" sz="2000" dirty="0" err="1" smtClean="0"/>
              <a:t>their</a:t>
            </a:r>
            <a:r>
              <a:rPr lang="de-DE" sz="2000" dirty="0" smtClean="0"/>
              <a:t> </a:t>
            </a:r>
            <a:r>
              <a:rPr lang="de-DE" sz="2000" dirty="0" err="1" smtClean="0"/>
              <a:t>neighbours</a:t>
            </a:r>
            <a:endParaRPr lang="de-DE" sz="2000" dirty="0" smtClean="0"/>
          </a:p>
          <a:p>
            <a:r>
              <a:rPr lang="de-DE" sz="2000" dirty="0" smtClean="0"/>
              <a:t>→ </a:t>
            </a:r>
            <a:r>
              <a:rPr lang="de-DE" sz="2000" dirty="0" err="1" smtClean="0"/>
              <a:t>effect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low</a:t>
            </a:r>
            <a:r>
              <a:rPr lang="de-DE" sz="2000" dirty="0" smtClean="0"/>
              <a:t> pass </a:t>
            </a:r>
            <a:r>
              <a:rPr lang="de-DE" sz="2000" dirty="0" err="1" smtClean="0"/>
              <a:t>filtering</a:t>
            </a:r>
            <a:r>
              <a:rPr lang="de-DE" sz="2000" dirty="0" smtClean="0"/>
              <a:t> (high </a:t>
            </a:r>
            <a:r>
              <a:rPr lang="de-DE" sz="2000" dirty="0" err="1" smtClean="0"/>
              <a:t>frequencies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are</a:t>
            </a:r>
            <a:r>
              <a:rPr lang="de-DE" sz="2000" dirty="0" smtClean="0"/>
              <a:t> </a:t>
            </a:r>
            <a:r>
              <a:rPr lang="de-DE" sz="2000" dirty="0" err="1" smtClean="0"/>
              <a:t>removed</a:t>
            </a:r>
            <a:r>
              <a:rPr lang="de-DE" sz="2000" dirty="0" smtClean="0"/>
              <a:t>)</a:t>
            </a:r>
            <a:endParaRPr lang="de-DE" sz="2000" dirty="0"/>
          </a:p>
        </p:txBody>
      </p:sp>
      <p:sp>
        <p:nvSpPr>
          <p:cNvPr id="5" name="Textfeld 4"/>
          <p:cNvSpPr txBox="1"/>
          <p:nvPr/>
        </p:nvSpPr>
        <p:spPr>
          <a:xfrm>
            <a:off x="1115616" y="3212976"/>
            <a:ext cx="731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 err="1" smtClean="0">
                <a:solidFill>
                  <a:schemeClr val="bg1"/>
                </a:solidFill>
              </a:rPr>
              <a:t>before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2987824" y="3212976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</a:rPr>
              <a:t>after</a:t>
            </a:r>
            <a:endParaRPr lang="de-DE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47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199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Spatial smoothing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1115616" y="3212976"/>
            <a:ext cx="731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 err="1" smtClean="0">
                <a:solidFill>
                  <a:schemeClr val="bg1"/>
                </a:solidFill>
              </a:rPr>
              <a:t>before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2987824" y="3212976"/>
            <a:ext cx="5725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400" b="1" dirty="0" smtClean="0">
                <a:solidFill>
                  <a:schemeClr val="bg1"/>
                </a:solidFill>
              </a:rPr>
              <a:t>after</a:t>
            </a:r>
            <a:endParaRPr lang="de-DE" sz="1400" b="1" dirty="0">
              <a:solidFill>
                <a:schemeClr val="bg1"/>
              </a:solidFill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504599" y="1320150"/>
            <a:ext cx="84659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u="sng" dirty="0" err="1" smtClean="0">
                <a:solidFill>
                  <a:srgbClr val="0070C0"/>
                </a:solidFill>
              </a:rPr>
              <a:t>Benefits</a:t>
            </a:r>
            <a:endParaRPr lang="de-DE" sz="2000" b="1" u="sng" dirty="0" smtClean="0">
              <a:solidFill>
                <a:srgbClr val="0070C0"/>
              </a:solidFill>
            </a:endParaRPr>
          </a:p>
          <a:p>
            <a:pPr marL="342900" indent="-342900">
              <a:buFontTx/>
              <a:buChar char="-"/>
            </a:pPr>
            <a:endParaRPr lang="de-DE" sz="2000" dirty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Improvement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noise</a:t>
            </a:r>
            <a:r>
              <a:rPr lang="de-DE" sz="2000" dirty="0" smtClean="0"/>
              <a:t> </a:t>
            </a:r>
            <a:r>
              <a:rPr lang="de-DE" sz="2000" dirty="0" err="1" smtClean="0"/>
              <a:t>ratio</a:t>
            </a:r>
            <a:r>
              <a:rPr lang="de-DE" sz="2000" dirty="0" smtClean="0"/>
              <a:t> (SNR) → </a:t>
            </a:r>
            <a:r>
              <a:rPr lang="de-DE" sz="2000" dirty="0" err="1" smtClean="0"/>
              <a:t>increased</a:t>
            </a:r>
            <a:r>
              <a:rPr lang="de-DE" sz="2000" dirty="0" smtClean="0"/>
              <a:t> </a:t>
            </a:r>
            <a:r>
              <a:rPr lang="de-DE" sz="2000" dirty="0" err="1" smtClean="0"/>
              <a:t>sensitivity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Improving</a:t>
            </a:r>
            <a:r>
              <a:rPr lang="de-DE" sz="2000" dirty="0" smtClean="0"/>
              <a:t> </a:t>
            </a:r>
            <a:r>
              <a:rPr lang="de-DE" sz="2000" dirty="0" err="1" smtClean="0"/>
              <a:t>validity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statistical</a:t>
            </a:r>
            <a:r>
              <a:rPr lang="de-DE" sz="2000" dirty="0" smtClean="0"/>
              <a:t> </a:t>
            </a:r>
            <a:r>
              <a:rPr lang="de-DE" sz="2000" dirty="0" err="1" smtClean="0"/>
              <a:t>tests</a:t>
            </a:r>
            <a:r>
              <a:rPr lang="de-DE" sz="2000" dirty="0" smtClean="0"/>
              <a:t> </a:t>
            </a:r>
            <a:r>
              <a:rPr lang="de-DE" sz="2000" dirty="0" err="1" smtClean="0"/>
              <a:t>by</a:t>
            </a:r>
            <a:r>
              <a:rPr lang="de-DE" sz="2000" dirty="0" smtClean="0"/>
              <a:t> </a:t>
            </a:r>
            <a:r>
              <a:rPr lang="de-DE" sz="2000" dirty="0" err="1" smtClean="0"/>
              <a:t>making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error</a:t>
            </a:r>
            <a:r>
              <a:rPr lang="de-DE" sz="2000" dirty="0" smtClean="0"/>
              <a:t> </a:t>
            </a:r>
            <a:r>
              <a:rPr lang="de-DE" sz="2000" dirty="0" err="1" smtClean="0"/>
              <a:t>distribution</a:t>
            </a:r>
            <a:r>
              <a:rPr lang="de-DE" sz="2000" dirty="0" smtClean="0"/>
              <a:t> </a:t>
            </a:r>
            <a:r>
              <a:rPr lang="de-DE" sz="2000" dirty="0" err="1" smtClean="0"/>
              <a:t>more</a:t>
            </a:r>
            <a:r>
              <a:rPr lang="de-DE" sz="2000" dirty="0" smtClean="0"/>
              <a:t> normal</a:t>
            </a:r>
          </a:p>
          <a:p>
            <a:endParaRPr lang="de-DE" sz="2000" dirty="0" smtClean="0"/>
          </a:p>
          <a:p>
            <a:r>
              <a:rPr lang="de-DE" sz="2000" b="1" u="sng" dirty="0" err="1" smtClean="0">
                <a:solidFill>
                  <a:srgbClr val="C00000"/>
                </a:solidFill>
              </a:rPr>
              <a:t>Drawbacks</a:t>
            </a:r>
            <a:endParaRPr lang="de-DE" sz="2000" b="1" u="sng" dirty="0">
              <a:solidFill>
                <a:srgbClr val="C00000"/>
              </a:solidFill>
            </a:endParaRPr>
          </a:p>
          <a:p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Reduction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spatial</a:t>
            </a:r>
            <a:r>
              <a:rPr lang="de-DE" sz="2000" dirty="0" smtClean="0"/>
              <a:t> </a:t>
            </a:r>
            <a:r>
              <a:rPr lang="de-DE" sz="2000" dirty="0" err="1" smtClean="0"/>
              <a:t>resolution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Edge </a:t>
            </a:r>
            <a:r>
              <a:rPr lang="de-DE" sz="2000" dirty="0" err="1" smtClean="0"/>
              <a:t>artifacts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Merging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close</a:t>
            </a:r>
            <a:r>
              <a:rPr lang="de-DE" sz="2000" dirty="0" smtClean="0"/>
              <a:t> </a:t>
            </a:r>
            <a:r>
              <a:rPr lang="de-DE" sz="2000" dirty="0" err="1" smtClean="0"/>
              <a:t>activation</a:t>
            </a:r>
            <a:r>
              <a:rPr lang="de-DE" sz="2000" dirty="0" smtClean="0"/>
              <a:t> </a:t>
            </a:r>
            <a:r>
              <a:rPr lang="de-DE" sz="2000" dirty="0" err="1" smtClean="0"/>
              <a:t>peaks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Extinction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small</a:t>
            </a:r>
            <a:r>
              <a:rPr lang="de-DE" sz="2000" dirty="0" smtClean="0"/>
              <a:t> </a:t>
            </a:r>
            <a:r>
              <a:rPr lang="de-DE" sz="2000" dirty="0" err="1" smtClean="0"/>
              <a:t>meaningful</a:t>
            </a:r>
            <a:r>
              <a:rPr lang="de-DE" sz="2000" dirty="0" smtClean="0"/>
              <a:t> </a:t>
            </a:r>
            <a:r>
              <a:rPr lang="de-DE" sz="2000" dirty="0" err="1" smtClean="0"/>
              <a:t>activations</a:t>
            </a:r>
            <a:r>
              <a:rPr lang="de-DE" sz="2000" dirty="0" smtClean="0"/>
              <a:t> (</a:t>
            </a:r>
            <a:r>
              <a:rPr lang="de-DE" sz="2000" dirty="0" err="1" smtClean="0"/>
              <a:t>attenuation</a:t>
            </a:r>
            <a:r>
              <a:rPr lang="de-DE" sz="2000" dirty="0" smtClean="0"/>
              <a:t> </a:t>
            </a:r>
            <a:r>
              <a:rPr lang="de-DE" sz="2000" dirty="0" err="1" smtClean="0"/>
              <a:t>below</a:t>
            </a:r>
            <a:r>
              <a:rPr lang="de-DE" sz="2000" dirty="0" smtClean="0"/>
              <a:t> </a:t>
            </a:r>
            <a:r>
              <a:rPr lang="de-DE" sz="2000" dirty="0" err="1" smtClean="0"/>
              <a:t>significance</a:t>
            </a:r>
            <a:r>
              <a:rPr lang="de-DE" sz="2000" dirty="0" smtClean="0"/>
              <a:t> </a:t>
            </a:r>
            <a:r>
              <a:rPr lang="de-DE" sz="2000" dirty="0" err="1" smtClean="0"/>
              <a:t>threshold</a:t>
            </a:r>
            <a:r>
              <a:rPr lang="de-DE" sz="2000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Mislocalization</a:t>
            </a:r>
            <a:r>
              <a:rPr lang="de-DE" sz="2000" dirty="0" smtClean="0"/>
              <a:t>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activation</a:t>
            </a:r>
            <a:r>
              <a:rPr lang="de-DE" sz="2000" dirty="0" smtClean="0"/>
              <a:t> </a:t>
            </a:r>
            <a:r>
              <a:rPr lang="de-DE" sz="2000" dirty="0" err="1" smtClean="0"/>
              <a:t>peaks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175318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Outline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57200" y="620688"/>
            <a:ext cx="8610600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Aft>
                <a:spcPts val="600"/>
              </a:spcAft>
            </a:pPr>
            <a:endParaRPr lang="en-US" altLang="de-DE" sz="1800" dirty="0">
              <a:solidFill>
                <a:srgbClr val="333399"/>
              </a:solidFill>
            </a:endParaRPr>
          </a:p>
          <a:p>
            <a:pPr eaLnBrk="1" hangingPunct="1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</a:rPr>
              <a:t>Biochemical background:</a:t>
            </a:r>
            <a:endParaRPr lang="en-US" altLang="de-DE" sz="1800" dirty="0">
              <a:solidFill>
                <a:srgbClr val="333399"/>
              </a:solidFill>
            </a:endParaRP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err="1"/>
              <a:t>h</a:t>
            </a:r>
            <a:r>
              <a:rPr lang="en-US" altLang="de-DE" sz="1800" dirty="0" err="1" smtClean="0"/>
              <a:t>emoglobine</a:t>
            </a:r>
            <a:endParaRPr lang="en-US" altLang="de-DE" sz="1800" dirty="0" smtClean="0"/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 smtClean="0"/>
              <a:t> BOLD contrast</a:t>
            </a:r>
            <a:endParaRPr lang="en-US" altLang="de-DE" sz="1800" dirty="0"/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/>
              <a:t> </a:t>
            </a:r>
            <a:r>
              <a:rPr lang="en-US" altLang="de-DE" sz="1800" dirty="0" smtClean="0"/>
              <a:t>hemodynamic response function</a:t>
            </a:r>
          </a:p>
          <a:p>
            <a:pPr lvl="1" eaLnBrk="1" hangingPunct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/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333399"/>
                </a:solidFill>
                <a:ea typeface="MS PGothic" pitchFamily="34" charset="-128"/>
              </a:rPr>
              <a:t>Technical needs:</a:t>
            </a:r>
            <a:endParaRPr lang="en-US" altLang="de-DE" sz="1800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dedicated MR-sequences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dirty="0" smtClean="0">
                <a:solidFill>
                  <a:srgbClr val="000000"/>
                </a:solidFill>
                <a:ea typeface="MS PGothic" pitchFamily="34" charset="-128"/>
              </a:rPr>
              <a:t>data preprocessing</a:t>
            </a: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endParaRPr lang="en-US" altLang="de-DE" sz="1800" dirty="0">
              <a:solidFill>
                <a:srgbClr val="000000"/>
              </a:solidFill>
              <a:ea typeface="MS PGothic" pitchFamily="34" charset="-128"/>
            </a:endParaRPr>
          </a:p>
          <a:p>
            <a:pPr lvl="0">
              <a:spcAft>
                <a:spcPts val="600"/>
              </a:spcAft>
              <a:buFont typeface="Arial" charset="0"/>
              <a:buChar char="•"/>
            </a:pPr>
            <a:r>
              <a:rPr lang="en-US" altLang="de-DE" sz="1800" dirty="0">
                <a:solidFill>
                  <a:srgbClr val="333399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333399"/>
                </a:solidFill>
                <a:ea typeface="MS PGothic" pitchFamily="34" charset="-128"/>
              </a:rPr>
              <a:t>Application:</a:t>
            </a:r>
            <a:endParaRPr lang="en-US" altLang="de-DE" sz="1800" b="1" dirty="0">
              <a:solidFill>
                <a:srgbClr val="333399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b="1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000000"/>
                </a:solidFill>
                <a:ea typeface="MS PGothic" pitchFamily="34" charset="-128"/>
              </a:rPr>
              <a:t>causes of neuronal activity changes</a:t>
            </a:r>
            <a:endParaRPr lang="en-US" altLang="de-DE" sz="1800" b="1" dirty="0">
              <a:solidFill>
                <a:srgbClr val="000000"/>
              </a:solidFill>
              <a:ea typeface="MS PGothic" pitchFamily="34" charset="-128"/>
            </a:endParaRP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b="1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000000"/>
                </a:solidFill>
                <a:ea typeface="MS PGothic" pitchFamily="34" charset="-128"/>
              </a:rPr>
              <a:t>fMRI data processing and presentation</a:t>
            </a:r>
          </a:p>
          <a:p>
            <a:pPr lvl="1">
              <a:spcAft>
                <a:spcPts val="600"/>
              </a:spcAft>
              <a:buFont typeface="Symbol" pitchFamily="18" charset="2"/>
              <a:buChar char="-"/>
            </a:pPr>
            <a:r>
              <a:rPr lang="en-US" altLang="de-DE" sz="1800" b="1" dirty="0">
                <a:solidFill>
                  <a:srgbClr val="000000"/>
                </a:solidFill>
                <a:ea typeface="MS PGothic" pitchFamily="34" charset="-128"/>
              </a:rPr>
              <a:t> </a:t>
            </a:r>
            <a:r>
              <a:rPr lang="en-US" altLang="de-DE" sz="1800" b="1" dirty="0" smtClean="0">
                <a:solidFill>
                  <a:srgbClr val="0070C0"/>
                </a:solidFill>
                <a:ea typeface="MS PGothic" pitchFamily="34" charset="-128"/>
              </a:rPr>
              <a:t>anesthesia options</a:t>
            </a:r>
            <a:endParaRPr lang="en-US" altLang="de-DE" sz="1800" b="1" dirty="0">
              <a:solidFill>
                <a:srgbClr val="0070C0"/>
              </a:solidFill>
              <a:ea typeface="MS PGothic" pitchFamily="34" charset="-128"/>
            </a:endParaRPr>
          </a:p>
          <a:p>
            <a:pPr lvl="1" eaLnBrk="1" hangingPunct="1">
              <a:spcAft>
                <a:spcPts val="600"/>
              </a:spcAft>
            </a:pPr>
            <a:endParaRPr lang="en-US" altLang="de-DE" sz="1800" dirty="0"/>
          </a:p>
          <a:p>
            <a:pPr eaLnBrk="1" hangingPunct="1">
              <a:spcAft>
                <a:spcPts val="1800"/>
              </a:spcAft>
            </a:pPr>
            <a:endParaRPr lang="en-US" altLang="de-DE" dirty="0"/>
          </a:p>
          <a:p>
            <a:pPr eaLnBrk="1" hangingPunct="1"/>
            <a:endParaRPr lang="en-US" altLang="de-DE" dirty="0"/>
          </a:p>
          <a:p>
            <a:pPr eaLnBrk="1" hangingPunct="1">
              <a:buFontTx/>
              <a:buChar char="•"/>
            </a:pPr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114954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Application overview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16" y="1240458"/>
            <a:ext cx="7900368" cy="437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369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err="1" smtClean="0">
                <a:solidFill>
                  <a:srgbClr val="1E5399"/>
                </a:solidFill>
              </a:rPr>
              <a:t>phMRI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79"/>
          <a:stretch/>
        </p:blipFill>
        <p:spPr bwMode="auto">
          <a:xfrm>
            <a:off x="4765494" y="836712"/>
            <a:ext cx="3622930" cy="3577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16"/>
          <a:stretch/>
        </p:blipFill>
        <p:spPr bwMode="auto">
          <a:xfrm>
            <a:off x="683568" y="836712"/>
            <a:ext cx="3194288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ch oben gekrümmter Pfeil 2"/>
          <p:cNvSpPr/>
          <p:nvPr/>
        </p:nvSpPr>
        <p:spPr bwMode="auto">
          <a:xfrm>
            <a:off x="2411760" y="4653136"/>
            <a:ext cx="4320480" cy="792088"/>
          </a:xfrm>
          <a:prstGeom prst="curvedUpArrow">
            <a:avLst/>
          </a:prstGeom>
          <a:solidFill>
            <a:srgbClr val="C00000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3353205" y="5661248"/>
            <a:ext cx="2437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err="1" smtClean="0"/>
              <a:t>Voxel</a:t>
            </a:r>
            <a:r>
              <a:rPr lang="de-DE" sz="2000" dirty="0" smtClean="0"/>
              <a:t> </a:t>
            </a:r>
            <a:r>
              <a:rPr lang="de-DE" sz="2000" dirty="0" err="1" smtClean="0"/>
              <a:t>wise</a:t>
            </a:r>
            <a:r>
              <a:rPr lang="de-DE" sz="2000" dirty="0" smtClean="0"/>
              <a:t> t-</a:t>
            </a:r>
            <a:r>
              <a:rPr lang="de-DE" sz="2000" dirty="0" err="1"/>
              <a:t>T</a:t>
            </a:r>
            <a:r>
              <a:rPr lang="de-DE" sz="2000" dirty="0" err="1" smtClean="0"/>
              <a:t>esting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84911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err="1" smtClean="0">
                <a:solidFill>
                  <a:srgbClr val="1E5399"/>
                </a:solidFill>
              </a:rPr>
              <a:t>st</a:t>
            </a:r>
            <a:r>
              <a:rPr lang="en-US" altLang="de-DE" b="1" dirty="0" smtClean="0">
                <a:solidFill>
                  <a:srgbClr val="1E5399"/>
                </a:solidFill>
              </a:rPr>
              <a:t>-fMRI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14670"/>
            <a:ext cx="3607711" cy="2322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24"/>
          <a:stretch/>
        </p:blipFill>
        <p:spPr bwMode="auto">
          <a:xfrm>
            <a:off x="457200" y="841235"/>
            <a:ext cx="5031173" cy="2947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ch links gekrümmter Pfeil 1"/>
          <p:cNvSpPr/>
          <p:nvPr/>
        </p:nvSpPr>
        <p:spPr bwMode="auto">
          <a:xfrm rot="2057574">
            <a:off x="4875555" y="4137511"/>
            <a:ext cx="1152128" cy="1944216"/>
          </a:xfrm>
          <a:prstGeom prst="curvedLeftArrow">
            <a:avLst/>
          </a:prstGeom>
          <a:solidFill>
            <a:srgbClr val="C00000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6243334" y="4909564"/>
            <a:ext cx="2437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err="1" smtClean="0"/>
              <a:t>Voxel</a:t>
            </a:r>
            <a:r>
              <a:rPr lang="de-DE" sz="2000" dirty="0" smtClean="0"/>
              <a:t> </a:t>
            </a:r>
            <a:r>
              <a:rPr lang="de-DE" sz="2000" dirty="0" err="1" smtClean="0"/>
              <a:t>wise</a:t>
            </a:r>
            <a:r>
              <a:rPr lang="de-DE" sz="2000" dirty="0" smtClean="0"/>
              <a:t> t-</a:t>
            </a:r>
            <a:r>
              <a:rPr lang="de-DE" sz="2000" dirty="0" err="1"/>
              <a:t>T</a:t>
            </a:r>
            <a:r>
              <a:rPr lang="de-DE" sz="2000" dirty="0" err="1" smtClean="0"/>
              <a:t>esting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21662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17" descr="BOLD_Signalzeitkur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3" r="45229"/>
          <a:stretch>
            <a:fillRect/>
          </a:stretch>
        </p:blipFill>
        <p:spPr bwMode="auto">
          <a:xfrm>
            <a:off x="1295400" y="1317625"/>
            <a:ext cx="6934200" cy="457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uppierung 20"/>
          <p:cNvGrpSpPr>
            <a:grpSpLocks/>
          </p:cNvGrpSpPr>
          <p:nvPr/>
        </p:nvGrpSpPr>
        <p:grpSpPr bwMode="auto">
          <a:xfrm>
            <a:off x="533400" y="3625850"/>
            <a:ext cx="8137525" cy="2682875"/>
            <a:chOff x="533400" y="3505200"/>
            <a:chExt cx="8137525" cy="2682313"/>
          </a:xfrm>
        </p:grpSpPr>
        <p:sp>
          <p:nvSpPr>
            <p:cNvPr id="64519" name="Text Box 15"/>
            <p:cNvSpPr txBox="1">
              <a:spLocks noChangeArrowheads="1"/>
            </p:cNvSpPr>
            <p:nvPr/>
          </p:nvSpPr>
          <p:spPr bwMode="auto">
            <a:xfrm>
              <a:off x="533400" y="5790722"/>
              <a:ext cx="8137525" cy="3967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eaLnBrk="1" hangingPunct="1">
                <a:spcAft>
                  <a:spcPts val="600"/>
                </a:spcAft>
                <a:buFont typeface="Arial" charset="0"/>
                <a:buNone/>
              </a:pPr>
              <a:r>
                <a:rPr lang="en-US" sz="2000" b="1">
                  <a:solidFill>
                    <a:srgbClr val="000000"/>
                  </a:solidFill>
                  <a:latin typeface="Calibri" charset="0"/>
                </a:rPr>
                <a:t>Are these fluctuations just noise? </a:t>
              </a:r>
              <a:r>
                <a:rPr lang="en-US" sz="2000" b="1">
                  <a:solidFill>
                    <a:srgbClr val="000000"/>
                  </a:solidFill>
                  <a:latin typeface="Calibri" charset="0"/>
                  <a:sym typeface="Wingdings" charset="0"/>
                </a:rPr>
                <a:t></a:t>
              </a:r>
              <a:r>
                <a:rPr lang="en-US" sz="2000" b="1">
                  <a:solidFill>
                    <a:srgbClr val="000000"/>
                  </a:solidFill>
                  <a:latin typeface="Calibri" charset="0"/>
                </a:rPr>
                <a:t> Resting State / Connectivity</a:t>
              </a:r>
              <a:endParaRPr lang="en-US" sz="2000" b="1" baseline="30000">
                <a:solidFill>
                  <a:srgbClr val="000000"/>
                </a:solidFill>
                <a:latin typeface="Symbol" charset="0"/>
              </a:endParaRPr>
            </a:p>
          </p:txBody>
        </p:sp>
        <p:sp>
          <p:nvSpPr>
            <p:cNvPr id="64520" name="Oval 5"/>
            <p:cNvSpPr>
              <a:spLocks noChangeArrowheads="1"/>
            </p:cNvSpPr>
            <p:nvPr/>
          </p:nvSpPr>
          <p:spPr bwMode="auto">
            <a:xfrm>
              <a:off x="3276600" y="3505200"/>
              <a:ext cx="685800" cy="685800"/>
            </a:xfrm>
            <a:prstGeom prst="ellips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</p:txBody>
        </p:sp>
        <p:sp>
          <p:nvSpPr>
            <p:cNvPr id="64521" name="Oval 6"/>
            <p:cNvSpPr>
              <a:spLocks noChangeArrowheads="1"/>
            </p:cNvSpPr>
            <p:nvPr/>
          </p:nvSpPr>
          <p:spPr bwMode="auto">
            <a:xfrm>
              <a:off x="2396069" y="3522136"/>
              <a:ext cx="685800" cy="685800"/>
            </a:xfrm>
            <a:prstGeom prst="ellips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</p:txBody>
        </p:sp>
        <p:sp>
          <p:nvSpPr>
            <p:cNvPr id="64522" name="Oval 7"/>
            <p:cNvSpPr>
              <a:spLocks noChangeArrowheads="1"/>
            </p:cNvSpPr>
            <p:nvPr/>
          </p:nvSpPr>
          <p:spPr bwMode="auto">
            <a:xfrm>
              <a:off x="4191000" y="3657600"/>
              <a:ext cx="685800" cy="685800"/>
            </a:xfrm>
            <a:prstGeom prst="ellips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</p:txBody>
        </p:sp>
        <p:sp>
          <p:nvSpPr>
            <p:cNvPr id="64523" name="Oval 8"/>
            <p:cNvSpPr>
              <a:spLocks noChangeArrowheads="1"/>
            </p:cNvSpPr>
            <p:nvPr/>
          </p:nvSpPr>
          <p:spPr bwMode="auto">
            <a:xfrm>
              <a:off x="5105400" y="3505200"/>
              <a:ext cx="685800" cy="685800"/>
            </a:xfrm>
            <a:prstGeom prst="ellips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</p:txBody>
        </p:sp>
        <p:sp>
          <p:nvSpPr>
            <p:cNvPr id="64524" name="Oval 9"/>
            <p:cNvSpPr>
              <a:spLocks noChangeArrowheads="1"/>
            </p:cNvSpPr>
            <p:nvPr/>
          </p:nvSpPr>
          <p:spPr bwMode="auto">
            <a:xfrm>
              <a:off x="6019800" y="3657600"/>
              <a:ext cx="685800" cy="685800"/>
            </a:xfrm>
            <a:prstGeom prst="ellips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hangingPunct="0">
                <a:buFont typeface="Arial" charset="0"/>
                <a:buNone/>
              </a:pPr>
              <a:endParaRPr lang="en-US" sz="3000">
                <a:solidFill>
                  <a:srgbClr val="000000"/>
                </a:solidFill>
                <a:latin typeface="Calibri" charset="0"/>
              </a:endParaRPr>
            </a:p>
          </p:txBody>
        </p:sp>
        <p:cxnSp>
          <p:nvCxnSpPr>
            <p:cNvPr id="64525" name="Gerade Verbindung 11"/>
            <p:cNvCxnSpPr>
              <a:cxnSpLocks noChangeShapeType="1"/>
              <a:stCxn id="64521" idx="4"/>
            </p:cNvCxnSpPr>
            <p:nvPr/>
          </p:nvCxnSpPr>
          <p:spPr bwMode="auto">
            <a:xfrm rot="5400000">
              <a:off x="1758953" y="4811184"/>
              <a:ext cx="1583264" cy="376769"/>
            </a:xfrm>
            <a:prstGeom prst="lin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26" name="Gerade Verbindung 13"/>
            <p:cNvCxnSpPr>
              <a:cxnSpLocks noChangeShapeType="1"/>
              <a:stCxn id="64520" idx="4"/>
            </p:cNvCxnSpPr>
            <p:nvPr/>
          </p:nvCxnSpPr>
          <p:spPr bwMode="auto">
            <a:xfrm rot="5400000">
              <a:off x="2190750" y="4362450"/>
              <a:ext cx="1600200" cy="1257300"/>
            </a:xfrm>
            <a:prstGeom prst="lin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27" name="Gerade Verbindung 15"/>
            <p:cNvCxnSpPr>
              <a:cxnSpLocks noChangeShapeType="1"/>
              <a:stCxn id="64522" idx="4"/>
            </p:cNvCxnSpPr>
            <p:nvPr/>
          </p:nvCxnSpPr>
          <p:spPr bwMode="auto">
            <a:xfrm rot="5400000">
              <a:off x="2724150" y="3981450"/>
              <a:ext cx="1447800" cy="2171700"/>
            </a:xfrm>
            <a:prstGeom prst="lin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28" name="Gerade Verbindung 17"/>
            <p:cNvCxnSpPr>
              <a:cxnSpLocks noChangeShapeType="1"/>
              <a:stCxn id="64523" idx="4"/>
            </p:cNvCxnSpPr>
            <p:nvPr/>
          </p:nvCxnSpPr>
          <p:spPr bwMode="auto">
            <a:xfrm rot="5400000">
              <a:off x="3105150" y="3448050"/>
              <a:ext cx="1600200" cy="3086100"/>
            </a:xfrm>
            <a:prstGeom prst="lin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4529" name="Gerade Verbindung 19"/>
            <p:cNvCxnSpPr>
              <a:cxnSpLocks noChangeShapeType="1"/>
              <a:stCxn id="64524" idx="4"/>
            </p:cNvCxnSpPr>
            <p:nvPr/>
          </p:nvCxnSpPr>
          <p:spPr bwMode="auto">
            <a:xfrm rot="5400000">
              <a:off x="3638550" y="3067050"/>
              <a:ext cx="1447800" cy="4000500"/>
            </a:xfrm>
            <a:prstGeom prst="line">
              <a:avLst/>
            </a:prstGeom>
            <a:noFill/>
            <a:ln w="63500">
              <a:solidFill>
                <a:srgbClr val="F695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63858" name="Text Box 18"/>
          <p:cNvSpPr txBox="1">
            <a:spLocks noChangeArrowheads="1"/>
          </p:cNvSpPr>
          <p:nvPr/>
        </p:nvSpPr>
        <p:spPr bwMode="auto">
          <a:xfrm>
            <a:off x="7308850" y="2809307"/>
            <a:ext cx="1198563" cy="584200"/>
          </a:xfrm>
          <a:prstGeom prst="rect">
            <a:avLst/>
          </a:prstGeom>
          <a:noFill/>
          <a:ln w="38100">
            <a:solidFill>
              <a:srgbClr val="FF5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1600">
                <a:solidFill>
                  <a:prstClr val="black"/>
                </a:solidFill>
              </a:rPr>
              <a:t>Stimulation</a:t>
            </a:r>
          </a:p>
          <a:p>
            <a:pPr algn="ctr" eaLnBrk="0" hangingPunct="0">
              <a:defRPr/>
            </a:pPr>
            <a:r>
              <a:rPr lang="en-US" sz="1600">
                <a:solidFill>
                  <a:prstClr val="black"/>
                </a:solidFill>
              </a:rPr>
              <a:t>blocks</a:t>
            </a:r>
          </a:p>
        </p:txBody>
      </p:sp>
      <p:sp>
        <p:nvSpPr>
          <p:cNvPr id="163859" name="Line 19"/>
          <p:cNvSpPr>
            <a:spLocks noChangeShapeType="1"/>
          </p:cNvSpPr>
          <p:nvPr/>
        </p:nvSpPr>
        <p:spPr bwMode="auto">
          <a:xfrm flipH="1" flipV="1">
            <a:off x="6732588" y="2060575"/>
            <a:ext cx="576262" cy="792163"/>
          </a:xfrm>
          <a:prstGeom prst="line">
            <a:avLst/>
          </a:prstGeom>
          <a:noFill/>
          <a:ln w="38100">
            <a:solidFill>
              <a:srgbClr val="FF505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0" hangingPunct="0">
              <a:defRPr/>
            </a:pPr>
            <a:endParaRPr lang="en-US" sz="1600">
              <a:solidFill>
                <a:prstClr val="black"/>
              </a:solidFill>
            </a:endParaRPr>
          </a:p>
        </p:txBody>
      </p:sp>
      <p:sp>
        <p:nvSpPr>
          <p:cNvPr id="64518" name="Text Box 2"/>
          <p:cNvSpPr txBox="1">
            <a:spLocks noChangeArrowheads="1"/>
          </p:cNvSpPr>
          <p:nvPr/>
        </p:nvSpPr>
        <p:spPr bwMode="auto">
          <a:xfrm>
            <a:off x="457200" y="228600"/>
            <a:ext cx="13308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b="1" dirty="0" err="1" smtClean="0">
                <a:solidFill>
                  <a:srgbClr val="21549E"/>
                </a:solidFill>
                <a:latin typeface="+mj-lt"/>
              </a:rPr>
              <a:t>rs</a:t>
            </a:r>
            <a:r>
              <a:rPr lang="en-US" b="1" dirty="0" smtClean="0">
                <a:solidFill>
                  <a:srgbClr val="21549E"/>
                </a:solidFill>
                <a:latin typeface="+mj-lt"/>
              </a:rPr>
              <a:t>-fMRI </a:t>
            </a:r>
            <a:endParaRPr lang="en-US" b="1" baseline="-25000" dirty="0">
              <a:solidFill>
                <a:srgbClr val="21549E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636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8" name="Text Box 2"/>
          <p:cNvSpPr txBox="1">
            <a:spLocks noChangeArrowheads="1"/>
          </p:cNvSpPr>
          <p:nvPr/>
        </p:nvSpPr>
        <p:spPr bwMode="auto">
          <a:xfrm>
            <a:off x="457200" y="228600"/>
            <a:ext cx="13308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r>
              <a:rPr lang="en-US" b="1" dirty="0" err="1" smtClean="0">
                <a:solidFill>
                  <a:srgbClr val="21549E"/>
                </a:solidFill>
                <a:latin typeface="+mj-lt"/>
              </a:rPr>
              <a:t>rs</a:t>
            </a:r>
            <a:r>
              <a:rPr lang="en-US" b="1" dirty="0" smtClean="0">
                <a:solidFill>
                  <a:srgbClr val="21549E"/>
                </a:solidFill>
                <a:latin typeface="+mj-lt"/>
              </a:rPr>
              <a:t>-fMRI </a:t>
            </a:r>
            <a:endParaRPr lang="en-US" b="1" baseline="-25000" dirty="0">
              <a:solidFill>
                <a:srgbClr val="21549E"/>
              </a:solidFill>
              <a:latin typeface="+mj-lt"/>
            </a:endParaRPr>
          </a:p>
        </p:txBody>
      </p:sp>
      <p:pic>
        <p:nvPicPr>
          <p:cNvPr id="31" name="Grafi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388" y="908720"/>
            <a:ext cx="6458852" cy="3315163"/>
          </a:xfrm>
          <a:prstGeom prst="rect">
            <a:avLst/>
          </a:prstGeom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2568873" cy="244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extfeld 32"/>
          <p:cNvSpPr txBox="1"/>
          <p:nvPr/>
        </p:nvSpPr>
        <p:spPr>
          <a:xfrm>
            <a:off x="5915448" y="5882628"/>
            <a:ext cx="2762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800" dirty="0" smtClean="0"/>
              <a:t>Prof. Bharat </a:t>
            </a:r>
            <a:r>
              <a:rPr lang="de-DE" sz="1800" dirty="0" err="1" smtClean="0"/>
              <a:t>Biswal</a:t>
            </a:r>
            <a:r>
              <a:rPr lang="de-DE" sz="1800" dirty="0" smtClean="0"/>
              <a:t>, NJIT</a:t>
            </a:r>
            <a:endParaRPr lang="de-DE" sz="1800" dirty="0"/>
          </a:p>
        </p:txBody>
      </p:sp>
    </p:spTree>
    <p:extLst>
      <p:ext uri="{BB962C8B-B14F-4D97-AF65-F5344CB8AC3E}">
        <p14:creationId xmlns:p14="http://schemas.microsoft.com/office/powerpoint/2010/main" val="224194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elle 12">
            <a:extLst>
              <a:ext uri="{FF2B5EF4-FFF2-40B4-BE49-F238E27FC236}">
                <a16:creationId xmlns:a16="http://schemas.microsoft.com/office/drawing/2014/main" xmlns="" id="{CBA52466-EA7C-400E-8CB0-B42CFC8FF5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683244"/>
              </p:ext>
            </p:extLst>
          </p:nvPr>
        </p:nvGraphicFramePr>
        <p:xfrm>
          <a:off x="755576" y="3654972"/>
          <a:ext cx="7726642" cy="247788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54819">
                  <a:extLst>
                    <a:ext uri="{9D8B030D-6E8A-4147-A177-3AD203B41FA5}">
                      <a16:colId xmlns:a16="http://schemas.microsoft.com/office/drawing/2014/main" xmlns="" val="1753682340"/>
                    </a:ext>
                  </a:extLst>
                </a:gridCol>
                <a:gridCol w="2496275">
                  <a:extLst>
                    <a:ext uri="{9D8B030D-6E8A-4147-A177-3AD203B41FA5}">
                      <a16:colId xmlns:a16="http://schemas.microsoft.com/office/drawing/2014/main" xmlns="" val="2547046289"/>
                    </a:ext>
                  </a:extLst>
                </a:gridCol>
                <a:gridCol w="2575548">
                  <a:extLst>
                    <a:ext uri="{9D8B030D-6E8A-4147-A177-3AD203B41FA5}">
                      <a16:colId xmlns:a16="http://schemas.microsoft.com/office/drawing/2014/main" xmlns="" val="758950907"/>
                    </a:ext>
                  </a:extLst>
                </a:gridCol>
              </a:tblGrid>
              <a:tr h="8167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7277053"/>
                  </a:ext>
                </a:extLst>
              </a:tr>
              <a:tr h="51184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de-DE" sz="1400" b="1" dirty="0">
                          <a:sym typeface="Wingdings" panose="05000000000000000000" pitchFamily="2" charset="2"/>
                        </a:rPr>
                        <a:t>Axonal </a:t>
                      </a: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connections</a:t>
                      </a:r>
                      <a:endParaRPr lang="de-DE" sz="1400" b="1" dirty="0">
                        <a:sym typeface="Wingdings" panose="05000000000000000000" pitchFamily="2" charset="2"/>
                      </a:endParaRPr>
                    </a:p>
                    <a:p>
                      <a:pPr marL="0" indent="0" algn="ctr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endParaRPr lang="de-DE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de-DE" sz="1400" b="1" dirty="0">
                          <a:sym typeface="Wingdings" panose="05000000000000000000" pitchFamily="2" charset="2"/>
                        </a:rPr>
                        <a:t>Statistical </a:t>
                      </a: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dependencies</a:t>
                      </a:r>
                      <a:endParaRPr lang="de-DE" sz="1400" b="1" dirty="0">
                        <a:sym typeface="Wingdings" panose="05000000000000000000" pitchFamily="2" charset="2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between</a:t>
                      </a:r>
                      <a:r>
                        <a:rPr lang="de-DE" sz="1400" b="1" dirty="0">
                          <a:sym typeface="Wingdings" panose="05000000000000000000" pitchFamily="2" charset="2"/>
                        </a:rPr>
                        <a:t> time </a:t>
                      </a: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series</a:t>
                      </a:r>
                      <a:r>
                        <a:rPr lang="de-DE" sz="1400" b="1" dirty="0">
                          <a:sym typeface="Wingdings" panose="05000000000000000000" pitchFamily="2" charset="2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Directed</a:t>
                      </a:r>
                      <a:r>
                        <a:rPr lang="de-DE" sz="1400" b="1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influences</a:t>
                      </a:r>
                      <a:r>
                        <a:rPr lang="de-DE" sz="1400" b="1" dirty="0">
                          <a:sym typeface="Wingdings" panose="05000000000000000000" pitchFamily="2" charset="2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between</a:t>
                      </a:r>
                      <a:r>
                        <a:rPr lang="de-DE" sz="1400" b="1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de-DE" sz="1400" b="1" dirty="0" err="1">
                          <a:sym typeface="Wingdings" panose="05000000000000000000" pitchFamily="2" charset="2"/>
                        </a:rPr>
                        <a:t>regions</a:t>
                      </a:r>
                      <a:endParaRPr lang="de-DE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53224343"/>
                  </a:ext>
                </a:extLst>
              </a:tr>
              <a:tr h="3832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de-DE" sz="1400" b="1" dirty="0"/>
                        <a:t>Methods: DTI, fiber-tracking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de-DE" sz="1400" b="1" dirty="0"/>
                        <a:t>Methods: fMRI, PET, EEG, MEG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de-DE" sz="1400" b="1" dirty="0"/>
                        <a:t>Methods: fMRI, PET, EEG, MEG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3062073"/>
                  </a:ext>
                </a:extLst>
              </a:tr>
              <a:tr h="3043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de-DE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17847795"/>
                  </a:ext>
                </a:extLst>
              </a:tr>
            </a:tbl>
          </a:graphicData>
        </a:graphic>
      </p:graphicFrame>
      <p:sp>
        <p:nvSpPr>
          <p:cNvPr id="2" name="Titel 1">
            <a:extLst>
              <a:ext uri="{FF2B5EF4-FFF2-40B4-BE49-F238E27FC236}">
                <a16:creationId xmlns:a16="http://schemas.microsoft.com/office/drawing/2014/main" xmlns="" id="{49F3E265-892E-492D-9875-778683877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Brain </a:t>
            </a:r>
            <a:r>
              <a:rPr lang="de-DE" dirty="0" err="1"/>
              <a:t>connectivity</a:t>
            </a:r>
            <a:endParaRPr lang="de-DE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xmlns="" id="{359597B0-DB17-4704-8C03-FB821418A7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2" t="-1079" r="-392" b="57892"/>
          <a:stretch/>
        </p:blipFill>
        <p:spPr>
          <a:xfrm>
            <a:off x="755576" y="1196752"/>
            <a:ext cx="7726642" cy="250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8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Seed-based Analysis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3910012" y="1731580"/>
            <a:ext cx="47664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000" dirty="0" smtClean="0"/>
              <a:t>extracts </a:t>
            </a:r>
            <a:r>
              <a:rPr lang="en-US" sz="2000" dirty="0"/>
              <a:t>BOLD time-series data from a “</a:t>
            </a:r>
            <a:r>
              <a:rPr lang="en-US" sz="2000" dirty="0" smtClean="0"/>
              <a:t>seed” - a </a:t>
            </a:r>
            <a:r>
              <a:rPr lang="en-US" sz="2000" dirty="0" err="1"/>
              <a:t>priorly</a:t>
            </a:r>
            <a:r>
              <a:rPr lang="en-US" sz="2000" dirty="0"/>
              <a:t> selected voxel or </a:t>
            </a:r>
            <a:r>
              <a:rPr lang="en-US" sz="2000" dirty="0" smtClean="0"/>
              <a:t>ROI </a:t>
            </a:r>
          </a:p>
          <a:p>
            <a:pPr marL="342900" indent="-342900" algn="just">
              <a:buFontTx/>
              <a:buChar char="-"/>
            </a:pPr>
            <a:endParaRPr lang="en-US" sz="2000" dirty="0"/>
          </a:p>
          <a:p>
            <a:pPr marL="342900" indent="-342900" algn="just">
              <a:buFontTx/>
              <a:buChar char="-"/>
            </a:pPr>
            <a:r>
              <a:rPr lang="en-US" sz="2000" dirty="0" smtClean="0"/>
              <a:t>assesses </a:t>
            </a:r>
            <a:r>
              <a:rPr lang="en-US" sz="2000" dirty="0"/>
              <a:t>the correlation between the </a:t>
            </a:r>
            <a:r>
              <a:rPr lang="en-US" sz="2000" dirty="0" smtClean="0"/>
              <a:t>averaged BOLD </a:t>
            </a:r>
            <a:r>
              <a:rPr lang="en-US" sz="2000" dirty="0"/>
              <a:t>signal of the seed and the time course of all other brain voxels </a:t>
            </a:r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endParaRPr lang="en-US" sz="2000" dirty="0" smtClean="0"/>
          </a:p>
          <a:p>
            <a:pPr algn="just"/>
            <a:endParaRPr lang="en-US" sz="2000" dirty="0"/>
          </a:p>
          <a:p>
            <a:pPr algn="just"/>
            <a:r>
              <a:rPr lang="en-US" sz="2000" dirty="0" smtClean="0"/>
              <a:t>→ ideal if a specific target region exists</a:t>
            </a:r>
            <a:endParaRPr lang="de-DE" sz="20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66" r="60430"/>
          <a:stretch/>
        </p:blipFill>
        <p:spPr bwMode="auto">
          <a:xfrm>
            <a:off x="491668" y="1052736"/>
            <a:ext cx="3264644" cy="4893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446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Independent Component Analysis (ICA)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457200" y="933688"/>
            <a:ext cx="82192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/>
              <a:t>-  decomposing something complex into simpler components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 smtClean="0"/>
              <a:t>- useful </a:t>
            </a:r>
            <a:r>
              <a:rPr lang="en-US" sz="2000" dirty="0"/>
              <a:t>for searching a set of underlying sources of resting-state signals that are maximally independent of each other which can explain the resting-state patterns</a:t>
            </a:r>
            <a:endParaRPr lang="de-DE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3" b="70641"/>
          <a:stretch/>
        </p:blipFill>
        <p:spPr bwMode="auto">
          <a:xfrm>
            <a:off x="578191" y="2828246"/>
            <a:ext cx="7977273" cy="1896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539552" y="4985881"/>
            <a:ext cx="550984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 smtClean="0"/>
              <a:t>→ </a:t>
            </a:r>
            <a:r>
              <a:rPr lang="de-DE" sz="2000" dirty="0" err="1"/>
              <a:t>d</a:t>
            </a:r>
            <a:r>
              <a:rPr lang="de-DE" sz="2000" dirty="0" err="1" smtClean="0"/>
              <a:t>ecompose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entire</a:t>
            </a:r>
            <a:r>
              <a:rPr lang="de-DE" sz="2000" dirty="0" smtClean="0"/>
              <a:t> </a:t>
            </a:r>
            <a:r>
              <a:rPr lang="de-DE" sz="2000" dirty="0" err="1" smtClean="0"/>
              <a:t>spatial</a:t>
            </a:r>
            <a:r>
              <a:rPr lang="de-DE" sz="2000" dirty="0" smtClean="0"/>
              <a:t>-temporal </a:t>
            </a:r>
            <a:r>
              <a:rPr lang="de-DE" sz="2000" dirty="0" err="1" smtClean="0"/>
              <a:t>map</a:t>
            </a:r>
            <a:r>
              <a:rPr lang="de-DE" sz="2000" dirty="0" smtClean="0"/>
              <a:t> </a:t>
            </a:r>
          </a:p>
          <a:p>
            <a:r>
              <a:rPr lang="de-DE" sz="2000" dirty="0"/>
              <a:t> </a:t>
            </a:r>
            <a:r>
              <a:rPr lang="de-DE" sz="2000" dirty="0" smtClean="0"/>
              <a:t>    </a:t>
            </a:r>
            <a:r>
              <a:rPr lang="de-DE" sz="2000" dirty="0" err="1" smtClean="0"/>
              <a:t>into</a:t>
            </a:r>
            <a:r>
              <a:rPr lang="de-DE" sz="2000" dirty="0" smtClean="0"/>
              <a:t> </a:t>
            </a:r>
            <a:r>
              <a:rPr lang="de-DE" sz="2000" dirty="0" err="1" smtClean="0"/>
              <a:t>spatial</a:t>
            </a:r>
            <a:r>
              <a:rPr lang="de-DE" sz="2000" dirty="0" smtClean="0"/>
              <a:t> </a:t>
            </a:r>
            <a:r>
              <a:rPr lang="de-DE" sz="2000" dirty="0" err="1" smtClean="0"/>
              <a:t>and</a:t>
            </a:r>
            <a:r>
              <a:rPr lang="de-DE" sz="2000" dirty="0" smtClean="0"/>
              <a:t> temporal </a:t>
            </a:r>
            <a:r>
              <a:rPr lang="de-DE" sz="2000" dirty="0" err="1" smtClean="0"/>
              <a:t>components</a:t>
            </a:r>
            <a:endParaRPr lang="de-DE" sz="2000" dirty="0" smtClean="0"/>
          </a:p>
          <a:p>
            <a:endParaRPr lang="de-DE" sz="2000" dirty="0"/>
          </a:p>
          <a:p>
            <a:r>
              <a:rPr lang="de-DE" sz="2000" dirty="0" smtClean="0"/>
              <a:t>→ ideal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exploratory</a:t>
            </a:r>
            <a:r>
              <a:rPr lang="de-DE" sz="2000" dirty="0" smtClean="0"/>
              <a:t> </a:t>
            </a:r>
            <a:r>
              <a:rPr lang="de-DE" sz="2000" dirty="0" err="1" smtClean="0"/>
              <a:t>analysis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258634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hteck 11"/>
          <p:cNvSpPr>
            <a:spLocks noChangeArrowheads="1"/>
          </p:cNvSpPr>
          <p:nvPr/>
        </p:nvSpPr>
        <p:spPr bwMode="auto">
          <a:xfrm>
            <a:off x="0" y="6165850"/>
            <a:ext cx="9144000" cy="719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pic>
        <p:nvPicPr>
          <p:cNvPr id="128002" name="Bild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908050"/>
            <a:ext cx="17272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3" name="Bild 14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5157788"/>
            <a:ext cx="15176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4" name="Text Box 2"/>
          <p:cNvSpPr txBox="1">
            <a:spLocks noChangeArrowheads="1"/>
          </p:cNvSpPr>
          <p:nvPr/>
        </p:nvSpPr>
        <p:spPr bwMode="auto">
          <a:xfrm>
            <a:off x="457200" y="228600"/>
            <a:ext cx="58817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 dirty="0">
                <a:solidFill>
                  <a:srgbClr val="21549E"/>
                </a:solidFill>
                <a:latin typeface="+mj-lt"/>
              </a:rPr>
              <a:t>Graph theory based PET data analysis </a:t>
            </a:r>
            <a:endParaRPr lang="en-US" b="1" baseline="-25000" dirty="0">
              <a:solidFill>
                <a:srgbClr val="21549E"/>
              </a:solidFill>
              <a:latin typeface="+mj-lt"/>
            </a:endParaRPr>
          </a:p>
        </p:txBody>
      </p:sp>
      <p:sp>
        <p:nvSpPr>
          <p:cNvPr id="128005" name="Line 4"/>
          <p:cNvSpPr>
            <a:spLocks noChangeShapeType="1"/>
          </p:cNvSpPr>
          <p:nvPr/>
        </p:nvSpPr>
        <p:spPr bwMode="auto">
          <a:xfrm>
            <a:off x="5232400" y="1700213"/>
            <a:ext cx="0" cy="1728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06" name="Line 6"/>
          <p:cNvSpPr>
            <a:spLocks noChangeShapeType="1"/>
          </p:cNvSpPr>
          <p:nvPr/>
        </p:nvSpPr>
        <p:spPr bwMode="auto">
          <a:xfrm rot="5400000">
            <a:off x="5880894" y="2420144"/>
            <a:ext cx="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07" name="Line 7"/>
          <p:cNvSpPr>
            <a:spLocks noChangeShapeType="1"/>
          </p:cNvSpPr>
          <p:nvPr/>
        </p:nvSpPr>
        <p:spPr bwMode="auto">
          <a:xfrm>
            <a:off x="5232400" y="4306888"/>
            <a:ext cx="0" cy="1728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08" name="Line 8"/>
          <p:cNvSpPr>
            <a:spLocks noChangeShapeType="1"/>
          </p:cNvSpPr>
          <p:nvPr/>
        </p:nvSpPr>
        <p:spPr bwMode="auto">
          <a:xfrm rot="5400000">
            <a:off x="5880894" y="5026819"/>
            <a:ext cx="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09" name="Text Box 9"/>
          <p:cNvSpPr txBox="1">
            <a:spLocks noChangeArrowheads="1"/>
          </p:cNvSpPr>
          <p:nvPr/>
        </p:nvSpPr>
        <p:spPr bwMode="auto">
          <a:xfrm>
            <a:off x="5484813" y="3284538"/>
            <a:ext cx="13319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A</a:t>
            </a:r>
          </a:p>
        </p:txBody>
      </p:sp>
      <p:sp>
        <p:nvSpPr>
          <p:cNvPr id="128010" name="Text Box 10"/>
          <p:cNvSpPr txBox="1">
            <a:spLocks noChangeArrowheads="1"/>
          </p:cNvSpPr>
          <p:nvPr/>
        </p:nvSpPr>
        <p:spPr bwMode="auto">
          <a:xfrm>
            <a:off x="5484813" y="5891213"/>
            <a:ext cx="13319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A</a:t>
            </a:r>
          </a:p>
        </p:txBody>
      </p:sp>
      <p:sp>
        <p:nvSpPr>
          <p:cNvPr id="128011" name="Text Box 11"/>
          <p:cNvSpPr txBox="1">
            <a:spLocks noChangeArrowheads="1"/>
          </p:cNvSpPr>
          <p:nvPr/>
        </p:nvSpPr>
        <p:spPr bwMode="auto">
          <a:xfrm rot="-5400000">
            <a:off x="4409282" y="2301081"/>
            <a:ext cx="13477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B</a:t>
            </a:r>
          </a:p>
        </p:txBody>
      </p:sp>
      <p:sp>
        <p:nvSpPr>
          <p:cNvPr id="128012" name="Text Box 12"/>
          <p:cNvSpPr txBox="1">
            <a:spLocks noChangeArrowheads="1"/>
          </p:cNvSpPr>
          <p:nvPr/>
        </p:nvSpPr>
        <p:spPr bwMode="auto">
          <a:xfrm rot="-5400000">
            <a:off x="4409282" y="4909344"/>
            <a:ext cx="13477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B</a:t>
            </a:r>
          </a:p>
        </p:txBody>
      </p:sp>
      <p:sp>
        <p:nvSpPr>
          <p:cNvPr id="128013" name="AutoShape 13"/>
          <p:cNvSpPr>
            <a:spLocks noChangeArrowheads="1"/>
          </p:cNvSpPr>
          <p:nvPr/>
        </p:nvSpPr>
        <p:spPr bwMode="auto">
          <a:xfrm>
            <a:off x="5376863" y="30686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4" name="AutoShape 14"/>
          <p:cNvSpPr>
            <a:spLocks noChangeArrowheads="1"/>
          </p:cNvSpPr>
          <p:nvPr/>
        </p:nvSpPr>
        <p:spPr bwMode="auto">
          <a:xfrm>
            <a:off x="5449888" y="299720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5" name="AutoShape 15"/>
          <p:cNvSpPr>
            <a:spLocks noChangeArrowheads="1"/>
          </p:cNvSpPr>
          <p:nvPr/>
        </p:nvSpPr>
        <p:spPr bwMode="auto">
          <a:xfrm>
            <a:off x="5521325" y="28527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6" name="AutoShape 16"/>
          <p:cNvSpPr>
            <a:spLocks noChangeArrowheads="1"/>
          </p:cNvSpPr>
          <p:nvPr/>
        </p:nvSpPr>
        <p:spPr bwMode="auto">
          <a:xfrm>
            <a:off x="5665788" y="28527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7" name="AutoShape 17"/>
          <p:cNvSpPr>
            <a:spLocks noChangeArrowheads="1"/>
          </p:cNvSpPr>
          <p:nvPr/>
        </p:nvSpPr>
        <p:spPr bwMode="auto">
          <a:xfrm>
            <a:off x="5735638" y="26368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8" name="AutoShape 18"/>
          <p:cNvSpPr>
            <a:spLocks noChangeArrowheads="1"/>
          </p:cNvSpPr>
          <p:nvPr/>
        </p:nvSpPr>
        <p:spPr bwMode="auto">
          <a:xfrm>
            <a:off x="5592763" y="27082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19" name="AutoShape 19"/>
          <p:cNvSpPr>
            <a:spLocks noChangeArrowheads="1"/>
          </p:cNvSpPr>
          <p:nvPr/>
        </p:nvSpPr>
        <p:spPr bwMode="auto">
          <a:xfrm>
            <a:off x="5808663" y="24923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0" name="AutoShape 20"/>
          <p:cNvSpPr>
            <a:spLocks noChangeArrowheads="1"/>
          </p:cNvSpPr>
          <p:nvPr/>
        </p:nvSpPr>
        <p:spPr bwMode="auto">
          <a:xfrm>
            <a:off x="5808663" y="278130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1" name="AutoShape 21"/>
          <p:cNvSpPr>
            <a:spLocks noChangeArrowheads="1"/>
          </p:cNvSpPr>
          <p:nvPr/>
        </p:nvSpPr>
        <p:spPr bwMode="auto">
          <a:xfrm>
            <a:off x="5953125" y="249396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2" name="AutoShape 22"/>
          <p:cNvSpPr>
            <a:spLocks noChangeArrowheads="1"/>
          </p:cNvSpPr>
          <p:nvPr/>
        </p:nvSpPr>
        <p:spPr bwMode="auto">
          <a:xfrm>
            <a:off x="5953125" y="234791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3" name="AutoShape 23"/>
          <p:cNvSpPr>
            <a:spLocks noChangeArrowheads="1"/>
          </p:cNvSpPr>
          <p:nvPr/>
        </p:nvSpPr>
        <p:spPr bwMode="auto">
          <a:xfrm>
            <a:off x="5305425" y="46688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4" name="AutoShape 24"/>
          <p:cNvSpPr>
            <a:spLocks noChangeArrowheads="1"/>
          </p:cNvSpPr>
          <p:nvPr/>
        </p:nvSpPr>
        <p:spPr bwMode="auto">
          <a:xfrm>
            <a:off x="5449888" y="48847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5" name="AutoShape 25"/>
          <p:cNvSpPr>
            <a:spLocks noChangeArrowheads="1"/>
          </p:cNvSpPr>
          <p:nvPr/>
        </p:nvSpPr>
        <p:spPr bwMode="auto">
          <a:xfrm>
            <a:off x="5376863" y="546100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6" name="AutoShape 26"/>
          <p:cNvSpPr>
            <a:spLocks noChangeArrowheads="1"/>
          </p:cNvSpPr>
          <p:nvPr/>
        </p:nvSpPr>
        <p:spPr bwMode="auto">
          <a:xfrm>
            <a:off x="5592763" y="459581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7" name="AutoShape 27"/>
          <p:cNvSpPr>
            <a:spLocks noChangeArrowheads="1"/>
          </p:cNvSpPr>
          <p:nvPr/>
        </p:nvSpPr>
        <p:spPr bwMode="auto">
          <a:xfrm>
            <a:off x="5665788" y="524510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8" name="AutoShape 28"/>
          <p:cNvSpPr>
            <a:spLocks noChangeArrowheads="1"/>
          </p:cNvSpPr>
          <p:nvPr/>
        </p:nvSpPr>
        <p:spPr bwMode="auto">
          <a:xfrm>
            <a:off x="5735638" y="48847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29" name="AutoShape 29"/>
          <p:cNvSpPr>
            <a:spLocks noChangeArrowheads="1"/>
          </p:cNvSpPr>
          <p:nvPr/>
        </p:nvSpPr>
        <p:spPr bwMode="auto">
          <a:xfrm>
            <a:off x="5951538" y="538956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0" name="AutoShape 30"/>
          <p:cNvSpPr>
            <a:spLocks noChangeArrowheads="1"/>
          </p:cNvSpPr>
          <p:nvPr/>
        </p:nvSpPr>
        <p:spPr bwMode="auto">
          <a:xfrm>
            <a:off x="6026150" y="502761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1" name="AutoShape 31"/>
          <p:cNvSpPr>
            <a:spLocks noChangeArrowheads="1"/>
          </p:cNvSpPr>
          <p:nvPr/>
        </p:nvSpPr>
        <p:spPr bwMode="auto">
          <a:xfrm>
            <a:off x="6097588" y="47402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2" name="Line 32"/>
          <p:cNvSpPr>
            <a:spLocks noChangeShapeType="1"/>
          </p:cNvSpPr>
          <p:nvPr/>
        </p:nvSpPr>
        <p:spPr bwMode="auto">
          <a:xfrm>
            <a:off x="7321550" y="1700213"/>
            <a:ext cx="0" cy="17287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33" name="Line 33"/>
          <p:cNvSpPr>
            <a:spLocks noChangeShapeType="1"/>
          </p:cNvSpPr>
          <p:nvPr/>
        </p:nvSpPr>
        <p:spPr bwMode="auto">
          <a:xfrm rot="5400000">
            <a:off x="7970044" y="2420144"/>
            <a:ext cx="0" cy="17287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34" name="Text Box 34"/>
          <p:cNvSpPr txBox="1">
            <a:spLocks noChangeArrowheads="1"/>
          </p:cNvSpPr>
          <p:nvPr/>
        </p:nvSpPr>
        <p:spPr bwMode="auto">
          <a:xfrm>
            <a:off x="7573963" y="3284538"/>
            <a:ext cx="13319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A</a:t>
            </a:r>
          </a:p>
        </p:txBody>
      </p:sp>
      <p:sp>
        <p:nvSpPr>
          <p:cNvPr id="128035" name="Text Box 35"/>
          <p:cNvSpPr txBox="1">
            <a:spLocks noChangeArrowheads="1"/>
          </p:cNvSpPr>
          <p:nvPr/>
        </p:nvSpPr>
        <p:spPr bwMode="auto">
          <a:xfrm rot="-5400000">
            <a:off x="6498432" y="2301081"/>
            <a:ext cx="13477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Uptake Region B</a:t>
            </a:r>
          </a:p>
        </p:txBody>
      </p:sp>
      <p:sp>
        <p:nvSpPr>
          <p:cNvPr id="128036" name="AutoShape 36"/>
          <p:cNvSpPr>
            <a:spLocks noChangeArrowheads="1"/>
          </p:cNvSpPr>
          <p:nvPr/>
        </p:nvSpPr>
        <p:spPr bwMode="auto">
          <a:xfrm>
            <a:off x="7466013" y="191611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7" name="AutoShape 37"/>
          <p:cNvSpPr>
            <a:spLocks noChangeArrowheads="1"/>
          </p:cNvSpPr>
          <p:nvPr/>
        </p:nvSpPr>
        <p:spPr bwMode="auto">
          <a:xfrm>
            <a:off x="7537450" y="20605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8" name="AutoShape 38"/>
          <p:cNvSpPr>
            <a:spLocks noChangeArrowheads="1"/>
          </p:cNvSpPr>
          <p:nvPr/>
        </p:nvSpPr>
        <p:spPr bwMode="auto">
          <a:xfrm>
            <a:off x="7681913" y="19891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39" name="AutoShape 39"/>
          <p:cNvSpPr>
            <a:spLocks noChangeArrowheads="1"/>
          </p:cNvSpPr>
          <p:nvPr/>
        </p:nvSpPr>
        <p:spPr bwMode="auto">
          <a:xfrm>
            <a:off x="8113713" y="256540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0" name="AutoShape 40"/>
          <p:cNvSpPr>
            <a:spLocks noChangeArrowheads="1"/>
          </p:cNvSpPr>
          <p:nvPr/>
        </p:nvSpPr>
        <p:spPr bwMode="auto">
          <a:xfrm>
            <a:off x="7753350" y="22764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1" name="AutoShape 41"/>
          <p:cNvSpPr>
            <a:spLocks noChangeArrowheads="1"/>
          </p:cNvSpPr>
          <p:nvPr/>
        </p:nvSpPr>
        <p:spPr bwMode="auto">
          <a:xfrm>
            <a:off x="7969250" y="22050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2" name="AutoShape 42"/>
          <p:cNvSpPr>
            <a:spLocks noChangeArrowheads="1"/>
          </p:cNvSpPr>
          <p:nvPr/>
        </p:nvSpPr>
        <p:spPr bwMode="auto">
          <a:xfrm>
            <a:off x="7897813" y="26368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3" name="AutoShape 43"/>
          <p:cNvSpPr>
            <a:spLocks noChangeArrowheads="1"/>
          </p:cNvSpPr>
          <p:nvPr/>
        </p:nvSpPr>
        <p:spPr bwMode="auto">
          <a:xfrm>
            <a:off x="8185150" y="2852738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4" name="AutoShape 44"/>
          <p:cNvSpPr>
            <a:spLocks noChangeArrowheads="1"/>
          </p:cNvSpPr>
          <p:nvPr/>
        </p:nvSpPr>
        <p:spPr bwMode="auto">
          <a:xfrm>
            <a:off x="8401050" y="2924175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5" name="AutoShape 45"/>
          <p:cNvSpPr>
            <a:spLocks noChangeArrowheads="1"/>
          </p:cNvSpPr>
          <p:nvPr/>
        </p:nvSpPr>
        <p:spPr bwMode="auto">
          <a:xfrm>
            <a:off x="8042275" y="2347913"/>
            <a:ext cx="73025" cy="71437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46" name="Line 46"/>
          <p:cNvSpPr>
            <a:spLocks noChangeShapeType="1"/>
          </p:cNvSpPr>
          <p:nvPr/>
        </p:nvSpPr>
        <p:spPr bwMode="auto">
          <a:xfrm flipV="1">
            <a:off x="5305425" y="1916113"/>
            <a:ext cx="1223963" cy="1296987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47" name="Line 47"/>
          <p:cNvSpPr>
            <a:spLocks noChangeShapeType="1"/>
          </p:cNvSpPr>
          <p:nvPr/>
        </p:nvSpPr>
        <p:spPr bwMode="auto">
          <a:xfrm flipH="1" flipV="1">
            <a:off x="7466013" y="1916113"/>
            <a:ext cx="1152525" cy="1223962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48" name="Line 48"/>
          <p:cNvSpPr>
            <a:spLocks noChangeShapeType="1"/>
          </p:cNvSpPr>
          <p:nvPr/>
        </p:nvSpPr>
        <p:spPr bwMode="auto">
          <a:xfrm flipH="1" flipV="1">
            <a:off x="5305425" y="5084763"/>
            <a:ext cx="1366838" cy="0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28049" name="Text Box 49"/>
          <p:cNvSpPr txBox="1">
            <a:spLocks noChangeArrowheads="1"/>
          </p:cNvSpPr>
          <p:nvPr/>
        </p:nvSpPr>
        <p:spPr bwMode="auto">
          <a:xfrm>
            <a:off x="6313488" y="4292600"/>
            <a:ext cx="4667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R=0</a:t>
            </a:r>
          </a:p>
        </p:txBody>
      </p:sp>
      <p:sp>
        <p:nvSpPr>
          <p:cNvPr id="128050" name="Text Box 50"/>
          <p:cNvSpPr txBox="1">
            <a:spLocks noChangeArrowheads="1"/>
          </p:cNvSpPr>
          <p:nvPr/>
        </p:nvSpPr>
        <p:spPr bwMode="auto">
          <a:xfrm>
            <a:off x="6242050" y="1557338"/>
            <a:ext cx="6000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R=0.8</a:t>
            </a:r>
          </a:p>
        </p:txBody>
      </p:sp>
      <p:sp>
        <p:nvSpPr>
          <p:cNvPr id="128051" name="Text Box 51"/>
          <p:cNvSpPr txBox="1">
            <a:spLocks noChangeArrowheads="1"/>
          </p:cNvSpPr>
          <p:nvPr/>
        </p:nvSpPr>
        <p:spPr bwMode="auto">
          <a:xfrm>
            <a:off x="8186738" y="1557338"/>
            <a:ext cx="6873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R=- 0.7</a:t>
            </a:r>
          </a:p>
        </p:txBody>
      </p:sp>
      <p:sp>
        <p:nvSpPr>
          <p:cNvPr id="128052" name="Text Box 52"/>
          <p:cNvSpPr txBox="1">
            <a:spLocks noChangeArrowheads="1"/>
          </p:cNvSpPr>
          <p:nvPr/>
        </p:nvSpPr>
        <p:spPr bwMode="auto">
          <a:xfrm>
            <a:off x="5162550" y="1196975"/>
            <a:ext cx="17414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Positive Correlation</a:t>
            </a:r>
          </a:p>
        </p:txBody>
      </p:sp>
      <p:sp>
        <p:nvSpPr>
          <p:cNvPr id="128053" name="Text Box 53"/>
          <p:cNvSpPr txBox="1">
            <a:spLocks noChangeArrowheads="1"/>
          </p:cNvSpPr>
          <p:nvPr/>
        </p:nvSpPr>
        <p:spPr bwMode="auto">
          <a:xfrm>
            <a:off x="7178675" y="1196975"/>
            <a:ext cx="1822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Negative Correlation</a:t>
            </a:r>
          </a:p>
        </p:txBody>
      </p:sp>
      <p:sp>
        <p:nvSpPr>
          <p:cNvPr id="128054" name="Text Box 54"/>
          <p:cNvSpPr txBox="1">
            <a:spLocks noChangeArrowheads="1"/>
          </p:cNvSpPr>
          <p:nvPr/>
        </p:nvSpPr>
        <p:spPr bwMode="auto">
          <a:xfrm>
            <a:off x="5330825" y="3933825"/>
            <a:ext cx="1343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No Correlation</a:t>
            </a:r>
          </a:p>
        </p:txBody>
      </p:sp>
      <p:sp>
        <p:nvSpPr>
          <p:cNvPr id="128055" name="AutoShape 55"/>
          <p:cNvSpPr>
            <a:spLocks noChangeArrowheads="1"/>
          </p:cNvSpPr>
          <p:nvPr/>
        </p:nvSpPr>
        <p:spPr bwMode="auto">
          <a:xfrm>
            <a:off x="7124700" y="422275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56" name="AutoShape 56"/>
          <p:cNvSpPr>
            <a:spLocks noChangeArrowheads="1"/>
          </p:cNvSpPr>
          <p:nvPr/>
        </p:nvSpPr>
        <p:spPr bwMode="auto">
          <a:xfrm>
            <a:off x="7340600" y="422275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57" name="AutoShape 57"/>
          <p:cNvSpPr>
            <a:spLocks noChangeArrowheads="1"/>
          </p:cNvSpPr>
          <p:nvPr/>
        </p:nvSpPr>
        <p:spPr bwMode="auto">
          <a:xfrm>
            <a:off x="7556500" y="4222750"/>
            <a:ext cx="73025" cy="71438"/>
          </a:xfrm>
          <a:prstGeom prst="flowChartConnector">
            <a:avLst/>
          </a:prstGeom>
          <a:solidFill>
            <a:srgbClr val="3C8DF4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128058" name="Text Box 58"/>
          <p:cNvSpPr txBox="1">
            <a:spLocks noChangeArrowheads="1"/>
          </p:cNvSpPr>
          <p:nvPr/>
        </p:nvSpPr>
        <p:spPr bwMode="auto">
          <a:xfrm>
            <a:off x="6994525" y="4365625"/>
            <a:ext cx="1947863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Data of individual Animals</a:t>
            </a:r>
          </a:p>
          <a:p>
            <a:endParaRPr lang="en-US" sz="1200"/>
          </a:p>
          <a:p>
            <a:r>
              <a:rPr lang="en-US" sz="1200"/>
              <a:t>or</a:t>
            </a:r>
          </a:p>
          <a:p>
            <a:endParaRPr lang="en-US" sz="1200"/>
          </a:p>
          <a:p>
            <a:r>
              <a:rPr lang="en-US" sz="1200"/>
              <a:t>Data over timepoints</a:t>
            </a:r>
          </a:p>
        </p:txBody>
      </p:sp>
      <p:sp>
        <p:nvSpPr>
          <p:cNvPr id="128059" name="Textfeld 60"/>
          <p:cNvSpPr txBox="1">
            <a:spLocks noChangeArrowheads="1"/>
          </p:cNvSpPr>
          <p:nvPr/>
        </p:nvSpPr>
        <p:spPr bwMode="auto">
          <a:xfrm>
            <a:off x="125413" y="2214563"/>
            <a:ext cx="10953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000000"/>
                </a:solidFill>
              </a:rPr>
              <a:t>Brain regions</a:t>
            </a:r>
          </a:p>
        </p:txBody>
      </p:sp>
      <p:sp>
        <p:nvSpPr>
          <p:cNvPr id="128060" name="Textfeld 62"/>
          <p:cNvSpPr txBox="1">
            <a:spLocks noChangeArrowheads="1"/>
          </p:cNvSpPr>
          <p:nvPr/>
        </p:nvSpPr>
        <p:spPr bwMode="auto">
          <a:xfrm>
            <a:off x="2857500" y="2563813"/>
            <a:ext cx="14414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Signal in Nodes</a:t>
            </a:r>
          </a:p>
        </p:txBody>
      </p:sp>
      <p:grpSp>
        <p:nvGrpSpPr>
          <p:cNvPr id="128061" name="Gruppierung 23"/>
          <p:cNvGrpSpPr>
            <a:grpSpLocks/>
          </p:cNvGrpSpPr>
          <p:nvPr/>
        </p:nvGrpSpPr>
        <p:grpSpPr bwMode="auto">
          <a:xfrm>
            <a:off x="2838450" y="3125788"/>
            <a:ext cx="1584325" cy="576262"/>
            <a:chOff x="2699792" y="2636912"/>
            <a:chExt cx="1584176" cy="576064"/>
          </a:xfrm>
        </p:grpSpPr>
        <p:cxnSp>
          <p:nvCxnSpPr>
            <p:cNvPr id="127" name="Gerade Verbindung 126"/>
            <p:cNvCxnSpPr>
              <a:cxnSpLocks noChangeShapeType="1"/>
            </p:cNvCxnSpPr>
            <p:nvPr/>
          </p:nvCxnSpPr>
          <p:spPr bwMode="auto">
            <a:xfrm flipV="1">
              <a:off x="2771223" y="2636912"/>
              <a:ext cx="0" cy="57606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med" len="med"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  <a:extLst/>
          </p:spPr>
        </p:cxnSp>
        <p:cxnSp>
          <p:nvCxnSpPr>
            <p:cNvPr id="128" name="Gerade Verbindung 127"/>
            <p:cNvCxnSpPr>
              <a:cxnSpLocks noChangeShapeType="1"/>
            </p:cNvCxnSpPr>
            <p:nvPr/>
          </p:nvCxnSpPr>
          <p:spPr bwMode="auto">
            <a:xfrm flipV="1">
              <a:off x="2699792" y="3141564"/>
              <a:ext cx="1584176" cy="793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med" len="med"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  <a:extLst/>
          </p:spPr>
        </p:cxnSp>
        <p:sp>
          <p:nvSpPr>
            <p:cNvPr id="128155" name="Kreuz 21"/>
            <p:cNvSpPr>
              <a:spLocks noChangeArrowheads="1"/>
            </p:cNvSpPr>
            <p:nvPr/>
          </p:nvSpPr>
          <p:spPr bwMode="auto">
            <a:xfrm>
              <a:off x="2771800" y="2924944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6" name="Kreuz 66"/>
            <p:cNvSpPr>
              <a:spLocks noChangeArrowheads="1"/>
            </p:cNvSpPr>
            <p:nvPr/>
          </p:nvSpPr>
          <p:spPr bwMode="auto">
            <a:xfrm>
              <a:off x="2881000" y="2852936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7" name="Kreuz 67"/>
            <p:cNvSpPr>
              <a:spLocks noChangeArrowheads="1"/>
            </p:cNvSpPr>
            <p:nvPr/>
          </p:nvSpPr>
          <p:spPr bwMode="auto">
            <a:xfrm>
              <a:off x="3007480" y="2924944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8" name="Kreuz 70"/>
            <p:cNvSpPr>
              <a:spLocks noChangeArrowheads="1"/>
            </p:cNvSpPr>
            <p:nvPr/>
          </p:nvSpPr>
          <p:spPr bwMode="auto">
            <a:xfrm>
              <a:off x="3159880" y="2996952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9" name="Kreuz 72"/>
            <p:cNvSpPr>
              <a:spLocks noChangeArrowheads="1"/>
            </p:cNvSpPr>
            <p:nvPr/>
          </p:nvSpPr>
          <p:spPr bwMode="auto">
            <a:xfrm>
              <a:off x="3295000" y="2924944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0" name="Kreuz 73"/>
            <p:cNvSpPr>
              <a:spLocks noChangeArrowheads="1"/>
            </p:cNvSpPr>
            <p:nvPr/>
          </p:nvSpPr>
          <p:spPr bwMode="auto">
            <a:xfrm>
              <a:off x="3447400" y="2852936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1" name="Kreuz 74"/>
            <p:cNvSpPr>
              <a:spLocks noChangeArrowheads="1"/>
            </p:cNvSpPr>
            <p:nvPr/>
          </p:nvSpPr>
          <p:spPr bwMode="auto">
            <a:xfrm>
              <a:off x="3563888" y="278092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2" name="Kreuz 75"/>
            <p:cNvSpPr>
              <a:spLocks noChangeArrowheads="1"/>
            </p:cNvSpPr>
            <p:nvPr/>
          </p:nvSpPr>
          <p:spPr bwMode="auto">
            <a:xfrm>
              <a:off x="3699264" y="2708920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3" name="Kreuz 76"/>
            <p:cNvSpPr>
              <a:spLocks noChangeArrowheads="1"/>
            </p:cNvSpPr>
            <p:nvPr/>
          </p:nvSpPr>
          <p:spPr bwMode="auto">
            <a:xfrm>
              <a:off x="3851664" y="278092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4" name="Kreuz 77"/>
            <p:cNvSpPr>
              <a:spLocks noChangeArrowheads="1"/>
            </p:cNvSpPr>
            <p:nvPr/>
          </p:nvSpPr>
          <p:spPr bwMode="auto">
            <a:xfrm>
              <a:off x="3986784" y="2852936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65" name="Kreuz 78"/>
            <p:cNvSpPr>
              <a:spLocks noChangeArrowheads="1"/>
            </p:cNvSpPr>
            <p:nvPr/>
          </p:nvSpPr>
          <p:spPr bwMode="auto">
            <a:xfrm>
              <a:off x="4076584" y="294196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</p:grpSp>
      <p:grpSp>
        <p:nvGrpSpPr>
          <p:cNvPr id="128062" name="Gruppierung 22"/>
          <p:cNvGrpSpPr>
            <a:grpSpLocks/>
          </p:cNvGrpSpPr>
          <p:nvPr/>
        </p:nvGrpSpPr>
        <p:grpSpPr bwMode="auto">
          <a:xfrm>
            <a:off x="2838450" y="3844925"/>
            <a:ext cx="1584325" cy="576263"/>
            <a:chOff x="2699792" y="3284984"/>
            <a:chExt cx="1584176" cy="576064"/>
          </a:xfrm>
        </p:grpSpPr>
        <p:cxnSp>
          <p:nvCxnSpPr>
            <p:cNvPr id="113" name="Gerade Verbindung 112"/>
            <p:cNvCxnSpPr>
              <a:cxnSpLocks noChangeShapeType="1"/>
            </p:cNvCxnSpPr>
            <p:nvPr/>
          </p:nvCxnSpPr>
          <p:spPr bwMode="auto">
            <a:xfrm flipV="1">
              <a:off x="2771223" y="3284984"/>
              <a:ext cx="0" cy="576064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med" len="med"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  <a:extLst/>
          </p:spPr>
        </p:cxnSp>
        <p:cxnSp>
          <p:nvCxnSpPr>
            <p:cNvPr id="114" name="Gerade Verbindung 113"/>
            <p:cNvCxnSpPr>
              <a:cxnSpLocks noChangeShapeType="1"/>
            </p:cNvCxnSpPr>
            <p:nvPr/>
          </p:nvCxnSpPr>
          <p:spPr bwMode="auto">
            <a:xfrm flipV="1">
              <a:off x="2699792" y="3789635"/>
              <a:ext cx="1584176" cy="7935"/>
            </a:xfrm>
            <a:prstGeom prst="line">
              <a:avLst/>
            </a:prstGeom>
            <a:noFill/>
            <a:ln w="25400">
              <a:solidFill>
                <a:srgbClr val="000000"/>
              </a:solidFill>
              <a:round/>
              <a:headEnd/>
              <a:tailEnd type="triangle" w="med" len="med"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  <a:extLst/>
          </p:spPr>
        </p:cxnSp>
        <p:sp>
          <p:nvSpPr>
            <p:cNvPr id="128141" name="Kreuz 79"/>
            <p:cNvSpPr>
              <a:spLocks noChangeArrowheads="1"/>
            </p:cNvSpPr>
            <p:nvPr/>
          </p:nvSpPr>
          <p:spPr bwMode="auto">
            <a:xfrm>
              <a:off x="2771800" y="3429000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2" name="Kreuz 81"/>
            <p:cNvSpPr>
              <a:spLocks noChangeArrowheads="1"/>
            </p:cNvSpPr>
            <p:nvPr/>
          </p:nvSpPr>
          <p:spPr bwMode="auto">
            <a:xfrm>
              <a:off x="2881000" y="350100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3" name="Kreuz 82"/>
            <p:cNvSpPr>
              <a:spLocks noChangeArrowheads="1"/>
            </p:cNvSpPr>
            <p:nvPr/>
          </p:nvSpPr>
          <p:spPr bwMode="auto">
            <a:xfrm>
              <a:off x="3007480" y="3573016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4" name="Kreuz 83"/>
            <p:cNvSpPr>
              <a:spLocks noChangeArrowheads="1"/>
            </p:cNvSpPr>
            <p:nvPr/>
          </p:nvSpPr>
          <p:spPr bwMode="auto">
            <a:xfrm>
              <a:off x="3131840" y="350100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5" name="Kreuz 84"/>
            <p:cNvSpPr>
              <a:spLocks noChangeArrowheads="1"/>
            </p:cNvSpPr>
            <p:nvPr/>
          </p:nvSpPr>
          <p:spPr bwMode="auto">
            <a:xfrm>
              <a:off x="3275856" y="3356992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6" name="Kreuz 85"/>
            <p:cNvSpPr>
              <a:spLocks noChangeArrowheads="1"/>
            </p:cNvSpPr>
            <p:nvPr/>
          </p:nvSpPr>
          <p:spPr bwMode="auto">
            <a:xfrm>
              <a:off x="3419872" y="3284984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7" name="Kreuz 86"/>
            <p:cNvSpPr>
              <a:spLocks noChangeArrowheads="1"/>
            </p:cNvSpPr>
            <p:nvPr/>
          </p:nvSpPr>
          <p:spPr bwMode="auto">
            <a:xfrm>
              <a:off x="3563888" y="3429000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8" name="Kreuz 87"/>
            <p:cNvSpPr>
              <a:spLocks noChangeArrowheads="1"/>
            </p:cNvSpPr>
            <p:nvPr/>
          </p:nvSpPr>
          <p:spPr bwMode="auto">
            <a:xfrm>
              <a:off x="3653176" y="3573016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49" name="Kreuz 88"/>
            <p:cNvSpPr>
              <a:spLocks noChangeArrowheads="1"/>
            </p:cNvSpPr>
            <p:nvPr/>
          </p:nvSpPr>
          <p:spPr bwMode="auto">
            <a:xfrm>
              <a:off x="3779912" y="3501008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0" name="Kreuz 89"/>
            <p:cNvSpPr>
              <a:spLocks noChangeArrowheads="1"/>
            </p:cNvSpPr>
            <p:nvPr/>
          </p:nvSpPr>
          <p:spPr bwMode="auto">
            <a:xfrm>
              <a:off x="3851920" y="3356992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1" name="Kreuz 90"/>
            <p:cNvSpPr>
              <a:spLocks noChangeArrowheads="1"/>
            </p:cNvSpPr>
            <p:nvPr/>
          </p:nvSpPr>
          <p:spPr bwMode="auto">
            <a:xfrm>
              <a:off x="3995936" y="3284984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52" name="Kreuz 91"/>
            <p:cNvSpPr>
              <a:spLocks noChangeArrowheads="1"/>
            </p:cNvSpPr>
            <p:nvPr/>
          </p:nvSpPr>
          <p:spPr bwMode="auto">
            <a:xfrm>
              <a:off x="4067944" y="3429000"/>
              <a:ext cx="144016" cy="144016"/>
            </a:xfrm>
            <a:prstGeom prst="plus">
              <a:avLst>
                <a:gd name="adj" fmla="val 42995"/>
              </a:avLst>
            </a:prstGeom>
            <a:solidFill>
              <a:srgbClr val="008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</p:grpSp>
      <p:cxnSp>
        <p:nvCxnSpPr>
          <p:cNvPr id="66" name="Gerade Verbindung 65"/>
          <p:cNvCxnSpPr>
            <a:cxnSpLocks noChangeShapeType="1"/>
          </p:cNvCxnSpPr>
          <p:nvPr/>
        </p:nvCxnSpPr>
        <p:spPr bwMode="auto">
          <a:xfrm flipV="1">
            <a:off x="3035300" y="5545138"/>
            <a:ext cx="158750" cy="4032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pic>
        <p:nvPicPr>
          <p:cNvPr id="128064" name="Picture 4" descr="15O_PET_Base_R"/>
          <p:cNvPicPr>
            <a:picLocks noChangeAspect="1" noChangeArrowheads="1"/>
          </p:cNvPicPr>
          <p:nvPr/>
        </p:nvPicPr>
        <p:blipFill>
          <a:blip r:embed="rId5"/>
          <a:srcRect r="11482"/>
          <a:stretch>
            <a:fillRect/>
          </a:stretch>
        </p:blipFill>
        <p:spPr bwMode="auto">
          <a:xfrm>
            <a:off x="573088" y="2852738"/>
            <a:ext cx="15938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65" name="Textfeld 67"/>
          <p:cNvSpPr txBox="1">
            <a:spLocks noChangeArrowheads="1"/>
          </p:cNvSpPr>
          <p:nvPr/>
        </p:nvSpPr>
        <p:spPr bwMode="auto">
          <a:xfrm>
            <a:off x="666750" y="2563813"/>
            <a:ext cx="1601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Correlation Matrix</a:t>
            </a:r>
          </a:p>
        </p:txBody>
      </p:sp>
      <p:sp>
        <p:nvSpPr>
          <p:cNvPr id="128066" name="Textfeld 68"/>
          <p:cNvSpPr txBox="1">
            <a:spLocks noChangeArrowheads="1"/>
          </p:cNvSpPr>
          <p:nvPr/>
        </p:nvSpPr>
        <p:spPr bwMode="auto">
          <a:xfrm>
            <a:off x="2339975" y="788988"/>
            <a:ext cx="25003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Selection of Regions / Nodes</a:t>
            </a:r>
          </a:p>
        </p:txBody>
      </p:sp>
      <p:sp>
        <p:nvSpPr>
          <p:cNvPr id="128067" name="Textfeld 69"/>
          <p:cNvSpPr txBox="1">
            <a:spLocks noChangeArrowheads="1"/>
          </p:cNvSpPr>
          <p:nvPr/>
        </p:nvSpPr>
        <p:spPr bwMode="auto">
          <a:xfrm>
            <a:off x="611188" y="788988"/>
            <a:ext cx="16240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MR and PET Data</a:t>
            </a:r>
          </a:p>
        </p:txBody>
      </p:sp>
      <p:pic>
        <p:nvPicPr>
          <p:cNvPr id="128068" name="Picture 5" descr="15O_PET_Base_R2"/>
          <p:cNvPicPr>
            <a:picLocks noChangeAspect="1" noChangeArrowheads="1"/>
          </p:cNvPicPr>
          <p:nvPr/>
        </p:nvPicPr>
        <p:blipFill>
          <a:blip r:embed="rId6"/>
          <a:srcRect r="11163"/>
          <a:stretch>
            <a:fillRect/>
          </a:stretch>
        </p:blipFill>
        <p:spPr bwMode="auto">
          <a:xfrm>
            <a:off x="576263" y="4940300"/>
            <a:ext cx="15986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69" name="Textfeld 72"/>
          <p:cNvSpPr txBox="1">
            <a:spLocks noChangeArrowheads="1"/>
          </p:cNvSpPr>
          <p:nvPr/>
        </p:nvSpPr>
        <p:spPr bwMode="auto">
          <a:xfrm>
            <a:off x="950913" y="4724400"/>
            <a:ext cx="914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Selection</a:t>
            </a:r>
          </a:p>
        </p:txBody>
      </p:sp>
      <p:sp>
        <p:nvSpPr>
          <p:cNvPr id="74" name="Oval 73"/>
          <p:cNvSpPr/>
          <p:nvPr/>
        </p:nvSpPr>
        <p:spPr bwMode="auto">
          <a:xfrm>
            <a:off x="2928938" y="5517133"/>
            <a:ext cx="144462" cy="144463"/>
          </a:xfrm>
          <a:prstGeom prst="ellipse">
            <a:avLst/>
          </a:prstGeom>
          <a:gradFill flip="none" rotWithShape="1">
            <a:gsLst>
              <a:gs pos="0">
                <a:srgbClr val="FF0000">
                  <a:alpha val="20000"/>
                </a:srgb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75" name="Oval 74"/>
          <p:cNvSpPr/>
          <p:nvPr/>
        </p:nvSpPr>
        <p:spPr bwMode="auto">
          <a:xfrm>
            <a:off x="3779912" y="5373216"/>
            <a:ext cx="173037" cy="173038"/>
          </a:xfrm>
          <a:prstGeom prst="ellipse">
            <a:avLst/>
          </a:prstGeom>
          <a:gradFill flip="none" rotWithShape="1">
            <a:gsLst>
              <a:gs pos="0">
                <a:srgbClr val="008000">
                  <a:alpha val="20000"/>
                </a:srgbClr>
              </a:gs>
              <a:gs pos="100000">
                <a:srgbClr val="008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76" name="Oval 75"/>
          <p:cNvSpPr/>
          <p:nvPr/>
        </p:nvSpPr>
        <p:spPr bwMode="auto">
          <a:xfrm>
            <a:off x="2890838" y="5877496"/>
            <a:ext cx="146050" cy="144463"/>
          </a:xfrm>
          <a:prstGeom prst="ellipse">
            <a:avLst/>
          </a:prstGeom>
          <a:gradFill flip="none" rotWithShape="1">
            <a:gsLst>
              <a:gs pos="0">
                <a:srgbClr val="21549E">
                  <a:alpha val="20000"/>
                </a:srgbClr>
              </a:gs>
              <a:gs pos="100000">
                <a:srgbClr val="21549E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128079" name="Textfeld 76"/>
          <p:cNvSpPr txBox="1">
            <a:spLocks noChangeArrowheads="1"/>
          </p:cNvSpPr>
          <p:nvPr/>
        </p:nvSpPr>
        <p:spPr bwMode="auto">
          <a:xfrm>
            <a:off x="2260600" y="6237288"/>
            <a:ext cx="633413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000000"/>
                </a:solidFill>
              </a:rPr>
              <a:t>Nodes</a:t>
            </a:r>
          </a:p>
        </p:txBody>
      </p:sp>
      <p:sp>
        <p:nvSpPr>
          <p:cNvPr id="128080" name="Textfeld 77"/>
          <p:cNvSpPr txBox="1">
            <a:spLocks noChangeArrowheads="1"/>
          </p:cNvSpPr>
          <p:nvPr/>
        </p:nvSpPr>
        <p:spPr bwMode="auto">
          <a:xfrm>
            <a:off x="2295525" y="4876800"/>
            <a:ext cx="963613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000000"/>
                </a:solidFill>
              </a:rPr>
              <a:t>Connection</a:t>
            </a:r>
          </a:p>
        </p:txBody>
      </p:sp>
      <p:cxnSp>
        <p:nvCxnSpPr>
          <p:cNvPr id="79" name="Gerade Verbindung 78"/>
          <p:cNvCxnSpPr>
            <a:cxnSpLocks noChangeShapeType="1"/>
            <a:stCxn id="128080" idx="2"/>
          </p:cNvCxnSpPr>
          <p:nvPr/>
        </p:nvCxnSpPr>
        <p:spPr bwMode="auto">
          <a:xfrm flipH="1">
            <a:off x="1992313" y="5154613"/>
            <a:ext cx="784225" cy="12112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0" name="Gerade Verbindung 79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10160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1" name="Gerade Verbindung 80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7270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2" name="Gerade Verbindung 81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15081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3" name="Gerade Verbindung 82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793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4" name="Gerade Verbindung 83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36671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85" name="Gerade Verbindung 84"/>
          <p:cNvCxnSpPr>
            <a:cxnSpLocks noChangeShapeType="1"/>
            <a:stCxn id="128080" idx="2"/>
          </p:cNvCxnSpPr>
          <p:nvPr/>
        </p:nvCxnSpPr>
        <p:spPr bwMode="auto">
          <a:xfrm flipH="1">
            <a:off x="1990725" y="5154613"/>
            <a:ext cx="785813" cy="1366837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86" name="Oval 85"/>
          <p:cNvSpPr/>
          <p:nvPr/>
        </p:nvSpPr>
        <p:spPr bwMode="auto">
          <a:xfrm>
            <a:off x="3106738" y="5372671"/>
            <a:ext cx="173037" cy="173038"/>
          </a:xfrm>
          <a:prstGeom prst="ellipse">
            <a:avLst/>
          </a:prstGeom>
          <a:gradFill flip="none" rotWithShape="1">
            <a:gsLst>
              <a:gs pos="0">
                <a:srgbClr val="008000">
                  <a:alpha val="20000"/>
                </a:srgbClr>
              </a:gs>
              <a:gs pos="100000">
                <a:srgbClr val="008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87" name="Oval 86"/>
          <p:cNvSpPr/>
          <p:nvPr/>
        </p:nvSpPr>
        <p:spPr bwMode="auto">
          <a:xfrm>
            <a:off x="3923928" y="5517232"/>
            <a:ext cx="144462" cy="144463"/>
          </a:xfrm>
          <a:prstGeom prst="ellipse">
            <a:avLst/>
          </a:prstGeom>
          <a:gradFill flip="none" rotWithShape="1">
            <a:gsLst>
              <a:gs pos="0">
                <a:srgbClr val="FF0000">
                  <a:alpha val="20000"/>
                </a:srgb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88" name="Oval 87"/>
          <p:cNvSpPr/>
          <p:nvPr/>
        </p:nvSpPr>
        <p:spPr bwMode="auto">
          <a:xfrm>
            <a:off x="3851920" y="5877272"/>
            <a:ext cx="144462" cy="144463"/>
          </a:xfrm>
          <a:prstGeom prst="ellipse">
            <a:avLst/>
          </a:prstGeom>
          <a:gradFill flip="none" rotWithShape="1">
            <a:gsLst>
              <a:gs pos="0">
                <a:srgbClr val="21549E">
                  <a:alpha val="20000"/>
                </a:srgbClr>
              </a:gs>
              <a:gs pos="100000">
                <a:srgbClr val="21549E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89" name="Oval 88"/>
          <p:cNvSpPr/>
          <p:nvPr/>
        </p:nvSpPr>
        <p:spPr bwMode="auto">
          <a:xfrm>
            <a:off x="2890838" y="5715571"/>
            <a:ext cx="146050" cy="144463"/>
          </a:xfrm>
          <a:prstGeom prst="ellipse">
            <a:avLst/>
          </a:prstGeom>
          <a:gradFill flip="none" rotWithShape="1">
            <a:gsLst>
              <a:gs pos="0">
                <a:srgbClr val="FF6600">
                  <a:alpha val="20000"/>
                </a:srgbClr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90" name="Oval 89"/>
          <p:cNvSpPr/>
          <p:nvPr/>
        </p:nvSpPr>
        <p:spPr bwMode="auto">
          <a:xfrm>
            <a:off x="3923928" y="5733256"/>
            <a:ext cx="144462" cy="144463"/>
          </a:xfrm>
          <a:prstGeom prst="ellipse">
            <a:avLst/>
          </a:prstGeom>
          <a:gradFill flip="none" rotWithShape="1">
            <a:gsLst>
              <a:gs pos="0">
                <a:srgbClr val="FF6600">
                  <a:alpha val="20000"/>
                </a:srgbClr>
              </a:gs>
              <a:gs pos="100000">
                <a:srgbClr val="FF6600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cxnSp>
        <p:nvCxnSpPr>
          <p:cNvPr id="91" name="Gerade Verbindung 90"/>
          <p:cNvCxnSpPr>
            <a:cxnSpLocks noChangeShapeType="1"/>
          </p:cNvCxnSpPr>
          <p:nvPr/>
        </p:nvCxnSpPr>
        <p:spPr bwMode="auto">
          <a:xfrm flipV="1">
            <a:off x="3036888" y="5519738"/>
            <a:ext cx="887412" cy="42862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92" name="Gerade Verbindung 91"/>
          <p:cNvCxnSpPr>
            <a:cxnSpLocks noChangeShapeType="1"/>
          </p:cNvCxnSpPr>
          <p:nvPr/>
        </p:nvCxnSpPr>
        <p:spPr bwMode="auto">
          <a:xfrm flipV="1">
            <a:off x="3035300" y="5473700"/>
            <a:ext cx="303213" cy="44608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93" name="Oval 92"/>
          <p:cNvSpPr/>
          <p:nvPr/>
        </p:nvSpPr>
        <p:spPr bwMode="auto">
          <a:xfrm>
            <a:off x="3251200" y="5301233"/>
            <a:ext cx="173037" cy="17303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alpha val="2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sp>
        <p:nvSpPr>
          <p:cNvPr id="94" name="Oval 93"/>
          <p:cNvSpPr/>
          <p:nvPr/>
        </p:nvSpPr>
        <p:spPr bwMode="auto">
          <a:xfrm>
            <a:off x="3563888" y="5301208"/>
            <a:ext cx="171450" cy="17303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alpha val="2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endParaRPr lang="en-US">
              <a:ea typeface="ＭＳ Ｐゴシック" charset="-128"/>
            </a:endParaRPr>
          </a:p>
        </p:txBody>
      </p:sp>
      <p:cxnSp>
        <p:nvCxnSpPr>
          <p:cNvPr id="95" name="Gerade Verbindung 94"/>
          <p:cNvCxnSpPr>
            <a:cxnSpLocks noChangeShapeType="1"/>
          </p:cNvCxnSpPr>
          <p:nvPr/>
        </p:nvCxnSpPr>
        <p:spPr bwMode="auto">
          <a:xfrm flipV="1">
            <a:off x="3016250" y="5521325"/>
            <a:ext cx="788988" cy="3762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96" name="Gerade Verbindung 95"/>
          <p:cNvCxnSpPr>
            <a:cxnSpLocks noChangeShapeType="1"/>
          </p:cNvCxnSpPr>
          <p:nvPr/>
        </p:nvCxnSpPr>
        <p:spPr bwMode="auto">
          <a:xfrm>
            <a:off x="3035300" y="5948363"/>
            <a:ext cx="815975" cy="1587"/>
          </a:xfrm>
          <a:prstGeom prst="line">
            <a:avLst/>
          </a:prstGeom>
          <a:noFill/>
          <a:ln w="762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97" name="Gerade Verbindung 96"/>
          <p:cNvCxnSpPr>
            <a:cxnSpLocks noChangeShapeType="1"/>
          </p:cNvCxnSpPr>
          <p:nvPr/>
        </p:nvCxnSpPr>
        <p:spPr bwMode="auto">
          <a:xfrm flipV="1">
            <a:off x="3016250" y="5856288"/>
            <a:ext cx="928688" cy="412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98" name="Gerade Verbindung 97"/>
          <p:cNvCxnSpPr>
            <a:cxnSpLocks noChangeShapeType="1"/>
          </p:cNvCxnSpPr>
          <p:nvPr/>
        </p:nvCxnSpPr>
        <p:spPr bwMode="auto">
          <a:xfrm flipV="1">
            <a:off x="3035300" y="5640388"/>
            <a:ext cx="909638" cy="2365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99" name="Gerade Verbindung 98"/>
          <p:cNvCxnSpPr>
            <a:cxnSpLocks noChangeShapeType="1"/>
          </p:cNvCxnSpPr>
          <p:nvPr/>
        </p:nvCxnSpPr>
        <p:spPr bwMode="auto">
          <a:xfrm flipV="1">
            <a:off x="2614613" y="6021388"/>
            <a:ext cx="239712" cy="2159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0" name="Gerade Verbindung 99"/>
          <p:cNvCxnSpPr>
            <a:cxnSpLocks noChangeShapeType="1"/>
          </p:cNvCxnSpPr>
          <p:nvPr/>
        </p:nvCxnSpPr>
        <p:spPr bwMode="auto">
          <a:xfrm flipV="1">
            <a:off x="2005013" y="6559550"/>
            <a:ext cx="0" cy="2159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1" name="Gerade Verbindung 100"/>
          <p:cNvCxnSpPr>
            <a:cxnSpLocks noChangeShapeType="1"/>
          </p:cNvCxnSpPr>
          <p:nvPr/>
        </p:nvCxnSpPr>
        <p:spPr bwMode="auto">
          <a:xfrm flipV="1">
            <a:off x="2593975" y="6567488"/>
            <a:ext cx="0" cy="2159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2" name="Gerade Verbindung 101"/>
          <p:cNvCxnSpPr>
            <a:cxnSpLocks noChangeShapeType="1"/>
          </p:cNvCxnSpPr>
          <p:nvPr/>
        </p:nvCxnSpPr>
        <p:spPr bwMode="auto">
          <a:xfrm>
            <a:off x="1990725" y="6775450"/>
            <a:ext cx="611188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128119" name="Textfeld 102"/>
          <p:cNvSpPr txBox="1">
            <a:spLocks noChangeArrowheads="1"/>
          </p:cNvSpPr>
          <p:nvPr/>
        </p:nvSpPr>
        <p:spPr bwMode="auto">
          <a:xfrm>
            <a:off x="3106738" y="4724400"/>
            <a:ext cx="850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Network</a:t>
            </a:r>
          </a:p>
        </p:txBody>
      </p:sp>
      <p:cxnSp>
        <p:nvCxnSpPr>
          <p:cNvPr id="104" name="Gerade Verbindung 103"/>
          <p:cNvCxnSpPr>
            <a:cxnSpLocks noChangeShapeType="1"/>
          </p:cNvCxnSpPr>
          <p:nvPr/>
        </p:nvCxnSpPr>
        <p:spPr bwMode="auto">
          <a:xfrm flipH="1" flipV="1">
            <a:off x="3635375" y="6021388"/>
            <a:ext cx="120650" cy="21590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128121" name="Textfeld 104"/>
          <p:cNvSpPr txBox="1">
            <a:spLocks noChangeArrowheads="1"/>
          </p:cNvSpPr>
          <p:nvPr/>
        </p:nvSpPr>
        <p:spPr bwMode="auto">
          <a:xfrm>
            <a:off x="2687638" y="6237288"/>
            <a:ext cx="2339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>
                <a:solidFill>
                  <a:srgbClr val="000000"/>
                </a:solidFill>
              </a:rPr>
              <a:t>Line thickness as a</a:t>
            </a:r>
          </a:p>
          <a:p>
            <a:pPr algn="ctr"/>
            <a:r>
              <a:rPr lang="en-US" sz="1200">
                <a:solidFill>
                  <a:srgbClr val="000000"/>
                </a:solidFill>
              </a:rPr>
              <a:t>measure of connection strength</a:t>
            </a:r>
          </a:p>
        </p:txBody>
      </p:sp>
      <p:cxnSp>
        <p:nvCxnSpPr>
          <p:cNvPr id="106" name="Gerade Verbindung 105"/>
          <p:cNvCxnSpPr>
            <a:cxnSpLocks noChangeShapeType="1"/>
          </p:cNvCxnSpPr>
          <p:nvPr/>
        </p:nvCxnSpPr>
        <p:spPr bwMode="auto">
          <a:xfrm>
            <a:off x="2357438" y="1628775"/>
            <a:ext cx="252412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7" name="Gerade Verbindung 106"/>
          <p:cNvCxnSpPr>
            <a:cxnSpLocks noChangeShapeType="1"/>
          </p:cNvCxnSpPr>
          <p:nvPr/>
        </p:nvCxnSpPr>
        <p:spPr bwMode="auto">
          <a:xfrm flipH="1">
            <a:off x="2357438" y="3716338"/>
            <a:ext cx="252412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8" name="Gerade Verbindung 107"/>
          <p:cNvCxnSpPr>
            <a:cxnSpLocks noChangeShapeType="1"/>
          </p:cNvCxnSpPr>
          <p:nvPr/>
        </p:nvCxnSpPr>
        <p:spPr bwMode="auto">
          <a:xfrm rot="-5400000" flipH="1" flipV="1">
            <a:off x="3366293" y="2393157"/>
            <a:ext cx="252413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cxnSp>
        <p:nvCxnSpPr>
          <p:cNvPr id="109" name="Gerade Verbindung 108"/>
          <p:cNvCxnSpPr>
            <a:cxnSpLocks noChangeShapeType="1"/>
          </p:cNvCxnSpPr>
          <p:nvPr/>
        </p:nvCxnSpPr>
        <p:spPr bwMode="auto">
          <a:xfrm rot="-5400000" flipH="1" flipV="1">
            <a:off x="1324768" y="4606132"/>
            <a:ext cx="252413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128126" name="Textfeld 109"/>
          <p:cNvSpPr txBox="1">
            <a:spLocks noChangeArrowheads="1"/>
          </p:cNvSpPr>
          <p:nvPr/>
        </p:nvSpPr>
        <p:spPr bwMode="auto">
          <a:xfrm rot="-5400000">
            <a:off x="2336006" y="3299619"/>
            <a:ext cx="7334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FF0000"/>
                </a:solidFill>
              </a:rPr>
              <a:t>Node  A</a:t>
            </a:r>
          </a:p>
        </p:txBody>
      </p:sp>
      <p:sp>
        <p:nvSpPr>
          <p:cNvPr id="128127" name="Textfeld 110"/>
          <p:cNvSpPr txBox="1">
            <a:spLocks noChangeArrowheads="1"/>
          </p:cNvSpPr>
          <p:nvPr/>
        </p:nvSpPr>
        <p:spPr bwMode="auto">
          <a:xfrm rot="-5400000">
            <a:off x="2353469" y="4015582"/>
            <a:ext cx="6985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008000"/>
                </a:solidFill>
              </a:rPr>
              <a:t>Node B</a:t>
            </a:r>
          </a:p>
        </p:txBody>
      </p:sp>
      <p:sp>
        <p:nvSpPr>
          <p:cNvPr id="128128" name="Textfeld 111"/>
          <p:cNvSpPr txBox="1">
            <a:spLocks noChangeArrowheads="1"/>
          </p:cNvSpPr>
          <p:nvPr/>
        </p:nvSpPr>
        <p:spPr bwMode="auto">
          <a:xfrm>
            <a:off x="3492500" y="4364038"/>
            <a:ext cx="1201738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solidFill>
                  <a:srgbClr val="000000"/>
                </a:solidFill>
              </a:rPr>
              <a:t>Measurements</a:t>
            </a:r>
          </a:p>
        </p:txBody>
      </p:sp>
      <p:pic>
        <p:nvPicPr>
          <p:cNvPr id="128129" name="Bild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1125538"/>
            <a:ext cx="1517650" cy="111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130" name="Oval 10"/>
          <p:cNvSpPr>
            <a:spLocks noChangeArrowheads="1"/>
          </p:cNvSpPr>
          <p:nvPr/>
        </p:nvSpPr>
        <p:spPr bwMode="auto">
          <a:xfrm>
            <a:off x="887413" y="1903413"/>
            <a:ext cx="215900" cy="217487"/>
          </a:xfrm>
          <a:prstGeom prst="ellipse">
            <a:avLst/>
          </a:prstGeom>
          <a:solidFill>
            <a:srgbClr val="FFFF00">
              <a:alpha val="61176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cxnSp>
        <p:nvCxnSpPr>
          <p:cNvPr id="62" name="Gerade Verbindung 61"/>
          <p:cNvCxnSpPr>
            <a:cxnSpLocks noChangeShapeType="1"/>
          </p:cNvCxnSpPr>
          <p:nvPr/>
        </p:nvCxnSpPr>
        <p:spPr bwMode="auto">
          <a:xfrm flipV="1">
            <a:off x="617538" y="2033588"/>
            <a:ext cx="360362" cy="15875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/>
        </p:spPr>
      </p:cxnSp>
      <p:sp>
        <p:nvSpPr>
          <p:cNvPr id="128132" name="Textfeld 150"/>
          <p:cNvSpPr txBox="1">
            <a:spLocks noChangeArrowheads="1"/>
          </p:cNvSpPr>
          <p:nvPr/>
        </p:nvSpPr>
        <p:spPr bwMode="auto">
          <a:xfrm>
            <a:off x="6297613" y="788988"/>
            <a:ext cx="14430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00"/>
                </a:solidFill>
              </a:rPr>
              <a:t>Signal in Nodes</a:t>
            </a:r>
          </a:p>
        </p:txBody>
      </p:sp>
      <p:grpSp>
        <p:nvGrpSpPr>
          <p:cNvPr id="18" name="Gruppierung 17"/>
          <p:cNvGrpSpPr>
            <a:grpSpLocks/>
          </p:cNvGrpSpPr>
          <p:nvPr/>
        </p:nvGrpSpPr>
        <p:grpSpPr bwMode="auto">
          <a:xfrm>
            <a:off x="2555875" y="765175"/>
            <a:ext cx="6408738" cy="5543550"/>
            <a:chOff x="2555776" y="764704"/>
            <a:chExt cx="6408712" cy="5544616"/>
          </a:xfrm>
        </p:grpSpPr>
        <p:sp>
          <p:nvSpPr>
            <p:cNvPr id="128135" name="Rechteck 12"/>
            <p:cNvSpPr>
              <a:spLocks noChangeArrowheads="1"/>
            </p:cNvSpPr>
            <p:nvPr/>
          </p:nvSpPr>
          <p:spPr bwMode="auto">
            <a:xfrm>
              <a:off x="2555776" y="2564904"/>
              <a:ext cx="2088232" cy="2088232"/>
            </a:xfrm>
            <a:prstGeom prst="rect">
              <a:avLst/>
            </a:prstGeom>
            <a:noFill/>
            <a:ln w="28575">
              <a:solidFill>
                <a:srgbClr val="21549E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sp>
          <p:nvSpPr>
            <p:cNvPr id="128136" name="Rechteck 153"/>
            <p:cNvSpPr>
              <a:spLocks noChangeArrowheads="1"/>
            </p:cNvSpPr>
            <p:nvPr/>
          </p:nvSpPr>
          <p:spPr bwMode="auto">
            <a:xfrm>
              <a:off x="4860032" y="764704"/>
              <a:ext cx="4104456" cy="5544616"/>
            </a:xfrm>
            <a:prstGeom prst="rect">
              <a:avLst/>
            </a:prstGeom>
            <a:noFill/>
            <a:ln w="28575">
              <a:solidFill>
                <a:srgbClr val="21549E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/>
              <a:endParaRPr lang="en-US"/>
            </a:p>
          </p:txBody>
        </p:sp>
        <p:cxnSp>
          <p:nvCxnSpPr>
            <p:cNvPr id="128137" name="Gerade Verbindung 14"/>
            <p:cNvCxnSpPr>
              <a:cxnSpLocks noChangeShapeType="1"/>
            </p:cNvCxnSpPr>
            <p:nvPr/>
          </p:nvCxnSpPr>
          <p:spPr bwMode="auto">
            <a:xfrm flipV="1">
              <a:off x="4644008" y="764704"/>
              <a:ext cx="216024" cy="1800200"/>
            </a:xfrm>
            <a:prstGeom prst="line">
              <a:avLst/>
            </a:prstGeom>
            <a:noFill/>
            <a:ln w="28575">
              <a:solidFill>
                <a:srgbClr val="21549E"/>
              </a:solidFill>
              <a:round/>
              <a:headEnd/>
              <a:tailEnd/>
            </a:ln>
          </p:spPr>
        </p:cxnSp>
        <p:cxnSp>
          <p:nvCxnSpPr>
            <p:cNvPr id="128138" name="Gerade Verbindung 156"/>
            <p:cNvCxnSpPr>
              <a:cxnSpLocks noChangeShapeType="1"/>
            </p:cNvCxnSpPr>
            <p:nvPr/>
          </p:nvCxnSpPr>
          <p:spPr bwMode="auto">
            <a:xfrm>
              <a:off x="4644008" y="4653136"/>
              <a:ext cx="216024" cy="1656184"/>
            </a:xfrm>
            <a:prstGeom prst="line">
              <a:avLst/>
            </a:prstGeom>
            <a:noFill/>
            <a:ln w="28575">
              <a:solidFill>
                <a:srgbClr val="21549E"/>
              </a:solidFill>
              <a:round/>
              <a:headEnd/>
              <a:tailEnd/>
            </a:ln>
          </p:spPr>
        </p:cxnSp>
      </p:grpSp>
      <p:sp>
        <p:nvSpPr>
          <p:cNvPr id="161" name="Rechteck 160"/>
          <p:cNvSpPr>
            <a:spLocks noChangeArrowheads="1"/>
          </p:cNvSpPr>
          <p:nvPr/>
        </p:nvSpPr>
        <p:spPr bwMode="auto">
          <a:xfrm>
            <a:off x="4859338" y="765175"/>
            <a:ext cx="4302125" cy="56880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Pros and cons of </a:t>
            </a:r>
            <a:r>
              <a:rPr lang="en-US" altLang="de-DE" b="1" dirty="0" err="1" smtClean="0">
                <a:solidFill>
                  <a:srgbClr val="1E5399"/>
                </a:solidFill>
              </a:rPr>
              <a:t>rs</a:t>
            </a:r>
            <a:r>
              <a:rPr lang="en-US" altLang="de-DE" b="1" dirty="0" smtClean="0">
                <a:solidFill>
                  <a:srgbClr val="1E5399"/>
                </a:solidFill>
              </a:rPr>
              <a:t>-fMRI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57200" y="836712"/>
            <a:ext cx="41148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u="sng" dirty="0" smtClean="0">
                <a:solidFill>
                  <a:srgbClr val="21549E"/>
                </a:solidFill>
              </a:rPr>
              <a:t>Pros:</a:t>
            </a:r>
          </a:p>
          <a:p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Easy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acquire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Ideal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short</a:t>
            </a:r>
            <a:r>
              <a:rPr lang="de-DE" sz="2000" dirty="0" smtClean="0"/>
              <a:t> </a:t>
            </a:r>
            <a:r>
              <a:rPr lang="de-DE" sz="2000" dirty="0" err="1" smtClean="0"/>
              <a:t>measurements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One</a:t>
            </a:r>
            <a:r>
              <a:rPr lang="de-DE" sz="2000" dirty="0" smtClean="0"/>
              <a:t> </a:t>
            </a:r>
            <a:r>
              <a:rPr lang="de-DE" sz="2000" dirty="0" err="1" smtClean="0"/>
              <a:t>single</a:t>
            </a:r>
            <a:r>
              <a:rPr lang="de-DE" sz="2000" dirty="0" smtClean="0"/>
              <a:t> </a:t>
            </a:r>
            <a:r>
              <a:rPr lang="de-DE" sz="2000" dirty="0" err="1" smtClean="0"/>
              <a:t>measuremnet</a:t>
            </a:r>
            <a:r>
              <a:rPr lang="de-DE" sz="2000" dirty="0" smtClean="0"/>
              <a:t> </a:t>
            </a:r>
            <a:r>
              <a:rPr lang="de-DE" sz="2000" dirty="0" err="1" smtClean="0"/>
              <a:t>allows</a:t>
            </a:r>
            <a:r>
              <a:rPr lang="de-DE" sz="2000" dirty="0" smtClean="0"/>
              <a:t> </a:t>
            </a:r>
            <a:r>
              <a:rPr lang="de-DE" sz="2000" dirty="0" err="1" smtClean="0"/>
              <a:t>to</a:t>
            </a:r>
            <a:r>
              <a:rPr lang="de-DE" sz="2000" dirty="0" smtClean="0"/>
              <a:t> </a:t>
            </a:r>
            <a:r>
              <a:rPr lang="de-DE" sz="2000" dirty="0" err="1" smtClean="0"/>
              <a:t>study</a:t>
            </a:r>
            <a:r>
              <a:rPr lang="de-DE" sz="2000" dirty="0" smtClean="0"/>
              <a:t> different </a:t>
            </a:r>
            <a:r>
              <a:rPr lang="de-DE" sz="2000" dirty="0" err="1" smtClean="0"/>
              <a:t>functional</a:t>
            </a:r>
            <a:r>
              <a:rPr lang="de-DE" sz="2000" dirty="0" smtClean="0"/>
              <a:t> </a:t>
            </a:r>
            <a:r>
              <a:rPr lang="de-DE" sz="2000" dirty="0" err="1" smtClean="0"/>
              <a:t>networks</a:t>
            </a:r>
            <a:r>
              <a:rPr lang="de-DE" sz="2000" dirty="0" smtClean="0"/>
              <a:t> in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brain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Ideal </a:t>
            </a:r>
            <a:r>
              <a:rPr lang="de-DE" sz="2000" dirty="0" err="1" smtClean="0"/>
              <a:t>for</a:t>
            </a:r>
            <a:r>
              <a:rPr lang="de-DE" sz="2000" dirty="0" smtClean="0"/>
              <a:t> </a:t>
            </a:r>
            <a:r>
              <a:rPr lang="de-DE" sz="2000" dirty="0" err="1" smtClean="0"/>
              <a:t>exploratory</a:t>
            </a:r>
            <a:r>
              <a:rPr lang="de-DE" sz="2000" dirty="0" smtClean="0"/>
              <a:t> </a:t>
            </a:r>
            <a:r>
              <a:rPr lang="de-DE" sz="2000" dirty="0" err="1" smtClean="0"/>
              <a:t>analysis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(</a:t>
            </a:r>
            <a:r>
              <a:rPr lang="de-DE" sz="2000" dirty="0" err="1" smtClean="0"/>
              <a:t>Potentially</a:t>
            </a:r>
            <a:r>
              <a:rPr lang="de-DE" sz="2000" dirty="0" smtClean="0"/>
              <a:t>) </a:t>
            </a:r>
            <a:r>
              <a:rPr lang="de-DE" sz="2000" dirty="0" err="1" smtClean="0"/>
              <a:t>helfpful</a:t>
            </a:r>
            <a:r>
              <a:rPr lang="de-DE" sz="2000" dirty="0" smtClean="0"/>
              <a:t> </a:t>
            </a:r>
            <a:r>
              <a:rPr lang="de-DE" sz="2000" dirty="0" err="1" smtClean="0"/>
              <a:t>as</a:t>
            </a:r>
            <a:r>
              <a:rPr lang="de-DE" sz="2000" dirty="0" smtClean="0"/>
              <a:t> </a:t>
            </a:r>
            <a:r>
              <a:rPr lang="de-DE" sz="2000" dirty="0" err="1" smtClean="0"/>
              <a:t>clinical</a:t>
            </a:r>
            <a:r>
              <a:rPr lang="de-DE" sz="2000" dirty="0" smtClean="0"/>
              <a:t> </a:t>
            </a:r>
            <a:r>
              <a:rPr lang="de-DE" sz="2000" dirty="0" err="1" smtClean="0"/>
              <a:t>diagnostic</a:t>
            </a:r>
            <a:r>
              <a:rPr lang="de-DE" sz="2000" dirty="0" smtClean="0"/>
              <a:t> </a:t>
            </a:r>
            <a:r>
              <a:rPr lang="de-DE" sz="2000" dirty="0" err="1" smtClean="0"/>
              <a:t>tool</a:t>
            </a:r>
            <a:r>
              <a:rPr lang="de-DE" sz="2000" dirty="0" smtClean="0"/>
              <a:t> (e.g. </a:t>
            </a:r>
            <a:r>
              <a:rPr lang="de-DE" sz="2000" dirty="0" err="1"/>
              <a:t>e</a:t>
            </a:r>
            <a:r>
              <a:rPr lang="de-DE" sz="2000" dirty="0" err="1" smtClean="0"/>
              <a:t>pilepsy</a:t>
            </a:r>
            <a:r>
              <a:rPr lang="de-DE" sz="2000" dirty="0" smtClean="0"/>
              <a:t>, </a:t>
            </a:r>
            <a:r>
              <a:rPr lang="de-DE" sz="2000" dirty="0" err="1"/>
              <a:t>n</a:t>
            </a:r>
            <a:r>
              <a:rPr lang="de-DE" sz="2000" dirty="0" err="1" smtClean="0"/>
              <a:t>eurodeg</a:t>
            </a:r>
            <a:r>
              <a:rPr lang="de-DE" sz="2000" dirty="0" smtClean="0"/>
              <a:t>.)</a:t>
            </a:r>
            <a:endParaRPr lang="de-DE" sz="2000" dirty="0"/>
          </a:p>
        </p:txBody>
      </p:sp>
      <p:sp>
        <p:nvSpPr>
          <p:cNvPr id="5" name="Textfeld 4"/>
          <p:cNvSpPr txBox="1"/>
          <p:nvPr/>
        </p:nvSpPr>
        <p:spPr>
          <a:xfrm>
            <a:off x="4576259" y="836712"/>
            <a:ext cx="4114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u="sng" dirty="0" err="1" smtClean="0">
                <a:solidFill>
                  <a:srgbClr val="C00000"/>
                </a:solidFill>
              </a:rPr>
              <a:t>Cons</a:t>
            </a:r>
            <a:r>
              <a:rPr lang="de-DE" sz="2000" b="1" u="sng" dirty="0" smtClean="0">
                <a:solidFill>
                  <a:srgbClr val="C00000"/>
                </a:solidFill>
              </a:rPr>
              <a:t>:</a:t>
            </a:r>
          </a:p>
          <a:p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Source </a:t>
            </a:r>
            <a:r>
              <a:rPr lang="de-DE" sz="2000" dirty="0" err="1" smtClean="0"/>
              <a:t>of</a:t>
            </a:r>
            <a:r>
              <a:rPr lang="de-DE" sz="2000" dirty="0" smtClean="0"/>
              <a:t> </a:t>
            </a:r>
            <a:r>
              <a:rPr lang="de-DE" sz="2000" dirty="0" err="1" smtClean="0"/>
              <a:t>the</a:t>
            </a:r>
            <a:r>
              <a:rPr lang="de-DE" sz="2000" dirty="0" smtClean="0"/>
              <a:t> </a:t>
            </a:r>
            <a:r>
              <a:rPr lang="de-DE" sz="2000" dirty="0" err="1" smtClean="0"/>
              <a:t>spontaneous</a:t>
            </a:r>
            <a:r>
              <a:rPr lang="de-DE" sz="2000" dirty="0" smtClean="0"/>
              <a:t> 0.1 Hz </a:t>
            </a:r>
            <a:r>
              <a:rPr lang="de-DE" sz="2000" dirty="0" err="1" smtClean="0"/>
              <a:t>oscillations</a:t>
            </a:r>
            <a:r>
              <a:rPr lang="de-DE" sz="2000" dirty="0" smtClean="0"/>
              <a:t> in BOLD </a:t>
            </a:r>
            <a:r>
              <a:rPr lang="de-DE" sz="2000" dirty="0" err="1" smtClean="0"/>
              <a:t>signal</a:t>
            </a:r>
            <a:r>
              <a:rPr lang="de-DE" sz="2000" dirty="0" smtClean="0"/>
              <a:t> </a:t>
            </a:r>
            <a:r>
              <a:rPr lang="de-DE" sz="2000" dirty="0" err="1" smtClean="0"/>
              <a:t>debatable</a:t>
            </a:r>
            <a:r>
              <a:rPr lang="de-DE" sz="2000" dirty="0" smtClean="0"/>
              <a:t> (a </a:t>
            </a:r>
            <a:r>
              <a:rPr lang="de-DE" sz="2000" dirty="0" err="1" smtClean="0"/>
              <a:t>more</a:t>
            </a:r>
            <a:r>
              <a:rPr lang="de-DE" sz="2000" dirty="0" smtClean="0"/>
              <a:t> </a:t>
            </a:r>
            <a:r>
              <a:rPr lang="de-DE" sz="2000" dirty="0" err="1" smtClean="0"/>
              <a:t>general</a:t>
            </a:r>
            <a:r>
              <a:rPr lang="de-DE" sz="2000" dirty="0" smtClean="0"/>
              <a:t> </a:t>
            </a:r>
            <a:r>
              <a:rPr lang="de-DE" sz="2000" dirty="0" err="1" smtClean="0"/>
              <a:t>fMRI</a:t>
            </a:r>
            <a:r>
              <a:rPr lang="de-DE" sz="2000" dirty="0" smtClean="0"/>
              <a:t> </a:t>
            </a:r>
            <a:r>
              <a:rPr lang="de-DE" sz="2000" dirty="0" err="1" smtClean="0"/>
              <a:t>problem</a:t>
            </a:r>
            <a:r>
              <a:rPr lang="de-DE" sz="2000" dirty="0" smtClean="0"/>
              <a:t>)</a:t>
            </a:r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smtClean="0"/>
              <a:t>Data </a:t>
            </a:r>
            <a:r>
              <a:rPr lang="de-DE" sz="2000" dirty="0" err="1" smtClean="0"/>
              <a:t>outcome</a:t>
            </a:r>
            <a:r>
              <a:rPr lang="de-DE" sz="2000" dirty="0" smtClean="0"/>
              <a:t> </a:t>
            </a:r>
            <a:r>
              <a:rPr lang="de-DE" sz="2000" dirty="0" err="1" smtClean="0"/>
              <a:t>depends</a:t>
            </a:r>
            <a:r>
              <a:rPr lang="de-DE" sz="2000" dirty="0" smtClean="0"/>
              <a:t> on experimental design (</a:t>
            </a:r>
            <a:r>
              <a:rPr lang="de-DE" sz="2000" dirty="0" err="1" smtClean="0"/>
              <a:t>anesthesia</a:t>
            </a:r>
            <a:r>
              <a:rPr lang="de-DE" sz="2000" dirty="0" smtClean="0"/>
              <a:t>, </a:t>
            </a:r>
            <a:r>
              <a:rPr lang="de-DE" sz="2000" dirty="0" err="1" smtClean="0"/>
              <a:t>genetic</a:t>
            </a:r>
            <a:r>
              <a:rPr lang="de-DE" sz="2000" dirty="0" smtClean="0"/>
              <a:t> </a:t>
            </a:r>
            <a:r>
              <a:rPr lang="de-DE" sz="2000" dirty="0" err="1" smtClean="0"/>
              <a:t>background</a:t>
            </a:r>
            <a:r>
              <a:rPr lang="de-DE" sz="2000" dirty="0" smtClean="0"/>
              <a:t>, </a:t>
            </a:r>
            <a:r>
              <a:rPr lang="de-DE" sz="2000" dirty="0" err="1" smtClean="0"/>
              <a:t>treatment</a:t>
            </a:r>
            <a:r>
              <a:rPr lang="de-DE" sz="2000" dirty="0" smtClean="0"/>
              <a:t>)</a:t>
            </a:r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pPr marL="342900" indent="-342900">
              <a:buFontTx/>
              <a:buChar char="-"/>
            </a:pPr>
            <a:r>
              <a:rPr lang="de-DE" sz="2000" dirty="0" err="1" smtClean="0"/>
              <a:t>Only</a:t>
            </a:r>
            <a:r>
              <a:rPr lang="de-DE" sz="2000" dirty="0" smtClean="0"/>
              <a:t> </a:t>
            </a:r>
            <a:r>
              <a:rPr lang="de-DE" sz="2000" dirty="0" err="1" smtClean="0"/>
              <a:t>correlations</a:t>
            </a:r>
            <a:r>
              <a:rPr lang="de-DE" sz="2000" dirty="0" smtClean="0"/>
              <a:t>, </a:t>
            </a:r>
            <a:r>
              <a:rPr lang="de-DE" sz="2000" dirty="0" err="1" smtClean="0"/>
              <a:t>no</a:t>
            </a:r>
            <a:r>
              <a:rPr lang="de-DE" sz="2000" dirty="0" smtClean="0"/>
              <a:t> </a:t>
            </a:r>
            <a:r>
              <a:rPr lang="de-DE" sz="2000" dirty="0" err="1" smtClean="0"/>
              <a:t>causal</a:t>
            </a:r>
            <a:r>
              <a:rPr lang="de-DE" sz="2000" dirty="0" smtClean="0"/>
              <a:t> </a:t>
            </a:r>
            <a:r>
              <a:rPr lang="de-DE" sz="2000" dirty="0" err="1" smtClean="0"/>
              <a:t>relationships</a:t>
            </a:r>
            <a:endParaRPr lang="de-DE" sz="2000" dirty="0" smtClean="0"/>
          </a:p>
          <a:p>
            <a:pPr marL="342900" indent="-342900">
              <a:buFontTx/>
              <a:buChar char="-"/>
            </a:pPr>
            <a:endParaRPr lang="de-DE" sz="2000" dirty="0" smtClean="0"/>
          </a:p>
          <a:p>
            <a:endParaRPr lang="de-DE" sz="2000" dirty="0" smtClean="0"/>
          </a:p>
        </p:txBody>
      </p:sp>
    </p:spTree>
    <p:extLst>
      <p:ext uri="{BB962C8B-B14F-4D97-AF65-F5344CB8AC3E}">
        <p14:creationId xmlns:p14="http://schemas.microsoft.com/office/powerpoint/2010/main" val="240782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57200" y="188913"/>
            <a:ext cx="6905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altLang="de-DE" b="1" dirty="0" smtClean="0">
                <a:solidFill>
                  <a:srgbClr val="1E5399"/>
                </a:solidFill>
              </a:rPr>
              <a:t>The holy grail - anesthesia</a:t>
            </a:r>
            <a:endParaRPr lang="en-US" altLang="de-DE" b="1" dirty="0">
              <a:solidFill>
                <a:srgbClr val="1E5399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457200" y="836712"/>
            <a:ext cx="814724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/>
              <a:t>→ </a:t>
            </a:r>
            <a:r>
              <a:rPr lang="de-DE" sz="1800" dirty="0" err="1" smtClean="0"/>
              <a:t>minimize</a:t>
            </a:r>
            <a:r>
              <a:rPr lang="de-DE" sz="1800" dirty="0" smtClean="0"/>
              <a:t> stress </a:t>
            </a:r>
            <a:r>
              <a:rPr lang="de-DE" sz="1800" dirty="0" err="1" smtClean="0"/>
              <a:t>and</a:t>
            </a:r>
            <a:r>
              <a:rPr lang="de-DE" sz="1800" dirty="0" smtClean="0"/>
              <a:t> </a:t>
            </a:r>
            <a:r>
              <a:rPr lang="de-DE" sz="1800" dirty="0" err="1" smtClean="0"/>
              <a:t>prevent</a:t>
            </a:r>
            <a:r>
              <a:rPr lang="de-DE" sz="1800" dirty="0" smtClean="0"/>
              <a:t> </a:t>
            </a:r>
            <a:r>
              <a:rPr lang="de-DE" sz="1800" dirty="0" err="1" smtClean="0"/>
              <a:t>motion</a:t>
            </a:r>
            <a:r>
              <a:rPr lang="de-DE" sz="1800" dirty="0" smtClean="0"/>
              <a:t> </a:t>
            </a:r>
            <a:r>
              <a:rPr lang="de-DE" sz="1800" dirty="0" err="1" smtClean="0"/>
              <a:t>artifacts</a:t>
            </a:r>
            <a:r>
              <a:rPr lang="de-DE" sz="1800" dirty="0" smtClean="0"/>
              <a:t> </a:t>
            </a:r>
          </a:p>
          <a:p>
            <a:r>
              <a:rPr lang="de-DE" sz="1800" dirty="0" smtClean="0"/>
              <a:t>But: </a:t>
            </a:r>
            <a:r>
              <a:rPr lang="de-DE" sz="1800" dirty="0" err="1" smtClean="0"/>
              <a:t>cerebral</a:t>
            </a:r>
            <a:r>
              <a:rPr lang="de-DE" sz="1800" dirty="0" smtClean="0"/>
              <a:t> </a:t>
            </a:r>
            <a:r>
              <a:rPr lang="de-DE" sz="1800" dirty="0" err="1" smtClean="0"/>
              <a:t>hemodynamic</a:t>
            </a:r>
            <a:r>
              <a:rPr lang="de-DE" sz="1800" dirty="0" smtClean="0"/>
              <a:t> </a:t>
            </a:r>
            <a:r>
              <a:rPr lang="de-DE" sz="1800" dirty="0" err="1" smtClean="0"/>
              <a:t>response</a:t>
            </a:r>
            <a:r>
              <a:rPr lang="de-DE" sz="1800" dirty="0" smtClean="0"/>
              <a:t> </a:t>
            </a:r>
            <a:r>
              <a:rPr lang="de-DE" sz="1800" dirty="0" err="1" smtClean="0"/>
              <a:t>shows</a:t>
            </a:r>
            <a:r>
              <a:rPr lang="de-DE" sz="1800" dirty="0" smtClean="0"/>
              <a:t> </a:t>
            </a:r>
            <a:r>
              <a:rPr lang="de-DE" sz="1800" dirty="0" err="1" smtClean="0"/>
              <a:t>anesthesia-specific</a:t>
            </a:r>
            <a:r>
              <a:rPr lang="de-DE" sz="1800" dirty="0" smtClean="0"/>
              <a:t> </a:t>
            </a:r>
            <a:r>
              <a:rPr lang="de-DE" sz="1800" dirty="0" err="1" smtClean="0"/>
              <a:t>modulations</a:t>
            </a:r>
            <a:endParaRPr lang="de-DE" sz="1800" dirty="0" smtClean="0"/>
          </a:p>
          <a:p>
            <a:endParaRPr lang="de-DE" sz="1800" dirty="0"/>
          </a:p>
          <a:p>
            <a:r>
              <a:rPr lang="de-DE" sz="1800" b="1" u="sng" dirty="0" smtClean="0">
                <a:solidFill>
                  <a:srgbClr val="21549E"/>
                </a:solidFill>
              </a:rPr>
              <a:t>alpha-</a:t>
            </a:r>
            <a:r>
              <a:rPr lang="de-DE" sz="1800" b="1" u="sng" dirty="0" err="1" smtClean="0">
                <a:solidFill>
                  <a:srgbClr val="21549E"/>
                </a:solidFill>
              </a:rPr>
              <a:t>chloralose</a:t>
            </a:r>
            <a:r>
              <a:rPr lang="de-DE" sz="1800" b="1" u="sng" dirty="0" smtClean="0">
                <a:solidFill>
                  <a:srgbClr val="21549E"/>
                </a:solidFill>
              </a:rPr>
              <a:t>:</a:t>
            </a:r>
            <a:endParaRPr lang="de-DE" sz="1800" dirty="0" smtClean="0"/>
          </a:p>
          <a:p>
            <a:pPr marL="342900" indent="-342900">
              <a:buFontTx/>
              <a:buChar char="-"/>
            </a:pPr>
            <a:r>
              <a:rPr lang="de-DE" sz="1800" dirty="0" smtClean="0"/>
              <a:t>GABA-A </a:t>
            </a:r>
            <a:r>
              <a:rPr lang="de-DE" sz="1800" dirty="0" err="1" smtClean="0"/>
              <a:t>agonist</a:t>
            </a:r>
            <a:endParaRPr lang="de-DE" sz="1800" dirty="0" smtClean="0"/>
          </a:p>
          <a:p>
            <a:pPr marL="342900" indent="-342900">
              <a:buFontTx/>
              <a:buChar char="-"/>
            </a:pPr>
            <a:r>
              <a:rPr lang="de-DE" sz="1800" dirty="0" err="1" smtClean="0"/>
              <a:t>gold</a:t>
            </a:r>
            <a:r>
              <a:rPr lang="de-DE" sz="1800" dirty="0" smtClean="0"/>
              <a:t> </a:t>
            </a:r>
            <a:r>
              <a:rPr lang="de-DE" sz="1800" dirty="0" err="1" smtClean="0"/>
              <a:t>standard</a:t>
            </a:r>
            <a:r>
              <a:rPr lang="de-DE" sz="1800" dirty="0" smtClean="0"/>
              <a:t> </a:t>
            </a:r>
            <a:r>
              <a:rPr lang="de-DE" sz="1800" dirty="0" err="1" smtClean="0"/>
              <a:t>for</a:t>
            </a:r>
            <a:r>
              <a:rPr lang="de-DE" sz="1800" dirty="0" smtClean="0"/>
              <a:t> </a:t>
            </a:r>
            <a:r>
              <a:rPr lang="de-DE" sz="1800" dirty="0" err="1" smtClean="0"/>
              <a:t>fMRI</a:t>
            </a:r>
            <a:r>
              <a:rPr lang="de-DE" sz="1800" dirty="0" smtClean="0"/>
              <a:t> (minor </a:t>
            </a:r>
            <a:r>
              <a:rPr lang="de-DE" sz="1800" dirty="0" err="1" smtClean="0"/>
              <a:t>cardiovascular</a:t>
            </a:r>
            <a:r>
              <a:rPr lang="de-DE" sz="1800" dirty="0" smtClean="0"/>
              <a:t> </a:t>
            </a:r>
            <a:r>
              <a:rPr lang="de-DE" sz="1800" dirty="0" err="1" smtClean="0"/>
              <a:t>effects</a:t>
            </a:r>
            <a:r>
              <a:rPr lang="de-DE" sz="1800" dirty="0" smtClean="0"/>
              <a:t>)</a:t>
            </a:r>
          </a:p>
          <a:p>
            <a:pPr marL="342900" indent="-342900">
              <a:buFontTx/>
              <a:buChar char="-"/>
            </a:pPr>
            <a:r>
              <a:rPr lang="de-DE" sz="1800" dirty="0" smtClean="0"/>
              <a:t>minimal </a:t>
            </a:r>
            <a:r>
              <a:rPr lang="de-DE" sz="1800" dirty="0" err="1" smtClean="0"/>
              <a:t>supression</a:t>
            </a:r>
            <a:r>
              <a:rPr lang="de-DE" sz="1800" dirty="0" smtClean="0"/>
              <a:t> </a:t>
            </a:r>
            <a:r>
              <a:rPr lang="de-DE" sz="1800" dirty="0" err="1" smtClean="0"/>
              <a:t>of</a:t>
            </a:r>
            <a:r>
              <a:rPr lang="de-DE" sz="1800" dirty="0" smtClean="0"/>
              <a:t> neuronal </a:t>
            </a:r>
            <a:r>
              <a:rPr lang="de-DE" sz="1800" dirty="0" err="1" smtClean="0"/>
              <a:t>activation</a:t>
            </a:r>
            <a:endParaRPr lang="de-DE" sz="1800" dirty="0"/>
          </a:p>
          <a:p>
            <a:pPr marL="342900" indent="-342900">
              <a:buFontTx/>
              <a:buChar char="-"/>
            </a:pPr>
            <a:endParaRPr lang="de-DE" sz="1800" dirty="0"/>
          </a:p>
          <a:p>
            <a:r>
              <a:rPr lang="de-DE" sz="1800" b="1" u="sng" dirty="0" err="1" smtClean="0">
                <a:solidFill>
                  <a:srgbClr val="21549E"/>
                </a:solidFill>
              </a:rPr>
              <a:t>Medetomidine</a:t>
            </a:r>
            <a:r>
              <a:rPr lang="de-DE" sz="1800" b="1" u="sng" dirty="0" smtClean="0">
                <a:solidFill>
                  <a:srgbClr val="21549E"/>
                </a:solidFill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el-GR" sz="1800" dirty="0" smtClean="0"/>
              <a:t>α</a:t>
            </a:r>
            <a:r>
              <a:rPr lang="de-DE" sz="1800" dirty="0" smtClean="0"/>
              <a:t>2 </a:t>
            </a:r>
            <a:r>
              <a:rPr lang="de-DE" sz="1800" dirty="0" err="1" smtClean="0"/>
              <a:t>agonist</a:t>
            </a:r>
            <a:r>
              <a:rPr lang="de-DE" sz="1800" dirty="0" smtClean="0"/>
              <a:t> </a:t>
            </a:r>
          </a:p>
          <a:p>
            <a:pPr marL="285750" indent="-285750">
              <a:buFontTx/>
              <a:buChar char="-"/>
            </a:pPr>
            <a:r>
              <a:rPr lang="de-DE" sz="1800" dirty="0" err="1" smtClean="0"/>
              <a:t>sedation</a:t>
            </a:r>
            <a:r>
              <a:rPr lang="de-DE" sz="1800" dirty="0" smtClean="0"/>
              <a:t> </a:t>
            </a:r>
            <a:r>
              <a:rPr lang="de-DE" sz="1800" dirty="0" err="1" smtClean="0"/>
              <a:t>rather</a:t>
            </a:r>
            <a:r>
              <a:rPr lang="de-DE" sz="1800" dirty="0" smtClean="0"/>
              <a:t> </a:t>
            </a:r>
            <a:r>
              <a:rPr lang="de-DE" sz="1800" dirty="0" err="1" smtClean="0"/>
              <a:t>deep</a:t>
            </a:r>
            <a:r>
              <a:rPr lang="de-DE" sz="1800" dirty="0" smtClean="0"/>
              <a:t> </a:t>
            </a:r>
            <a:r>
              <a:rPr lang="de-DE" sz="1800" dirty="0" err="1" smtClean="0"/>
              <a:t>anesthesia</a:t>
            </a:r>
            <a:endParaRPr lang="de-DE" sz="1800" dirty="0" smtClean="0"/>
          </a:p>
          <a:p>
            <a:pPr marL="285750" indent="-285750">
              <a:buFontTx/>
              <a:buChar char="-"/>
            </a:pPr>
            <a:r>
              <a:rPr lang="de-DE" sz="1800" dirty="0" err="1" smtClean="0"/>
              <a:t>induces</a:t>
            </a:r>
            <a:r>
              <a:rPr lang="de-DE" sz="1800" dirty="0" smtClean="0"/>
              <a:t> </a:t>
            </a:r>
            <a:r>
              <a:rPr lang="de-DE" sz="1800" dirty="0" err="1" smtClean="0"/>
              <a:t>cerebral</a:t>
            </a:r>
            <a:r>
              <a:rPr lang="de-DE" sz="1800" dirty="0" smtClean="0"/>
              <a:t> </a:t>
            </a:r>
            <a:r>
              <a:rPr lang="de-DE" sz="1800" dirty="0" err="1" smtClean="0"/>
              <a:t>vasoconstriction</a:t>
            </a:r>
            <a:endParaRPr lang="de-DE" sz="1800" dirty="0"/>
          </a:p>
          <a:p>
            <a:pPr marL="285750" indent="-285750">
              <a:buFontTx/>
              <a:buChar char="-"/>
            </a:pPr>
            <a:endParaRPr lang="de-DE" sz="1800" dirty="0" smtClean="0"/>
          </a:p>
          <a:p>
            <a:r>
              <a:rPr lang="de-DE" sz="1800" b="1" u="sng" dirty="0" err="1" smtClean="0">
                <a:solidFill>
                  <a:srgbClr val="21549E"/>
                </a:solidFill>
              </a:rPr>
              <a:t>Isoflurane</a:t>
            </a:r>
            <a:r>
              <a:rPr lang="de-DE" sz="1800" b="1" u="sng" dirty="0" smtClean="0">
                <a:solidFill>
                  <a:srgbClr val="21549E"/>
                </a:solidFill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de-DE" sz="1800" dirty="0" smtClean="0"/>
              <a:t>GABA-A </a:t>
            </a:r>
            <a:r>
              <a:rPr lang="de-DE" sz="1800" dirty="0" err="1" smtClean="0"/>
              <a:t>receptor</a:t>
            </a:r>
            <a:endParaRPr lang="de-DE" sz="1800" dirty="0" smtClean="0"/>
          </a:p>
          <a:p>
            <a:pPr marL="285750" indent="-285750">
              <a:buFontTx/>
              <a:buChar char="-"/>
            </a:pPr>
            <a:r>
              <a:rPr lang="de-DE" sz="1800" dirty="0" err="1" smtClean="0"/>
              <a:t>Vasodilation</a:t>
            </a:r>
            <a:r>
              <a:rPr lang="de-DE" sz="1800" dirty="0" smtClean="0"/>
              <a:t> in a dose </a:t>
            </a:r>
            <a:r>
              <a:rPr lang="de-DE" sz="1800" dirty="0" err="1" smtClean="0"/>
              <a:t>dependent</a:t>
            </a:r>
            <a:r>
              <a:rPr lang="de-DE" sz="1800" dirty="0" smtClean="0"/>
              <a:t> </a:t>
            </a:r>
            <a:r>
              <a:rPr lang="de-DE" sz="1800" dirty="0" err="1" smtClean="0"/>
              <a:t>manner</a:t>
            </a:r>
            <a:r>
              <a:rPr lang="de-DE" sz="1800" dirty="0" smtClean="0"/>
              <a:t> </a:t>
            </a:r>
          </a:p>
          <a:p>
            <a:pPr marL="285750" indent="-285750">
              <a:buFontTx/>
              <a:buChar char="-"/>
            </a:pPr>
            <a:endParaRPr lang="de-DE" sz="1800" dirty="0"/>
          </a:p>
          <a:p>
            <a:r>
              <a:rPr lang="de-DE" sz="1800" b="1" u="sng" dirty="0" err="1" smtClean="0">
                <a:solidFill>
                  <a:srgbClr val="21549E"/>
                </a:solidFill>
              </a:rPr>
              <a:t>Propofol</a:t>
            </a:r>
            <a:r>
              <a:rPr lang="de-DE" sz="1800" b="1" u="sng" dirty="0">
                <a:solidFill>
                  <a:srgbClr val="21549E"/>
                </a:solidFill>
              </a:rPr>
              <a:t> </a:t>
            </a:r>
            <a:r>
              <a:rPr lang="de-DE" sz="1800" b="1" u="sng" dirty="0" err="1" smtClean="0">
                <a:solidFill>
                  <a:srgbClr val="21549E"/>
                </a:solidFill>
              </a:rPr>
              <a:t>and</a:t>
            </a:r>
            <a:r>
              <a:rPr lang="de-DE" sz="1800" b="1" u="sng" dirty="0" smtClean="0">
                <a:solidFill>
                  <a:srgbClr val="21549E"/>
                </a:solidFill>
              </a:rPr>
              <a:t> </a:t>
            </a:r>
            <a:r>
              <a:rPr lang="de-DE" sz="1800" b="1" u="sng" dirty="0" err="1" smtClean="0">
                <a:solidFill>
                  <a:srgbClr val="21549E"/>
                </a:solidFill>
              </a:rPr>
              <a:t>urethane</a:t>
            </a:r>
            <a:r>
              <a:rPr lang="de-DE" sz="1800" b="1" u="sng" dirty="0" smtClean="0">
                <a:solidFill>
                  <a:srgbClr val="21549E"/>
                </a:solidFill>
              </a:rPr>
              <a:t>:</a:t>
            </a:r>
          </a:p>
          <a:p>
            <a:r>
              <a:rPr lang="de-DE" sz="1800" dirty="0" smtClean="0"/>
              <a:t>- </a:t>
            </a:r>
            <a:r>
              <a:rPr lang="de-DE" sz="1800" dirty="0" err="1" smtClean="0"/>
              <a:t>enhance</a:t>
            </a:r>
            <a:r>
              <a:rPr lang="de-DE" sz="1800" dirty="0" smtClean="0"/>
              <a:t> </a:t>
            </a:r>
            <a:r>
              <a:rPr lang="de-DE" sz="1800" dirty="0" err="1" smtClean="0"/>
              <a:t>GABAergic</a:t>
            </a:r>
            <a:r>
              <a:rPr lang="de-DE" sz="1800" dirty="0" smtClean="0"/>
              <a:t> </a:t>
            </a:r>
            <a:r>
              <a:rPr lang="de-DE" sz="1800" dirty="0" err="1" smtClean="0"/>
              <a:t>transmission</a:t>
            </a:r>
            <a:endParaRPr lang="de-DE" sz="1800" dirty="0" smtClean="0"/>
          </a:p>
        </p:txBody>
      </p:sp>
      <p:sp>
        <p:nvSpPr>
          <p:cNvPr id="6" name="Runde Klammer rechts 5"/>
          <p:cNvSpPr/>
          <p:nvPr/>
        </p:nvSpPr>
        <p:spPr bwMode="auto">
          <a:xfrm>
            <a:off x="5940152" y="3212976"/>
            <a:ext cx="648072" cy="2016224"/>
          </a:xfrm>
          <a:prstGeom prst="rightBracket">
            <a:avLst/>
          </a:prstGeom>
          <a:noFill/>
          <a:ln w="19050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7" name="Textfeld 6"/>
          <p:cNvSpPr txBox="1"/>
          <p:nvPr/>
        </p:nvSpPr>
        <p:spPr>
          <a:xfrm rot="16200000">
            <a:off x="6162499" y="4067174"/>
            <a:ext cx="13340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dirty="0" err="1" smtClean="0"/>
              <a:t>Combination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56005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 Box 2"/>
          <p:cNvSpPr txBox="1">
            <a:spLocks noChangeArrowheads="1"/>
          </p:cNvSpPr>
          <p:nvPr/>
        </p:nvSpPr>
        <p:spPr bwMode="auto">
          <a:xfrm>
            <a:off x="457200" y="228600"/>
            <a:ext cx="613142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0" hangingPunct="0">
              <a:defRPr/>
            </a:pPr>
            <a:r>
              <a:rPr lang="en-US" b="1" dirty="0" smtClean="0">
                <a:solidFill>
                  <a:srgbClr val="21549E"/>
                </a:solidFill>
                <a:latin typeface="+mj-lt"/>
              </a:rPr>
              <a:t>Take home messages: small animal fMRI</a:t>
            </a:r>
          </a:p>
        </p:txBody>
      </p:sp>
      <p:sp>
        <p:nvSpPr>
          <p:cNvPr id="138242" name="Text Box 5"/>
          <p:cNvSpPr txBox="1">
            <a:spLocks noChangeArrowheads="1"/>
          </p:cNvSpPr>
          <p:nvPr/>
        </p:nvSpPr>
        <p:spPr bwMode="auto">
          <a:xfrm>
            <a:off x="228600" y="962025"/>
            <a:ext cx="8915400" cy="6417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1800" dirty="0">
                <a:solidFill>
                  <a:srgbClr val="1E539E"/>
                </a:solidFill>
              </a:rPr>
              <a:t> </a:t>
            </a:r>
            <a:r>
              <a:rPr lang="en-US" sz="1800" u="sng" dirty="0" smtClean="0">
                <a:solidFill>
                  <a:srgbClr val="1E539E"/>
                </a:solidFill>
              </a:rPr>
              <a:t>Biochemical / physiological background:</a:t>
            </a:r>
          </a:p>
          <a:p>
            <a:pPr>
              <a:buFont typeface="Arial" charset="0"/>
              <a:buChar char="•"/>
            </a:pPr>
            <a:endParaRPr lang="en-US" sz="1800" dirty="0">
              <a:solidFill>
                <a:srgbClr val="1E539E"/>
              </a:solidFill>
            </a:endParaRP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smtClean="0"/>
              <a:t>differences in oxygenated / deoxygenated hemoglobin causes signal changes</a:t>
            </a:r>
            <a:endParaRPr lang="en-US" sz="1800" dirty="0"/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smtClean="0"/>
              <a:t>HRF characterizes the BOLD effect</a:t>
            </a:r>
            <a:endParaRPr lang="en-US" sz="1800" dirty="0"/>
          </a:p>
          <a:p>
            <a:pPr lvl="1"/>
            <a:endParaRPr lang="en-US" sz="1800" dirty="0"/>
          </a:p>
          <a:p>
            <a:pPr>
              <a:buFont typeface="Arial" charset="0"/>
              <a:buChar char="•"/>
            </a:pPr>
            <a:r>
              <a:rPr lang="en-US" sz="1800" dirty="0">
                <a:solidFill>
                  <a:srgbClr val="1E539E"/>
                </a:solidFill>
              </a:rPr>
              <a:t> </a:t>
            </a:r>
            <a:r>
              <a:rPr lang="en-US" sz="1800" u="sng" dirty="0" smtClean="0">
                <a:solidFill>
                  <a:srgbClr val="1E539E"/>
                </a:solidFill>
              </a:rPr>
              <a:t>Technical aspects:</a:t>
            </a:r>
          </a:p>
          <a:p>
            <a:pPr>
              <a:buFont typeface="Arial" charset="0"/>
              <a:buChar char="•"/>
            </a:pPr>
            <a:endParaRPr lang="en-US" sz="1800" dirty="0">
              <a:solidFill>
                <a:srgbClr val="1E539E"/>
              </a:solidFill>
            </a:endParaRPr>
          </a:p>
          <a:p>
            <a:pPr lvl="1">
              <a:buFont typeface="Symbol" pitchFamily="18" charset="2"/>
              <a:buChar char="-"/>
            </a:pPr>
            <a:r>
              <a:rPr lang="en-US" sz="1800" dirty="0" smtClean="0"/>
              <a:t> BOLD produces time-dependent T2 and T2* alterations</a:t>
            </a: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smtClean="0"/>
              <a:t>gradient echo (GRE) vs. spin echo (SE) sequences</a:t>
            </a: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smtClean="0"/>
              <a:t>raw data sets need several preprocessing steps</a:t>
            </a:r>
          </a:p>
          <a:p>
            <a:pPr lvl="1">
              <a:buFont typeface="Symbol" pitchFamily="18" charset="2"/>
              <a:buChar char="-"/>
            </a:pPr>
            <a:endParaRPr lang="en-US" sz="1800" dirty="0" smtClean="0">
              <a:solidFill>
                <a:srgbClr val="1E539E"/>
              </a:solidFill>
            </a:endParaRPr>
          </a:p>
          <a:p>
            <a:pPr>
              <a:buFont typeface="Arial" charset="0"/>
              <a:buChar char="•"/>
            </a:pPr>
            <a:r>
              <a:rPr lang="en-US" sz="1800" dirty="0">
                <a:solidFill>
                  <a:srgbClr val="1E539E"/>
                </a:solidFill>
              </a:rPr>
              <a:t> </a:t>
            </a:r>
            <a:r>
              <a:rPr lang="en-US" sz="1800" u="sng" dirty="0" smtClean="0">
                <a:solidFill>
                  <a:srgbClr val="1E539E"/>
                </a:solidFill>
              </a:rPr>
              <a:t>Applications:</a:t>
            </a:r>
          </a:p>
          <a:p>
            <a:pPr>
              <a:buFont typeface="Arial" charset="0"/>
              <a:buChar char="•"/>
            </a:pPr>
            <a:endParaRPr lang="en-US" sz="1800" dirty="0">
              <a:solidFill>
                <a:srgbClr val="1E539E"/>
              </a:solidFill>
            </a:endParaRP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err="1" smtClean="0"/>
              <a:t>ph</a:t>
            </a:r>
            <a:r>
              <a:rPr lang="en-US" sz="1800" dirty="0" smtClean="0"/>
              <a:t>-fMRI for pharmacological interventions</a:t>
            </a: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err="1" smtClean="0"/>
              <a:t>st</a:t>
            </a:r>
            <a:r>
              <a:rPr lang="en-US" sz="1800" dirty="0" smtClean="0"/>
              <a:t>-fMRI for task / stimulus induced brain activation</a:t>
            </a:r>
          </a:p>
          <a:p>
            <a:pPr lvl="1">
              <a:buFont typeface="Symbol" pitchFamily="18" charset="2"/>
              <a:buChar char="-"/>
            </a:pPr>
            <a:r>
              <a:rPr lang="en-US" sz="1800" dirty="0"/>
              <a:t> </a:t>
            </a:r>
            <a:r>
              <a:rPr lang="en-US" sz="1800" dirty="0" err="1" smtClean="0"/>
              <a:t>rs</a:t>
            </a:r>
            <a:r>
              <a:rPr lang="en-US" sz="1800" dirty="0" smtClean="0"/>
              <a:t>-fMRI to study brain connectivity (</a:t>
            </a:r>
            <a:r>
              <a:rPr lang="en-US" sz="1800" dirty="0" err="1" smtClean="0"/>
              <a:t>connectomics</a:t>
            </a:r>
            <a:r>
              <a:rPr lang="en-US" sz="1800" dirty="0" smtClean="0"/>
              <a:t>)</a:t>
            </a:r>
          </a:p>
          <a:p>
            <a:pPr lvl="1">
              <a:buFont typeface="Symbol" pitchFamily="18" charset="2"/>
              <a:buChar char="-"/>
            </a:pPr>
            <a:endParaRPr lang="en-US" sz="1800" dirty="0"/>
          </a:p>
          <a:p>
            <a:pPr lvl="1">
              <a:buFont typeface="Symbol" pitchFamily="18" charset="2"/>
              <a:buChar char="-"/>
            </a:pPr>
            <a:r>
              <a:rPr lang="en-US" sz="1800" dirty="0" smtClean="0"/>
              <a:t> </a:t>
            </a:r>
            <a:r>
              <a:rPr lang="en-US" sz="1800" dirty="0" smtClean="0">
                <a:solidFill>
                  <a:srgbClr val="3C8DF4"/>
                </a:solidFill>
              </a:rPr>
              <a:t>choice of anesthesia is key to success</a:t>
            </a:r>
            <a:endParaRPr lang="en-US" sz="1800" dirty="0">
              <a:solidFill>
                <a:srgbClr val="3C8DF4"/>
              </a:solidFill>
            </a:endParaRPr>
          </a:p>
          <a:p>
            <a:pPr>
              <a:spcAft>
                <a:spcPts val="1800"/>
              </a:spcAft>
              <a:buFont typeface="Symbol" pitchFamily="18" charset="2"/>
              <a:buChar char="-"/>
            </a:pPr>
            <a:endParaRPr lang="en-US" dirty="0"/>
          </a:p>
          <a:p>
            <a:endParaRPr lang="en-US" dirty="0"/>
          </a:p>
          <a:p>
            <a:pPr>
              <a:buFontTx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960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1366</Words>
  <Application>Microsoft Macintosh PowerPoint</Application>
  <PresentationFormat>Bildschirmpräsentation (4:3)</PresentationFormat>
  <Paragraphs>379</Paragraphs>
  <Slides>37</Slides>
  <Notes>23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37</vt:i4>
      </vt:variant>
    </vt:vector>
  </HeadingPairs>
  <TitlesOfParts>
    <vt:vector size="46" baseType="lpstr">
      <vt:lpstr>Calibri</vt:lpstr>
      <vt:lpstr>Helvetica</vt:lpstr>
      <vt:lpstr>MS PGothic</vt:lpstr>
      <vt:lpstr>ＭＳ Ｐゴシック</vt:lpstr>
      <vt:lpstr>Symbol</vt:lpstr>
      <vt:lpstr>Wingdings</vt:lpstr>
      <vt:lpstr>Arial</vt:lpstr>
      <vt:lpstr>Leere Präsentation</vt:lpstr>
      <vt:lpstr>1_Leere Präsentation</vt:lpstr>
      <vt:lpstr>Small animal fMRI  Biochemical and physiological background,  technical needs and applications  12/04/2017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Brain connectivity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Stefanie Huber</Company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Stefanie Huber</dc:creator>
  <cp:lastModifiedBy>Anna-Lina Hahn</cp:lastModifiedBy>
  <cp:revision>555</cp:revision>
  <dcterms:created xsi:type="dcterms:W3CDTF">2012-09-12T10:16:50Z</dcterms:created>
  <dcterms:modified xsi:type="dcterms:W3CDTF">2017-12-15T16:04:03Z</dcterms:modified>
</cp:coreProperties>
</file>