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5"/>
  </p:notesMasterIdLst>
  <p:sldIdLst>
    <p:sldId id="286" r:id="rId2"/>
    <p:sldId id="288" r:id="rId3"/>
    <p:sldId id="291" r:id="rId4"/>
    <p:sldId id="320" r:id="rId5"/>
    <p:sldId id="319" r:id="rId6"/>
    <p:sldId id="292" r:id="rId7"/>
    <p:sldId id="300" r:id="rId8"/>
    <p:sldId id="323" r:id="rId9"/>
    <p:sldId id="321" r:id="rId10"/>
    <p:sldId id="325" r:id="rId11"/>
    <p:sldId id="301" r:id="rId12"/>
    <p:sldId id="293" r:id="rId13"/>
    <p:sldId id="299" r:id="rId14"/>
    <p:sldId id="302" r:id="rId15"/>
    <p:sldId id="303" r:id="rId16"/>
    <p:sldId id="304" r:id="rId17"/>
    <p:sldId id="305" r:id="rId18"/>
    <p:sldId id="306" r:id="rId19"/>
    <p:sldId id="307" r:id="rId20"/>
    <p:sldId id="294" r:id="rId21"/>
    <p:sldId id="308" r:id="rId22"/>
    <p:sldId id="309" r:id="rId23"/>
    <p:sldId id="310" r:id="rId24"/>
    <p:sldId id="311" r:id="rId25"/>
    <p:sldId id="312" r:id="rId26"/>
    <p:sldId id="313" r:id="rId27"/>
    <p:sldId id="314" r:id="rId28"/>
    <p:sldId id="315" r:id="rId29"/>
    <p:sldId id="316" r:id="rId30"/>
    <p:sldId id="317" r:id="rId31"/>
    <p:sldId id="296" r:id="rId32"/>
    <p:sldId id="318" r:id="rId33"/>
    <p:sldId id="322" r:id="rId34"/>
  </p:sldIdLst>
  <p:sldSz cx="9144000" cy="6858000" type="screen4x3"/>
  <p:notesSz cx="6858000" cy="9144000"/>
  <p:defaultTextStyle>
    <a:defPPr>
      <a:defRPr lang="de-DE"/>
    </a:defPPr>
    <a:lvl1pPr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6" charset="-128"/>
        <a:cs typeface="+mn-cs"/>
      </a:defRPr>
    </a:lvl5pPr>
    <a:lvl6pPr marL="2286000" algn="l" defTabSz="914400" rtl="0" eaLnBrk="1" latinLnBrk="0" hangingPunct="1">
      <a:defRPr sz="2400" kern="1200">
        <a:solidFill>
          <a:schemeClr val="tx1"/>
        </a:solidFill>
        <a:latin typeface="Arial" charset="0"/>
        <a:ea typeface="ＭＳ Ｐゴシック" pitchFamily="16" charset="-128"/>
        <a:cs typeface="+mn-cs"/>
      </a:defRPr>
    </a:lvl6pPr>
    <a:lvl7pPr marL="2743200" algn="l" defTabSz="914400" rtl="0" eaLnBrk="1" latinLnBrk="0" hangingPunct="1">
      <a:defRPr sz="2400" kern="1200">
        <a:solidFill>
          <a:schemeClr val="tx1"/>
        </a:solidFill>
        <a:latin typeface="Arial" charset="0"/>
        <a:ea typeface="ＭＳ Ｐゴシック" pitchFamily="16" charset="-128"/>
        <a:cs typeface="+mn-cs"/>
      </a:defRPr>
    </a:lvl7pPr>
    <a:lvl8pPr marL="3200400" algn="l" defTabSz="914400" rtl="0" eaLnBrk="1" latinLnBrk="0" hangingPunct="1">
      <a:defRPr sz="2400" kern="1200">
        <a:solidFill>
          <a:schemeClr val="tx1"/>
        </a:solidFill>
        <a:latin typeface="Arial" charset="0"/>
        <a:ea typeface="ＭＳ Ｐゴシック" pitchFamily="16" charset="-128"/>
        <a:cs typeface="+mn-cs"/>
      </a:defRPr>
    </a:lvl8pPr>
    <a:lvl9pPr marL="3657600" algn="l" defTabSz="914400" rtl="0" eaLnBrk="1" latinLnBrk="0" hangingPunct="1">
      <a:defRPr sz="2400" kern="1200">
        <a:solidFill>
          <a:schemeClr val="tx1"/>
        </a:solidFill>
        <a:latin typeface="Arial" charset="0"/>
        <a:ea typeface="ＭＳ Ｐゴシック" pitchFamily="16" charset="-128"/>
        <a:cs typeface="+mn-cs"/>
      </a:defRPr>
    </a:lvl9pPr>
  </p:defaultTextStyle>
  <p:extLst>
    <p:ext uri="{521415D9-36F7-43E2-AB2F-B90AF26B5E84}">
      <p14:sectionLst xmlns:p14="http://schemas.microsoft.com/office/powerpoint/2010/main">
        <p14:section name="Default Section" id="{6DDFE3C1-4BD8-450B-9332-1B6F8319ABC5}">
          <p14:sldIdLst>
            <p14:sldId id="286"/>
          </p14:sldIdLst>
        </p14:section>
        <p14:section name="PET Corrections" id="{A8970AD8-6DD9-4E29-AFFA-F0222456E751}">
          <p14:sldIdLst>
            <p14:sldId id="288"/>
          </p14:sldIdLst>
        </p14:section>
        <p14:section name="Normalization" id="{F1E8854D-2254-4547-80BE-2E981EAAB900}">
          <p14:sldIdLst>
            <p14:sldId id="291"/>
            <p14:sldId id="320"/>
            <p14:sldId id="319"/>
          </p14:sldIdLst>
        </p14:section>
        <p14:section name="Randoms" id="{8F21FE60-636E-4CF6-B430-49161052CB10}">
          <p14:sldIdLst>
            <p14:sldId id="292"/>
            <p14:sldId id="300"/>
          </p14:sldIdLst>
        </p14:section>
        <p14:section name="Dead time" id="{A33600B0-F0A8-4BCE-A2A7-7E3B71B01D53}">
          <p14:sldIdLst>
            <p14:sldId id="323"/>
            <p14:sldId id="321"/>
            <p14:sldId id="325"/>
            <p14:sldId id="301"/>
            <p14:sldId id="293"/>
          </p14:sldIdLst>
        </p14:section>
        <p14:section name="Scatter" id="{76DAD667-F061-4121-B03D-EB08BFB0D475}">
          <p14:sldIdLst>
            <p14:sldId id="299"/>
            <p14:sldId id="302"/>
            <p14:sldId id="303"/>
            <p14:sldId id="304"/>
            <p14:sldId id="305"/>
            <p14:sldId id="306"/>
            <p14:sldId id="307"/>
          </p14:sldIdLst>
        </p14:section>
        <p14:section name="Attenuation" id="{B0EA1DD4-0D68-477D-B875-99FF7C7496D3}">
          <p14:sldIdLst>
            <p14:sldId id="294"/>
            <p14:sldId id="308"/>
            <p14:sldId id="309"/>
            <p14:sldId id="310"/>
            <p14:sldId id="311"/>
            <p14:sldId id="312"/>
            <p14:sldId id="313"/>
            <p14:sldId id="314"/>
            <p14:sldId id="315"/>
            <p14:sldId id="316"/>
            <p14:sldId id="317"/>
          </p14:sldIdLst>
        </p14:section>
        <p14:section name="Motion" id="{93A6B32F-EF5B-447F-AE83-CEA8D492B305}">
          <p14:sldIdLst>
            <p14:sldId id="296"/>
            <p14:sldId id="318"/>
          </p14:sldIdLst>
        </p14:section>
        <p14:section name="CT Corrections" id="{E8EEFCE2-AEAA-4FE1-9C17-249DDD0ACBA4}">
          <p14:sldIdLst>
            <p14:sldId id="322"/>
          </p14:sldIdLst>
        </p14:section>
      </p14:sectionLst>
    </p:ext>
    <p:ext uri="{EFAFB233-063F-42B5-8137-9DF3F51BA10A}">
      <p15:sldGuideLst xmlns:p15="http://schemas.microsoft.com/office/powerpoint/2012/main">
        <p15:guide id="1" orient="horz" pos="2160">
          <p15:clr>
            <a:srgbClr val="A4A3A4"/>
          </p15:clr>
        </p15:guide>
        <p15:guide id="2" orient="horz" pos="4319">
          <p15:clr>
            <a:srgbClr val="A4A3A4"/>
          </p15:clr>
        </p15:guide>
        <p15:guide id="3" pos="2880">
          <p15:clr>
            <a:srgbClr val="A4A3A4"/>
          </p15:clr>
        </p15:guide>
        <p15:guide id="4" pos="295">
          <p15:clr>
            <a:srgbClr val="A4A3A4"/>
          </p15:clr>
        </p15:guide>
        <p15:guide id="5" pos="546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a-Lina Hahn" initials="AH" lastIdx="1" clrIdx="0">
    <p:extLst/>
  </p:cmAuthor>
  <p:cmAuthor id="2" name="Anna-Lina Hahn" initials="AH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66CC"/>
    <a:srgbClr val="009900"/>
    <a:srgbClr val="FF9933"/>
    <a:srgbClr val="FFFFCC"/>
    <a:srgbClr val="6699FF"/>
    <a:srgbClr val="B4731C"/>
    <a:srgbClr val="F9E8C7"/>
    <a:srgbClr val="5050F2"/>
    <a:srgbClr val="B200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3" autoAdjust="0"/>
    <p:restoredTop sz="85219" autoAdjust="0"/>
  </p:normalViewPr>
  <p:slideViewPr>
    <p:cSldViewPr>
      <p:cViewPr varScale="1">
        <p:scale>
          <a:sx n="69" d="100"/>
          <a:sy n="69" d="100"/>
        </p:scale>
        <p:origin x="200" y="784"/>
      </p:cViewPr>
      <p:guideLst>
        <p:guide orient="horz" pos="2160"/>
        <p:guide orient="horz" pos="4319"/>
        <p:guide pos="2880"/>
        <p:guide pos="295"/>
        <p:guide pos="5465"/>
      </p:guideLst>
    </p:cSldViewPr>
  </p:slideViewPr>
  <p:outlineViewPr>
    <p:cViewPr>
      <p:scale>
        <a:sx n="33" d="100"/>
        <a:sy n="33" d="100"/>
      </p:scale>
      <p:origin x="0" y="0"/>
    </p:cViewPr>
  </p:outlineViewPr>
  <p:notesTextViewPr>
    <p:cViewPr>
      <p:scale>
        <a:sx n="66" d="100"/>
        <a:sy n="66" d="100"/>
      </p:scale>
      <p:origin x="0" y="0"/>
    </p:cViewPr>
  </p:notesTextViewPr>
  <p:sorterViewPr>
    <p:cViewPr>
      <p:scale>
        <a:sx n="66" d="100"/>
        <a:sy n="66" d="100"/>
      </p:scale>
      <p:origin x="0" y="0"/>
    </p:cViewPr>
  </p:sorterViewPr>
  <p:notesViewPr>
    <p:cSldViewPr>
      <p:cViewPr varScale="1">
        <p:scale>
          <a:sx n="83" d="100"/>
          <a:sy n="83" d="100"/>
        </p:scale>
        <p:origin x="-2484"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commentAuthors" Target="commentAuthor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de-DE"/>
          </a:p>
        </p:txBody>
      </p:sp>
      <p:sp>
        <p:nvSpPr>
          <p:cNvPr id="6147" name="Rectangle 3"/>
          <p:cNvSpPr>
            <a:spLocks noGrp="1" noChangeArrowheads="1"/>
          </p:cNvSpPr>
          <p:nvPr>
            <p:ph type="dt" idx="1"/>
          </p:nvPr>
        </p:nvSpPr>
        <p:spPr bwMode="auto">
          <a:xfrm>
            <a:off x="388620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endParaRPr lang="de-DE"/>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6150" name="Rectangle 6"/>
          <p:cNvSpPr>
            <a:spLocks noGrp="1" noChangeArrowheads="1"/>
          </p:cNvSpPr>
          <p:nvPr>
            <p:ph type="ftr" sz="quarter" idx="4"/>
          </p:nvPr>
        </p:nvSpPr>
        <p:spPr bwMode="auto">
          <a:xfrm>
            <a:off x="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de-DE"/>
          </a:p>
        </p:txBody>
      </p:sp>
      <p:sp>
        <p:nvSpPr>
          <p:cNvPr id="6151" name="Rectangle 7"/>
          <p:cNvSpPr>
            <a:spLocks noGrp="1" noChangeArrowheads="1"/>
          </p:cNvSpPr>
          <p:nvPr>
            <p:ph type="sldNum" sz="quarter" idx="5"/>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1E92EBA2-2FC9-4201-8A5C-68804CED266B}" type="slidenum">
              <a:rPr lang="de-DE"/>
              <a:pPr/>
              <a:t>‹Nr.›</a:t>
            </a:fld>
            <a:endParaRPr lang="de-DE"/>
          </a:p>
        </p:txBody>
      </p:sp>
    </p:spTree>
    <p:extLst>
      <p:ext uri="{BB962C8B-B14F-4D97-AF65-F5344CB8AC3E}">
        <p14:creationId xmlns:p14="http://schemas.microsoft.com/office/powerpoint/2010/main" val="188099584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ＭＳ Ｐゴシック" pitchFamily="16" charset="-128"/>
        <a:cs typeface="+mn-cs"/>
      </a:defRPr>
    </a:lvl1pPr>
    <a:lvl2pPr marL="457200" algn="l" rtl="0" fontAlgn="base">
      <a:spcBef>
        <a:spcPct val="30000"/>
      </a:spcBef>
      <a:spcAft>
        <a:spcPct val="0"/>
      </a:spcAft>
      <a:defRPr sz="1200" kern="1200">
        <a:solidFill>
          <a:schemeClr val="tx1"/>
        </a:solidFill>
        <a:latin typeface="Arial" charset="0"/>
        <a:ea typeface="ＭＳ Ｐゴシック" pitchFamily="16" charset="-128"/>
        <a:cs typeface="+mn-cs"/>
      </a:defRPr>
    </a:lvl2pPr>
    <a:lvl3pPr marL="914400" algn="l" rtl="0" fontAlgn="base">
      <a:spcBef>
        <a:spcPct val="30000"/>
      </a:spcBef>
      <a:spcAft>
        <a:spcPct val="0"/>
      </a:spcAft>
      <a:defRPr sz="1200" kern="1200">
        <a:solidFill>
          <a:schemeClr val="tx1"/>
        </a:solidFill>
        <a:latin typeface="Arial" charset="0"/>
        <a:ea typeface="ＭＳ Ｐゴシック" pitchFamily="16" charset="-128"/>
        <a:cs typeface="+mn-cs"/>
      </a:defRPr>
    </a:lvl3pPr>
    <a:lvl4pPr marL="1371600" algn="l" rtl="0" fontAlgn="base">
      <a:spcBef>
        <a:spcPct val="30000"/>
      </a:spcBef>
      <a:spcAft>
        <a:spcPct val="0"/>
      </a:spcAft>
      <a:defRPr sz="1200" kern="1200">
        <a:solidFill>
          <a:schemeClr val="tx1"/>
        </a:solidFill>
        <a:latin typeface="Arial" charset="0"/>
        <a:ea typeface="ＭＳ Ｐゴシック" pitchFamily="16" charset="-128"/>
        <a:cs typeface="+mn-cs"/>
      </a:defRPr>
    </a:lvl4pPr>
    <a:lvl5pPr marL="1828800" algn="l" rtl="0" fontAlgn="base">
      <a:spcBef>
        <a:spcPct val="30000"/>
      </a:spcBef>
      <a:spcAft>
        <a:spcPct val="0"/>
      </a:spcAft>
      <a:defRPr sz="1200" kern="1200">
        <a:solidFill>
          <a:schemeClr val="tx1"/>
        </a:solidFill>
        <a:latin typeface="Arial" charset="0"/>
        <a:ea typeface="ＭＳ Ｐゴシック" pitchFamily="16"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E92EBA2-2FC9-4201-8A5C-68804CED266B}" type="slidenum">
              <a:rPr lang="de-DE" smtClean="0"/>
              <a:pPr/>
              <a:t>10</a:t>
            </a:fld>
            <a:endParaRPr lang="de-DE"/>
          </a:p>
        </p:txBody>
      </p:sp>
    </p:spTree>
    <p:extLst>
      <p:ext uri="{BB962C8B-B14F-4D97-AF65-F5344CB8AC3E}">
        <p14:creationId xmlns:p14="http://schemas.microsoft.com/office/powerpoint/2010/main" val="20029472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105" name="Line 9"/>
          <p:cNvSpPr>
            <a:spLocks noChangeShapeType="1"/>
          </p:cNvSpPr>
          <p:nvPr userDrawn="1"/>
        </p:nvSpPr>
        <p:spPr bwMode="auto">
          <a:xfrm>
            <a:off x="457200" y="1066800"/>
            <a:ext cx="8229600" cy="0"/>
          </a:xfrm>
          <a:prstGeom prst="line">
            <a:avLst/>
          </a:prstGeom>
          <a:noFill/>
          <a:ln w="12700">
            <a:solidFill>
              <a:srgbClr val="21549E"/>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4111" name="Rectangle 15"/>
          <p:cNvSpPr>
            <a:spLocks noGrp="1" noChangeArrowheads="1"/>
          </p:cNvSpPr>
          <p:nvPr>
            <p:ph type="ctrTitle" sz="quarter"/>
          </p:nvPr>
        </p:nvSpPr>
        <p:spPr>
          <a:xfrm>
            <a:off x="457200" y="2101850"/>
            <a:ext cx="8229600" cy="8540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defRPr/>
            </a:lvl1pPr>
          </a:lstStyle>
          <a:p>
            <a:pPr lvl="0"/>
            <a:r>
              <a:rPr lang="de-DE" noProof="0" dirty="0" smtClean="0"/>
              <a:t>Title</a:t>
            </a:r>
            <a:br>
              <a:rPr lang="de-DE" noProof="0" dirty="0" smtClean="0"/>
            </a:br>
            <a:r>
              <a:rPr lang="de-DE" noProof="0" dirty="0" err="1" smtClean="0"/>
              <a:t>Title</a:t>
            </a:r>
            <a:endParaRPr lang="de-DE" noProof="0" dirty="0" smtClean="0"/>
          </a:p>
        </p:txBody>
      </p:sp>
      <p:sp>
        <p:nvSpPr>
          <p:cNvPr id="4113" name="Rectangle 17"/>
          <p:cNvSpPr>
            <a:spLocks noGrp="1" noChangeArrowheads="1"/>
          </p:cNvSpPr>
          <p:nvPr>
            <p:ph type="subTitle" sz="quarter" idx="1"/>
          </p:nvPr>
        </p:nvSpPr>
        <p:spPr>
          <a:xfrm>
            <a:off x="457200" y="3429000"/>
            <a:ext cx="8229600" cy="2889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0" indent="0" algn="ctr">
              <a:buFontTx/>
              <a:buNone/>
              <a:defRPr sz="1900"/>
            </a:lvl1pPr>
          </a:lstStyle>
          <a:p>
            <a:pPr lvl="0"/>
            <a:r>
              <a:rPr lang="de-DE" noProof="0" smtClean="0"/>
              <a:t>Authors</a:t>
            </a:r>
          </a:p>
        </p:txBody>
      </p:sp>
      <p:sp>
        <p:nvSpPr>
          <p:cNvPr id="18"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ffectLst/>
        </p:spPr>
        <p:txBody>
          <a:bodyPr/>
          <a:lstStyle/>
          <a:p>
            <a:pPr>
              <a:defRPr/>
            </a:pPr>
            <a:endParaRPr lang="de-DE">
              <a:ea typeface="ＭＳ Ｐゴシック" pitchFamily="32" charset="-128"/>
            </a:endParaRPr>
          </a:p>
        </p:txBody>
      </p:sp>
      <p:pic>
        <p:nvPicPr>
          <p:cNvPr id="10" name="Picture 16"/>
          <p:cNvPicPr>
            <a:picLocks noChangeAspect="1" noChangeArrowheads="1"/>
          </p:cNvPicPr>
          <p:nvPr userDrawn="1"/>
        </p:nvPicPr>
        <p:blipFill>
          <a:blip r:embed="rId2" cstate="email">
            <a:extLst>
              <a:ext uri="{28A0092B-C50C-407E-A947-70E740481C1C}">
                <a14:useLocalDpi xmlns:a14="http://schemas.microsoft.com/office/drawing/2010/main"/>
              </a:ext>
            </a:extLst>
          </a:blip>
          <a:stretch>
            <a:fillRect/>
          </a:stretch>
        </p:blipFill>
        <p:spPr bwMode="auto">
          <a:xfrm>
            <a:off x="251520" y="214682"/>
            <a:ext cx="2603175" cy="68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userDrawn="1"/>
        </p:nvSpPr>
        <p:spPr>
          <a:xfrm>
            <a:off x="4714148" y="6371261"/>
            <a:ext cx="3602268" cy="430887"/>
          </a:xfrm>
          <a:prstGeom prst="rect">
            <a:avLst/>
          </a:prstGeom>
          <a:noFill/>
        </p:spPr>
        <p:txBody>
          <a:bodyPr wrap="none" rtlCol="0">
            <a:spAutoFit/>
          </a:bodyPr>
          <a:lstStyle/>
          <a:p>
            <a:r>
              <a:rPr lang="en-US" sz="1100" dirty="0" smtClean="0">
                <a:ea typeface="Arial Unicode MS" panose="020B0604020202020204" pitchFamily="34" charset="-128"/>
              </a:rPr>
              <a:t>Werner Siemens Imaging Center</a:t>
            </a:r>
          </a:p>
          <a:p>
            <a:r>
              <a:rPr lang="en-US" sz="1100" dirty="0" smtClean="0">
                <a:ea typeface="Arial Unicode MS" panose="020B0604020202020204" pitchFamily="34" charset="-128"/>
              </a:rPr>
              <a:t>Department of Preclinical Imaging and Radiopharmacy</a:t>
            </a:r>
            <a:endParaRPr lang="en-US" sz="1100" dirty="0">
              <a:ea typeface="Arial Unicode MS" panose="020B0604020202020204" pitchFamily="34" charset="-128"/>
            </a:endParaRPr>
          </a:p>
        </p:txBody>
      </p:sp>
      <p:pic>
        <p:nvPicPr>
          <p:cNvPr id="2" name="Picture 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82818" y="129011"/>
            <a:ext cx="2411758" cy="853373"/>
          </a:xfrm>
          <a:prstGeom prst="rect">
            <a:avLst/>
          </a:prstGeom>
        </p:spPr>
      </p:pic>
      <p:pic>
        <p:nvPicPr>
          <p:cNvPr id="3" name="Picture 2"/>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425892" y="6371261"/>
            <a:ext cx="1482695" cy="423627"/>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7822334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p:bg>
      <p:bgPr>
        <a:solidFill>
          <a:schemeClr val="tx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6" name="Rectangle 5"/>
          <p:cNvSpPr/>
          <p:nvPr userDrawn="1"/>
        </p:nvSpPr>
        <p:spPr bwMode="auto">
          <a:xfrm>
            <a:off x="0" y="6336000"/>
            <a:ext cx="9144000" cy="504000"/>
          </a:xfrm>
          <a:prstGeom prst="rect">
            <a:avLst/>
          </a:prstGeom>
          <a:solidFill>
            <a:schemeClr val="tx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pic>
        <p:nvPicPr>
          <p:cNvPr id="4"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tretch>
            <a:fillRect/>
          </a:stretch>
        </p:blipFill>
        <p:spPr bwMode="auto">
          <a:xfrm>
            <a:off x="179512" y="6435946"/>
            <a:ext cx="1080120" cy="3015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userDrawn="1"/>
        </p:nvPicPr>
        <p:blipFill>
          <a:blip r:embed="rId3" cstate="email">
            <a:extLst>
              <a:ext uri="{28A0092B-C50C-407E-A947-70E740481C1C}">
                <a14:useLocalDpi xmlns:a14="http://schemas.microsoft.com/office/drawing/2010/main"/>
              </a:ext>
            </a:extLst>
          </a:blip>
          <a:stretch>
            <a:fillRect/>
          </a:stretch>
        </p:blipFill>
        <p:spPr bwMode="auto">
          <a:xfrm>
            <a:off x="7945305" y="6419200"/>
            <a:ext cx="948144" cy="335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7154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Tree>
    <p:extLst>
      <p:ext uri="{BB962C8B-B14F-4D97-AF65-F5344CB8AC3E}">
        <p14:creationId xmlns:p14="http://schemas.microsoft.com/office/powerpoint/2010/main" val="476182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301750"/>
            <a:ext cx="3773488" cy="4359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383088" y="1301750"/>
            <a:ext cx="3775075" cy="4359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845032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221185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923339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4063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2968944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130066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570735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57975" y="174625"/>
            <a:ext cx="2065338" cy="548640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174625"/>
            <a:ext cx="6048375" cy="5486400"/>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311112923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5" Type="http://schemas.openxmlformats.org/officeDocument/2006/relationships/image" Target="../media/image2.png"/><Relationship Id="rId16"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Line 15"/>
          <p:cNvSpPr>
            <a:spLocks noChangeShapeType="1"/>
          </p:cNvSpPr>
          <p:nvPr userDrawn="1"/>
        </p:nvSpPr>
        <p:spPr bwMode="auto">
          <a:xfrm>
            <a:off x="457200" y="692150"/>
            <a:ext cx="8229600" cy="0"/>
          </a:xfrm>
          <a:prstGeom prst="line">
            <a:avLst/>
          </a:prstGeom>
          <a:noFill/>
          <a:ln w="12700">
            <a:solidFill>
              <a:srgbClr val="21549E"/>
            </a:solidFill>
            <a:round/>
            <a:headEnd/>
            <a:tailEnd/>
          </a:ln>
          <a:effectLst/>
        </p:spPr>
        <p:txBody>
          <a:bodyPr/>
          <a:lstStyle/>
          <a:p>
            <a:pPr>
              <a:defRPr/>
            </a:pPr>
            <a:endParaRPr lang="de-DE">
              <a:ea typeface="ＭＳ Ｐゴシック" pitchFamily="32" charset="-128"/>
            </a:endParaRPr>
          </a:p>
        </p:txBody>
      </p:sp>
      <p:sp>
        <p:nvSpPr>
          <p:cNvPr id="1047" name="Line 23"/>
          <p:cNvSpPr>
            <a:spLocks noChangeShapeType="1"/>
          </p:cNvSpPr>
          <p:nvPr userDrawn="1"/>
        </p:nvSpPr>
        <p:spPr bwMode="auto">
          <a:xfrm>
            <a:off x="457200" y="6289675"/>
            <a:ext cx="8229600" cy="0"/>
          </a:xfrm>
          <a:prstGeom prst="line">
            <a:avLst/>
          </a:prstGeom>
          <a:noFill/>
          <a:ln w="12700">
            <a:solidFill>
              <a:srgbClr val="B5152B"/>
            </a:solidFill>
            <a:round/>
            <a:headEnd/>
            <a:tailEnd/>
          </a:ln>
          <a:effectLst/>
        </p:spPr>
        <p:txBody>
          <a:bodyPr/>
          <a:lstStyle/>
          <a:p>
            <a:pPr>
              <a:defRPr/>
            </a:pPr>
            <a:endParaRPr lang="de-DE">
              <a:ea typeface="ＭＳ Ｐゴシック" pitchFamily="32" charset="-128"/>
            </a:endParaRPr>
          </a:p>
        </p:txBody>
      </p:sp>
      <p:sp>
        <p:nvSpPr>
          <p:cNvPr id="1057" name="Rectangle 17"/>
          <p:cNvSpPr>
            <a:spLocks noGrp="1" noChangeArrowheads="1"/>
          </p:cNvSpPr>
          <p:nvPr>
            <p:ph type="title"/>
          </p:nvPr>
        </p:nvSpPr>
        <p:spPr bwMode="auto">
          <a:xfrm>
            <a:off x="468313" y="174625"/>
            <a:ext cx="82550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de-DE" smtClean="0"/>
              <a:t>Mastertitelformat bearbeiten</a:t>
            </a:r>
          </a:p>
        </p:txBody>
      </p:sp>
      <p:sp>
        <p:nvSpPr>
          <p:cNvPr id="1058" name="Rectangle 18"/>
          <p:cNvSpPr>
            <a:spLocks noGrp="1" noChangeArrowheads="1"/>
          </p:cNvSpPr>
          <p:nvPr>
            <p:ph type="body" idx="1"/>
          </p:nvPr>
        </p:nvSpPr>
        <p:spPr bwMode="auto">
          <a:xfrm>
            <a:off x="457200" y="1301750"/>
            <a:ext cx="7700963"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pic>
        <p:nvPicPr>
          <p:cNvPr id="9" name="Picture 2" descr="M:\Arbeitsgruppe\TEMPLATES\Labor Logo\WSIC_Logo_gr.png"/>
          <p:cNvPicPr>
            <a:picLocks noChangeAspect="1" noChangeArrowheads="1"/>
          </p:cNvPicPr>
          <p:nvPr userDrawn="1"/>
        </p:nvPicPr>
        <p:blipFill>
          <a:blip r:embed="rId14" cstate="email">
            <a:extLst>
              <a:ext uri="{28A0092B-C50C-407E-A947-70E740481C1C}">
                <a14:useLocalDpi xmlns:a14="http://schemas.microsoft.com/office/drawing/2010/main"/>
              </a:ext>
            </a:extLst>
          </a:blip>
          <a:srcRect/>
          <a:stretch>
            <a:fillRect/>
          </a:stretch>
        </p:blipFill>
        <p:spPr bwMode="auto">
          <a:xfrm>
            <a:off x="179512" y="6435946"/>
            <a:ext cx="1080120" cy="30151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userDrawn="1"/>
        </p:nvPicPr>
        <p:blipFill>
          <a:blip r:embed="rId15" cstate="email">
            <a:extLst>
              <a:ext uri="{28A0092B-C50C-407E-A947-70E740481C1C}">
                <a14:useLocalDpi xmlns:a14="http://schemas.microsoft.com/office/drawing/2010/main"/>
              </a:ext>
            </a:extLst>
          </a:blip>
          <a:stretch>
            <a:fillRect/>
          </a:stretch>
        </p:blipFill>
        <p:spPr bwMode="auto">
          <a:xfrm>
            <a:off x="7945305" y="6419200"/>
            <a:ext cx="948144" cy="335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6"/>
          <p:cNvPicPr>
            <a:picLocks noChangeAspect="1" noChangeArrowheads="1"/>
          </p:cNvPicPr>
          <p:nvPr userDrawn="1"/>
        </p:nvPicPr>
        <p:blipFill>
          <a:blip r:embed="rId16" cstate="email">
            <a:extLst>
              <a:ext uri="{28A0092B-C50C-407E-A947-70E740481C1C}">
                <a14:useLocalDpi xmlns:a14="http://schemas.microsoft.com/office/drawing/2010/main"/>
              </a:ext>
            </a:extLst>
          </a:blip>
          <a:stretch>
            <a:fillRect/>
          </a:stretch>
        </p:blipFill>
        <p:spPr bwMode="auto">
          <a:xfrm>
            <a:off x="7422692" y="186610"/>
            <a:ext cx="1471465" cy="38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iming>
    <p:tnLst>
      <p:par>
        <p:cTn id="1" dur="indefinite" restart="never" nodeType="tmRoot"/>
      </p:par>
    </p:tnLst>
  </p:timing>
  <p:hf hdr="0" dt="0"/>
  <p:txStyles>
    <p:titleStyle>
      <a:lvl1pPr algn="l" rtl="0" fontAlgn="base">
        <a:spcBef>
          <a:spcPct val="0"/>
        </a:spcBef>
        <a:spcAft>
          <a:spcPct val="0"/>
        </a:spcAft>
        <a:defRPr sz="2800" b="1">
          <a:solidFill>
            <a:srgbClr val="21549E"/>
          </a:solidFill>
          <a:latin typeface="+mj-lt"/>
          <a:ea typeface="+mj-ea"/>
          <a:cs typeface="+mj-cs"/>
        </a:defRPr>
      </a:lvl1pPr>
      <a:lvl2pPr algn="l" rtl="0" fontAlgn="base">
        <a:spcBef>
          <a:spcPct val="0"/>
        </a:spcBef>
        <a:spcAft>
          <a:spcPct val="0"/>
        </a:spcAft>
        <a:defRPr sz="2800" b="1">
          <a:solidFill>
            <a:srgbClr val="21549E"/>
          </a:solidFill>
          <a:latin typeface="Arial" charset="0"/>
          <a:ea typeface="ＭＳ Ｐゴシック" pitchFamily="16" charset="-128"/>
        </a:defRPr>
      </a:lvl2pPr>
      <a:lvl3pPr algn="l" rtl="0" fontAlgn="base">
        <a:spcBef>
          <a:spcPct val="0"/>
        </a:spcBef>
        <a:spcAft>
          <a:spcPct val="0"/>
        </a:spcAft>
        <a:defRPr sz="2800" b="1">
          <a:solidFill>
            <a:srgbClr val="21549E"/>
          </a:solidFill>
          <a:latin typeface="Arial" charset="0"/>
          <a:ea typeface="ＭＳ Ｐゴシック" pitchFamily="16" charset="-128"/>
        </a:defRPr>
      </a:lvl3pPr>
      <a:lvl4pPr algn="l" rtl="0" fontAlgn="base">
        <a:spcBef>
          <a:spcPct val="0"/>
        </a:spcBef>
        <a:spcAft>
          <a:spcPct val="0"/>
        </a:spcAft>
        <a:defRPr sz="2800" b="1">
          <a:solidFill>
            <a:srgbClr val="21549E"/>
          </a:solidFill>
          <a:latin typeface="Arial" charset="0"/>
          <a:ea typeface="ＭＳ Ｐゴシック" pitchFamily="16" charset="-128"/>
        </a:defRPr>
      </a:lvl4pPr>
      <a:lvl5pPr algn="l" rtl="0" fontAlgn="base">
        <a:spcBef>
          <a:spcPct val="0"/>
        </a:spcBef>
        <a:spcAft>
          <a:spcPct val="0"/>
        </a:spcAft>
        <a:defRPr sz="2800" b="1">
          <a:solidFill>
            <a:srgbClr val="21549E"/>
          </a:solidFill>
          <a:latin typeface="Arial" charset="0"/>
          <a:ea typeface="ＭＳ Ｐゴシック" pitchFamily="16" charset="-128"/>
        </a:defRPr>
      </a:lvl5pPr>
      <a:lvl6pPr marL="457200" algn="l" rtl="0" fontAlgn="base">
        <a:spcBef>
          <a:spcPct val="0"/>
        </a:spcBef>
        <a:spcAft>
          <a:spcPct val="0"/>
        </a:spcAft>
        <a:defRPr sz="2800" b="1">
          <a:solidFill>
            <a:srgbClr val="21549E"/>
          </a:solidFill>
          <a:latin typeface="Arial" charset="0"/>
          <a:ea typeface="ＭＳ Ｐゴシック" pitchFamily="16" charset="-128"/>
        </a:defRPr>
      </a:lvl6pPr>
      <a:lvl7pPr marL="914400" algn="l" rtl="0" fontAlgn="base">
        <a:spcBef>
          <a:spcPct val="0"/>
        </a:spcBef>
        <a:spcAft>
          <a:spcPct val="0"/>
        </a:spcAft>
        <a:defRPr sz="2800" b="1">
          <a:solidFill>
            <a:srgbClr val="21549E"/>
          </a:solidFill>
          <a:latin typeface="Arial" charset="0"/>
          <a:ea typeface="ＭＳ Ｐゴシック" pitchFamily="16" charset="-128"/>
        </a:defRPr>
      </a:lvl7pPr>
      <a:lvl8pPr marL="1371600" algn="l" rtl="0" fontAlgn="base">
        <a:spcBef>
          <a:spcPct val="0"/>
        </a:spcBef>
        <a:spcAft>
          <a:spcPct val="0"/>
        </a:spcAft>
        <a:defRPr sz="2800" b="1">
          <a:solidFill>
            <a:srgbClr val="21549E"/>
          </a:solidFill>
          <a:latin typeface="Arial" charset="0"/>
          <a:ea typeface="ＭＳ Ｐゴシック" pitchFamily="16" charset="-128"/>
        </a:defRPr>
      </a:lvl8pPr>
      <a:lvl9pPr marL="1828800" algn="l" rtl="0" fontAlgn="base">
        <a:spcBef>
          <a:spcPct val="0"/>
        </a:spcBef>
        <a:spcAft>
          <a:spcPct val="0"/>
        </a:spcAft>
        <a:defRPr sz="2800" b="1">
          <a:solidFill>
            <a:srgbClr val="21549E"/>
          </a:solidFill>
          <a:latin typeface="Arial" charset="0"/>
          <a:ea typeface="ＭＳ Ｐゴシック" pitchFamily="16" charset="-128"/>
        </a:defRPr>
      </a:lvl9pPr>
    </p:titleStyle>
    <p:bodyStyle>
      <a:lvl1pPr marL="342900" indent="-342900" algn="l" rtl="0" fontAlgn="base">
        <a:spcBef>
          <a:spcPct val="20000"/>
        </a:spcBef>
        <a:spcAft>
          <a:spcPct val="0"/>
        </a:spcAft>
        <a:buClr>
          <a:srgbClr val="21549E"/>
        </a:buClr>
        <a:buChar char="•"/>
        <a:defRPr sz="2600">
          <a:solidFill>
            <a:schemeClr val="tx1"/>
          </a:solidFill>
          <a:latin typeface="+mn-lt"/>
          <a:ea typeface="+mn-ea"/>
          <a:cs typeface="+mn-cs"/>
        </a:defRPr>
      </a:lvl1pPr>
      <a:lvl2pPr marL="742950" indent="-285750" algn="l" rtl="0" fontAlgn="base">
        <a:spcBef>
          <a:spcPct val="20000"/>
        </a:spcBef>
        <a:spcAft>
          <a:spcPct val="0"/>
        </a:spcAft>
        <a:buClr>
          <a:srgbClr val="21549E"/>
        </a:buClr>
        <a:buChar char="–"/>
        <a:defRPr sz="2600">
          <a:solidFill>
            <a:schemeClr val="tx1"/>
          </a:solidFill>
          <a:latin typeface="+mn-lt"/>
          <a:ea typeface="+mn-ea"/>
        </a:defRPr>
      </a:lvl2pPr>
      <a:lvl3pPr marL="1143000" indent="-228600" algn="l" rtl="0" fontAlgn="base">
        <a:spcBef>
          <a:spcPct val="20000"/>
        </a:spcBef>
        <a:spcAft>
          <a:spcPct val="0"/>
        </a:spcAft>
        <a:buClr>
          <a:srgbClr val="21549E"/>
        </a:buClr>
        <a:buChar char="•"/>
        <a:defRPr sz="2400">
          <a:solidFill>
            <a:schemeClr val="tx1"/>
          </a:solidFill>
          <a:latin typeface="+mn-lt"/>
          <a:ea typeface="+mn-ea"/>
        </a:defRPr>
      </a:lvl3pPr>
      <a:lvl4pPr marL="1600200" indent="-228600" algn="l" rtl="0" fontAlgn="base">
        <a:spcBef>
          <a:spcPct val="20000"/>
        </a:spcBef>
        <a:spcAft>
          <a:spcPct val="0"/>
        </a:spcAft>
        <a:buClr>
          <a:srgbClr val="21549E"/>
        </a:buClr>
        <a:buChar char="–"/>
        <a:defRPr sz="2000">
          <a:solidFill>
            <a:schemeClr val="tx1"/>
          </a:solidFill>
          <a:latin typeface="+mn-lt"/>
          <a:ea typeface="+mn-ea"/>
        </a:defRPr>
      </a:lvl4pPr>
      <a:lvl5pPr marL="2057400" indent="-228600" algn="l" rtl="0" fontAlgn="base">
        <a:spcBef>
          <a:spcPct val="20000"/>
        </a:spcBef>
        <a:spcAft>
          <a:spcPct val="0"/>
        </a:spcAft>
        <a:buClr>
          <a:srgbClr val="21549E"/>
        </a:buClr>
        <a:buChar char="»"/>
        <a:defRPr sz="2000">
          <a:solidFill>
            <a:schemeClr val="tx1"/>
          </a:solidFill>
          <a:latin typeface="+mn-lt"/>
          <a:ea typeface="+mn-ea"/>
        </a:defRPr>
      </a:lvl5pPr>
      <a:lvl6pPr marL="2514600" indent="-228600" algn="l" rtl="0" fontAlgn="base">
        <a:spcBef>
          <a:spcPct val="20000"/>
        </a:spcBef>
        <a:spcAft>
          <a:spcPct val="0"/>
        </a:spcAft>
        <a:buClr>
          <a:srgbClr val="21549E"/>
        </a:buClr>
        <a:buChar char="»"/>
        <a:defRPr sz="2000">
          <a:solidFill>
            <a:schemeClr val="tx1"/>
          </a:solidFill>
          <a:latin typeface="+mn-lt"/>
          <a:ea typeface="+mn-ea"/>
        </a:defRPr>
      </a:lvl6pPr>
      <a:lvl7pPr marL="2971800" indent="-228600" algn="l" rtl="0" fontAlgn="base">
        <a:spcBef>
          <a:spcPct val="20000"/>
        </a:spcBef>
        <a:spcAft>
          <a:spcPct val="0"/>
        </a:spcAft>
        <a:buClr>
          <a:srgbClr val="21549E"/>
        </a:buClr>
        <a:buChar char="»"/>
        <a:defRPr sz="2000">
          <a:solidFill>
            <a:schemeClr val="tx1"/>
          </a:solidFill>
          <a:latin typeface="+mn-lt"/>
          <a:ea typeface="+mn-ea"/>
        </a:defRPr>
      </a:lvl7pPr>
      <a:lvl8pPr marL="3429000" indent="-228600" algn="l" rtl="0" fontAlgn="base">
        <a:spcBef>
          <a:spcPct val="20000"/>
        </a:spcBef>
        <a:spcAft>
          <a:spcPct val="0"/>
        </a:spcAft>
        <a:buClr>
          <a:srgbClr val="21549E"/>
        </a:buClr>
        <a:buChar char="»"/>
        <a:defRPr sz="2000">
          <a:solidFill>
            <a:schemeClr val="tx1"/>
          </a:solidFill>
          <a:latin typeface="+mn-lt"/>
          <a:ea typeface="+mn-ea"/>
        </a:defRPr>
      </a:lvl8pPr>
      <a:lvl9pPr marL="3886200" indent="-228600" algn="l" rtl="0" fontAlgn="base">
        <a:spcBef>
          <a:spcPct val="20000"/>
        </a:spcBef>
        <a:spcAft>
          <a:spcPct val="0"/>
        </a:spcAft>
        <a:buClr>
          <a:srgbClr val="21549E"/>
        </a:buClr>
        <a:buChar char="»"/>
        <a:defRPr sz="2000">
          <a:solidFill>
            <a:schemeClr val="tx1"/>
          </a:solidFill>
          <a:latin typeface="+mn-lt"/>
          <a:ea typeface="+mn-ea"/>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tiff"/><Relationship Id="rId4" Type="http://schemas.openxmlformats.org/officeDocument/2006/relationships/image" Target="../media/image14.tiff"/><Relationship Id="rId5" Type="http://schemas.openxmlformats.org/officeDocument/2006/relationships/image" Target="../media/image15.tiff"/><Relationship Id="rId6" Type="http://schemas.openxmlformats.org/officeDocument/2006/relationships/image" Target="../media/image16.tiff"/><Relationship Id="rId7" Type="http://schemas.openxmlformats.org/officeDocument/2006/relationships/image" Target="../media/image17.tiff"/><Relationship Id="rId1" Type="http://schemas.openxmlformats.org/officeDocument/2006/relationships/slideLayout" Target="../slideLayouts/slideLayout2.xml"/><Relationship Id="rId2" Type="http://schemas.openxmlformats.org/officeDocument/2006/relationships/image" Target="../media/image12.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 Id="rId3"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 Id="rId3"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 Id="rId3" Type="http://schemas.openxmlformats.org/officeDocument/2006/relationships/image" Target="../media/image25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image" Target="../media/image34.png"/><Relationship Id="rId7" Type="http://schemas.openxmlformats.org/officeDocument/2006/relationships/image" Target="../media/image35.png"/><Relationship Id="rId8"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00.png"/><Relationship Id="rId4" Type="http://schemas.openxmlformats.org/officeDocument/2006/relationships/image" Target="../media/image310.png"/><Relationship Id="rId5" Type="http://schemas.openxmlformats.org/officeDocument/2006/relationships/image" Target="../media/image320.png"/><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4" Type="http://schemas.openxmlformats.org/officeDocument/2006/relationships/image" Target="../media/image40.jpeg"/><Relationship Id="rId1" Type="http://schemas.openxmlformats.org/officeDocument/2006/relationships/slideLayout" Target="../slideLayouts/slideLayout2.xml"/><Relationship Id="rId2" Type="http://schemas.openxmlformats.org/officeDocument/2006/relationships/image" Target="../media/image3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0.png"/><Relationship Id="rId3" Type="http://schemas.openxmlformats.org/officeDocument/2006/relationships/image" Target="../media/image4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3.jpeg"/><Relationship Id="rId3" Type="http://schemas.openxmlformats.org/officeDocument/2006/relationships/image" Target="../media/image4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9.png"/><Relationship Id="rId3" Type="http://schemas.openxmlformats.org/officeDocument/2006/relationships/image" Target="../media/image5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sz="quarter"/>
          </p:nvPr>
        </p:nvSpPr>
        <p:spPr>
          <a:xfrm>
            <a:off x="457200" y="2852936"/>
            <a:ext cx="8229600" cy="430887"/>
          </a:xfrm>
        </p:spPr>
        <p:txBody>
          <a:bodyPr/>
          <a:lstStyle/>
          <a:p>
            <a:r>
              <a:rPr lang="de-DE" dirty="0" err="1" smtClean="0"/>
              <a:t>Correction</a:t>
            </a:r>
            <a:r>
              <a:rPr lang="de-DE" dirty="0" smtClean="0"/>
              <a:t> </a:t>
            </a:r>
            <a:r>
              <a:rPr lang="de-DE" dirty="0" err="1" smtClean="0"/>
              <a:t>Methods</a:t>
            </a:r>
            <a:endParaRPr lang="de-DE" dirty="0" smtClean="0"/>
          </a:p>
        </p:txBody>
      </p:sp>
      <p:sp>
        <p:nvSpPr>
          <p:cNvPr id="3075" name="Subtitle 2"/>
          <p:cNvSpPr>
            <a:spLocks noGrp="1"/>
          </p:cNvSpPr>
          <p:nvPr>
            <p:ph type="subTitle" sz="quarter" idx="1"/>
          </p:nvPr>
        </p:nvSpPr>
        <p:spPr>
          <a:xfrm>
            <a:off x="434162" y="3435271"/>
            <a:ext cx="8229600" cy="643253"/>
          </a:xfrm>
        </p:spPr>
        <p:txBody>
          <a:bodyPr/>
          <a:lstStyle/>
          <a:p>
            <a:r>
              <a:rPr lang="en-US" dirty="0" smtClean="0"/>
              <a:t>Jonathan Disselhorst, PhD</a:t>
            </a:r>
          </a:p>
          <a:p>
            <a:r>
              <a:rPr lang="en-US" dirty="0" smtClean="0"/>
              <a:t>Jonathan.Disselhorst@med.uni-tuebingen.de</a:t>
            </a:r>
          </a:p>
        </p:txBody>
      </p:sp>
    </p:spTree>
    <p:extLst>
      <p:ext uri="{BB962C8B-B14F-4D97-AF65-F5344CB8AC3E}">
        <p14:creationId xmlns:p14="http://schemas.microsoft.com/office/powerpoint/2010/main" val="7626811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Corrections Overview</a:t>
            </a:r>
            <a:endParaRPr lang="en-US" dirty="0"/>
          </a:p>
        </p:txBody>
      </p:sp>
      <p:sp>
        <p:nvSpPr>
          <p:cNvPr id="3" name="Content Placeholder 2"/>
          <p:cNvSpPr>
            <a:spLocks noGrp="1"/>
          </p:cNvSpPr>
          <p:nvPr>
            <p:ph idx="1"/>
          </p:nvPr>
        </p:nvSpPr>
        <p:spPr/>
        <p:txBody>
          <a:bodyPr/>
          <a:lstStyle/>
          <a:p>
            <a:r>
              <a:rPr lang="en-US" dirty="0"/>
              <a:t>Normalization</a:t>
            </a:r>
          </a:p>
          <a:p>
            <a:r>
              <a:rPr lang="en-US" dirty="0" smtClean="0"/>
              <a:t>Random</a:t>
            </a:r>
            <a:endParaRPr lang="en-US" dirty="0"/>
          </a:p>
          <a:p>
            <a:r>
              <a:rPr lang="en-US" dirty="0"/>
              <a:t>Dead time</a:t>
            </a:r>
          </a:p>
          <a:p>
            <a:r>
              <a:rPr lang="en-US" dirty="0" smtClean="0"/>
              <a:t>Attenuation</a:t>
            </a:r>
          </a:p>
          <a:p>
            <a:r>
              <a:rPr lang="en-US" dirty="0" smtClean="0"/>
              <a:t>Scatter</a:t>
            </a:r>
            <a:endParaRPr lang="en-US" dirty="0"/>
          </a:p>
          <a:p>
            <a:r>
              <a:rPr lang="en-US" dirty="0" smtClean="0"/>
              <a:t>Motion</a:t>
            </a:r>
          </a:p>
          <a:p>
            <a:r>
              <a:rPr lang="en-US" dirty="0" smtClean="0"/>
              <a:t>…</a:t>
            </a:r>
            <a:endParaRPr lang="en-US" dirty="0"/>
          </a:p>
          <a:p>
            <a:endParaRPr lang="en-US" dirty="0"/>
          </a:p>
        </p:txBody>
      </p:sp>
    </p:spTree>
    <p:extLst>
      <p:ext uri="{BB962C8B-B14F-4D97-AF65-F5344CB8AC3E}">
        <p14:creationId xmlns:p14="http://schemas.microsoft.com/office/powerpoint/2010/main" val="154411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Normalization</a:t>
            </a:r>
            <a:endParaRPr lang="en-US" dirty="0"/>
          </a:p>
        </p:txBody>
      </p:sp>
      <p:sp>
        <p:nvSpPr>
          <p:cNvPr id="4" name="AutoShape 2" descr="https://static.healthcare.siemens.com/siemens_hwem-hwem_ssxa_websites-context-root/wcm/idc/groups/public/@global/@imaging/@mri/documents/image/mdaw/mtq0/~edisp/mri-biograph_mmr-technical-pet_detector-00082798/~renditions/mri-biograph_mmr-technical-pet_detector-00082798~1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494867" y="3173979"/>
            <a:ext cx="3649133" cy="1888067"/>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5976" y="917093"/>
            <a:ext cx="3201898" cy="2099022"/>
          </a:xfrm>
          <a:prstGeom prst="rect">
            <a:avLst/>
          </a:prstGeom>
        </p:spPr>
      </p:pic>
      <p:sp>
        <p:nvSpPr>
          <p:cNvPr id="7" name="TextBox 6"/>
          <p:cNvSpPr txBox="1"/>
          <p:nvPr/>
        </p:nvSpPr>
        <p:spPr>
          <a:xfrm>
            <a:off x="5696838" y="6351711"/>
            <a:ext cx="1683474" cy="461665"/>
          </a:xfrm>
          <a:prstGeom prst="rect">
            <a:avLst/>
          </a:prstGeom>
          <a:noFill/>
        </p:spPr>
        <p:txBody>
          <a:bodyPr wrap="none" rtlCol="0">
            <a:spAutoFit/>
          </a:bodyPr>
          <a:lstStyle/>
          <a:p>
            <a:r>
              <a:rPr lang="en-US" sz="1200" dirty="0" err="1" smtClean="0"/>
              <a:t>Bushberg</a:t>
            </a:r>
            <a:r>
              <a:rPr lang="en-US" sz="1200" dirty="0" smtClean="0"/>
              <a:t> et al.</a:t>
            </a:r>
          </a:p>
          <a:p>
            <a:r>
              <a:rPr lang="en-US" sz="1200" dirty="0" smtClean="0"/>
              <a:t>Siemens </a:t>
            </a:r>
            <a:r>
              <a:rPr lang="en-US" sz="1200" dirty="0" err="1" smtClean="0"/>
              <a:t>Healthineers</a:t>
            </a:r>
            <a:endParaRPr lang="en-US" sz="1200" dirty="0"/>
          </a:p>
        </p:txBody>
      </p:sp>
      <p:pic>
        <p:nvPicPr>
          <p:cNvPr id="9" name="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7438" y="882807"/>
            <a:ext cx="3078379" cy="3122257"/>
          </a:xfrm>
          <a:prstGeom prst="rect">
            <a:avLst/>
          </a:prstGeom>
        </p:spPr>
      </p:pic>
      <p:sp>
        <p:nvSpPr>
          <p:cNvPr id="10" name="TextBox 9"/>
          <p:cNvSpPr txBox="1"/>
          <p:nvPr/>
        </p:nvSpPr>
        <p:spPr>
          <a:xfrm>
            <a:off x="1627550" y="6428601"/>
            <a:ext cx="978153" cy="276999"/>
          </a:xfrm>
          <a:prstGeom prst="rect">
            <a:avLst/>
          </a:prstGeom>
          <a:noFill/>
        </p:spPr>
        <p:txBody>
          <a:bodyPr wrap="none" rtlCol="0">
            <a:spAutoFit/>
          </a:bodyPr>
          <a:lstStyle/>
          <a:p>
            <a:r>
              <a:rPr lang="en-US" sz="1200" dirty="0" smtClean="0"/>
              <a:t>Bailey et al.</a:t>
            </a:r>
            <a:endParaRPr lang="en-US" sz="1200" dirty="0"/>
          </a:p>
        </p:txBody>
      </p:sp>
      <p:sp>
        <p:nvSpPr>
          <p:cNvPr id="11" name="TextBox 10"/>
          <p:cNvSpPr txBox="1"/>
          <p:nvPr/>
        </p:nvSpPr>
        <p:spPr>
          <a:xfrm>
            <a:off x="121895" y="4221088"/>
            <a:ext cx="5170185" cy="1015663"/>
          </a:xfrm>
          <a:prstGeom prst="rect">
            <a:avLst/>
          </a:prstGeom>
          <a:noFill/>
        </p:spPr>
        <p:txBody>
          <a:bodyPr wrap="square" rtlCol="0">
            <a:spAutoFit/>
          </a:bodyPr>
          <a:lstStyle/>
          <a:p>
            <a:r>
              <a:rPr lang="en-US" sz="2000" dirty="0" smtClean="0"/>
              <a:t>Lines of Response (LOR) in a PET scanner have a different sensitivity. These variations have to be removed prior to reconstruction.</a:t>
            </a:r>
            <a:endParaRPr lang="en-US" sz="2000" dirty="0"/>
          </a:p>
        </p:txBody>
      </p:sp>
      <p:sp>
        <p:nvSpPr>
          <p:cNvPr id="12" name="TextBox 11"/>
          <p:cNvSpPr txBox="1"/>
          <p:nvPr/>
        </p:nvSpPr>
        <p:spPr>
          <a:xfrm>
            <a:off x="155575" y="5435932"/>
            <a:ext cx="8520113" cy="646331"/>
          </a:xfrm>
          <a:prstGeom prst="rect">
            <a:avLst/>
          </a:prstGeom>
          <a:noFill/>
        </p:spPr>
        <p:txBody>
          <a:bodyPr wrap="square" rtlCol="0">
            <a:spAutoFit/>
          </a:bodyPr>
          <a:lstStyle/>
          <a:p>
            <a:r>
              <a:rPr lang="en-US" sz="1800" dirty="0" smtClean="0"/>
              <a:t>Causes: Variations in detector efficiency, geometric effects, solid angle, time synchronization, ….</a:t>
            </a:r>
            <a:endParaRPr lang="en-US" sz="1800" dirty="0"/>
          </a:p>
        </p:txBody>
      </p:sp>
    </p:spTree>
    <p:extLst>
      <p:ext uri="{BB962C8B-B14F-4D97-AF65-F5344CB8AC3E}">
        <p14:creationId xmlns:p14="http://schemas.microsoft.com/office/powerpoint/2010/main" val="39582504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Normalization</a:t>
            </a:r>
            <a:endParaRPr lang="en-US" dirty="0"/>
          </a:p>
        </p:txBody>
      </p:sp>
      <p:sp>
        <p:nvSpPr>
          <p:cNvPr id="4" name="Rectangle 3"/>
          <p:cNvSpPr/>
          <p:nvPr/>
        </p:nvSpPr>
        <p:spPr>
          <a:xfrm>
            <a:off x="473495" y="2062882"/>
            <a:ext cx="8006316" cy="3108543"/>
          </a:xfrm>
          <a:prstGeom prst="rect">
            <a:avLst/>
          </a:prstGeom>
        </p:spPr>
        <p:txBody>
          <a:bodyPr wrap="square">
            <a:spAutoFit/>
          </a:bodyPr>
          <a:lstStyle/>
          <a:p>
            <a:pPr marL="342900" indent="-342900">
              <a:buFont typeface="Arial" panose="020B0604020202020204" pitchFamily="34" charset="0"/>
              <a:buChar char="•"/>
            </a:pPr>
            <a:r>
              <a:rPr lang="en-US" sz="2800" dirty="0" smtClean="0"/>
              <a:t>Uniformly illuminate </a:t>
            </a:r>
            <a:r>
              <a:rPr lang="en-US" sz="2800" dirty="0"/>
              <a:t>all LORs with </a:t>
            </a:r>
            <a:r>
              <a:rPr lang="en-US" sz="2800" dirty="0" smtClean="0"/>
              <a:t>a positron </a:t>
            </a:r>
            <a:r>
              <a:rPr lang="en-US" sz="2800" dirty="0"/>
              <a:t>source (usually </a:t>
            </a:r>
            <a:r>
              <a:rPr lang="en-US" sz="2800" baseline="30000" dirty="0" smtClean="0"/>
              <a:t>68</a:t>
            </a:r>
            <a:r>
              <a:rPr lang="en-US" sz="2800" dirty="0" smtClean="0"/>
              <a:t>Ge)</a:t>
            </a:r>
          </a:p>
          <a:p>
            <a:pPr marL="342900" indent="-342900">
              <a:buFont typeface="Arial" panose="020B0604020202020204" pitchFamily="34" charset="0"/>
              <a:buChar char="•"/>
            </a:pPr>
            <a:r>
              <a:rPr lang="en-US" sz="2800" dirty="0" smtClean="0"/>
              <a:t>Normalization </a:t>
            </a:r>
            <a:r>
              <a:rPr lang="en-US" sz="2800" dirty="0"/>
              <a:t>coefficients are assumed </a:t>
            </a:r>
            <a:r>
              <a:rPr lang="en-US" sz="2800" dirty="0" smtClean="0"/>
              <a:t>proportional to </a:t>
            </a:r>
            <a:r>
              <a:rPr lang="en-US" sz="2800" dirty="0"/>
              <a:t>the inverse of the counts for each </a:t>
            </a:r>
            <a:r>
              <a:rPr lang="en-US" sz="2800" dirty="0" smtClean="0"/>
              <a:t>LOR</a:t>
            </a:r>
          </a:p>
          <a:p>
            <a:pPr marL="342900" indent="-342900">
              <a:buFont typeface="Arial" panose="020B0604020202020204" pitchFamily="34" charset="0"/>
              <a:buChar char="•"/>
            </a:pPr>
            <a:r>
              <a:rPr lang="en-US" sz="2800" dirty="0" smtClean="0"/>
              <a:t>Long </a:t>
            </a:r>
            <a:r>
              <a:rPr lang="en-US" sz="2800" dirty="0"/>
              <a:t>acquisition times required (several </a:t>
            </a:r>
            <a:r>
              <a:rPr lang="en-US" sz="2800" dirty="0" smtClean="0"/>
              <a:t>hours)</a:t>
            </a:r>
          </a:p>
          <a:p>
            <a:pPr marL="342900" indent="-342900">
              <a:buFont typeface="Arial" panose="020B0604020202020204" pitchFamily="34" charset="0"/>
              <a:buChar char="•"/>
            </a:pPr>
            <a:r>
              <a:rPr lang="en-US" sz="2800" dirty="0" smtClean="0"/>
              <a:t>Sources </a:t>
            </a:r>
            <a:r>
              <a:rPr lang="en-US" sz="2800" dirty="0"/>
              <a:t>require uniform activity distribution</a:t>
            </a:r>
          </a:p>
        </p:txBody>
      </p:sp>
    </p:spTree>
    <p:extLst>
      <p:ext uri="{BB962C8B-B14F-4D97-AF65-F5344CB8AC3E}">
        <p14:creationId xmlns:p14="http://schemas.microsoft.com/office/powerpoint/2010/main" val="35057633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Normalization</a:t>
            </a:r>
            <a:endParaRPr lang="en-US" dirty="0"/>
          </a:p>
        </p:txBody>
      </p:sp>
      <p:grpSp>
        <p:nvGrpSpPr>
          <p:cNvPr id="5" name="Group 4"/>
          <p:cNvGrpSpPr/>
          <p:nvPr/>
        </p:nvGrpSpPr>
        <p:grpSpPr>
          <a:xfrm>
            <a:off x="201191" y="725808"/>
            <a:ext cx="4010769" cy="2887858"/>
            <a:chOff x="201191" y="725808"/>
            <a:chExt cx="4010769" cy="2887858"/>
          </a:xfrm>
        </p:grpSpPr>
        <p:pic>
          <p:nvPicPr>
            <p:cNvPr id="11266" name="Picture 2" descr="M:\Arbeitsgruppe\Jonathan_Disselhorst\Temp\jd\JuMa_INT3-16-01-small-phantom4_311016_EM_F18_1800s_em_v1.scn_f0_x44_y80_z75_coro.tif"/>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22226" y="725808"/>
              <a:ext cx="1989734" cy="2487168"/>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M:\Arbeitsgruppe\Jonathan_Disselhorst\Temp\jd\JuMa_INT3-16-01-small-phantom4_311016_EM_F18_1800s_em_v1.scn_f0_x44_y80_z75_trans.ti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1191" y="725808"/>
              <a:ext cx="1989734" cy="2487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00551" y="3244334"/>
              <a:ext cx="2223686" cy="369332"/>
            </a:xfrm>
            <a:prstGeom prst="rect">
              <a:avLst/>
            </a:prstGeom>
            <a:noFill/>
          </p:spPr>
          <p:txBody>
            <a:bodyPr wrap="none" rtlCol="0">
              <a:spAutoFit/>
            </a:bodyPr>
            <a:lstStyle/>
            <a:p>
              <a:pPr algn="ctr"/>
              <a:r>
                <a:rPr lang="en-US" sz="1800" dirty="0" smtClean="0"/>
                <a:t>Measured sinogram</a:t>
              </a:r>
              <a:endParaRPr lang="en-US" sz="1800" dirty="0"/>
            </a:p>
          </p:txBody>
        </p:sp>
      </p:grpSp>
      <p:grpSp>
        <p:nvGrpSpPr>
          <p:cNvPr id="6" name="Group 5"/>
          <p:cNvGrpSpPr/>
          <p:nvPr/>
        </p:nvGrpSpPr>
        <p:grpSpPr>
          <a:xfrm>
            <a:off x="4788024" y="725808"/>
            <a:ext cx="4026730" cy="2849813"/>
            <a:chOff x="4788024" y="725808"/>
            <a:chExt cx="4026730" cy="2849813"/>
          </a:xfrm>
        </p:grpSpPr>
        <p:pic>
          <p:nvPicPr>
            <p:cNvPr id="11268" name="Picture 4" descr="M:\Arbeitsgruppe\Jonathan_Disselhorst\Temp\jd\Norm_Sc1_220316_norm_Ge68_3000000000_counts_nm_v1.nrm_f0_x44_y80_z75_coro.t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25020" y="725808"/>
              <a:ext cx="1989734" cy="2487168"/>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descr="M:\Arbeitsgruppe\Jonathan_Disselhorst\Temp\jd\Norm_Sc1_220316_norm_Ge68_3000000000_counts_nm_v1.nrm_f0_x44_y80_z75_trans.tif"/>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788024" y="725808"/>
              <a:ext cx="1989734" cy="248716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5980107" y="3206289"/>
              <a:ext cx="1595309" cy="369332"/>
            </a:xfrm>
            <a:prstGeom prst="rect">
              <a:avLst/>
            </a:prstGeom>
            <a:noFill/>
          </p:spPr>
          <p:txBody>
            <a:bodyPr wrap="none" rtlCol="0">
              <a:spAutoFit/>
            </a:bodyPr>
            <a:lstStyle/>
            <a:p>
              <a:pPr algn="ctr"/>
              <a:r>
                <a:rPr lang="en-US" sz="1800" dirty="0" smtClean="0"/>
                <a:t>Normalization</a:t>
              </a:r>
              <a:endParaRPr lang="en-US" sz="1800" dirty="0"/>
            </a:p>
          </p:txBody>
        </p:sp>
      </p:grpSp>
      <p:grpSp>
        <p:nvGrpSpPr>
          <p:cNvPr id="7" name="Group 6"/>
          <p:cNvGrpSpPr/>
          <p:nvPr/>
        </p:nvGrpSpPr>
        <p:grpSpPr>
          <a:xfrm>
            <a:off x="2490182" y="3750144"/>
            <a:ext cx="6324572" cy="2487168"/>
            <a:chOff x="2490182" y="3750144"/>
            <a:chExt cx="6324572" cy="2487168"/>
          </a:xfrm>
        </p:grpSpPr>
        <p:pic>
          <p:nvPicPr>
            <p:cNvPr id="11270" name="Picture 6" descr="M:\Arbeitsgruppe\Jonathan_Disselhorst\Temp\jd\normalized.scn_f0_x44_y80_z75_coro.tif"/>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825020" y="3750144"/>
              <a:ext cx="1989734" cy="2487168"/>
            </a:xfrm>
            <a:prstGeom prst="rect">
              <a:avLst/>
            </a:prstGeom>
            <a:noFill/>
            <a:extLst>
              <a:ext uri="{909E8E84-426E-40DD-AFC4-6F175D3DCCD1}">
                <a14:hiddenFill xmlns:a14="http://schemas.microsoft.com/office/drawing/2010/main">
                  <a:solidFill>
                    <a:srgbClr val="FFFFFF"/>
                  </a:solidFill>
                </a14:hiddenFill>
              </a:ext>
            </a:extLst>
          </p:spPr>
        </p:pic>
        <p:pic>
          <p:nvPicPr>
            <p:cNvPr id="11271" name="Picture 7" descr="M:\Arbeitsgruppe\Jonathan_Disselhorst\Temp\jd\normalized.scn_f0_x44_y80_z75_trans.tif"/>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788024" y="3750144"/>
              <a:ext cx="1989734" cy="248716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490182" y="4809062"/>
              <a:ext cx="2210862" cy="369332"/>
            </a:xfrm>
            <a:prstGeom prst="rect">
              <a:avLst/>
            </a:prstGeom>
            <a:noFill/>
          </p:spPr>
          <p:txBody>
            <a:bodyPr wrap="none" rtlCol="0">
              <a:spAutoFit/>
            </a:bodyPr>
            <a:lstStyle/>
            <a:p>
              <a:pPr algn="ctr"/>
              <a:r>
                <a:rPr lang="en-US" sz="1800" dirty="0" smtClean="0"/>
                <a:t>Corrected sinogram</a:t>
              </a:r>
              <a:endParaRPr lang="en-US" sz="1800" dirty="0"/>
            </a:p>
          </p:txBody>
        </p:sp>
      </p:grpSp>
    </p:spTree>
    <p:extLst>
      <p:ext uri="{BB962C8B-B14F-4D97-AF65-F5344CB8AC3E}">
        <p14:creationId xmlns:p14="http://schemas.microsoft.com/office/powerpoint/2010/main" val="4095921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
            </a:r>
            <a:r>
              <a:rPr lang="en-US" dirty="0" err="1" smtClean="0"/>
              <a:t>Randoms</a:t>
            </a:r>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374" y="908720"/>
            <a:ext cx="5228753" cy="5134636"/>
          </a:xfrm>
          <a:prstGeom prst="rect">
            <a:avLst/>
          </a:prstGeom>
        </p:spPr>
      </p:pic>
      <p:sp>
        <p:nvSpPr>
          <p:cNvPr id="5" name="TextBox 4"/>
          <p:cNvSpPr txBox="1"/>
          <p:nvPr/>
        </p:nvSpPr>
        <p:spPr>
          <a:xfrm>
            <a:off x="3953584" y="6277848"/>
            <a:ext cx="1244251" cy="338554"/>
          </a:xfrm>
          <a:prstGeom prst="rect">
            <a:avLst/>
          </a:prstGeom>
          <a:noFill/>
        </p:spPr>
        <p:txBody>
          <a:bodyPr wrap="none" rtlCol="0">
            <a:spAutoFit/>
          </a:bodyPr>
          <a:lstStyle/>
          <a:p>
            <a:pPr algn="ctr"/>
            <a:r>
              <a:rPr lang="en-US" sz="1600" dirty="0" smtClean="0"/>
              <a:t>Bailey et al.</a:t>
            </a:r>
            <a:endParaRPr lang="en-US" sz="1600" dirty="0"/>
          </a:p>
        </p:txBody>
      </p:sp>
      <p:sp>
        <p:nvSpPr>
          <p:cNvPr id="6" name="Rectangle 5"/>
          <p:cNvSpPr/>
          <p:nvPr/>
        </p:nvSpPr>
        <p:spPr bwMode="auto">
          <a:xfrm>
            <a:off x="251520" y="836712"/>
            <a:ext cx="2808312" cy="2639326"/>
          </a:xfrm>
          <a:prstGeom prst="rect">
            <a:avLst/>
          </a:prstGeom>
          <a:solidFill>
            <a:srgbClr val="FFFFFF">
              <a:alpha val="85098"/>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7" name="Rectangle 6"/>
          <p:cNvSpPr/>
          <p:nvPr/>
        </p:nvSpPr>
        <p:spPr bwMode="auto">
          <a:xfrm>
            <a:off x="3059832" y="834827"/>
            <a:ext cx="2808312" cy="2639326"/>
          </a:xfrm>
          <a:prstGeom prst="rect">
            <a:avLst/>
          </a:prstGeom>
          <a:solidFill>
            <a:srgbClr val="FFFFFF">
              <a:alpha val="85098"/>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8" name="Rectangle 7"/>
          <p:cNvSpPr/>
          <p:nvPr/>
        </p:nvSpPr>
        <p:spPr bwMode="auto">
          <a:xfrm>
            <a:off x="251520" y="3476782"/>
            <a:ext cx="2808312" cy="2639326"/>
          </a:xfrm>
          <a:prstGeom prst="rect">
            <a:avLst/>
          </a:prstGeom>
          <a:solidFill>
            <a:srgbClr val="FFFFFF">
              <a:alpha val="85098"/>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9" name="Rectangle 8"/>
          <p:cNvSpPr/>
          <p:nvPr/>
        </p:nvSpPr>
        <p:spPr bwMode="auto">
          <a:xfrm>
            <a:off x="3104492" y="3479411"/>
            <a:ext cx="2808312" cy="2639326"/>
          </a:xfrm>
          <a:prstGeom prst="rect">
            <a:avLst/>
          </a:prstGeom>
          <a:solidFill>
            <a:srgbClr val="FFFFFF">
              <a:alpha val="85098"/>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grpSp>
        <p:nvGrpSpPr>
          <p:cNvPr id="12" name="Group 11"/>
          <p:cNvGrpSpPr/>
          <p:nvPr/>
        </p:nvGrpSpPr>
        <p:grpSpPr>
          <a:xfrm>
            <a:off x="3104492" y="834827"/>
            <a:ext cx="5778233" cy="5281281"/>
            <a:chOff x="3104492" y="834827"/>
            <a:chExt cx="5778233" cy="5281281"/>
          </a:xfrm>
        </p:grpSpPr>
        <p:pic>
          <p:nvPicPr>
            <p:cNvPr id="10" name="Pictur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09750" y="2117360"/>
              <a:ext cx="5772975" cy="3998748"/>
            </a:xfrm>
            <a:prstGeom prst="rect">
              <a:avLst/>
            </a:prstGeom>
          </p:spPr>
        </p:pic>
        <p:sp>
          <p:nvSpPr>
            <p:cNvPr id="11" name="Rectangle 10"/>
            <p:cNvSpPr/>
            <p:nvPr/>
          </p:nvSpPr>
          <p:spPr bwMode="auto">
            <a:xfrm>
              <a:off x="3104492" y="834827"/>
              <a:ext cx="5778233" cy="1321548"/>
            </a:xfrm>
            <a:prstGeom prst="rect">
              <a:avLst/>
            </a:prstGeom>
            <a:solidFill>
              <a:srgbClr val="FFFF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grpSp>
      <p:sp>
        <p:nvSpPr>
          <p:cNvPr id="13" name="TextBox 12"/>
          <p:cNvSpPr txBox="1"/>
          <p:nvPr/>
        </p:nvSpPr>
        <p:spPr>
          <a:xfrm>
            <a:off x="3923928" y="6537305"/>
            <a:ext cx="1303562" cy="338554"/>
          </a:xfrm>
          <a:prstGeom prst="rect">
            <a:avLst/>
          </a:prstGeom>
          <a:noFill/>
        </p:spPr>
        <p:txBody>
          <a:bodyPr wrap="none" rtlCol="0">
            <a:spAutoFit/>
          </a:bodyPr>
          <a:lstStyle/>
          <a:p>
            <a:pPr algn="ctr"/>
            <a:r>
              <a:rPr lang="en-US" sz="1600" dirty="0" smtClean="0"/>
              <a:t>Cherry et al.</a:t>
            </a:r>
            <a:endParaRPr lang="en-US" sz="1600" dirty="0"/>
          </a:p>
        </p:txBody>
      </p:sp>
    </p:spTree>
    <p:extLst>
      <p:ext uri="{BB962C8B-B14F-4D97-AF65-F5344CB8AC3E}">
        <p14:creationId xmlns:p14="http://schemas.microsoft.com/office/powerpoint/2010/main" val="247772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ntr" presetSubtype="0"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hidden"/>
                                      </p:to>
                                    </p:set>
                                  </p:childTnLst>
                                </p:cTn>
                              </p:par>
                              <p:par>
                                <p:cTn id="17" presetID="1" presetClass="entr" presetSubtype="0" fill="hold" grpId="1"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P spid="9" grpId="0" animBg="1"/>
      <p:bldP spid="9" grpId="1"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
            </a:r>
            <a:r>
              <a:rPr lang="en-US" dirty="0" err="1" smtClean="0"/>
              <a:t>Randoms</a:t>
            </a:r>
            <a:endParaRPr lang="en-US" dirty="0"/>
          </a:p>
        </p:txBody>
      </p:sp>
      <p:sp>
        <p:nvSpPr>
          <p:cNvPr id="5" name="TextBox 4"/>
          <p:cNvSpPr txBox="1"/>
          <p:nvPr/>
        </p:nvSpPr>
        <p:spPr>
          <a:xfrm>
            <a:off x="435016" y="764704"/>
            <a:ext cx="8169432" cy="3785652"/>
          </a:xfrm>
          <a:prstGeom prst="rect">
            <a:avLst/>
          </a:prstGeom>
          <a:noFill/>
        </p:spPr>
        <p:txBody>
          <a:bodyPr wrap="square" rtlCol="0">
            <a:spAutoFit/>
          </a:bodyPr>
          <a:lstStyle/>
          <a:p>
            <a:pPr marL="342900" indent="-342900">
              <a:buFont typeface="Arial" panose="020B0604020202020204" pitchFamily="34" charset="0"/>
              <a:buChar char="•"/>
            </a:pPr>
            <a:r>
              <a:rPr lang="en-US" dirty="0" err="1" smtClean="0"/>
              <a:t>Randoms</a:t>
            </a:r>
            <a:r>
              <a:rPr lang="en-US" dirty="0" smtClean="0"/>
              <a:t> occur because of the finite time window; two uncorrelated events can be detected. </a:t>
            </a:r>
          </a:p>
          <a:p>
            <a:pPr marL="342900" indent="-342900">
              <a:buFont typeface="Arial" panose="020B0604020202020204" pitchFamily="34" charset="0"/>
              <a:buChar char="•"/>
            </a:pPr>
            <a:r>
              <a:rPr lang="en-US" dirty="0" smtClean="0"/>
              <a:t>When left uncorrected, </a:t>
            </a:r>
            <a:r>
              <a:rPr lang="en-US" dirty="0" err="1" smtClean="0"/>
              <a:t>randoms</a:t>
            </a:r>
            <a:r>
              <a:rPr lang="en-US" dirty="0" smtClean="0"/>
              <a:t> add a uniform background to the entire image</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smtClean="0"/>
              <a:t>Several options to </a:t>
            </a:r>
            <a:r>
              <a:rPr lang="en-US" i="1" dirty="0" smtClean="0"/>
              <a:t>estimate</a:t>
            </a:r>
            <a:r>
              <a:rPr lang="en-US" dirty="0" smtClean="0"/>
              <a:t> the number of </a:t>
            </a:r>
            <a:r>
              <a:rPr lang="en-US" dirty="0" err="1" smtClean="0"/>
              <a:t>randoms</a:t>
            </a:r>
            <a:r>
              <a:rPr lang="en-US" dirty="0" smtClean="0"/>
              <a:t>:</a:t>
            </a:r>
          </a:p>
          <a:p>
            <a:pPr marL="800100" lvl="1" indent="-342900">
              <a:buFont typeface="Arial" panose="020B0604020202020204" pitchFamily="34" charset="0"/>
              <a:buChar char="•"/>
            </a:pPr>
            <a:r>
              <a:rPr lang="en-US" dirty="0" smtClean="0"/>
              <a:t>Using a delayed time window </a:t>
            </a:r>
          </a:p>
          <a:p>
            <a:pPr marL="800100" lvl="1" indent="-342900">
              <a:buFont typeface="Arial" panose="020B0604020202020204" pitchFamily="34" charset="0"/>
              <a:buChar char="•"/>
            </a:pPr>
            <a:r>
              <a:rPr lang="en-US" dirty="0" smtClean="0"/>
              <a:t>From singles</a:t>
            </a:r>
          </a:p>
          <a:p>
            <a:pPr marL="800100" lvl="1" indent="-342900">
              <a:buFont typeface="Arial" panose="020B0604020202020204" pitchFamily="34" charset="0"/>
              <a:buChar char="•"/>
            </a:pPr>
            <a:r>
              <a:rPr lang="en-US" dirty="0" smtClean="0"/>
              <a:t>Fitting of the tail of the sinogram </a:t>
            </a:r>
            <a:br>
              <a:rPr lang="en-US" dirty="0" smtClean="0"/>
            </a:br>
            <a:r>
              <a:rPr lang="en-US" sz="1800" dirty="0" smtClean="0"/>
              <a:t>(sometimes together with scatter correction, details to follow)</a:t>
            </a:r>
            <a:endParaRPr lang="en-US" sz="1800" dirty="0"/>
          </a:p>
        </p:txBody>
      </p:sp>
      <p:grpSp>
        <p:nvGrpSpPr>
          <p:cNvPr id="21" name="Group 20"/>
          <p:cNvGrpSpPr/>
          <p:nvPr/>
        </p:nvGrpSpPr>
        <p:grpSpPr>
          <a:xfrm>
            <a:off x="1176872" y="4546084"/>
            <a:ext cx="1882960" cy="338554"/>
            <a:chOff x="1176872" y="4674622"/>
            <a:chExt cx="1882960" cy="338554"/>
          </a:xfrm>
        </p:grpSpPr>
        <p:cxnSp>
          <p:nvCxnSpPr>
            <p:cNvPr id="14" name="Straight Connector 13"/>
            <p:cNvCxnSpPr/>
            <p:nvPr/>
          </p:nvCxnSpPr>
          <p:spPr bwMode="auto">
            <a:xfrm>
              <a:off x="1187624" y="5013176"/>
              <a:ext cx="1872208" cy="0"/>
            </a:xfrm>
            <a:prstGeom prst="line">
              <a:avLst/>
            </a:prstGeom>
            <a:solidFill>
              <a:schemeClr val="accent1"/>
            </a:solidFill>
            <a:ln w="28575" cap="flat" cmpd="sng" algn="ctr">
              <a:solidFill>
                <a:srgbClr val="0099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TextBox 14"/>
            <p:cNvSpPr txBox="1"/>
            <p:nvPr/>
          </p:nvSpPr>
          <p:spPr>
            <a:xfrm>
              <a:off x="1176872" y="4674622"/>
              <a:ext cx="1311578" cy="338554"/>
            </a:xfrm>
            <a:prstGeom prst="rect">
              <a:avLst/>
            </a:prstGeom>
            <a:noFill/>
          </p:spPr>
          <p:txBody>
            <a:bodyPr wrap="none" rtlCol="0">
              <a:spAutoFit/>
            </a:bodyPr>
            <a:lstStyle/>
            <a:p>
              <a:pPr algn="ctr"/>
              <a:r>
                <a:rPr lang="en-US" sz="1600" dirty="0" smtClean="0">
                  <a:solidFill>
                    <a:srgbClr val="009900"/>
                  </a:solidFill>
                </a:rPr>
                <a:t>time</a:t>
              </a:r>
              <a:r>
                <a:rPr lang="en-US" sz="1600" dirty="0" smtClean="0"/>
                <a:t> </a:t>
              </a:r>
              <a:r>
                <a:rPr lang="en-US" sz="1600" dirty="0" smtClean="0">
                  <a:solidFill>
                    <a:srgbClr val="009900"/>
                  </a:solidFill>
                </a:rPr>
                <a:t>window</a:t>
              </a:r>
              <a:endParaRPr lang="en-US" sz="1600" dirty="0">
                <a:solidFill>
                  <a:srgbClr val="009900"/>
                </a:solidFill>
              </a:endParaRPr>
            </a:p>
          </p:txBody>
        </p:sp>
      </p:grpSp>
      <p:grpSp>
        <p:nvGrpSpPr>
          <p:cNvPr id="31" name="Group 30"/>
          <p:cNvGrpSpPr/>
          <p:nvPr/>
        </p:nvGrpSpPr>
        <p:grpSpPr>
          <a:xfrm>
            <a:off x="792254" y="5028654"/>
            <a:ext cx="910827" cy="1130642"/>
            <a:chOff x="792254" y="5157192"/>
            <a:chExt cx="910827" cy="1130642"/>
          </a:xfrm>
        </p:grpSpPr>
        <p:sp>
          <p:nvSpPr>
            <p:cNvPr id="12" name="Isosceles Triangle 11"/>
            <p:cNvSpPr/>
            <p:nvPr/>
          </p:nvSpPr>
          <p:spPr bwMode="auto">
            <a:xfrm>
              <a:off x="1187624" y="5157192"/>
              <a:ext cx="144016" cy="792088"/>
            </a:xfrm>
            <a:prstGeom prst="triangle">
              <a:avLst/>
            </a:prstGeom>
            <a:solidFill>
              <a:schemeClr val="bg1">
                <a:lumMod val="6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18" name="TextBox 17"/>
            <p:cNvSpPr txBox="1"/>
            <p:nvPr/>
          </p:nvSpPr>
          <p:spPr>
            <a:xfrm>
              <a:off x="792254" y="5980057"/>
              <a:ext cx="910827" cy="307777"/>
            </a:xfrm>
            <a:prstGeom prst="rect">
              <a:avLst/>
            </a:prstGeom>
            <a:noFill/>
          </p:spPr>
          <p:txBody>
            <a:bodyPr wrap="none" rtlCol="0">
              <a:spAutoFit/>
            </a:bodyPr>
            <a:lstStyle/>
            <a:p>
              <a:r>
                <a:rPr lang="en-US" sz="1400" dirty="0" smtClean="0"/>
                <a:t>1st event</a:t>
              </a:r>
              <a:endParaRPr lang="en-US" sz="1400" dirty="0"/>
            </a:p>
          </p:txBody>
        </p:sp>
      </p:grpSp>
      <p:grpSp>
        <p:nvGrpSpPr>
          <p:cNvPr id="32" name="Group 31"/>
          <p:cNvGrpSpPr/>
          <p:nvPr/>
        </p:nvGrpSpPr>
        <p:grpSpPr>
          <a:xfrm>
            <a:off x="2062565" y="5028654"/>
            <a:ext cx="1130438" cy="1115253"/>
            <a:chOff x="2062565" y="5157192"/>
            <a:chExt cx="1130438" cy="1115253"/>
          </a:xfrm>
        </p:grpSpPr>
        <p:sp>
          <p:nvSpPr>
            <p:cNvPr id="16" name="Isosceles Triangle 15"/>
            <p:cNvSpPr/>
            <p:nvPr/>
          </p:nvSpPr>
          <p:spPr bwMode="auto">
            <a:xfrm>
              <a:off x="2555776" y="5157192"/>
              <a:ext cx="144016" cy="792088"/>
            </a:xfrm>
            <a:prstGeom prst="triangle">
              <a:avLst/>
            </a:prstGeom>
            <a:solidFill>
              <a:srgbClr val="0099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22" name="TextBox 21"/>
            <p:cNvSpPr txBox="1"/>
            <p:nvPr/>
          </p:nvSpPr>
          <p:spPr>
            <a:xfrm>
              <a:off x="2062565" y="5964668"/>
              <a:ext cx="1130438" cy="307777"/>
            </a:xfrm>
            <a:prstGeom prst="rect">
              <a:avLst/>
            </a:prstGeom>
            <a:noFill/>
          </p:spPr>
          <p:txBody>
            <a:bodyPr wrap="none" rtlCol="0">
              <a:spAutoFit/>
            </a:bodyPr>
            <a:lstStyle/>
            <a:p>
              <a:pPr algn="ctr"/>
              <a:r>
                <a:rPr lang="en-US" sz="1400" dirty="0" smtClean="0"/>
                <a:t>coincidence</a:t>
              </a:r>
              <a:endParaRPr lang="en-US" sz="1400" dirty="0"/>
            </a:p>
          </p:txBody>
        </p:sp>
      </p:grpSp>
      <p:grpSp>
        <p:nvGrpSpPr>
          <p:cNvPr id="29" name="Group 28"/>
          <p:cNvGrpSpPr/>
          <p:nvPr/>
        </p:nvGrpSpPr>
        <p:grpSpPr>
          <a:xfrm>
            <a:off x="1187624" y="4077072"/>
            <a:ext cx="5844613" cy="352599"/>
            <a:chOff x="1187624" y="4205610"/>
            <a:chExt cx="5844613" cy="352599"/>
          </a:xfrm>
        </p:grpSpPr>
        <p:cxnSp>
          <p:nvCxnSpPr>
            <p:cNvPr id="24" name="Straight Connector 23"/>
            <p:cNvCxnSpPr/>
            <p:nvPr/>
          </p:nvCxnSpPr>
          <p:spPr bwMode="auto">
            <a:xfrm>
              <a:off x="1187624" y="4558209"/>
              <a:ext cx="5844613" cy="0"/>
            </a:xfrm>
            <a:prstGeom prst="line">
              <a:avLst/>
            </a:prstGeom>
            <a:solidFill>
              <a:schemeClr val="accent1"/>
            </a:solidFill>
            <a:ln w="28575" cap="flat" cmpd="sng" algn="ctr">
              <a:solidFill>
                <a:srgbClr val="0066CC"/>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TextBox 24"/>
            <p:cNvSpPr txBox="1"/>
            <p:nvPr/>
          </p:nvSpPr>
          <p:spPr>
            <a:xfrm>
              <a:off x="1189944" y="4205610"/>
              <a:ext cx="673581" cy="338554"/>
            </a:xfrm>
            <a:prstGeom prst="rect">
              <a:avLst/>
            </a:prstGeom>
            <a:noFill/>
          </p:spPr>
          <p:txBody>
            <a:bodyPr wrap="none" rtlCol="0">
              <a:spAutoFit/>
            </a:bodyPr>
            <a:lstStyle/>
            <a:p>
              <a:pPr algn="ctr"/>
              <a:r>
                <a:rPr lang="en-US" sz="1600" dirty="0" smtClean="0">
                  <a:solidFill>
                    <a:srgbClr val="0066CC"/>
                  </a:solidFill>
                </a:rPr>
                <a:t>delay</a:t>
              </a:r>
              <a:endParaRPr lang="en-US" sz="1600" dirty="0">
                <a:solidFill>
                  <a:srgbClr val="0066CC"/>
                </a:solidFill>
              </a:endParaRPr>
            </a:p>
          </p:txBody>
        </p:sp>
      </p:grpSp>
      <p:grpSp>
        <p:nvGrpSpPr>
          <p:cNvPr id="26" name="Group 25"/>
          <p:cNvGrpSpPr/>
          <p:nvPr/>
        </p:nvGrpSpPr>
        <p:grpSpPr>
          <a:xfrm>
            <a:off x="7041823" y="4546084"/>
            <a:ext cx="1873374" cy="338554"/>
            <a:chOff x="1186458" y="4674622"/>
            <a:chExt cx="1873374" cy="338554"/>
          </a:xfrm>
        </p:grpSpPr>
        <p:cxnSp>
          <p:nvCxnSpPr>
            <p:cNvPr id="27" name="Straight Connector 26"/>
            <p:cNvCxnSpPr/>
            <p:nvPr/>
          </p:nvCxnSpPr>
          <p:spPr bwMode="auto">
            <a:xfrm>
              <a:off x="1187624" y="5013176"/>
              <a:ext cx="1872208" cy="0"/>
            </a:xfrm>
            <a:prstGeom prst="line">
              <a:avLst/>
            </a:prstGeom>
            <a:solidFill>
              <a:schemeClr val="accent1"/>
            </a:solidFill>
            <a:ln w="28575" cap="flat" cmpd="sng" algn="ctr">
              <a:solidFill>
                <a:srgbClr val="0099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 name="TextBox 27"/>
            <p:cNvSpPr txBox="1"/>
            <p:nvPr/>
          </p:nvSpPr>
          <p:spPr>
            <a:xfrm>
              <a:off x="1186458" y="4674622"/>
              <a:ext cx="1673856" cy="338554"/>
            </a:xfrm>
            <a:prstGeom prst="rect">
              <a:avLst/>
            </a:prstGeom>
            <a:noFill/>
          </p:spPr>
          <p:txBody>
            <a:bodyPr wrap="none" rtlCol="0">
              <a:spAutoFit/>
            </a:bodyPr>
            <a:lstStyle/>
            <a:p>
              <a:pPr algn="ctr"/>
              <a:r>
                <a:rPr lang="en-US" sz="1600" dirty="0" smtClean="0">
                  <a:solidFill>
                    <a:srgbClr val="009900"/>
                  </a:solidFill>
                </a:rPr>
                <a:t>delayed window</a:t>
              </a:r>
              <a:endParaRPr lang="en-US" sz="1600" dirty="0">
                <a:solidFill>
                  <a:srgbClr val="009900"/>
                </a:solidFill>
              </a:endParaRPr>
            </a:p>
          </p:txBody>
        </p:sp>
      </p:grpSp>
      <p:grpSp>
        <p:nvGrpSpPr>
          <p:cNvPr id="34" name="Group 33"/>
          <p:cNvGrpSpPr/>
          <p:nvPr/>
        </p:nvGrpSpPr>
        <p:grpSpPr>
          <a:xfrm>
            <a:off x="827584" y="5820742"/>
            <a:ext cx="7848104" cy="501739"/>
            <a:chOff x="827584" y="5949280"/>
            <a:chExt cx="7848104" cy="501739"/>
          </a:xfrm>
        </p:grpSpPr>
        <p:sp>
          <p:nvSpPr>
            <p:cNvPr id="11" name="TextBox 10"/>
            <p:cNvSpPr txBox="1"/>
            <p:nvPr/>
          </p:nvSpPr>
          <p:spPr>
            <a:xfrm>
              <a:off x="4285703" y="5989354"/>
              <a:ext cx="766557" cy="461665"/>
            </a:xfrm>
            <a:prstGeom prst="rect">
              <a:avLst/>
            </a:prstGeom>
            <a:noFill/>
          </p:spPr>
          <p:txBody>
            <a:bodyPr wrap="none" rtlCol="0">
              <a:spAutoFit/>
            </a:bodyPr>
            <a:lstStyle/>
            <a:p>
              <a:r>
                <a:rPr lang="en-US" dirty="0" smtClean="0"/>
                <a:t>time</a:t>
              </a:r>
              <a:endParaRPr lang="en-US" dirty="0"/>
            </a:p>
          </p:txBody>
        </p:sp>
        <p:cxnSp>
          <p:nvCxnSpPr>
            <p:cNvPr id="10" name="Straight Arrow Connector 9"/>
            <p:cNvCxnSpPr/>
            <p:nvPr/>
          </p:nvCxnSpPr>
          <p:spPr bwMode="auto">
            <a:xfrm>
              <a:off x="827584" y="5949280"/>
              <a:ext cx="7848104" cy="0"/>
            </a:xfrm>
            <a:prstGeom prst="straightConnector1">
              <a:avLst/>
            </a:prstGeom>
            <a:solidFill>
              <a:schemeClr val="accent1"/>
            </a:solidFill>
            <a:ln w="28575"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3" name="Group 32"/>
          <p:cNvGrpSpPr/>
          <p:nvPr/>
        </p:nvGrpSpPr>
        <p:grpSpPr>
          <a:xfrm>
            <a:off x="7057019" y="5028654"/>
            <a:ext cx="790602" cy="1124654"/>
            <a:chOff x="7057019" y="5157192"/>
            <a:chExt cx="790602" cy="1124654"/>
          </a:xfrm>
        </p:grpSpPr>
        <p:sp>
          <p:nvSpPr>
            <p:cNvPr id="17" name="Isosceles Triangle 16"/>
            <p:cNvSpPr/>
            <p:nvPr/>
          </p:nvSpPr>
          <p:spPr bwMode="auto">
            <a:xfrm>
              <a:off x="7380312" y="5157192"/>
              <a:ext cx="144016" cy="792088"/>
            </a:xfrm>
            <a:prstGeom prst="triangl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30" name="TextBox 29"/>
            <p:cNvSpPr txBox="1"/>
            <p:nvPr/>
          </p:nvSpPr>
          <p:spPr>
            <a:xfrm>
              <a:off x="7057019" y="5974069"/>
              <a:ext cx="790602" cy="307777"/>
            </a:xfrm>
            <a:prstGeom prst="rect">
              <a:avLst/>
            </a:prstGeom>
            <a:noFill/>
          </p:spPr>
          <p:txBody>
            <a:bodyPr wrap="none" rtlCol="0">
              <a:spAutoFit/>
            </a:bodyPr>
            <a:lstStyle/>
            <a:p>
              <a:pPr algn="ctr"/>
              <a:r>
                <a:rPr lang="en-US" sz="1400" dirty="0" smtClean="0"/>
                <a:t>random</a:t>
              </a:r>
              <a:endParaRPr lang="en-US" sz="1400" dirty="0"/>
            </a:p>
          </p:txBody>
        </p:sp>
      </p:grpSp>
    </p:spTree>
    <p:extLst>
      <p:ext uri="{BB962C8B-B14F-4D97-AF65-F5344CB8AC3E}">
        <p14:creationId xmlns:p14="http://schemas.microsoft.com/office/powerpoint/2010/main" val="1003218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31"/>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21"/>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32"/>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29"/>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26"/>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33"/>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34"/>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Dead time</a:t>
            </a:r>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5576" y="1052736"/>
            <a:ext cx="7187496" cy="5144908"/>
          </a:xfrm>
          <a:prstGeom prst="rect">
            <a:avLst/>
          </a:prstGeom>
        </p:spPr>
      </p:pic>
      <p:sp>
        <p:nvSpPr>
          <p:cNvPr id="5" name="TextBox 4"/>
          <p:cNvSpPr txBox="1"/>
          <p:nvPr/>
        </p:nvSpPr>
        <p:spPr>
          <a:xfrm>
            <a:off x="1627550" y="6428601"/>
            <a:ext cx="2313262" cy="276999"/>
          </a:xfrm>
          <a:prstGeom prst="rect">
            <a:avLst/>
          </a:prstGeom>
          <a:noFill/>
        </p:spPr>
        <p:txBody>
          <a:bodyPr wrap="none" rtlCol="0">
            <a:spAutoFit/>
          </a:bodyPr>
          <a:lstStyle/>
          <a:p>
            <a:r>
              <a:rPr lang="en-US" sz="1200" dirty="0" smtClean="0"/>
              <a:t>Phelps, Cherry, </a:t>
            </a:r>
            <a:r>
              <a:rPr lang="en-US" sz="1200" dirty="0" err="1" smtClean="0"/>
              <a:t>Dahlbom</a:t>
            </a:r>
            <a:r>
              <a:rPr lang="en-US" sz="1200" dirty="0" smtClean="0"/>
              <a:t>. 2006</a:t>
            </a:r>
            <a:endParaRPr lang="en-US" sz="1200" dirty="0"/>
          </a:p>
        </p:txBody>
      </p:sp>
    </p:spTree>
    <p:extLst>
      <p:ext uri="{BB962C8B-B14F-4D97-AF65-F5344CB8AC3E}">
        <p14:creationId xmlns:p14="http://schemas.microsoft.com/office/powerpoint/2010/main" val="29979012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Dead time</a:t>
            </a:r>
            <a:endParaRPr lang="en-US" dirty="0"/>
          </a:p>
        </p:txBody>
      </p:sp>
      <p:sp>
        <p:nvSpPr>
          <p:cNvPr id="3" name="Content Placeholder 2"/>
          <p:cNvSpPr>
            <a:spLocks noGrp="1"/>
          </p:cNvSpPr>
          <p:nvPr>
            <p:ph idx="1"/>
          </p:nvPr>
        </p:nvSpPr>
        <p:spPr/>
        <p:txBody>
          <a:bodyPr/>
          <a:lstStyle/>
          <a:p>
            <a:pPr>
              <a:buFontTx/>
              <a:buChar char="-"/>
            </a:pPr>
            <a:r>
              <a:rPr lang="en-US" sz="2400" dirty="0"/>
              <a:t>Also electronics dead-time, a time during which the detector has to ‘reset</a:t>
            </a:r>
            <a:r>
              <a:rPr lang="en-US" sz="2400" dirty="0" smtClean="0"/>
              <a:t>’, and dead time resulting from coincidence processing</a:t>
            </a:r>
            <a:endParaRPr lang="en-US" sz="2400" dirty="0"/>
          </a:p>
          <a:p>
            <a:pPr>
              <a:buFontTx/>
              <a:buChar char="-"/>
            </a:pPr>
            <a:r>
              <a:rPr lang="en-US" sz="2400" dirty="0" smtClean="0"/>
              <a:t>Ignoring </a:t>
            </a:r>
            <a:r>
              <a:rPr lang="en-US" sz="2400" dirty="0"/>
              <a:t>dead time can lead to a significant underestimation of activity, especially at high activity </a:t>
            </a:r>
            <a:r>
              <a:rPr lang="en-US" sz="2400" dirty="0" smtClean="0"/>
              <a:t>levels, e.g., in </a:t>
            </a:r>
            <a:r>
              <a:rPr lang="en-US" sz="2400" baseline="30000" dirty="0" smtClean="0"/>
              <a:t>15</a:t>
            </a:r>
            <a:r>
              <a:rPr lang="en-US" sz="2400" dirty="0" smtClean="0"/>
              <a:t>O studies.</a:t>
            </a:r>
            <a:endParaRPr lang="en-US" sz="2400" dirty="0"/>
          </a:p>
          <a:p>
            <a:endParaRPr lang="en-US" sz="2400" dirty="0"/>
          </a:p>
        </p:txBody>
      </p:sp>
    </p:spTree>
    <p:extLst>
      <p:ext uri="{BB962C8B-B14F-4D97-AF65-F5344CB8AC3E}">
        <p14:creationId xmlns:p14="http://schemas.microsoft.com/office/powerpoint/2010/main" val="3314338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Paralyzable</a:t>
            </a:r>
            <a:r>
              <a:rPr lang="en-US" dirty="0"/>
              <a:t> and non-</a:t>
            </a:r>
            <a:r>
              <a:rPr lang="en-US" dirty="0" err="1"/>
              <a:t>paralyzable</a:t>
            </a:r>
            <a:r>
              <a:rPr lang="en-US" dirty="0"/>
              <a:t> </a:t>
            </a:r>
          </a:p>
        </p:txBody>
      </p:sp>
      <p:sp>
        <p:nvSpPr>
          <p:cNvPr id="3" name="Content Placeholder 2"/>
          <p:cNvSpPr>
            <a:spLocks noGrp="1"/>
          </p:cNvSpPr>
          <p:nvPr>
            <p:ph idx="1"/>
          </p:nvPr>
        </p:nvSpPr>
        <p:spPr>
          <a:xfrm>
            <a:off x="395536" y="692696"/>
            <a:ext cx="7700963" cy="4359275"/>
          </a:xfrm>
        </p:spPr>
        <p:txBody>
          <a:bodyPr/>
          <a:lstStyle/>
          <a:p>
            <a:r>
              <a:rPr lang="en-US" sz="2400" dirty="0" smtClean="0"/>
              <a:t>Non-</a:t>
            </a:r>
            <a:r>
              <a:rPr lang="en-US" sz="2400" dirty="0" err="1" smtClean="0"/>
              <a:t>paralyzable</a:t>
            </a:r>
            <a:r>
              <a:rPr lang="en-US" sz="2400" dirty="0" smtClean="0"/>
              <a:t> detector: an event occurring during the dead time of the detector is lost.</a:t>
            </a:r>
          </a:p>
          <a:p>
            <a:r>
              <a:rPr lang="en-US" sz="2400" dirty="0" err="1" smtClean="0"/>
              <a:t>Paralyzable</a:t>
            </a:r>
            <a:r>
              <a:rPr lang="en-US" sz="2400" dirty="0" smtClean="0"/>
              <a:t> detector: an event occurring during the dead time is not only lost, but also restarts the dead time.</a:t>
            </a:r>
          </a:p>
          <a:p>
            <a:endParaRPr lang="en-US" dirty="0"/>
          </a:p>
          <a:p>
            <a:endParaRPr lang="en-US" dirty="0"/>
          </a:p>
        </p:txBody>
      </p:sp>
      <p:pic>
        <p:nvPicPr>
          <p:cNvPr id="4" name="Picture 3"/>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99592" y="2789041"/>
            <a:ext cx="5580112" cy="4024335"/>
          </a:xfrm>
          <a:prstGeom prst="rect">
            <a:avLst/>
          </a:prstGeom>
        </p:spPr>
      </p:pic>
      <p:sp>
        <p:nvSpPr>
          <p:cNvPr id="5" name="TextBox 4"/>
          <p:cNvSpPr txBox="1"/>
          <p:nvPr/>
        </p:nvSpPr>
        <p:spPr>
          <a:xfrm>
            <a:off x="6516216" y="5949280"/>
            <a:ext cx="2313262" cy="276999"/>
          </a:xfrm>
          <a:prstGeom prst="rect">
            <a:avLst/>
          </a:prstGeom>
          <a:noFill/>
        </p:spPr>
        <p:txBody>
          <a:bodyPr wrap="none" rtlCol="0">
            <a:spAutoFit/>
          </a:bodyPr>
          <a:lstStyle/>
          <a:p>
            <a:r>
              <a:rPr lang="en-US" sz="1200" dirty="0" smtClean="0"/>
              <a:t>Phelps, Cherry, </a:t>
            </a:r>
            <a:r>
              <a:rPr lang="en-US" sz="1200" dirty="0" err="1" smtClean="0"/>
              <a:t>Dahlbom</a:t>
            </a:r>
            <a:r>
              <a:rPr lang="en-US" sz="1200" dirty="0" smtClean="0"/>
              <a:t>. 2006</a:t>
            </a:r>
            <a:endParaRPr lang="en-US" sz="1200" dirty="0"/>
          </a:p>
        </p:txBody>
      </p:sp>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4033" y="3428999"/>
            <a:ext cx="5949956" cy="2744417"/>
          </a:xfrm>
          <a:prstGeom prst="rect">
            <a:avLst/>
          </a:prstGeom>
        </p:spPr>
      </p:pic>
      <p:sp>
        <p:nvSpPr>
          <p:cNvPr id="7" name="TextBox 6"/>
          <p:cNvSpPr txBox="1"/>
          <p:nvPr/>
        </p:nvSpPr>
        <p:spPr>
          <a:xfrm>
            <a:off x="6516216" y="5658911"/>
            <a:ext cx="2356543" cy="276999"/>
          </a:xfrm>
          <a:prstGeom prst="rect">
            <a:avLst/>
          </a:prstGeom>
          <a:noFill/>
        </p:spPr>
        <p:txBody>
          <a:bodyPr wrap="none" rtlCol="0">
            <a:spAutoFit/>
          </a:bodyPr>
          <a:lstStyle/>
          <a:p>
            <a:r>
              <a:rPr lang="en-US" sz="1200" dirty="0" smtClean="0"/>
              <a:t>Cherry, Sorenson, Phelps. 2003</a:t>
            </a:r>
            <a:endParaRPr lang="en-US" sz="1200" dirty="0"/>
          </a:p>
        </p:txBody>
      </p:sp>
    </p:spTree>
    <p:extLst>
      <p:ext uri="{BB962C8B-B14F-4D97-AF65-F5344CB8AC3E}">
        <p14:creationId xmlns:p14="http://schemas.microsoft.com/office/powerpoint/2010/main" val="3107407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Dead time</a:t>
            </a:r>
            <a:endParaRPr lang="en-US" dirty="0"/>
          </a:p>
        </p:txBody>
      </p:sp>
      <p:sp>
        <p:nvSpPr>
          <p:cNvPr id="4" name="TextBox 3"/>
          <p:cNvSpPr txBox="1"/>
          <p:nvPr/>
        </p:nvSpPr>
        <p:spPr>
          <a:xfrm>
            <a:off x="107504" y="4239430"/>
            <a:ext cx="9036496" cy="2031325"/>
          </a:xfrm>
          <a:prstGeom prst="rect">
            <a:avLst/>
          </a:prstGeom>
          <a:noFill/>
        </p:spPr>
        <p:txBody>
          <a:bodyPr wrap="square" rtlCol="0">
            <a:spAutoFit/>
          </a:bodyPr>
          <a:lstStyle/>
          <a:p>
            <a:pPr marL="342900" indent="-342900">
              <a:buFontTx/>
              <a:buChar char="-"/>
            </a:pPr>
            <a:r>
              <a:rPr lang="en-US" sz="1800" dirty="0" smtClean="0"/>
              <a:t>To measure dead time: Measure a source with a fast decaying nuclide, e.g., </a:t>
            </a:r>
            <a:r>
              <a:rPr lang="en-US" sz="1800" baseline="30000" dirty="0" smtClean="0"/>
              <a:t>18</a:t>
            </a:r>
            <a:r>
              <a:rPr lang="en-US" sz="1800" dirty="0" smtClean="0"/>
              <a:t>F. </a:t>
            </a:r>
          </a:p>
          <a:p>
            <a:pPr marL="342900" indent="-342900">
              <a:buFontTx/>
              <a:buChar char="-"/>
            </a:pPr>
            <a:r>
              <a:rPr lang="en-US" sz="1800" dirty="0" smtClean="0"/>
              <a:t>Extrapolate the count rate at low activity (where dead time losses are small)</a:t>
            </a:r>
            <a:br>
              <a:rPr lang="en-US" sz="1800" dirty="0" smtClean="0"/>
            </a:br>
            <a:r>
              <a:rPr lang="en-US" sz="1800" dirty="0" smtClean="0"/>
              <a:t>and determine the dead time at high activity. </a:t>
            </a:r>
          </a:p>
          <a:p>
            <a:pPr marL="342900" indent="-342900">
              <a:buFontTx/>
              <a:buChar char="-"/>
            </a:pPr>
            <a:r>
              <a:rPr lang="en-US" sz="1800" dirty="0" smtClean="0"/>
              <a:t>Simplest solution to correction: make a lookup table with such a measurement, and correct future scans for dead time with it. </a:t>
            </a:r>
            <a:r>
              <a:rPr lang="en-US" sz="1800" dirty="0" smtClean="0">
                <a:sym typeface="Wingdings" panose="05000000000000000000" pitchFamily="2" charset="2"/>
              </a:rPr>
              <a:t> This does not account for spatial variations etc. So better is to incorporate the system architecture and model the dead time more accurately. </a:t>
            </a:r>
            <a:endParaRPr lang="en-US" sz="1800" dirty="0"/>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6" y="980728"/>
            <a:ext cx="4204264" cy="2952328"/>
          </a:xfrm>
          <a:prstGeom prst="rect">
            <a:avLst/>
          </a:prstGeom>
        </p:spPr>
      </p:pic>
      <p:sp>
        <p:nvSpPr>
          <p:cNvPr id="6" name="Rectangle 5"/>
          <p:cNvSpPr/>
          <p:nvPr/>
        </p:nvSpPr>
        <p:spPr>
          <a:xfrm>
            <a:off x="1565412" y="6334808"/>
            <a:ext cx="6120680" cy="477054"/>
          </a:xfrm>
          <a:prstGeom prst="rect">
            <a:avLst/>
          </a:prstGeom>
        </p:spPr>
        <p:txBody>
          <a:bodyPr wrap="square">
            <a:spAutoFit/>
          </a:bodyPr>
          <a:lstStyle/>
          <a:p>
            <a:r>
              <a:rPr lang="en-US" sz="1400" dirty="0" smtClean="0"/>
              <a:t>Bailey et al.</a:t>
            </a:r>
          </a:p>
          <a:p>
            <a:r>
              <a:rPr lang="en-US" sz="1100" dirty="0" smtClean="0"/>
              <a:t>(</a:t>
            </a:r>
            <a:r>
              <a:rPr lang="en-US" sz="1100" dirty="0"/>
              <a:t>the dip at ± 55 </a:t>
            </a:r>
            <a:r>
              <a:rPr lang="en-US" sz="1100" dirty="0" err="1"/>
              <a:t>kBq</a:t>
            </a:r>
            <a:r>
              <a:rPr lang="en-US" sz="1100" dirty="0"/>
              <a:t>/mL is caused by bandwidth limitations of the coincidence circuitry.)</a:t>
            </a:r>
          </a:p>
        </p:txBody>
      </p:sp>
    </p:spTree>
    <p:extLst>
      <p:ext uri="{BB962C8B-B14F-4D97-AF65-F5344CB8AC3E}">
        <p14:creationId xmlns:p14="http://schemas.microsoft.com/office/powerpoint/2010/main" val="34256061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Dead time</a:t>
            </a:r>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58" y="735207"/>
            <a:ext cx="7023786" cy="3600401"/>
          </a:xfrm>
          <a:prstGeom prst="rect">
            <a:avLst/>
          </a:prstGeom>
        </p:spPr>
      </p:pic>
      <p:sp>
        <p:nvSpPr>
          <p:cNvPr id="5" name="TextBox 4"/>
          <p:cNvSpPr txBox="1"/>
          <p:nvPr/>
        </p:nvSpPr>
        <p:spPr>
          <a:xfrm>
            <a:off x="4016399" y="6412259"/>
            <a:ext cx="1111202" cy="307777"/>
          </a:xfrm>
          <a:prstGeom prst="rect">
            <a:avLst/>
          </a:prstGeom>
          <a:noFill/>
        </p:spPr>
        <p:txBody>
          <a:bodyPr wrap="none" rtlCol="0">
            <a:spAutoFit/>
          </a:bodyPr>
          <a:lstStyle/>
          <a:p>
            <a:pPr algn="ctr"/>
            <a:r>
              <a:rPr lang="en-US" sz="1400" dirty="0" smtClean="0"/>
              <a:t>Bailey et al.</a:t>
            </a:r>
            <a:endParaRPr lang="en-US" sz="1400" dirty="0"/>
          </a:p>
        </p:txBody>
      </p:sp>
      <p:sp>
        <p:nvSpPr>
          <p:cNvPr id="6" name="TextBox 5"/>
          <p:cNvSpPr txBox="1"/>
          <p:nvPr/>
        </p:nvSpPr>
        <p:spPr>
          <a:xfrm>
            <a:off x="129985" y="4544878"/>
            <a:ext cx="5544616" cy="1631216"/>
          </a:xfrm>
          <a:prstGeom prst="rect">
            <a:avLst/>
          </a:prstGeom>
          <a:noFill/>
        </p:spPr>
        <p:txBody>
          <a:bodyPr wrap="square" rtlCol="0">
            <a:spAutoFit/>
          </a:bodyPr>
          <a:lstStyle/>
          <a:p>
            <a:r>
              <a:rPr lang="en-US" sz="2000" dirty="0" smtClean="0"/>
              <a:t>Pulse pileup, two or more photons hit the detector during the integration time. They are either discarded because their combined energy is too high, or observed with an incorrect position and energy</a:t>
            </a:r>
          </a:p>
        </p:txBody>
      </p:sp>
      <p:pic>
        <p:nvPicPr>
          <p:cNvPr id="7" name="Pictur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92877" y="4077072"/>
            <a:ext cx="3201898" cy="2099022"/>
          </a:xfrm>
          <a:prstGeom prst="rect">
            <a:avLst/>
          </a:prstGeom>
        </p:spPr>
      </p:pic>
    </p:spTree>
    <p:extLst>
      <p:ext uri="{BB962C8B-B14F-4D97-AF65-F5344CB8AC3E}">
        <p14:creationId xmlns:p14="http://schemas.microsoft.com/office/powerpoint/2010/main" val="9685984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542" y="908720"/>
            <a:ext cx="5228753" cy="5134636"/>
          </a:xfrm>
          <a:prstGeom prst="rect">
            <a:avLst/>
          </a:prstGeom>
        </p:spPr>
      </p:pic>
      <p:sp>
        <p:nvSpPr>
          <p:cNvPr id="5" name="TextBox 4"/>
          <p:cNvSpPr txBox="1"/>
          <p:nvPr/>
        </p:nvSpPr>
        <p:spPr>
          <a:xfrm>
            <a:off x="3949874" y="6428075"/>
            <a:ext cx="1244251" cy="338554"/>
          </a:xfrm>
          <a:prstGeom prst="rect">
            <a:avLst/>
          </a:prstGeom>
          <a:noFill/>
        </p:spPr>
        <p:txBody>
          <a:bodyPr wrap="none" rtlCol="0">
            <a:spAutoFit/>
          </a:bodyPr>
          <a:lstStyle/>
          <a:p>
            <a:r>
              <a:rPr lang="en-US" sz="1600" dirty="0" smtClean="0"/>
              <a:t>Bailey et al.</a:t>
            </a:r>
            <a:endParaRPr lang="en-US" sz="1600" dirty="0"/>
          </a:p>
        </p:txBody>
      </p:sp>
      <p:sp>
        <p:nvSpPr>
          <p:cNvPr id="6" name="Rectangle 5"/>
          <p:cNvSpPr/>
          <p:nvPr/>
        </p:nvSpPr>
        <p:spPr bwMode="auto">
          <a:xfrm>
            <a:off x="1763688" y="836712"/>
            <a:ext cx="2808312" cy="2639326"/>
          </a:xfrm>
          <a:prstGeom prst="rect">
            <a:avLst/>
          </a:prstGeom>
          <a:solidFill>
            <a:srgbClr val="FFFFFF">
              <a:alpha val="65882"/>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7" name="Rectangle 6"/>
          <p:cNvSpPr/>
          <p:nvPr/>
        </p:nvSpPr>
        <p:spPr bwMode="auto">
          <a:xfrm>
            <a:off x="4572000" y="834827"/>
            <a:ext cx="2808312" cy="2639326"/>
          </a:xfrm>
          <a:prstGeom prst="rect">
            <a:avLst/>
          </a:prstGeom>
          <a:solidFill>
            <a:srgbClr val="FFFFFF">
              <a:alpha val="65882"/>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8" name="Rectangle 7"/>
          <p:cNvSpPr/>
          <p:nvPr/>
        </p:nvSpPr>
        <p:spPr bwMode="auto">
          <a:xfrm>
            <a:off x="1763688" y="3476782"/>
            <a:ext cx="2808312" cy="2639326"/>
          </a:xfrm>
          <a:prstGeom prst="rect">
            <a:avLst/>
          </a:prstGeom>
          <a:solidFill>
            <a:srgbClr val="FFFFFF">
              <a:alpha val="65882"/>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9" name="Rectangle 8"/>
          <p:cNvSpPr/>
          <p:nvPr/>
        </p:nvSpPr>
        <p:spPr bwMode="auto">
          <a:xfrm>
            <a:off x="4616660" y="3479411"/>
            <a:ext cx="2808312" cy="2639326"/>
          </a:xfrm>
          <a:prstGeom prst="rect">
            <a:avLst/>
          </a:prstGeom>
          <a:solidFill>
            <a:srgbClr val="FFFFFF">
              <a:alpha val="65882"/>
            </a:srgb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Tree>
    <p:extLst>
      <p:ext uri="{BB962C8B-B14F-4D97-AF65-F5344CB8AC3E}">
        <p14:creationId xmlns:p14="http://schemas.microsoft.com/office/powerpoint/2010/main" val="69057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35696" y="1690154"/>
            <a:ext cx="4591022" cy="3456384"/>
          </a:xfrm>
          <a:prstGeom prst="rect">
            <a:avLst/>
          </a:prstGeom>
        </p:spPr>
      </p:pic>
      <p:pic>
        <p:nvPicPr>
          <p:cNvPr id="5" name="Content Placeholder 4"/>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331640" y="1402122"/>
            <a:ext cx="5993470" cy="3899086"/>
          </a:xfrm>
        </p:spPr>
      </p:pic>
      <p:sp>
        <p:nvSpPr>
          <p:cNvPr id="8" name="TextBox 7"/>
          <p:cNvSpPr txBox="1"/>
          <p:nvPr/>
        </p:nvSpPr>
        <p:spPr>
          <a:xfrm>
            <a:off x="3920219" y="6424196"/>
            <a:ext cx="1303562" cy="338554"/>
          </a:xfrm>
          <a:prstGeom prst="rect">
            <a:avLst/>
          </a:prstGeom>
          <a:noFill/>
        </p:spPr>
        <p:txBody>
          <a:bodyPr wrap="none" rtlCol="0">
            <a:spAutoFit/>
          </a:bodyPr>
          <a:lstStyle/>
          <a:p>
            <a:pPr algn="ctr"/>
            <a:r>
              <a:rPr lang="en-US" sz="1600" dirty="0" smtClean="0"/>
              <a:t>Cherry et al.</a:t>
            </a:r>
            <a:endParaRPr lang="en-US" sz="1600" dirty="0"/>
          </a:p>
        </p:txBody>
      </p:sp>
    </p:spTree>
    <p:extLst>
      <p:ext uri="{BB962C8B-B14F-4D97-AF65-F5344CB8AC3E}">
        <p14:creationId xmlns:p14="http://schemas.microsoft.com/office/powerpoint/2010/main" val="174234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pic>
        <p:nvPicPr>
          <p:cNvPr id="3074" name="Picture 2" descr="C:\Users\radissj1\Desktop\JD_ComptonEnergy.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95936" y="908719"/>
            <a:ext cx="4824536" cy="377872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5" name="TextBox 4"/>
              <p:cNvSpPr txBox="1"/>
              <p:nvPr/>
            </p:nvSpPr>
            <p:spPr>
              <a:xfrm>
                <a:off x="468313" y="3147516"/>
                <a:ext cx="3325782" cy="99501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charset="0"/>
                            </a:rPr>
                          </m:ctrlPr>
                        </m:sSubPr>
                        <m:e>
                          <m:r>
                            <a:rPr lang="en-US" b="0" i="1" smtClean="0">
                              <a:latin typeface="Cambria Math"/>
                            </a:rPr>
                            <m:t>𝐸</m:t>
                          </m:r>
                        </m:e>
                        <m:sub>
                          <m:r>
                            <a:rPr lang="en-US" b="0" i="1" smtClean="0">
                              <a:latin typeface="Cambria Math"/>
                            </a:rPr>
                            <m:t>𝑠𝑐</m:t>
                          </m:r>
                        </m:sub>
                      </m:sSub>
                      <m:r>
                        <a:rPr lang="en-US" b="0" i="1" smtClean="0">
                          <a:latin typeface="Cambria Math"/>
                        </a:rPr>
                        <m:t>= </m:t>
                      </m:r>
                      <m:f>
                        <m:fPr>
                          <m:ctrlPr>
                            <a:rPr lang="en-US" b="0" i="1" smtClean="0">
                              <a:latin typeface="Cambria Math" charset="0"/>
                            </a:rPr>
                          </m:ctrlPr>
                        </m:fPr>
                        <m:num>
                          <m:sSub>
                            <m:sSubPr>
                              <m:ctrlPr>
                                <a:rPr lang="en-US" b="0" i="1" smtClean="0">
                                  <a:latin typeface="Cambria Math" charset="0"/>
                                </a:rPr>
                              </m:ctrlPr>
                            </m:sSubPr>
                            <m:e>
                              <m:r>
                                <a:rPr lang="en-US" b="0" i="1" smtClean="0">
                                  <a:latin typeface="Cambria Math"/>
                                </a:rPr>
                                <m:t>𝐸</m:t>
                              </m:r>
                            </m:e>
                            <m:sub>
                              <m:r>
                                <a:rPr lang="en-US" b="0" i="1" smtClean="0">
                                  <a:latin typeface="Cambria Math"/>
                                </a:rPr>
                                <m:t>0</m:t>
                              </m:r>
                            </m:sub>
                          </m:sSub>
                        </m:num>
                        <m:den>
                          <m:r>
                            <a:rPr lang="en-US" b="0" i="1" smtClean="0">
                              <a:latin typeface="Cambria Math"/>
                            </a:rPr>
                            <m:t>1+</m:t>
                          </m:r>
                          <m:box>
                            <m:boxPr>
                              <m:ctrlPr>
                                <a:rPr lang="en-US" b="0" i="1" smtClean="0">
                                  <a:latin typeface="Cambria Math" charset="0"/>
                                </a:rPr>
                              </m:ctrlPr>
                            </m:boxPr>
                            <m:e>
                              <m:argPr>
                                <m:argSz m:val="-1"/>
                              </m:argPr>
                              <m:f>
                                <m:fPr>
                                  <m:ctrlPr>
                                    <a:rPr lang="en-US" b="0" i="1" smtClean="0">
                                      <a:latin typeface="Cambria Math" charset="0"/>
                                    </a:rPr>
                                  </m:ctrlPr>
                                </m:fPr>
                                <m:num>
                                  <m:sSub>
                                    <m:sSubPr>
                                      <m:ctrlPr>
                                        <a:rPr lang="en-US" b="0" i="1" smtClean="0">
                                          <a:latin typeface="Cambria Math" charset="0"/>
                                        </a:rPr>
                                      </m:ctrlPr>
                                    </m:sSubPr>
                                    <m:e>
                                      <m:r>
                                        <a:rPr lang="en-US" b="0" i="1" smtClean="0">
                                          <a:latin typeface="Cambria Math"/>
                                        </a:rPr>
                                        <m:t>𝐸</m:t>
                                      </m:r>
                                    </m:e>
                                    <m:sub>
                                      <m:r>
                                        <a:rPr lang="en-US" b="0" i="1" smtClean="0">
                                          <a:latin typeface="Cambria Math"/>
                                        </a:rPr>
                                        <m:t>0</m:t>
                                      </m:r>
                                    </m:sub>
                                  </m:sSub>
                                </m:num>
                                <m:den>
                                  <m:sSub>
                                    <m:sSubPr>
                                      <m:ctrlPr>
                                        <a:rPr lang="en-US" b="0" i="1" smtClean="0">
                                          <a:latin typeface="Cambria Math" charset="0"/>
                                        </a:rPr>
                                      </m:ctrlPr>
                                    </m:sSubPr>
                                    <m:e>
                                      <m:r>
                                        <a:rPr lang="en-US" b="0" i="1" smtClean="0">
                                          <a:latin typeface="Cambria Math"/>
                                        </a:rPr>
                                        <m:t>𝑚</m:t>
                                      </m:r>
                                    </m:e>
                                    <m:sub>
                                      <m:r>
                                        <a:rPr lang="en-US" b="0" i="1" smtClean="0">
                                          <a:latin typeface="Cambria Math"/>
                                        </a:rPr>
                                        <m:t>0</m:t>
                                      </m:r>
                                    </m:sub>
                                  </m:sSub>
                                  <m:sSup>
                                    <m:sSupPr>
                                      <m:ctrlPr>
                                        <a:rPr lang="en-US" b="0" i="1" smtClean="0">
                                          <a:latin typeface="Cambria Math" charset="0"/>
                                        </a:rPr>
                                      </m:ctrlPr>
                                    </m:sSupPr>
                                    <m:e>
                                      <m:r>
                                        <a:rPr lang="en-US" b="0" i="1" smtClean="0">
                                          <a:latin typeface="Cambria Math"/>
                                        </a:rPr>
                                        <m:t>𝑐</m:t>
                                      </m:r>
                                    </m:e>
                                    <m:sup>
                                      <m:r>
                                        <a:rPr lang="en-US" b="0" i="1" smtClean="0">
                                          <a:latin typeface="Cambria Math"/>
                                        </a:rPr>
                                        <m:t>2</m:t>
                                      </m:r>
                                    </m:sup>
                                  </m:sSup>
                                </m:den>
                              </m:f>
                              <m:r>
                                <a:rPr lang="en-US" b="0" i="1" smtClean="0">
                                  <a:latin typeface="Cambria Math"/>
                                </a:rPr>
                                <m:t>(1−</m:t>
                              </m:r>
                              <m:func>
                                <m:funcPr>
                                  <m:ctrlPr>
                                    <a:rPr lang="en-US" b="0" i="1" smtClean="0">
                                      <a:latin typeface="Cambria Math" charset="0"/>
                                    </a:rPr>
                                  </m:ctrlPr>
                                </m:funcPr>
                                <m:fName>
                                  <m:r>
                                    <m:rPr>
                                      <m:sty m:val="p"/>
                                    </m:rPr>
                                    <a:rPr lang="en-US" b="0" i="0" smtClean="0">
                                      <a:latin typeface="Cambria Math"/>
                                    </a:rPr>
                                    <m:t>cos</m:t>
                                  </m:r>
                                </m:fName>
                                <m:e>
                                  <m:r>
                                    <m:rPr>
                                      <m:sty m:val="p"/>
                                    </m:rPr>
                                    <a:rPr lang="el-GR" b="0" i="1" smtClean="0">
                                      <a:latin typeface="Cambria Math"/>
                                      <a:ea typeface="Cambria Math"/>
                                    </a:rPr>
                                    <m:t>Ω</m:t>
                                  </m:r>
                                  <m:r>
                                    <a:rPr lang="en-US" b="0" i="1" smtClean="0">
                                      <a:latin typeface="Cambria Math"/>
                                      <a:ea typeface="Cambria Math"/>
                                    </a:rPr>
                                    <m:t>)</m:t>
                                  </m:r>
                                </m:e>
                              </m:func>
                            </m:e>
                          </m:box>
                        </m:den>
                      </m:f>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468313" y="3147516"/>
                <a:ext cx="3325782" cy="995016"/>
              </a:xfrm>
              <a:prstGeom prst="rect">
                <a:avLst/>
              </a:prstGeom>
              <a:blipFill rotWithShape="1">
                <a:blip r:embed="rId3"/>
                <a:stretch>
                  <a:fillRect/>
                </a:stretch>
              </a:blipFill>
            </p:spPr>
            <p:txBody>
              <a:bodyPr/>
              <a:lstStyle/>
              <a:p>
                <a:r>
                  <a:rPr lang="en-US">
                    <a:noFill/>
                  </a:rPr>
                  <a:t> </a:t>
                </a:r>
              </a:p>
            </p:txBody>
          </p:sp>
        </mc:Fallback>
      </mc:AlternateContent>
      <p:sp>
        <p:nvSpPr>
          <p:cNvPr id="6" name="TextBox 5"/>
          <p:cNvSpPr txBox="1"/>
          <p:nvPr/>
        </p:nvSpPr>
        <p:spPr>
          <a:xfrm>
            <a:off x="468313" y="4728236"/>
            <a:ext cx="8548430" cy="1569660"/>
          </a:xfrm>
          <a:prstGeom prst="rect">
            <a:avLst/>
          </a:prstGeom>
          <a:noFill/>
        </p:spPr>
        <p:txBody>
          <a:bodyPr wrap="none" rtlCol="0">
            <a:spAutoFit/>
          </a:bodyPr>
          <a:lstStyle/>
          <a:p>
            <a:r>
              <a:rPr lang="en-US" dirty="0" smtClean="0">
                <a:latin typeface="Cambria Math" panose="02040503050406030204" pitchFamily="18" charset="0"/>
                <a:ea typeface="Cambria Math" panose="02040503050406030204" pitchFamily="18" charset="0"/>
              </a:rPr>
              <a:t>E</a:t>
            </a:r>
            <a:r>
              <a:rPr lang="en-US" baseline="-25000" dirty="0" smtClean="0">
                <a:latin typeface="Cambria Math" panose="02040503050406030204" pitchFamily="18" charset="0"/>
                <a:ea typeface="Cambria Math" panose="02040503050406030204" pitchFamily="18" charset="0"/>
              </a:rPr>
              <a:t>sc</a:t>
            </a:r>
            <a:r>
              <a:rPr lang="en-US" dirty="0" smtClean="0">
                <a:latin typeface="Cambria Math" panose="02040503050406030204" pitchFamily="18" charset="0"/>
                <a:ea typeface="Cambria Math" panose="02040503050406030204" pitchFamily="18" charset="0"/>
              </a:rPr>
              <a:t>: 	Energy of scattered photon</a:t>
            </a:r>
          </a:p>
          <a:p>
            <a:r>
              <a:rPr lang="en-US" dirty="0" smtClean="0">
                <a:latin typeface="Cambria Math" panose="02040503050406030204" pitchFamily="18" charset="0"/>
                <a:ea typeface="Cambria Math" panose="02040503050406030204" pitchFamily="18" charset="0"/>
              </a:rPr>
              <a:t>E</a:t>
            </a:r>
            <a:r>
              <a:rPr lang="en-US" baseline="-25000" dirty="0" smtClean="0">
                <a:latin typeface="Cambria Math" panose="02040503050406030204" pitchFamily="18" charset="0"/>
                <a:ea typeface="Cambria Math" panose="02040503050406030204" pitchFamily="18" charset="0"/>
              </a:rPr>
              <a:t>0</a:t>
            </a:r>
            <a:r>
              <a:rPr lang="en-US" dirty="0" smtClean="0">
                <a:latin typeface="Cambria Math" panose="02040503050406030204" pitchFamily="18" charset="0"/>
                <a:ea typeface="Cambria Math" panose="02040503050406030204" pitchFamily="18" charset="0"/>
              </a:rPr>
              <a:t>:	Start energy of photon (0.511 MeV)</a:t>
            </a:r>
          </a:p>
          <a:p>
            <a:r>
              <a:rPr lang="en-US" dirty="0" smtClean="0">
                <a:latin typeface="Cambria Math" panose="02040503050406030204" pitchFamily="18" charset="0"/>
                <a:ea typeface="Cambria Math" panose="02040503050406030204" pitchFamily="18" charset="0"/>
              </a:rPr>
              <a:t>M</a:t>
            </a:r>
            <a:r>
              <a:rPr lang="en-US" baseline="-25000" dirty="0" smtClean="0">
                <a:latin typeface="Cambria Math" panose="02040503050406030204" pitchFamily="18" charset="0"/>
                <a:ea typeface="Cambria Math" panose="02040503050406030204" pitchFamily="18" charset="0"/>
              </a:rPr>
              <a:t>0</a:t>
            </a:r>
            <a:r>
              <a:rPr lang="en-US" dirty="0" smtClean="0">
                <a:latin typeface="Cambria Math" panose="02040503050406030204" pitchFamily="18" charset="0"/>
                <a:ea typeface="Cambria Math" panose="02040503050406030204" pitchFamily="18" charset="0"/>
              </a:rPr>
              <a:t>c</a:t>
            </a:r>
            <a:r>
              <a:rPr lang="en-US" baseline="30000" dirty="0" smtClean="0">
                <a:latin typeface="Cambria Math" panose="02040503050406030204" pitchFamily="18" charset="0"/>
                <a:ea typeface="Cambria Math" panose="02040503050406030204" pitchFamily="18" charset="0"/>
              </a:rPr>
              <a:t>2</a:t>
            </a:r>
            <a:r>
              <a:rPr lang="en-US" dirty="0" smtClean="0">
                <a:latin typeface="Cambria Math" panose="02040503050406030204" pitchFamily="18" charset="0"/>
                <a:ea typeface="Cambria Math" panose="02040503050406030204" pitchFamily="18" charset="0"/>
              </a:rPr>
              <a:t>:	Resting energy of electron before scattering (0.511 MeV)</a:t>
            </a:r>
          </a:p>
          <a:p>
            <a:r>
              <a:rPr lang="en-US" dirty="0" smtClean="0">
                <a:latin typeface="Cambria Math" panose="02040503050406030204" pitchFamily="18" charset="0"/>
                <a:ea typeface="Cambria Math" panose="02040503050406030204" pitchFamily="18" charset="0"/>
              </a:rPr>
              <a:t>Ω: 	Angle of scattering</a:t>
            </a:r>
            <a:endParaRPr lang="en-US" dirty="0">
              <a:latin typeface="Cambria Math" panose="02040503050406030204" pitchFamily="18" charset="0"/>
              <a:ea typeface="Cambria Math" panose="02040503050406030204" pitchFamily="18" charset="0"/>
            </a:endParaRPr>
          </a:p>
        </p:txBody>
      </p:sp>
      <p:cxnSp>
        <p:nvCxnSpPr>
          <p:cNvPr id="8" name="Straight Connector 7"/>
          <p:cNvCxnSpPr/>
          <p:nvPr/>
        </p:nvCxnSpPr>
        <p:spPr bwMode="auto">
          <a:xfrm>
            <a:off x="4499992" y="2646437"/>
            <a:ext cx="4175696" cy="0"/>
          </a:xfrm>
          <a:prstGeom prst="line">
            <a:avLst/>
          </a:prstGeom>
          <a:solidFill>
            <a:schemeClr val="accent1"/>
          </a:solidFill>
          <a:ln w="9525" cap="flat" cmpd="sng" algn="ctr">
            <a:solidFill>
              <a:srgbClr val="FF0000"/>
            </a:solidFill>
            <a:prstDash val="lgDashDot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p:cNvSpPr txBox="1"/>
          <p:nvPr/>
        </p:nvSpPr>
        <p:spPr>
          <a:xfrm>
            <a:off x="6379976" y="2080012"/>
            <a:ext cx="2266326" cy="523220"/>
          </a:xfrm>
          <a:prstGeom prst="rect">
            <a:avLst/>
          </a:prstGeom>
          <a:noFill/>
        </p:spPr>
        <p:txBody>
          <a:bodyPr wrap="none" rtlCol="0">
            <a:spAutoFit/>
          </a:bodyPr>
          <a:lstStyle/>
          <a:p>
            <a:r>
              <a:rPr lang="en-US" sz="1400" dirty="0" smtClean="0">
                <a:solidFill>
                  <a:srgbClr val="FF0000"/>
                </a:solidFill>
              </a:rPr>
              <a:t>Typical lower energy </a:t>
            </a:r>
          </a:p>
          <a:p>
            <a:r>
              <a:rPr lang="en-US" sz="1400" dirty="0" smtClean="0">
                <a:solidFill>
                  <a:srgbClr val="FF0000"/>
                </a:solidFill>
              </a:rPr>
              <a:t>windows for PET: 350 </a:t>
            </a:r>
            <a:r>
              <a:rPr lang="en-US" sz="1400" dirty="0" err="1" smtClean="0">
                <a:solidFill>
                  <a:srgbClr val="FF0000"/>
                </a:solidFill>
              </a:rPr>
              <a:t>keV</a:t>
            </a:r>
            <a:endParaRPr lang="en-US" sz="1400" dirty="0">
              <a:solidFill>
                <a:srgbClr val="FF0000"/>
              </a:solidFill>
            </a:endParaRPr>
          </a:p>
        </p:txBody>
      </p:sp>
    </p:spTree>
    <p:extLst>
      <p:ext uri="{BB962C8B-B14F-4D97-AF65-F5344CB8AC3E}">
        <p14:creationId xmlns:p14="http://schemas.microsoft.com/office/powerpoint/2010/main" val="215292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sp>
        <p:nvSpPr>
          <p:cNvPr id="4" name="TextBox 3"/>
          <p:cNvSpPr txBox="1"/>
          <p:nvPr/>
        </p:nvSpPr>
        <p:spPr>
          <a:xfrm>
            <a:off x="15054" y="764704"/>
            <a:ext cx="9036496" cy="1754326"/>
          </a:xfrm>
          <a:prstGeom prst="rect">
            <a:avLst/>
          </a:prstGeom>
          <a:noFill/>
        </p:spPr>
        <p:txBody>
          <a:bodyPr wrap="square" rtlCol="0">
            <a:spAutoFit/>
          </a:bodyPr>
          <a:lstStyle/>
          <a:p>
            <a:pPr marL="342900" indent="-342900">
              <a:buFontTx/>
              <a:buChar char="-"/>
            </a:pPr>
            <a:r>
              <a:rPr lang="en-US" dirty="0" smtClean="0"/>
              <a:t>Scattered events increase the background; </a:t>
            </a:r>
            <a:br>
              <a:rPr lang="en-US" dirty="0" smtClean="0"/>
            </a:br>
            <a:r>
              <a:rPr lang="en-US" dirty="0" smtClean="0"/>
              <a:t>contrast and resolution decrease</a:t>
            </a:r>
          </a:p>
          <a:p>
            <a:pPr marL="342900" indent="-342900">
              <a:buFontTx/>
              <a:buChar char="-"/>
            </a:pPr>
            <a:r>
              <a:rPr lang="en-US" dirty="0" smtClean="0"/>
              <a:t>There are different methods to correct for scatter</a:t>
            </a:r>
          </a:p>
          <a:p>
            <a:pPr marL="800100" lvl="1" indent="-342900">
              <a:buFontTx/>
              <a:buChar char="-"/>
            </a:pPr>
            <a:endParaRPr lang="en-US" sz="1800" b="1" dirty="0" smtClean="0">
              <a:solidFill>
                <a:srgbClr val="FF0000"/>
              </a:solidFill>
            </a:endParaRPr>
          </a:p>
          <a:p>
            <a:pPr marL="342900" indent="-342900">
              <a:buFontTx/>
              <a:buChar char="-"/>
            </a:pPr>
            <a:endParaRPr lang="en-US" sz="1800" b="1" dirty="0">
              <a:solidFill>
                <a:srgbClr val="FF0000"/>
              </a:solidFill>
            </a:endParaRPr>
          </a:p>
        </p:txBody>
      </p:sp>
      <p:sp>
        <p:nvSpPr>
          <p:cNvPr id="5" name="TextBox 4"/>
          <p:cNvSpPr txBox="1"/>
          <p:nvPr/>
        </p:nvSpPr>
        <p:spPr>
          <a:xfrm>
            <a:off x="4596601" y="2535009"/>
            <a:ext cx="4451323" cy="4401205"/>
          </a:xfrm>
          <a:prstGeom prst="rect">
            <a:avLst/>
          </a:prstGeom>
          <a:noFill/>
        </p:spPr>
        <p:txBody>
          <a:bodyPr wrap="square" rtlCol="0">
            <a:spAutoFit/>
          </a:bodyPr>
          <a:lstStyle/>
          <a:p>
            <a:r>
              <a:rPr lang="en-US" sz="1600" dirty="0" smtClean="0"/>
              <a:t>Two properties of </a:t>
            </a:r>
            <a:r>
              <a:rPr lang="en-US" sz="1600" dirty="0"/>
              <a:t>scattered LORs:</a:t>
            </a:r>
          </a:p>
          <a:p>
            <a:pPr marL="342900" indent="-342900">
              <a:buFontTx/>
              <a:buChar char="-"/>
            </a:pPr>
            <a:r>
              <a:rPr lang="en-US" sz="1600" dirty="0"/>
              <a:t>LORs measured outside the object can only originate from scattered events (after random correction)</a:t>
            </a:r>
          </a:p>
          <a:p>
            <a:pPr marL="342900" indent="-342900">
              <a:buFontTx/>
              <a:buChar char="-"/>
            </a:pPr>
            <a:r>
              <a:rPr lang="en-US" sz="1600" dirty="0"/>
              <a:t>The scatter distribution contains mainly low frequency </a:t>
            </a:r>
            <a:r>
              <a:rPr lang="en-US" sz="1600" dirty="0" smtClean="0"/>
              <a:t>components</a:t>
            </a:r>
          </a:p>
          <a:p>
            <a:pPr marL="342900" indent="-342900">
              <a:buFontTx/>
              <a:buChar char="-"/>
            </a:pPr>
            <a:endParaRPr lang="en-US" sz="1600" dirty="0"/>
          </a:p>
          <a:p>
            <a:r>
              <a:rPr lang="en-US" sz="1600" dirty="0" smtClean="0"/>
              <a:t>One method:</a:t>
            </a:r>
            <a:endParaRPr lang="en-US" sz="1600" dirty="0"/>
          </a:p>
          <a:p>
            <a:pPr marL="342900" indent="-342900">
              <a:buFontTx/>
              <a:buChar char="-"/>
            </a:pPr>
            <a:r>
              <a:rPr lang="en-US" sz="1600" dirty="0"/>
              <a:t>The tails outside the object in the sinogram space can be fitted and then subtracted.</a:t>
            </a:r>
          </a:p>
          <a:p>
            <a:pPr marL="342900" indent="-342900">
              <a:buFontTx/>
              <a:buChar char="-"/>
            </a:pPr>
            <a:r>
              <a:rPr lang="en-US" sz="1600" dirty="0"/>
              <a:t>Disadvantages: </a:t>
            </a:r>
            <a:endParaRPr lang="en-US" sz="1600" dirty="0" smtClean="0"/>
          </a:p>
          <a:p>
            <a:pPr marL="800100" lvl="1" indent="-342900">
              <a:buFontTx/>
              <a:buChar char="-"/>
            </a:pPr>
            <a:r>
              <a:rPr lang="en-US" sz="1600" dirty="0" smtClean="0"/>
              <a:t>Smooth </a:t>
            </a:r>
            <a:r>
              <a:rPr lang="en-US" sz="1600" dirty="0"/>
              <a:t>function is not always appropriate. </a:t>
            </a:r>
            <a:endParaRPr lang="en-US" sz="1600" dirty="0" smtClean="0"/>
          </a:p>
          <a:p>
            <a:pPr marL="800100" lvl="1" indent="-342900">
              <a:buFontTx/>
              <a:buChar char="-"/>
            </a:pPr>
            <a:r>
              <a:rPr lang="en-US" sz="1600" dirty="0" smtClean="0"/>
              <a:t>Does </a:t>
            </a:r>
            <a:r>
              <a:rPr lang="en-US" sz="1600" dirty="0"/>
              <a:t>not work if the object is too big (i.e., there are no tails to fit)</a:t>
            </a:r>
          </a:p>
          <a:p>
            <a:pPr marL="342900" indent="-342900">
              <a:buFontTx/>
              <a:buChar char="-"/>
            </a:pPr>
            <a:endParaRPr lang="en-US" sz="1600" dirty="0"/>
          </a:p>
          <a:p>
            <a:endParaRPr lang="en-US" dirty="0"/>
          </a:p>
        </p:txBody>
      </p:sp>
      <p:pic>
        <p:nvPicPr>
          <p:cNvPr id="1026" name="Picture 2" descr="http://iopscience.iop.org/0031-9155/49/12/008/downloadFigure/figure/pmb170798fig03"/>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611560" y="2981744"/>
            <a:ext cx="3312368" cy="31033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11760" y="6453336"/>
            <a:ext cx="2853666" cy="307777"/>
          </a:xfrm>
          <a:prstGeom prst="rect">
            <a:avLst/>
          </a:prstGeom>
          <a:noFill/>
        </p:spPr>
        <p:txBody>
          <a:bodyPr wrap="none" rtlCol="0">
            <a:spAutoFit/>
          </a:bodyPr>
          <a:lstStyle/>
          <a:p>
            <a:r>
              <a:rPr lang="en-US" sz="1400" dirty="0" err="1" smtClean="0"/>
              <a:t>Accorsi</a:t>
            </a:r>
            <a:r>
              <a:rPr lang="en-US" sz="1400" dirty="0" smtClean="0"/>
              <a:t> et al. Phys Med </a:t>
            </a:r>
            <a:r>
              <a:rPr lang="en-US" sz="1400" dirty="0" err="1" smtClean="0"/>
              <a:t>Biol</a:t>
            </a:r>
            <a:r>
              <a:rPr lang="en-US" sz="1400" dirty="0" smtClean="0"/>
              <a:t> 2004</a:t>
            </a:r>
            <a:endParaRPr lang="en-US" sz="1400" dirty="0"/>
          </a:p>
        </p:txBody>
      </p:sp>
    </p:spTree>
    <p:extLst>
      <p:ext uri="{BB962C8B-B14F-4D97-AF65-F5344CB8AC3E}">
        <p14:creationId xmlns:p14="http://schemas.microsoft.com/office/powerpoint/2010/main" val="398117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5616" y="762398"/>
            <a:ext cx="6386936" cy="4466802"/>
          </a:xfrm>
          <a:prstGeom prst="rect">
            <a:avLst/>
          </a:prstGeom>
        </p:spPr>
      </p:pic>
      <p:sp>
        <p:nvSpPr>
          <p:cNvPr id="5" name="TextBox 4"/>
          <p:cNvSpPr txBox="1"/>
          <p:nvPr/>
        </p:nvSpPr>
        <p:spPr>
          <a:xfrm>
            <a:off x="3304666" y="6409903"/>
            <a:ext cx="2534668" cy="338554"/>
          </a:xfrm>
          <a:prstGeom prst="rect">
            <a:avLst/>
          </a:prstGeom>
          <a:noFill/>
        </p:spPr>
        <p:txBody>
          <a:bodyPr wrap="none" rtlCol="0">
            <a:spAutoFit/>
          </a:bodyPr>
          <a:lstStyle/>
          <a:p>
            <a:r>
              <a:rPr lang="en-US" sz="1600" dirty="0" smtClean="0"/>
              <a:t>Adapted from Bailey et al.</a:t>
            </a:r>
            <a:endParaRPr lang="en-US" sz="1600" dirty="0"/>
          </a:p>
        </p:txBody>
      </p:sp>
      <p:sp>
        <p:nvSpPr>
          <p:cNvPr id="8" name="TextBox 7"/>
          <p:cNvSpPr txBox="1"/>
          <p:nvPr/>
        </p:nvSpPr>
        <p:spPr>
          <a:xfrm>
            <a:off x="468313" y="5373216"/>
            <a:ext cx="8379217" cy="646331"/>
          </a:xfrm>
          <a:prstGeom prst="rect">
            <a:avLst/>
          </a:prstGeom>
          <a:noFill/>
        </p:spPr>
        <p:txBody>
          <a:bodyPr wrap="none" rtlCol="0">
            <a:spAutoFit/>
          </a:bodyPr>
          <a:lstStyle/>
          <a:p>
            <a:r>
              <a:rPr lang="en-US" sz="1800" dirty="0" smtClean="0"/>
              <a:t>Scattered window technique: Measure coincidences in multiple energy windows,</a:t>
            </a:r>
          </a:p>
          <a:p>
            <a:r>
              <a:rPr lang="en-US" sz="1800" dirty="0" smtClean="0"/>
              <a:t>to estimate the scatter fraction. Not very successful in PET, but used in SPECT. </a:t>
            </a:r>
            <a:endParaRPr lang="en-US" sz="1800" dirty="0"/>
          </a:p>
        </p:txBody>
      </p:sp>
    </p:spTree>
    <p:extLst>
      <p:ext uri="{BB962C8B-B14F-4D97-AF65-F5344CB8AC3E}">
        <p14:creationId xmlns:p14="http://schemas.microsoft.com/office/powerpoint/2010/main" val="14229848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sp>
        <p:nvSpPr>
          <p:cNvPr id="4" name="TextBox 3"/>
          <p:cNvSpPr txBox="1"/>
          <p:nvPr/>
        </p:nvSpPr>
        <p:spPr>
          <a:xfrm>
            <a:off x="468313" y="1124744"/>
            <a:ext cx="7488063"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t>Scatter can be estimated using an emission image together with a transmission image.</a:t>
            </a:r>
          </a:p>
          <a:p>
            <a:pPr marL="342900" indent="-342900">
              <a:buFont typeface="Arial" panose="020B0604020202020204" pitchFamily="34" charset="0"/>
              <a:buChar char="•"/>
            </a:pPr>
            <a:r>
              <a:rPr lang="en-US" sz="2000" dirty="0" smtClean="0"/>
              <a:t>Modeling photon interaction physics in combination with the two images, the distribution of scattered events can be estimated.</a:t>
            </a:r>
          </a:p>
          <a:p>
            <a:pPr marL="342900" indent="-342900">
              <a:buFont typeface="Arial" panose="020B0604020202020204" pitchFamily="34" charset="0"/>
              <a:buChar char="•"/>
            </a:pPr>
            <a:r>
              <a:rPr lang="en-US" sz="2000" dirty="0" smtClean="0"/>
              <a:t>The scattered radiation can then be subtracted, and a new reconstruction can be performed.</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smtClean="0"/>
              <a:t>Disadvantages:</a:t>
            </a:r>
          </a:p>
          <a:p>
            <a:pPr marL="800100" lvl="1" indent="-342900">
              <a:buFont typeface="Arial" panose="020B0604020202020204" pitchFamily="34" charset="0"/>
              <a:buChar char="•"/>
            </a:pPr>
            <a:r>
              <a:rPr lang="en-US" sz="2000" dirty="0" smtClean="0"/>
              <a:t>Only works when all activity is contained in the FOV</a:t>
            </a:r>
          </a:p>
          <a:p>
            <a:pPr marL="800100" lvl="1" indent="-342900">
              <a:buFont typeface="Arial" panose="020B0604020202020204" pitchFamily="34" charset="0"/>
              <a:buChar char="•"/>
            </a:pPr>
            <a:r>
              <a:rPr lang="en-US" sz="2000" dirty="0" smtClean="0"/>
              <a:t>Computationally intensive</a:t>
            </a:r>
          </a:p>
        </p:txBody>
      </p:sp>
    </p:spTree>
    <p:extLst>
      <p:ext uri="{BB962C8B-B14F-4D97-AF65-F5344CB8AC3E}">
        <p14:creationId xmlns:p14="http://schemas.microsoft.com/office/powerpoint/2010/main" val="34764139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Scatter</a:t>
            </a:r>
            <a:endParaRPr lang="en-US" dirty="0"/>
          </a:p>
        </p:txBody>
      </p:sp>
      <p:pic>
        <p:nvPicPr>
          <p:cNvPr id="4" name="Pictur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71774" y="3362325"/>
            <a:ext cx="1800227" cy="2805928"/>
          </a:xfrm>
          <a:prstGeom prst="rect">
            <a:avLst/>
          </a:prstGeom>
        </p:spPr>
      </p:pic>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14675" y="1819275"/>
            <a:ext cx="1457326" cy="1400175"/>
          </a:xfrm>
          <a:prstGeom prst="rect">
            <a:avLst/>
          </a:prstGeom>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4086225"/>
            <a:ext cx="2520255" cy="2082028"/>
          </a:xfrm>
          <a:prstGeom prst="rect">
            <a:avLst/>
          </a:prstGeom>
        </p:spPr>
      </p:pic>
      <p:pic>
        <p:nvPicPr>
          <p:cNvPr id="7" name="Pictur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1520" y="1466851"/>
            <a:ext cx="2863155" cy="2619374"/>
          </a:xfrm>
          <a:prstGeom prst="rect">
            <a:avLst/>
          </a:prstGeom>
        </p:spPr>
      </p:pic>
      <p:pic>
        <p:nvPicPr>
          <p:cNvPr id="8" name="Picture 7"/>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51520" y="908721"/>
            <a:ext cx="8316416" cy="558130"/>
          </a:xfrm>
          <a:prstGeom prst="rect">
            <a:avLst/>
          </a:prstGeom>
        </p:spPr>
      </p:pic>
      <p:pic>
        <p:nvPicPr>
          <p:cNvPr id="9" name="Picture 8"/>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572000" y="1819275"/>
            <a:ext cx="3995936" cy="4348978"/>
          </a:xfrm>
          <a:prstGeom prst="rect">
            <a:avLst/>
          </a:prstGeom>
        </p:spPr>
      </p:pic>
      <p:sp>
        <p:nvSpPr>
          <p:cNvPr id="3" name="Rectangle 2"/>
          <p:cNvSpPr/>
          <p:nvPr/>
        </p:nvSpPr>
        <p:spPr bwMode="auto">
          <a:xfrm>
            <a:off x="6448424" y="1819275"/>
            <a:ext cx="2119511" cy="1400175"/>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pic>
        <p:nvPicPr>
          <p:cNvPr id="10" name="Picture 9"/>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448424" y="1819275"/>
            <a:ext cx="2119511" cy="1400175"/>
          </a:xfrm>
          <a:prstGeom prst="rect">
            <a:avLst/>
          </a:prstGeom>
        </p:spPr>
      </p:pic>
      <p:sp>
        <p:nvSpPr>
          <p:cNvPr id="11" name="TextBox 10"/>
          <p:cNvSpPr txBox="1"/>
          <p:nvPr/>
        </p:nvSpPr>
        <p:spPr>
          <a:xfrm>
            <a:off x="5000" y="4032000"/>
            <a:ext cx="1686680" cy="415498"/>
          </a:xfrm>
          <a:prstGeom prst="rect">
            <a:avLst/>
          </a:prstGeom>
          <a:solidFill>
            <a:schemeClr val="bg1"/>
          </a:solidFill>
        </p:spPr>
        <p:txBody>
          <a:bodyPr wrap="none" rtlCol="0">
            <a:spAutoFit/>
          </a:bodyPr>
          <a:lstStyle/>
          <a:p>
            <a:pPr algn="ctr"/>
            <a:r>
              <a:rPr lang="en-US" sz="1050" b="1" dirty="0" smtClean="0"/>
              <a:t>Attenuation Correction </a:t>
            </a:r>
          </a:p>
          <a:p>
            <a:pPr algn="ctr"/>
            <a:r>
              <a:rPr lang="en-US" sz="1050" b="1" dirty="0" smtClean="0"/>
              <a:t>Factors (ACF)</a:t>
            </a:r>
            <a:endParaRPr lang="en-US" sz="1050" b="1" dirty="0"/>
          </a:p>
        </p:txBody>
      </p:sp>
    </p:spTree>
    <p:extLst>
      <p:ext uri="{BB962C8B-B14F-4D97-AF65-F5344CB8AC3E}">
        <p14:creationId xmlns:p14="http://schemas.microsoft.com/office/powerpoint/2010/main" val="2761932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a:t>
            </a:r>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9552" y="908720"/>
            <a:ext cx="7748591" cy="2088232"/>
          </a:xfrm>
          <a:prstGeom prst="rect">
            <a:avLst/>
          </a:prstGeom>
        </p:spPr>
      </p:pic>
      <mc:AlternateContent xmlns:mc="http://schemas.openxmlformats.org/markup-compatibility/2006" xmlns:a14="http://schemas.microsoft.com/office/drawing/2010/main">
        <mc:Choice Requires="a14">
          <p:sp>
            <p:nvSpPr>
              <p:cNvPr id="5" name="TextBox 4"/>
              <p:cNvSpPr txBox="1"/>
              <p:nvPr/>
            </p:nvSpPr>
            <p:spPr>
              <a:xfrm>
                <a:off x="2536667" y="4917361"/>
                <a:ext cx="4070666"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charset="0"/>
                            </a:rPr>
                          </m:ctrlPr>
                        </m:sSubPr>
                        <m:e>
                          <m:r>
                            <a:rPr lang="en-US" b="0" i="1" smtClean="0">
                              <a:latin typeface="Cambria Math"/>
                            </a:rPr>
                            <m:t>𝑃</m:t>
                          </m:r>
                        </m:e>
                        <m:sub>
                          <m:r>
                            <a:rPr lang="en-US" b="0" i="1" smtClean="0">
                              <a:latin typeface="Cambria Math"/>
                            </a:rPr>
                            <m:t>𝑐𝑜𝑖𝑛𝑐</m:t>
                          </m:r>
                        </m:sub>
                      </m:sSub>
                      <m:r>
                        <a:rPr lang="en-US" b="0" i="1" smtClean="0">
                          <a:latin typeface="Cambria Math"/>
                        </a:rPr>
                        <m:t>=</m:t>
                      </m:r>
                      <m:sSub>
                        <m:sSubPr>
                          <m:ctrlPr>
                            <a:rPr lang="en-US" b="0" i="1" smtClean="0">
                              <a:latin typeface="Cambria Math" charset="0"/>
                            </a:rPr>
                          </m:ctrlPr>
                        </m:sSubPr>
                        <m:e>
                          <m:r>
                            <a:rPr lang="en-US" b="0" i="1" smtClean="0">
                              <a:latin typeface="Cambria Math"/>
                            </a:rPr>
                            <m:t>𝑃</m:t>
                          </m:r>
                        </m:e>
                        <m:sub>
                          <m:r>
                            <a:rPr lang="en-US" b="0" i="1" smtClean="0">
                              <a:latin typeface="Cambria Math"/>
                            </a:rPr>
                            <m:t>𝑑𝑒𝑡</m:t>
                          </m:r>
                          <m:r>
                            <a:rPr lang="en-US" b="0" i="1" smtClean="0">
                              <a:latin typeface="Cambria Math"/>
                            </a:rPr>
                            <m:t>1</m:t>
                          </m:r>
                        </m:sub>
                      </m:sSub>
                      <m:sSub>
                        <m:sSubPr>
                          <m:ctrlPr>
                            <a:rPr lang="en-US" b="0" i="1" smtClean="0">
                              <a:latin typeface="Cambria Math" charset="0"/>
                            </a:rPr>
                          </m:ctrlPr>
                        </m:sSubPr>
                        <m:e>
                          <m:r>
                            <a:rPr lang="en-US" b="0" i="1" smtClean="0">
                              <a:latin typeface="Cambria Math"/>
                              <a:ea typeface="Cambria Math"/>
                            </a:rPr>
                            <m:t>×</m:t>
                          </m:r>
                          <m:r>
                            <a:rPr lang="en-US" b="0" i="1" smtClean="0">
                              <a:latin typeface="Cambria Math"/>
                            </a:rPr>
                            <m:t>𝑃</m:t>
                          </m:r>
                        </m:e>
                        <m:sub>
                          <m:r>
                            <a:rPr lang="en-US" b="0" i="1" smtClean="0">
                              <a:latin typeface="Cambria Math"/>
                            </a:rPr>
                            <m:t>𝑑𝑒𝑡</m:t>
                          </m:r>
                          <m:r>
                            <a:rPr lang="en-US" b="0" i="1" smtClean="0">
                              <a:latin typeface="Cambria Math"/>
                            </a:rPr>
                            <m:t>2</m:t>
                          </m:r>
                        </m:sub>
                      </m:sSub>
                      <m:r>
                        <a:rPr lang="en-US" b="0" i="1" smtClean="0">
                          <a:latin typeface="Cambria Math"/>
                          <a:ea typeface="Cambria Math"/>
                        </a:rPr>
                        <m:t>=</m:t>
                      </m:r>
                      <m:sSup>
                        <m:sSupPr>
                          <m:ctrlPr>
                            <a:rPr lang="en-US" b="0" i="1" smtClean="0">
                              <a:latin typeface="Cambria Math" charset="0"/>
                              <a:ea typeface="Cambria Math"/>
                            </a:rPr>
                          </m:ctrlPr>
                        </m:sSupPr>
                        <m:e>
                          <m:r>
                            <a:rPr lang="en-US" b="0" i="1" smtClean="0">
                              <a:latin typeface="Cambria Math"/>
                              <a:ea typeface="Cambria Math"/>
                            </a:rPr>
                            <m:t>𝑒</m:t>
                          </m:r>
                        </m:e>
                        <m:sup>
                          <m:r>
                            <a:rPr lang="en-US" b="0" i="1" smtClean="0">
                              <a:latin typeface="Cambria Math"/>
                              <a:ea typeface="Cambria Math"/>
                            </a:rPr>
                            <m:t>−</m:t>
                          </m:r>
                          <m:r>
                            <a:rPr lang="en-US" b="0" i="1" smtClean="0">
                              <a:latin typeface="Cambria Math"/>
                              <a:ea typeface="Cambria Math"/>
                            </a:rPr>
                            <m:t>𝜇</m:t>
                          </m:r>
                          <m:r>
                            <a:rPr lang="en-US" b="0" i="1" smtClean="0">
                              <a:latin typeface="Cambria Math"/>
                              <a:ea typeface="Cambria Math"/>
                            </a:rPr>
                            <m:t>𝑇</m:t>
                          </m:r>
                        </m:sup>
                      </m:sSup>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2536667" y="4917361"/>
                <a:ext cx="4070666" cy="461665"/>
              </a:xfrm>
              <a:prstGeom prst="rect">
                <a:avLst/>
              </a:prstGeom>
              <a:blipFill rotWithShape="1">
                <a:blip r:embed="rId3"/>
                <a:stretch>
                  <a:fillRect b="-5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468313" y="2535287"/>
                <a:ext cx="2032864"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charset="0"/>
                            </a:rPr>
                          </m:ctrlPr>
                        </m:sSubPr>
                        <m:e>
                          <m:r>
                            <a:rPr lang="en-US" i="1" smtClean="0">
                              <a:latin typeface="Cambria Math"/>
                            </a:rPr>
                            <m:t>𝑃</m:t>
                          </m:r>
                        </m:e>
                        <m:sub>
                          <m:r>
                            <a:rPr lang="en-US" b="0" i="1" smtClean="0">
                              <a:latin typeface="Cambria Math"/>
                            </a:rPr>
                            <m:t>𝑑𝑒𝑡</m:t>
                          </m:r>
                          <m:r>
                            <a:rPr lang="en-US" b="0" i="1" smtClean="0">
                              <a:latin typeface="Cambria Math"/>
                            </a:rPr>
                            <m:t>1</m:t>
                          </m:r>
                        </m:sub>
                      </m:sSub>
                      <m:r>
                        <a:rPr lang="en-US" i="1">
                          <a:latin typeface="Cambria Math"/>
                        </a:rPr>
                        <m:t>= </m:t>
                      </m:r>
                      <m:sSup>
                        <m:sSupPr>
                          <m:ctrlPr>
                            <a:rPr lang="en-US" i="1">
                              <a:latin typeface="Cambria Math" charset="0"/>
                            </a:rPr>
                          </m:ctrlPr>
                        </m:sSupPr>
                        <m:e>
                          <m:r>
                            <a:rPr lang="en-US" i="1">
                              <a:latin typeface="Cambria Math"/>
                            </a:rPr>
                            <m:t>𝑒</m:t>
                          </m:r>
                        </m:e>
                        <m:sup>
                          <m:r>
                            <a:rPr lang="en-US" i="1">
                              <a:latin typeface="Cambria Math"/>
                            </a:rPr>
                            <m:t>−</m:t>
                          </m:r>
                          <m:r>
                            <a:rPr lang="en-US" i="1">
                              <a:latin typeface="Cambria Math"/>
                              <a:ea typeface="Cambria Math"/>
                            </a:rPr>
                            <m:t>𝜇</m:t>
                          </m:r>
                          <m:r>
                            <a:rPr lang="en-US" i="1">
                              <a:latin typeface="Cambria Math"/>
                              <a:ea typeface="Cambria Math"/>
                            </a:rPr>
                            <m:t>𝑥</m:t>
                          </m:r>
                        </m:sup>
                      </m:sSup>
                    </m:oMath>
                  </m:oMathPara>
                </a14:m>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468313" y="2535287"/>
                <a:ext cx="2032864" cy="461665"/>
              </a:xfrm>
              <a:prstGeom prst="rect">
                <a:avLst/>
              </a:prstGeom>
              <a:blipFill rotWithShape="1">
                <a:blip r:embed="rId4"/>
                <a:stretch>
                  <a:fillRect b="-394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6444208" y="2519962"/>
                <a:ext cx="2533001" cy="47699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charset="0"/>
                            </a:rPr>
                          </m:ctrlPr>
                        </m:sSubPr>
                        <m:e>
                          <m:r>
                            <a:rPr lang="en-US" i="1" smtClean="0">
                              <a:latin typeface="Cambria Math"/>
                            </a:rPr>
                            <m:t>𝑃</m:t>
                          </m:r>
                        </m:e>
                        <m:sub>
                          <m:r>
                            <a:rPr lang="en-US" b="0" i="1" smtClean="0">
                              <a:latin typeface="Cambria Math"/>
                            </a:rPr>
                            <m:t>𝑑𝑒𝑡</m:t>
                          </m:r>
                          <m:r>
                            <a:rPr lang="en-US" b="0" i="1" smtClean="0">
                              <a:latin typeface="Cambria Math"/>
                            </a:rPr>
                            <m:t>2</m:t>
                          </m:r>
                        </m:sub>
                      </m:sSub>
                      <m:r>
                        <a:rPr lang="en-US" i="1">
                          <a:latin typeface="Cambria Math"/>
                        </a:rPr>
                        <m:t>= </m:t>
                      </m:r>
                      <m:sSup>
                        <m:sSupPr>
                          <m:ctrlPr>
                            <a:rPr lang="en-US" i="1">
                              <a:latin typeface="Cambria Math" charset="0"/>
                              <a:ea typeface="Cambria Math"/>
                            </a:rPr>
                          </m:ctrlPr>
                        </m:sSupPr>
                        <m:e>
                          <m:r>
                            <a:rPr lang="en-US" i="1">
                              <a:latin typeface="Cambria Math"/>
                              <a:ea typeface="Cambria Math"/>
                            </a:rPr>
                            <m:t>𝑒</m:t>
                          </m:r>
                        </m:e>
                        <m:sup>
                          <m:r>
                            <a:rPr lang="en-US" i="1">
                              <a:latin typeface="Cambria Math"/>
                              <a:ea typeface="Cambria Math"/>
                            </a:rPr>
                            <m:t>−</m:t>
                          </m:r>
                          <m:r>
                            <a:rPr lang="en-US" i="1">
                              <a:latin typeface="Cambria Math"/>
                              <a:ea typeface="Cambria Math"/>
                            </a:rPr>
                            <m:t>𝜇</m:t>
                          </m:r>
                          <m:r>
                            <a:rPr lang="en-US" i="1">
                              <a:latin typeface="Cambria Math"/>
                              <a:ea typeface="Cambria Math"/>
                            </a:rPr>
                            <m:t>(</m:t>
                          </m:r>
                          <m:r>
                            <a:rPr lang="en-US" i="1">
                              <a:latin typeface="Cambria Math"/>
                              <a:ea typeface="Cambria Math"/>
                            </a:rPr>
                            <m:t>𝑇</m:t>
                          </m:r>
                          <m:r>
                            <a:rPr lang="en-US" i="1">
                              <a:latin typeface="Cambria Math"/>
                              <a:ea typeface="Cambria Math"/>
                            </a:rPr>
                            <m:t>−</m:t>
                          </m:r>
                          <m:r>
                            <a:rPr lang="en-US" i="1">
                              <a:latin typeface="Cambria Math"/>
                              <a:ea typeface="Cambria Math"/>
                            </a:rPr>
                            <m:t>𝑥</m:t>
                          </m:r>
                          <m:r>
                            <a:rPr lang="en-US" i="1">
                              <a:latin typeface="Cambria Math"/>
                              <a:ea typeface="Cambria Math"/>
                            </a:rPr>
                            <m:t>)</m:t>
                          </m:r>
                        </m:sup>
                      </m:sSup>
                    </m:oMath>
                  </m:oMathPara>
                </a14:m>
                <a:endParaRPr lang="en-US" dirty="0"/>
              </a:p>
            </p:txBody>
          </p:sp>
        </mc:Choice>
        <mc:Fallback xmlns="">
          <p:sp>
            <p:nvSpPr>
              <p:cNvPr id="7" name="Rectangle 6"/>
              <p:cNvSpPr>
                <a:spLocks noRot="1" noChangeAspect="1" noMove="1" noResize="1" noEditPoints="1" noAdjustHandles="1" noChangeArrowheads="1" noChangeShapeType="1" noTextEdit="1"/>
              </p:cNvSpPr>
              <p:nvPr/>
            </p:nvSpPr>
            <p:spPr>
              <a:xfrm>
                <a:off x="6444208" y="2519962"/>
                <a:ext cx="2533001" cy="476990"/>
              </a:xfrm>
              <a:prstGeom prst="rect">
                <a:avLst/>
              </a:prstGeom>
              <a:blipFill rotWithShape="1">
                <a:blip r:embed="rId5"/>
                <a:stretch>
                  <a:fillRect/>
                </a:stretch>
              </a:blipFill>
            </p:spPr>
            <p:txBody>
              <a:bodyPr/>
              <a:lstStyle/>
              <a:p>
                <a:r>
                  <a:rPr lang="en-US">
                    <a:noFill/>
                  </a:rPr>
                  <a:t> </a:t>
                </a:r>
              </a:p>
            </p:txBody>
          </p:sp>
        </mc:Fallback>
      </mc:AlternateContent>
      <p:sp>
        <p:nvSpPr>
          <p:cNvPr id="8" name="TextBox 7"/>
          <p:cNvSpPr txBox="1"/>
          <p:nvPr/>
        </p:nvSpPr>
        <p:spPr>
          <a:xfrm>
            <a:off x="532706" y="3717032"/>
            <a:ext cx="7560840" cy="1200329"/>
          </a:xfrm>
          <a:prstGeom prst="rect">
            <a:avLst/>
          </a:prstGeom>
          <a:noFill/>
        </p:spPr>
        <p:txBody>
          <a:bodyPr wrap="square" rtlCol="0">
            <a:spAutoFit/>
          </a:bodyPr>
          <a:lstStyle/>
          <a:p>
            <a:r>
              <a:rPr lang="en-US" dirty="0" smtClean="0"/>
              <a:t>The probability that both photons reach the detectors, depends on the total amount of attenuation along the line of response.</a:t>
            </a:r>
            <a:endParaRPr lang="en-US" dirty="0"/>
          </a:p>
        </p:txBody>
      </p:sp>
      <p:sp>
        <p:nvSpPr>
          <p:cNvPr id="9" name="TextBox 8"/>
          <p:cNvSpPr txBox="1"/>
          <p:nvPr/>
        </p:nvSpPr>
        <p:spPr>
          <a:xfrm>
            <a:off x="363438" y="5612744"/>
            <a:ext cx="8312250" cy="646331"/>
          </a:xfrm>
          <a:prstGeom prst="rect">
            <a:avLst/>
          </a:prstGeom>
          <a:noFill/>
        </p:spPr>
        <p:txBody>
          <a:bodyPr wrap="square" rtlCol="0">
            <a:spAutoFit/>
          </a:bodyPr>
          <a:lstStyle/>
          <a:p>
            <a:r>
              <a:rPr lang="en-US" sz="1800" dirty="0" smtClean="0"/>
              <a:t>With </a:t>
            </a:r>
            <a:r>
              <a:rPr lang="el-GR" sz="1800" dirty="0" smtClean="0"/>
              <a:t>μ</a:t>
            </a:r>
            <a:r>
              <a:rPr lang="en-US" sz="1800" dirty="0" smtClean="0"/>
              <a:t> the linear attenuation coefficient (LAC). For non-uniform material, different LACs need to be taken into account.</a:t>
            </a:r>
            <a:endParaRPr lang="en-US" sz="1800" dirty="0"/>
          </a:p>
        </p:txBody>
      </p:sp>
    </p:spTree>
    <p:extLst>
      <p:ext uri="{BB962C8B-B14F-4D97-AF65-F5344CB8AC3E}">
        <p14:creationId xmlns:p14="http://schemas.microsoft.com/office/powerpoint/2010/main" val="7786774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a:t>
            </a:r>
            <a:endParaRPr lang="en-US" dirty="0"/>
          </a:p>
        </p:txBody>
      </p:sp>
      <p:grpSp>
        <p:nvGrpSpPr>
          <p:cNvPr id="5" name="Group 4"/>
          <p:cNvGrpSpPr/>
          <p:nvPr/>
        </p:nvGrpSpPr>
        <p:grpSpPr>
          <a:xfrm>
            <a:off x="1141151" y="3291064"/>
            <a:ext cx="6848807" cy="2811788"/>
            <a:chOff x="1141151" y="3291064"/>
            <a:chExt cx="6848807" cy="2811788"/>
          </a:xfrm>
        </p:grpSpPr>
        <p:pic>
          <p:nvPicPr>
            <p:cNvPr id="4100"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141151" y="3291064"/>
              <a:ext cx="2375592" cy="2811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627257" y="3291064"/>
              <a:ext cx="2362701" cy="28057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516743" y="3861048"/>
              <a:ext cx="2110514" cy="1200329"/>
            </a:xfrm>
            <a:prstGeom prst="rect">
              <a:avLst/>
            </a:prstGeom>
            <a:noFill/>
          </p:spPr>
          <p:txBody>
            <a:bodyPr wrap="none" rtlCol="0">
              <a:spAutoFit/>
            </a:bodyPr>
            <a:lstStyle/>
            <a:p>
              <a:r>
                <a:rPr lang="en-US" dirty="0" smtClean="0">
                  <a:sym typeface="Wingdings" panose="05000000000000000000" pitchFamily="2" charset="2"/>
                </a:rPr>
                <a:t> </a:t>
              </a:r>
              <a:r>
                <a:rPr lang="en-US" dirty="0" smtClean="0"/>
                <a:t>Without AC</a:t>
              </a:r>
            </a:p>
            <a:p>
              <a:pPr algn="ctr"/>
              <a:endParaRPr lang="en-US" dirty="0"/>
            </a:p>
            <a:p>
              <a:pPr algn="r"/>
              <a:r>
                <a:rPr lang="en-US" dirty="0" smtClean="0"/>
                <a:t>With AC </a:t>
              </a:r>
              <a:r>
                <a:rPr lang="en-US" dirty="0" smtClean="0">
                  <a:sym typeface="Wingdings" panose="05000000000000000000" pitchFamily="2" charset="2"/>
                </a:rPr>
                <a:t></a:t>
              </a:r>
              <a:endParaRPr lang="en-US" dirty="0"/>
            </a:p>
          </p:txBody>
        </p:sp>
      </p:grpSp>
      <p:pic>
        <p:nvPicPr>
          <p:cNvPr id="11" name="Picture 10"/>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3648" y="764704"/>
            <a:ext cx="6084738" cy="2240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 name="TextBox 6"/>
          <p:cNvSpPr txBox="1"/>
          <p:nvPr/>
        </p:nvSpPr>
        <p:spPr>
          <a:xfrm>
            <a:off x="3529086" y="6453335"/>
            <a:ext cx="2085827" cy="307777"/>
          </a:xfrm>
          <a:prstGeom prst="rect">
            <a:avLst/>
          </a:prstGeom>
          <a:noFill/>
        </p:spPr>
        <p:txBody>
          <a:bodyPr wrap="none" rtlCol="0">
            <a:spAutoFit/>
          </a:bodyPr>
          <a:lstStyle/>
          <a:p>
            <a:r>
              <a:rPr lang="en-US" sz="1400" dirty="0" smtClean="0"/>
              <a:t>Zaidi &amp; Hasegawa 2003</a:t>
            </a:r>
            <a:endParaRPr lang="en-US" sz="1400" dirty="0"/>
          </a:p>
        </p:txBody>
      </p:sp>
      <p:sp>
        <p:nvSpPr>
          <p:cNvPr id="8" name="TextBox 7"/>
          <p:cNvSpPr txBox="1"/>
          <p:nvPr/>
        </p:nvSpPr>
        <p:spPr>
          <a:xfrm>
            <a:off x="1413247" y="2651624"/>
            <a:ext cx="915700" cy="369332"/>
          </a:xfrm>
          <a:prstGeom prst="rect">
            <a:avLst/>
          </a:prstGeom>
          <a:noFill/>
        </p:spPr>
        <p:txBody>
          <a:bodyPr wrap="none" rtlCol="0">
            <a:spAutoFit/>
          </a:bodyPr>
          <a:lstStyle/>
          <a:p>
            <a:r>
              <a:rPr lang="en-US" sz="1800" dirty="0" smtClean="0">
                <a:solidFill>
                  <a:schemeClr val="bg1"/>
                </a:solidFill>
              </a:rPr>
              <a:t>w/o AC</a:t>
            </a:r>
            <a:endParaRPr lang="en-US" sz="1800" dirty="0">
              <a:solidFill>
                <a:schemeClr val="bg1"/>
              </a:solidFill>
            </a:endParaRPr>
          </a:p>
        </p:txBody>
      </p:sp>
      <p:sp>
        <p:nvSpPr>
          <p:cNvPr id="14" name="TextBox 13"/>
          <p:cNvSpPr txBox="1"/>
          <p:nvPr/>
        </p:nvSpPr>
        <p:spPr>
          <a:xfrm>
            <a:off x="5220072" y="2669934"/>
            <a:ext cx="966996" cy="369332"/>
          </a:xfrm>
          <a:prstGeom prst="rect">
            <a:avLst/>
          </a:prstGeom>
          <a:noFill/>
        </p:spPr>
        <p:txBody>
          <a:bodyPr wrap="none" rtlCol="0">
            <a:spAutoFit/>
          </a:bodyPr>
          <a:lstStyle/>
          <a:p>
            <a:r>
              <a:rPr lang="en-US" sz="1800" dirty="0" smtClean="0">
                <a:solidFill>
                  <a:schemeClr val="bg1"/>
                </a:solidFill>
              </a:rPr>
              <a:t>with AC</a:t>
            </a:r>
            <a:endParaRPr lang="en-US" sz="1800" dirty="0">
              <a:solidFill>
                <a:schemeClr val="bg1"/>
              </a:solidFill>
            </a:endParaRPr>
          </a:p>
        </p:txBody>
      </p:sp>
      <p:sp>
        <p:nvSpPr>
          <p:cNvPr id="15" name="TextBox 14"/>
          <p:cNvSpPr txBox="1"/>
          <p:nvPr/>
        </p:nvSpPr>
        <p:spPr>
          <a:xfrm>
            <a:off x="3635896" y="2669934"/>
            <a:ext cx="1018227" cy="369332"/>
          </a:xfrm>
          <a:prstGeom prst="rect">
            <a:avLst/>
          </a:prstGeom>
          <a:noFill/>
        </p:spPr>
        <p:txBody>
          <a:bodyPr wrap="none" rtlCol="0">
            <a:spAutoFit/>
          </a:bodyPr>
          <a:lstStyle/>
          <a:p>
            <a:r>
              <a:rPr lang="en-US" sz="1800" dirty="0" smtClean="0"/>
              <a:t>att. map</a:t>
            </a:r>
            <a:endParaRPr lang="en-US" sz="1800" dirty="0"/>
          </a:p>
        </p:txBody>
      </p:sp>
      <p:sp>
        <p:nvSpPr>
          <p:cNvPr id="6" name="TextBox 5"/>
          <p:cNvSpPr txBox="1"/>
          <p:nvPr/>
        </p:nvSpPr>
        <p:spPr>
          <a:xfrm>
            <a:off x="684711" y="730942"/>
            <a:ext cx="8136136" cy="2308324"/>
          </a:xfrm>
          <a:prstGeom prst="rect">
            <a:avLst/>
          </a:prstGeom>
          <a:solidFill>
            <a:schemeClr val="bg1"/>
          </a:solidFill>
        </p:spPr>
        <p:txBody>
          <a:bodyPr wrap="square" rtlCol="0">
            <a:spAutoFit/>
          </a:bodyPr>
          <a:lstStyle/>
          <a:p>
            <a:r>
              <a:rPr lang="en-US" dirty="0" smtClean="0"/>
              <a:t>Uncorrected images show:</a:t>
            </a:r>
          </a:p>
          <a:p>
            <a:pPr marL="342900" indent="-342900">
              <a:buFont typeface="Arial" panose="020B0604020202020204" pitchFamily="34" charset="0"/>
              <a:buChar char="•"/>
            </a:pPr>
            <a:r>
              <a:rPr lang="en-US" dirty="0" smtClean="0">
                <a:solidFill>
                  <a:srgbClr val="FF0000"/>
                </a:solidFill>
              </a:rPr>
              <a:t>Activity underestimation</a:t>
            </a:r>
          </a:p>
          <a:p>
            <a:pPr marL="342900" indent="-342900">
              <a:buFont typeface="Arial" panose="020B0604020202020204" pitchFamily="34" charset="0"/>
              <a:buChar char="•"/>
            </a:pPr>
            <a:r>
              <a:rPr lang="en-US" dirty="0" smtClean="0">
                <a:solidFill>
                  <a:srgbClr val="FF0000"/>
                </a:solidFill>
              </a:rPr>
              <a:t>Non-uniformity</a:t>
            </a:r>
          </a:p>
          <a:p>
            <a:pPr marL="342900" indent="-342900">
              <a:buFont typeface="Arial" panose="020B0604020202020204" pitchFamily="34" charset="0"/>
              <a:buChar char="•"/>
            </a:pPr>
            <a:r>
              <a:rPr lang="en-US" dirty="0" smtClean="0">
                <a:solidFill>
                  <a:srgbClr val="009900"/>
                </a:solidFill>
              </a:rPr>
              <a:t>High lesion-to-background ratio </a:t>
            </a:r>
            <a:r>
              <a:rPr lang="en-US" dirty="0" smtClean="0">
                <a:solidFill>
                  <a:srgbClr val="009900"/>
                </a:solidFill>
                <a:sym typeface="Wingdings" panose="05000000000000000000" pitchFamily="2" charset="2"/>
              </a:rPr>
              <a:t> similar detection rate</a:t>
            </a:r>
          </a:p>
          <a:p>
            <a:pPr marL="342900" indent="-342900">
              <a:buFont typeface="Arial" panose="020B0604020202020204" pitchFamily="34" charset="0"/>
              <a:buChar char="•"/>
            </a:pPr>
            <a:endParaRPr lang="en-US" dirty="0">
              <a:solidFill>
                <a:srgbClr val="009900"/>
              </a:solidFill>
              <a:sym typeface="Wingdings" panose="05000000000000000000" pitchFamily="2" charset="2"/>
            </a:endParaRPr>
          </a:p>
          <a:p>
            <a:pPr marL="342900" indent="-342900">
              <a:buFont typeface="Arial" panose="020B0604020202020204" pitchFamily="34" charset="0"/>
              <a:buChar char="•"/>
            </a:pPr>
            <a:endParaRPr lang="en-US" dirty="0">
              <a:solidFill>
                <a:srgbClr val="009900"/>
              </a:solidFill>
            </a:endParaRPr>
          </a:p>
        </p:txBody>
      </p:sp>
    </p:spTree>
    <p:extLst>
      <p:ext uri="{BB962C8B-B14F-4D97-AF65-F5344CB8AC3E}">
        <p14:creationId xmlns:p14="http://schemas.microsoft.com/office/powerpoint/2010/main" val="46352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a:t>
            </a:r>
            <a:endParaRPr lang="en-US" dirty="0"/>
          </a:p>
        </p:txBody>
      </p:sp>
      <p:sp>
        <p:nvSpPr>
          <p:cNvPr id="3" name="Content Placeholder 2"/>
          <p:cNvSpPr>
            <a:spLocks noGrp="1"/>
          </p:cNvSpPr>
          <p:nvPr>
            <p:ph idx="1"/>
          </p:nvPr>
        </p:nvSpPr>
        <p:spPr>
          <a:xfrm>
            <a:off x="457200" y="1301750"/>
            <a:ext cx="8003232" cy="4359275"/>
          </a:xfrm>
        </p:spPr>
        <p:txBody>
          <a:bodyPr/>
          <a:lstStyle/>
          <a:p>
            <a:r>
              <a:rPr lang="en-US" dirty="0" smtClean="0"/>
              <a:t>Different methods to determine the attenuation, e.g.,</a:t>
            </a:r>
          </a:p>
          <a:p>
            <a:pPr lvl="1"/>
            <a:r>
              <a:rPr lang="en-US" dirty="0" smtClean="0"/>
              <a:t>Measured AC:</a:t>
            </a:r>
          </a:p>
          <a:p>
            <a:pPr lvl="2"/>
            <a:r>
              <a:rPr lang="en-US" dirty="0" smtClean="0"/>
              <a:t>Using a transmission source</a:t>
            </a:r>
          </a:p>
          <a:p>
            <a:pPr lvl="2"/>
            <a:r>
              <a:rPr lang="en-US" dirty="0" smtClean="0"/>
              <a:t>Using CT data in combined PET/CT systems</a:t>
            </a:r>
          </a:p>
          <a:p>
            <a:pPr lvl="1"/>
            <a:r>
              <a:rPr lang="en-US" dirty="0" smtClean="0"/>
              <a:t>Obtain in combination with MRI:</a:t>
            </a:r>
          </a:p>
          <a:p>
            <a:pPr lvl="2"/>
            <a:r>
              <a:rPr lang="en-US" dirty="0" smtClean="0"/>
              <a:t>Segmentation of MR data</a:t>
            </a:r>
          </a:p>
          <a:p>
            <a:pPr lvl="2"/>
            <a:r>
              <a:rPr lang="en-US" dirty="0" smtClean="0"/>
              <a:t>Atlas and machine-learning based methods</a:t>
            </a:r>
          </a:p>
          <a:p>
            <a:pPr lvl="1"/>
            <a:r>
              <a:rPr lang="en-US" dirty="0" smtClean="0"/>
              <a:t>Reconstruction of attenuation maps for PET emission data.</a:t>
            </a:r>
          </a:p>
        </p:txBody>
      </p:sp>
    </p:spTree>
    <p:extLst>
      <p:ext uri="{BB962C8B-B14F-4D97-AF65-F5344CB8AC3E}">
        <p14:creationId xmlns:p14="http://schemas.microsoft.com/office/powerpoint/2010/main" val="32693113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(TX)</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51521" y="764704"/>
                <a:ext cx="8640960" cy="4359275"/>
              </a:xfrm>
            </p:spPr>
            <p:txBody>
              <a:bodyPr/>
              <a:lstStyle/>
              <a:p>
                <a:r>
                  <a:rPr lang="en-US" sz="2000" dirty="0" smtClean="0"/>
                  <a:t>Measurement of attenuation correction factors (ACFs) for each </a:t>
                </a:r>
                <a:r>
                  <a:rPr lang="en-US" sz="2000" dirty="0"/>
                  <a:t>LOR by dedicated transmission scan</a:t>
                </a:r>
              </a:p>
              <a:p>
                <a:r>
                  <a:rPr lang="en-US" sz="2000" dirty="0" smtClean="0"/>
                  <a:t>Thin </a:t>
                </a:r>
                <a:r>
                  <a:rPr lang="en-US" sz="2000" dirty="0"/>
                  <a:t>rod or point source with long-lived positron </a:t>
                </a:r>
                <a:r>
                  <a:rPr lang="en-US" sz="2000" dirty="0" smtClean="0"/>
                  <a:t>emitter (e.g., </a:t>
                </a:r>
                <a:r>
                  <a:rPr lang="en-US" sz="2000" baseline="30000" dirty="0" smtClean="0"/>
                  <a:t>68</a:t>
                </a:r>
                <a:r>
                  <a:rPr lang="en-US" sz="2000" dirty="0" smtClean="0"/>
                  <a:t>Ge) or gamma emitter (e.g., </a:t>
                </a:r>
                <a:r>
                  <a:rPr lang="en-US" sz="2000" baseline="30000" dirty="0" smtClean="0"/>
                  <a:t>57</a:t>
                </a:r>
                <a:r>
                  <a:rPr lang="en-US" sz="2000" dirty="0" smtClean="0"/>
                  <a:t>Co) attached </a:t>
                </a:r>
                <a:r>
                  <a:rPr lang="en-US" sz="2000" dirty="0"/>
                  <a:t>to PET scanner </a:t>
                </a:r>
                <a:r>
                  <a:rPr lang="en-US" sz="2000" dirty="0" smtClean="0"/>
                  <a:t>gantry</a:t>
                </a:r>
              </a:p>
              <a:p>
                <a:r>
                  <a:rPr lang="en-US" sz="2000" dirty="0" smtClean="0"/>
                  <a:t>Source </a:t>
                </a:r>
                <a:r>
                  <a:rPr lang="en-US" sz="2000" dirty="0"/>
                  <a:t>rotated around </a:t>
                </a:r>
                <a:r>
                  <a:rPr lang="en-US" sz="2000" dirty="0" smtClean="0"/>
                  <a:t>the scanner </a:t>
                </a:r>
                <a:r>
                  <a:rPr lang="en-US" sz="2000" dirty="0"/>
                  <a:t>to uniformly </a:t>
                </a:r>
                <a:r>
                  <a:rPr lang="en-US" sz="2000" dirty="0" smtClean="0"/>
                  <a:t>expose all detector </a:t>
                </a:r>
                <a:r>
                  <a:rPr lang="en-US" sz="2000" dirty="0"/>
                  <a:t>pairs to </a:t>
                </a:r>
                <a:r>
                  <a:rPr lang="en-US" sz="2000" dirty="0" smtClean="0"/>
                  <a:t>radiation</a:t>
                </a:r>
              </a:p>
              <a:p>
                <a:endParaRPr lang="en-US" sz="2000" dirty="0"/>
              </a:p>
              <a:p>
                <a:endParaRPr lang="en-US" sz="2000" dirty="0"/>
              </a:p>
              <a:p>
                <a:r>
                  <a:rPr lang="en-US" sz="2000" dirty="0" smtClean="0"/>
                  <a:t>ACFs </a:t>
                </a:r>
                <a:r>
                  <a:rPr lang="en-US" sz="2000" dirty="0"/>
                  <a:t>calculated from two scans</a:t>
                </a:r>
              </a:p>
              <a:p>
                <a:pPr lvl="1"/>
                <a:r>
                  <a:rPr lang="en-US" sz="2000" dirty="0" smtClean="0"/>
                  <a:t>Blank </a:t>
                </a:r>
                <a:r>
                  <a:rPr lang="en-US" sz="2000" dirty="0"/>
                  <a:t>scan </a:t>
                </a:r>
                <a:r>
                  <a:rPr lang="en-US" sz="2000" i="1" dirty="0">
                    <a:latin typeface="Cambria Math" panose="02040503050406030204" pitchFamily="18" charset="0"/>
                    <a:ea typeface="Cambria Math" panose="02040503050406030204" pitchFamily="18" charset="0"/>
                  </a:rPr>
                  <a:t>I</a:t>
                </a:r>
                <a:r>
                  <a:rPr lang="en-US" sz="2000" i="1" baseline="-25000" dirty="0">
                    <a:latin typeface="Cambria Math" panose="02040503050406030204" pitchFamily="18" charset="0"/>
                    <a:ea typeface="Cambria Math" panose="02040503050406030204" pitchFamily="18" charset="0"/>
                  </a:rPr>
                  <a:t>0</a:t>
                </a:r>
                <a:r>
                  <a:rPr lang="en-US" sz="2000" dirty="0"/>
                  <a:t>, without patient in the scanner</a:t>
                </a:r>
              </a:p>
              <a:p>
                <a:pPr lvl="1"/>
                <a:r>
                  <a:rPr lang="en-US" sz="2000" dirty="0" smtClean="0"/>
                  <a:t>Transmission </a:t>
                </a:r>
                <a:r>
                  <a:rPr lang="en-US" sz="2000" dirty="0"/>
                  <a:t>scan </a:t>
                </a:r>
                <a:r>
                  <a:rPr lang="en-US" sz="2000" i="1" dirty="0">
                    <a:latin typeface="Cambria Math" panose="02040503050406030204" pitchFamily="18" charset="0"/>
                    <a:ea typeface="Cambria Math" panose="02040503050406030204" pitchFamily="18" charset="0"/>
                  </a:rPr>
                  <a:t>I</a:t>
                </a:r>
                <a:r>
                  <a:rPr lang="en-US" sz="2000" dirty="0"/>
                  <a:t> with subject inside the scanner</a:t>
                </a:r>
              </a:p>
              <a:p>
                <a:pPr lvl="1"/>
                <a:r>
                  <a:rPr lang="en-US" sz="2000" dirty="0" smtClean="0"/>
                  <a:t>ACFs </a:t>
                </a:r>
                <a:r>
                  <a:rPr lang="en-US" sz="2000" dirty="0"/>
                  <a:t>for each LOR calculated </a:t>
                </a:r>
                <a:r>
                  <a:rPr lang="en-US" sz="2000" dirty="0" smtClean="0"/>
                  <a:t>as </a:t>
                </a:r>
                <a14:m>
                  <m:oMath xmlns:m="http://schemas.openxmlformats.org/officeDocument/2006/math">
                    <m:r>
                      <a:rPr lang="en-US" sz="2000" b="0" i="1" smtClean="0">
                        <a:latin typeface="Cambria Math"/>
                      </a:rPr>
                      <m:t>𝐴𝐶𝐹</m:t>
                    </m:r>
                    <m:r>
                      <a:rPr lang="en-US" sz="2000" b="0" i="1" smtClean="0">
                        <a:latin typeface="Cambria Math"/>
                      </a:rPr>
                      <m:t>=</m:t>
                    </m:r>
                    <m:sSub>
                      <m:sSubPr>
                        <m:ctrlPr>
                          <a:rPr lang="en-US" sz="2000" b="0" i="1" smtClean="0">
                            <a:latin typeface="Cambria Math" charset="0"/>
                          </a:rPr>
                        </m:ctrlPr>
                      </m:sSubPr>
                      <m:e>
                        <m:r>
                          <a:rPr lang="en-US" sz="2000" b="0" i="1" smtClean="0">
                            <a:latin typeface="Cambria Math"/>
                          </a:rPr>
                          <m:t>𝐼</m:t>
                        </m:r>
                      </m:e>
                      <m:sub>
                        <m:r>
                          <a:rPr lang="en-US" sz="2000" b="0" i="1" smtClean="0">
                            <a:latin typeface="Cambria Math"/>
                          </a:rPr>
                          <m:t>0</m:t>
                        </m:r>
                      </m:sub>
                    </m:sSub>
                    <m:r>
                      <a:rPr lang="en-US" sz="2000" b="0" i="1" smtClean="0">
                        <a:latin typeface="Cambria Math"/>
                      </a:rPr>
                      <m:t>/</m:t>
                    </m:r>
                    <m:r>
                      <a:rPr lang="en-US" sz="2000" b="0" i="1" smtClean="0">
                        <a:latin typeface="Cambria Math"/>
                      </a:rPr>
                      <m:t>𝐼</m:t>
                    </m:r>
                  </m:oMath>
                </a14:m>
                <a:endParaRPr lang="en-US" sz="2000" dirty="0"/>
              </a:p>
              <a:p>
                <a:pPr lvl="1"/>
                <a:r>
                  <a:rPr lang="en-US" sz="2000" dirty="0" smtClean="0"/>
                  <a:t>Blank </a:t>
                </a:r>
                <a:r>
                  <a:rPr lang="en-US" sz="2000" dirty="0"/>
                  <a:t>scan not required for every </a:t>
                </a:r>
                <a:r>
                  <a:rPr lang="en-US" sz="2000" dirty="0" smtClean="0"/>
                  <a:t>patient</a:t>
                </a:r>
              </a:p>
              <a:p>
                <a:pPr lvl="1"/>
                <a:endParaRPr lang="en-US" sz="2000" dirty="0"/>
              </a:p>
              <a:p>
                <a:r>
                  <a:rPr lang="en-US" sz="2000" dirty="0" smtClean="0"/>
                  <a:t>This method is largely replaced by ACFs obtained with CT in PET/CT systems, exception are for example the </a:t>
                </a:r>
                <a:r>
                  <a:rPr lang="en-US" sz="2000" dirty="0" err="1" smtClean="0"/>
                  <a:t>Inveon</a:t>
                </a:r>
                <a:r>
                  <a:rPr lang="en-US" sz="2000" dirty="0" smtClean="0"/>
                  <a:t> preclinical PET</a:t>
                </a:r>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51521" y="764704"/>
                <a:ext cx="8640960" cy="4359275"/>
              </a:xfrm>
              <a:blipFill rotWithShape="1">
                <a:blip r:embed="rId2"/>
                <a:stretch>
                  <a:fillRect l="-1622" t="-1536" r="-564" b="-30866"/>
                </a:stretch>
              </a:blipFill>
            </p:spPr>
            <p:txBody>
              <a:bodyPr/>
              <a:lstStyle/>
              <a:p>
                <a:r>
                  <a:rPr lang="en-US">
                    <a:noFill/>
                  </a:rPr>
                  <a:t> </a:t>
                </a:r>
              </a:p>
            </p:txBody>
          </p:sp>
        </mc:Fallback>
      </mc:AlternateContent>
      <p:pic>
        <p:nvPicPr>
          <p:cNvPr id="5122" name="Picture 2"/>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751913" y="2420888"/>
            <a:ext cx="2392085" cy="2325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0773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PET: </a:t>
            </a:r>
            <a:r>
              <a:rPr lang="en-US" dirty="0" smtClean="0"/>
              <a:t>Attenuation (CTAC)</a:t>
            </a:r>
            <a:endParaRPr lang="en-US" dirty="0"/>
          </a:p>
        </p:txBody>
      </p:sp>
      <p:sp>
        <p:nvSpPr>
          <p:cNvPr id="3" name="Content Placeholder 2"/>
          <p:cNvSpPr>
            <a:spLocks noGrp="1"/>
          </p:cNvSpPr>
          <p:nvPr>
            <p:ph idx="1"/>
          </p:nvPr>
        </p:nvSpPr>
        <p:spPr>
          <a:xfrm>
            <a:off x="251520" y="764704"/>
            <a:ext cx="8640959" cy="4359275"/>
          </a:xfrm>
        </p:spPr>
        <p:txBody>
          <a:bodyPr/>
          <a:lstStyle/>
          <a:p>
            <a:r>
              <a:rPr lang="en-US" sz="2000" dirty="0"/>
              <a:t>In </a:t>
            </a:r>
            <a:r>
              <a:rPr lang="en-US" sz="2000" dirty="0" smtClean="0"/>
              <a:t>combined PET/CT </a:t>
            </a:r>
            <a:r>
              <a:rPr lang="en-US" sz="2000" dirty="0"/>
              <a:t>systems, the CT scan can be used </a:t>
            </a:r>
            <a:r>
              <a:rPr lang="en-US" sz="2000" dirty="0" smtClean="0"/>
              <a:t>to create </a:t>
            </a:r>
            <a:r>
              <a:rPr lang="en-US" sz="2000" dirty="0"/>
              <a:t>an attenuation map</a:t>
            </a:r>
          </a:p>
          <a:p>
            <a:r>
              <a:rPr lang="en-US" sz="2000" dirty="0" smtClean="0"/>
              <a:t>Required</a:t>
            </a:r>
            <a:r>
              <a:rPr lang="en-US" sz="2000" dirty="0"/>
              <a:t>: conversion from CT photon energy of </a:t>
            </a:r>
            <a:r>
              <a:rPr lang="en-US" sz="2000" dirty="0" smtClean="0"/>
              <a:t>40–140 </a:t>
            </a:r>
            <a:r>
              <a:rPr lang="en-US" sz="2000" dirty="0" err="1"/>
              <a:t>keV</a:t>
            </a:r>
            <a:r>
              <a:rPr lang="en-US" sz="2000" dirty="0"/>
              <a:t> to PET photon energy of 511 </a:t>
            </a:r>
            <a:r>
              <a:rPr lang="en-US" sz="2000" dirty="0" err="1"/>
              <a:t>keV</a:t>
            </a:r>
            <a:endParaRPr lang="en-US" sz="2000" dirty="0"/>
          </a:p>
          <a:p>
            <a:r>
              <a:rPr lang="en-US" sz="2000" dirty="0" smtClean="0"/>
              <a:t>Simple </a:t>
            </a:r>
            <a:r>
              <a:rPr lang="en-US" sz="2000" dirty="0"/>
              <a:t>solution for biological tissues: </a:t>
            </a:r>
            <a:r>
              <a:rPr lang="en-US" sz="2000" dirty="0" smtClean="0"/>
              <a:t>piecewise linear </a:t>
            </a:r>
            <a:r>
              <a:rPr lang="en-US" sz="2000" dirty="0"/>
              <a:t>mapping of CT Hounsfield units to 511 </a:t>
            </a:r>
            <a:r>
              <a:rPr lang="en-US" sz="2000" dirty="0" err="1" smtClean="0"/>
              <a:t>keV</a:t>
            </a:r>
            <a:r>
              <a:rPr lang="en-US" sz="2000" dirty="0" smtClean="0"/>
              <a:t> linear </a:t>
            </a:r>
            <a:r>
              <a:rPr lang="en-US" sz="2000" dirty="0"/>
              <a:t>attenuation coefficients</a:t>
            </a:r>
          </a:p>
        </p:txBody>
      </p:sp>
      <p:grpSp>
        <p:nvGrpSpPr>
          <p:cNvPr id="5" name="Group 4"/>
          <p:cNvGrpSpPr/>
          <p:nvPr/>
        </p:nvGrpSpPr>
        <p:grpSpPr>
          <a:xfrm>
            <a:off x="251520" y="2738213"/>
            <a:ext cx="8698061" cy="3558407"/>
            <a:chOff x="251520" y="2738213"/>
            <a:chExt cx="8698061" cy="3558407"/>
          </a:xfrm>
        </p:grpSpPr>
        <p:pic>
          <p:nvPicPr>
            <p:cNvPr id="614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555776" y="2738213"/>
              <a:ext cx="6393805" cy="3558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5589240"/>
              <a:ext cx="2520280" cy="584775"/>
            </a:xfrm>
            <a:prstGeom prst="rect">
              <a:avLst/>
            </a:prstGeom>
            <a:noFill/>
          </p:spPr>
          <p:txBody>
            <a:bodyPr wrap="square" rtlCol="0">
              <a:spAutoFit/>
            </a:bodyPr>
            <a:lstStyle/>
            <a:p>
              <a:r>
                <a:rPr lang="en-US" sz="1600" dirty="0" smtClean="0"/>
                <a:t>Example linear mapping from 120 </a:t>
              </a:r>
              <a:r>
                <a:rPr lang="en-US" sz="1600" dirty="0" err="1" smtClean="0"/>
                <a:t>keV</a:t>
              </a:r>
              <a:r>
                <a:rPr lang="en-US" sz="1600" dirty="0" smtClean="0"/>
                <a:t> CT</a:t>
              </a:r>
              <a:endParaRPr lang="en-US" sz="1600" dirty="0"/>
            </a:p>
          </p:txBody>
        </p:sp>
      </p:grpSp>
    </p:spTree>
    <p:extLst>
      <p:ext uri="{BB962C8B-B14F-4D97-AF65-F5344CB8AC3E}">
        <p14:creationId xmlns:p14="http://schemas.microsoft.com/office/powerpoint/2010/main" val="3306144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(MRAC)</a:t>
            </a:r>
            <a:endParaRPr lang="en-US" dirty="0"/>
          </a:p>
        </p:txBody>
      </p:sp>
      <p:sp>
        <p:nvSpPr>
          <p:cNvPr id="3" name="Content Placeholder 2"/>
          <p:cNvSpPr>
            <a:spLocks noGrp="1"/>
          </p:cNvSpPr>
          <p:nvPr>
            <p:ph idx="1"/>
          </p:nvPr>
        </p:nvSpPr>
        <p:spPr>
          <a:xfrm>
            <a:off x="323528" y="836712"/>
            <a:ext cx="8352159" cy="4359275"/>
          </a:xfrm>
        </p:spPr>
        <p:txBody>
          <a:bodyPr/>
          <a:lstStyle/>
          <a:p>
            <a:r>
              <a:rPr lang="en-US" sz="2200" dirty="0" smtClean="0"/>
              <a:t>For PET/MR systems, an MR-based attenuation correction (MRAC) is required</a:t>
            </a:r>
          </a:p>
          <a:p>
            <a:r>
              <a:rPr lang="en-US" sz="2200" dirty="0" smtClean="0"/>
              <a:t>MR information is related to proton density of the tissue, but not to x-ray attenuation </a:t>
            </a:r>
            <a:r>
              <a:rPr lang="en-US" sz="2200" dirty="0" smtClean="0">
                <a:sym typeface="Wingdings" panose="05000000000000000000" pitchFamily="2" charset="2"/>
              </a:rPr>
              <a:t> MRAC is more challenging than CT-based AC.</a:t>
            </a:r>
          </a:p>
          <a:p>
            <a:r>
              <a:rPr lang="en-US" sz="2200" dirty="0" smtClean="0">
                <a:sym typeface="Wingdings" panose="05000000000000000000" pitchFamily="2" charset="2"/>
              </a:rPr>
              <a:t>One specific problem: differentiation of the high density bones in standard MR sequences</a:t>
            </a:r>
            <a:endParaRPr lang="en-US" sz="2200" dirty="0"/>
          </a:p>
        </p:txBody>
      </p:sp>
      <p:grpSp>
        <p:nvGrpSpPr>
          <p:cNvPr id="5" name="Group 4"/>
          <p:cNvGrpSpPr/>
          <p:nvPr/>
        </p:nvGrpSpPr>
        <p:grpSpPr>
          <a:xfrm>
            <a:off x="1475656" y="3356992"/>
            <a:ext cx="6067643" cy="2813685"/>
            <a:chOff x="1475656" y="3356992"/>
            <a:chExt cx="6067643" cy="2813685"/>
          </a:xfrm>
        </p:grpSpPr>
        <p:pic>
          <p:nvPicPr>
            <p:cNvPr id="7170"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2309023" y="3383936"/>
              <a:ext cx="2113598" cy="27867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82661" y="3356992"/>
              <a:ext cx="2093595" cy="2813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475656" y="5703282"/>
              <a:ext cx="748923" cy="461665"/>
            </a:xfrm>
            <a:prstGeom prst="rect">
              <a:avLst/>
            </a:prstGeom>
            <a:noFill/>
          </p:spPr>
          <p:txBody>
            <a:bodyPr wrap="none" rtlCol="0">
              <a:spAutoFit/>
            </a:bodyPr>
            <a:lstStyle/>
            <a:p>
              <a:r>
                <a:rPr lang="en-US" dirty="0" smtClean="0"/>
                <a:t>MRI</a:t>
              </a:r>
              <a:endParaRPr lang="en-US" dirty="0"/>
            </a:p>
          </p:txBody>
        </p:sp>
        <p:sp>
          <p:nvSpPr>
            <p:cNvPr id="7" name="TextBox 6"/>
            <p:cNvSpPr txBox="1"/>
            <p:nvPr/>
          </p:nvSpPr>
          <p:spPr>
            <a:xfrm>
              <a:off x="6948264" y="5709012"/>
              <a:ext cx="595035" cy="461665"/>
            </a:xfrm>
            <a:prstGeom prst="rect">
              <a:avLst/>
            </a:prstGeom>
            <a:noFill/>
          </p:spPr>
          <p:txBody>
            <a:bodyPr wrap="none" rtlCol="0">
              <a:spAutoFit/>
            </a:bodyPr>
            <a:lstStyle/>
            <a:p>
              <a:r>
                <a:rPr lang="en-US" dirty="0" smtClean="0"/>
                <a:t>CT</a:t>
              </a:r>
              <a:endParaRPr lang="en-US" dirty="0"/>
            </a:p>
          </p:txBody>
        </p:sp>
      </p:grpSp>
    </p:spTree>
    <p:extLst>
      <p:ext uri="{BB962C8B-B14F-4D97-AF65-F5344CB8AC3E}">
        <p14:creationId xmlns:p14="http://schemas.microsoft.com/office/powerpoint/2010/main" val="706728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(MRAC)</a:t>
            </a:r>
            <a:endParaRPr lang="en-US" dirty="0"/>
          </a:p>
        </p:txBody>
      </p:sp>
      <p:sp>
        <p:nvSpPr>
          <p:cNvPr id="3" name="Content Placeholder 2"/>
          <p:cNvSpPr>
            <a:spLocks noGrp="1"/>
          </p:cNvSpPr>
          <p:nvPr>
            <p:ph idx="1"/>
          </p:nvPr>
        </p:nvSpPr>
        <p:spPr>
          <a:xfrm>
            <a:off x="460351" y="764704"/>
            <a:ext cx="7700963" cy="4359275"/>
          </a:xfrm>
        </p:spPr>
        <p:txBody>
          <a:bodyPr/>
          <a:lstStyle/>
          <a:p>
            <a:r>
              <a:rPr lang="en-US" sz="2000" dirty="0"/>
              <a:t>Segment MR data into discrete tissue classes</a:t>
            </a:r>
          </a:p>
          <a:p>
            <a:r>
              <a:rPr lang="en-US" sz="2000" dirty="0" smtClean="0"/>
              <a:t>Assign </a:t>
            </a:r>
            <a:r>
              <a:rPr lang="en-US" sz="2000" dirty="0"/>
              <a:t>uniform LACs to each tissue </a:t>
            </a:r>
            <a:r>
              <a:rPr lang="en-US" sz="2000" dirty="0" smtClean="0"/>
              <a:t>class</a:t>
            </a:r>
          </a:p>
          <a:p>
            <a:r>
              <a:rPr lang="en-US" sz="2000" dirty="0" smtClean="0"/>
              <a:t>Representative </a:t>
            </a:r>
            <a:r>
              <a:rPr lang="en-US" sz="2000" dirty="0"/>
              <a:t>method from Biograph </a:t>
            </a:r>
            <a:r>
              <a:rPr lang="en-US" sz="2000" dirty="0" err="1"/>
              <a:t>mMR</a:t>
            </a:r>
            <a:r>
              <a:rPr lang="en-US" sz="2000" dirty="0"/>
              <a:t> </a:t>
            </a:r>
            <a:r>
              <a:rPr lang="en-US" sz="2000" dirty="0" smtClean="0"/>
              <a:t>system:</a:t>
            </a:r>
          </a:p>
          <a:p>
            <a:pPr lvl="1"/>
            <a:r>
              <a:rPr lang="en-US" sz="2000" dirty="0" smtClean="0"/>
              <a:t>MR </a:t>
            </a:r>
            <a:r>
              <a:rPr lang="en-US" sz="2000" dirty="0"/>
              <a:t>sequence with fat-water separation results </a:t>
            </a:r>
            <a:r>
              <a:rPr lang="en-US" sz="2000" dirty="0" smtClean="0"/>
              <a:t>in 4 </a:t>
            </a:r>
            <a:r>
              <a:rPr lang="en-US" sz="2000" dirty="0"/>
              <a:t>images: in-phase, opposed phase, fat, </a:t>
            </a:r>
            <a:r>
              <a:rPr lang="en-US" sz="2000" dirty="0" smtClean="0"/>
              <a:t>water</a:t>
            </a:r>
          </a:p>
          <a:p>
            <a:pPr lvl="1"/>
            <a:r>
              <a:rPr lang="en-US" sz="2000" dirty="0" smtClean="0"/>
              <a:t>Segmentation </a:t>
            </a:r>
            <a:r>
              <a:rPr lang="en-US" sz="2000" dirty="0"/>
              <a:t>into 4 </a:t>
            </a:r>
            <a:r>
              <a:rPr lang="en-US" sz="2000" dirty="0" smtClean="0"/>
              <a:t>classes: air</a:t>
            </a:r>
            <a:r>
              <a:rPr lang="en-US" sz="2000" dirty="0"/>
              <a:t>, lungs, fat, soft tissue</a:t>
            </a:r>
          </a:p>
          <a:p>
            <a:pPr lvl="1"/>
            <a:r>
              <a:rPr lang="en-US" sz="2000" dirty="0" smtClean="0"/>
              <a:t>Segmentation </a:t>
            </a:r>
            <a:r>
              <a:rPr lang="en-US" sz="2000" dirty="0"/>
              <a:t>with fixed MR intensity thresholds</a:t>
            </a:r>
          </a:p>
          <a:p>
            <a:pPr lvl="1"/>
            <a:r>
              <a:rPr lang="en-US" sz="2000" dirty="0" smtClean="0"/>
              <a:t>Lung </a:t>
            </a:r>
            <a:r>
              <a:rPr lang="en-US" sz="2000" dirty="0"/>
              <a:t>detection by connected component analysis</a:t>
            </a:r>
          </a:p>
          <a:p>
            <a:pPr lvl="1"/>
            <a:r>
              <a:rPr lang="en-US" sz="2000" dirty="0" smtClean="0"/>
              <a:t>Fast</a:t>
            </a:r>
            <a:r>
              <a:rPr lang="en-US" sz="2000" dirty="0"/>
              <a:t>, comparable results to CT-based AC on </a:t>
            </a:r>
            <a:r>
              <a:rPr lang="en-US" sz="2000" dirty="0" smtClean="0"/>
              <a:t>most lesions</a:t>
            </a:r>
            <a:endParaRPr lang="en-US" sz="2000" dirty="0"/>
          </a:p>
          <a:p>
            <a:pPr lvl="1"/>
            <a:r>
              <a:rPr lang="en-US" sz="2000" dirty="0" smtClean="0"/>
              <a:t>High </a:t>
            </a:r>
            <a:r>
              <a:rPr lang="en-US" sz="2000" dirty="0"/>
              <a:t>attenuating bone tissue ignored</a:t>
            </a:r>
          </a:p>
        </p:txBody>
      </p:sp>
    </p:spTree>
    <p:extLst>
      <p:ext uri="{BB962C8B-B14F-4D97-AF65-F5344CB8AC3E}">
        <p14:creationId xmlns:p14="http://schemas.microsoft.com/office/powerpoint/2010/main" val="386786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(MRAC)</a:t>
            </a:r>
            <a:endParaRPr lang="en-US" dirty="0"/>
          </a:p>
        </p:txBody>
      </p:sp>
      <p:pic>
        <p:nvPicPr>
          <p:cNvPr id="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8312" y="836712"/>
            <a:ext cx="5399831" cy="5229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bwMode="auto">
          <a:xfrm>
            <a:off x="1907704" y="3451642"/>
            <a:ext cx="2952328" cy="2497638"/>
          </a:xfrm>
          <a:prstGeom prst="rect">
            <a:avLst/>
          </a:prstGeom>
          <a:solidFill>
            <a:schemeClr val="tx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6" name="Rectangle 5"/>
          <p:cNvSpPr/>
          <p:nvPr/>
        </p:nvSpPr>
        <p:spPr>
          <a:xfrm>
            <a:off x="2051720" y="3577076"/>
            <a:ext cx="3641340" cy="2246769"/>
          </a:xfrm>
          <a:prstGeom prst="rect">
            <a:avLst/>
          </a:prstGeom>
        </p:spPr>
        <p:txBody>
          <a:bodyPr wrap="square">
            <a:spAutoFit/>
          </a:bodyPr>
          <a:lstStyle/>
          <a:p>
            <a:r>
              <a:rPr lang="en-US" sz="2000" dirty="0">
                <a:solidFill>
                  <a:schemeClr val="bg1"/>
                </a:solidFill>
              </a:rPr>
              <a:t>MR sequence with fat-water separation results in 4 images: in-phase, opposed phase, fat, water</a:t>
            </a:r>
          </a:p>
          <a:p>
            <a:endParaRPr lang="en-US" sz="2000" dirty="0" smtClean="0">
              <a:solidFill>
                <a:schemeClr val="bg1"/>
              </a:solidFill>
            </a:endParaRPr>
          </a:p>
          <a:p>
            <a:r>
              <a:rPr lang="en-US" sz="2000" dirty="0" smtClean="0">
                <a:solidFill>
                  <a:schemeClr val="bg1"/>
                </a:solidFill>
              </a:rPr>
              <a:t>Segmentation </a:t>
            </a:r>
            <a:r>
              <a:rPr lang="en-US" sz="2000" dirty="0">
                <a:solidFill>
                  <a:schemeClr val="bg1"/>
                </a:solidFill>
              </a:rPr>
              <a:t>into 4 classes: air, lungs, fat, soft tissue</a:t>
            </a:r>
          </a:p>
        </p:txBody>
      </p:sp>
      <p:sp>
        <p:nvSpPr>
          <p:cNvPr id="7" name="TextBox 6"/>
          <p:cNvSpPr txBox="1"/>
          <p:nvPr/>
        </p:nvSpPr>
        <p:spPr>
          <a:xfrm>
            <a:off x="5869259" y="5423735"/>
            <a:ext cx="1225015" cy="400110"/>
          </a:xfrm>
          <a:prstGeom prst="rect">
            <a:avLst/>
          </a:prstGeom>
          <a:noFill/>
        </p:spPr>
        <p:txBody>
          <a:bodyPr wrap="none" rtlCol="0">
            <a:spAutoFit/>
          </a:bodyPr>
          <a:lstStyle/>
          <a:p>
            <a:r>
              <a:rPr lang="en-US" sz="2000" dirty="0" smtClean="0"/>
              <a:t>No bone!</a:t>
            </a:r>
            <a:endParaRPr lang="en-US" sz="2000" dirty="0"/>
          </a:p>
        </p:txBody>
      </p:sp>
    </p:spTree>
    <p:extLst>
      <p:ext uri="{BB962C8B-B14F-4D97-AF65-F5344CB8AC3E}">
        <p14:creationId xmlns:p14="http://schemas.microsoft.com/office/powerpoint/2010/main" val="7542975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(MRAC, Atlas/ML)</a:t>
            </a:r>
            <a:endParaRPr lang="en-US" dirty="0"/>
          </a:p>
        </p:txBody>
      </p:sp>
      <p:sp>
        <p:nvSpPr>
          <p:cNvPr id="3" name="Content Placeholder 2"/>
          <p:cNvSpPr>
            <a:spLocks noGrp="1"/>
          </p:cNvSpPr>
          <p:nvPr>
            <p:ph idx="1"/>
          </p:nvPr>
        </p:nvSpPr>
        <p:spPr/>
        <p:txBody>
          <a:bodyPr/>
          <a:lstStyle/>
          <a:p>
            <a:r>
              <a:rPr lang="en-US" sz="2000" dirty="0" smtClean="0"/>
              <a:t>Different methods are needed to predict attenuation coefficients on a continuous scale</a:t>
            </a:r>
          </a:p>
          <a:p>
            <a:pPr lvl="1"/>
            <a:r>
              <a:rPr lang="en-US" sz="2000" dirty="0" smtClean="0"/>
              <a:t>Machine </a:t>
            </a:r>
            <a:r>
              <a:rPr lang="en-US" sz="2000" dirty="0"/>
              <a:t>learning-based: learn a mapping of MR </a:t>
            </a:r>
            <a:r>
              <a:rPr lang="en-US" sz="2000" dirty="0" smtClean="0"/>
              <a:t>data to </a:t>
            </a:r>
            <a:r>
              <a:rPr lang="en-US" sz="2000" dirty="0"/>
              <a:t>attenuation coefficients</a:t>
            </a:r>
          </a:p>
          <a:p>
            <a:pPr lvl="1"/>
            <a:r>
              <a:rPr lang="en-US" sz="2000" dirty="0" smtClean="0"/>
              <a:t>Atlas-based</a:t>
            </a:r>
            <a:r>
              <a:rPr lang="en-US" sz="2000" dirty="0"/>
              <a:t>: Register (deform) CT or </a:t>
            </a:r>
            <a:r>
              <a:rPr lang="en-US" sz="2000" dirty="0" smtClean="0"/>
              <a:t>PET transmission </a:t>
            </a:r>
            <a:r>
              <a:rPr lang="en-US" sz="2000" dirty="0"/>
              <a:t>template to patient MR image</a:t>
            </a:r>
          </a:p>
          <a:p>
            <a:r>
              <a:rPr lang="en-US" sz="2000" dirty="0" smtClean="0"/>
              <a:t>Allows </a:t>
            </a:r>
            <a:r>
              <a:rPr lang="en-US" sz="2000" dirty="0"/>
              <a:t>prediction of dense bone tissue from </a:t>
            </a:r>
            <a:r>
              <a:rPr lang="en-US" sz="2000" dirty="0" smtClean="0"/>
              <a:t>standard MR </a:t>
            </a:r>
            <a:r>
              <a:rPr lang="en-US" sz="2000" dirty="0"/>
              <a:t>sequences</a:t>
            </a:r>
          </a:p>
          <a:p>
            <a:r>
              <a:rPr lang="en-US" sz="2000" dirty="0" smtClean="0"/>
              <a:t>Bone </a:t>
            </a:r>
            <a:r>
              <a:rPr lang="en-US" sz="2000" dirty="0"/>
              <a:t>tissue prediction necessary for head </a:t>
            </a:r>
            <a:r>
              <a:rPr lang="en-US" sz="2000" dirty="0" smtClean="0"/>
              <a:t>region: most </a:t>
            </a:r>
            <a:r>
              <a:rPr lang="en-US" sz="2000" dirty="0"/>
              <a:t>LORs affected by cranial bone attenuation</a:t>
            </a:r>
          </a:p>
        </p:txBody>
      </p:sp>
    </p:spTree>
    <p:extLst>
      <p:ext uri="{BB962C8B-B14F-4D97-AF65-F5344CB8AC3E}">
        <p14:creationId xmlns:p14="http://schemas.microsoft.com/office/powerpoint/2010/main" val="15251070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dirty="0" smtClean="0"/>
              <a:t>PET: Attenuation (MRAC, Atlas/ML)</a:t>
            </a:r>
            <a:endParaRPr lang="en-US" dirty="0"/>
          </a:p>
        </p:txBody>
      </p:sp>
      <p:grpSp>
        <p:nvGrpSpPr>
          <p:cNvPr id="7" name="Group 6"/>
          <p:cNvGrpSpPr/>
          <p:nvPr/>
        </p:nvGrpSpPr>
        <p:grpSpPr>
          <a:xfrm>
            <a:off x="107504" y="764704"/>
            <a:ext cx="3329658" cy="1586111"/>
            <a:chOff x="323528" y="908719"/>
            <a:chExt cx="3329658" cy="1586111"/>
          </a:xfrm>
        </p:grpSpPr>
        <p:pic>
          <p:nvPicPr>
            <p:cNvPr id="9220"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3528" y="908719"/>
              <a:ext cx="1789612" cy="15861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195736" y="938088"/>
              <a:ext cx="1457450" cy="461665"/>
            </a:xfrm>
            <a:prstGeom prst="rect">
              <a:avLst/>
            </a:prstGeom>
            <a:noFill/>
          </p:spPr>
          <p:txBody>
            <a:bodyPr wrap="none" rtlCol="0">
              <a:spAutoFit/>
            </a:bodyPr>
            <a:lstStyle/>
            <a:p>
              <a:r>
                <a:rPr lang="en-US" sz="1800" dirty="0" smtClean="0"/>
                <a:t>Patient</a:t>
              </a:r>
              <a:r>
                <a:rPr lang="en-US" dirty="0" smtClean="0"/>
                <a:t> </a:t>
              </a:r>
              <a:r>
                <a:rPr lang="en-US" sz="1800" dirty="0" smtClean="0"/>
                <a:t>MRI</a:t>
              </a:r>
              <a:endParaRPr lang="en-US" dirty="0"/>
            </a:p>
          </p:txBody>
        </p:sp>
      </p:grpSp>
      <p:grpSp>
        <p:nvGrpSpPr>
          <p:cNvPr id="8" name="Group 7"/>
          <p:cNvGrpSpPr/>
          <p:nvPr/>
        </p:nvGrpSpPr>
        <p:grpSpPr>
          <a:xfrm>
            <a:off x="40005" y="2924944"/>
            <a:ext cx="9063990" cy="3333110"/>
            <a:chOff x="40005" y="3140968"/>
            <a:chExt cx="9063990" cy="3333110"/>
          </a:xfrm>
        </p:grpSpPr>
        <p:pic>
          <p:nvPicPr>
            <p:cNvPr id="921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5245" y="3140968"/>
              <a:ext cx="9029700" cy="14401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005" y="4653136"/>
              <a:ext cx="9063990" cy="14516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035281" y="6104746"/>
              <a:ext cx="4656083" cy="369332"/>
            </a:xfrm>
            <a:prstGeom prst="rect">
              <a:avLst/>
            </a:prstGeom>
            <a:noFill/>
          </p:spPr>
          <p:txBody>
            <a:bodyPr wrap="none" rtlCol="0">
              <a:spAutoFit/>
            </a:bodyPr>
            <a:lstStyle/>
            <a:p>
              <a:r>
                <a:rPr lang="en-US" sz="1800" dirty="0" smtClean="0"/>
                <a:t>Database of co-registered MRI and CT data</a:t>
              </a:r>
              <a:endParaRPr lang="en-US" sz="1800" dirty="0"/>
            </a:p>
          </p:txBody>
        </p:sp>
      </p:grpSp>
      <p:sp>
        <p:nvSpPr>
          <p:cNvPr id="9" name="Rectangle 8"/>
          <p:cNvSpPr/>
          <p:nvPr/>
        </p:nvSpPr>
        <p:spPr bwMode="auto">
          <a:xfrm>
            <a:off x="1466131" y="1331244"/>
            <a:ext cx="360040" cy="360040"/>
          </a:xfrm>
          <a:prstGeom prst="rect">
            <a:avLst/>
          </a:prstGeom>
          <a:no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13" name="Rectangle 12"/>
          <p:cNvSpPr/>
          <p:nvPr/>
        </p:nvSpPr>
        <p:spPr bwMode="auto">
          <a:xfrm>
            <a:off x="1463580" y="3465014"/>
            <a:ext cx="360040" cy="360040"/>
          </a:xfrm>
          <a:prstGeom prst="rect">
            <a:avLst/>
          </a:prstGeom>
          <a:no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14" name="Rectangle 13"/>
          <p:cNvSpPr/>
          <p:nvPr/>
        </p:nvSpPr>
        <p:spPr bwMode="auto">
          <a:xfrm>
            <a:off x="3203848" y="3465014"/>
            <a:ext cx="360040" cy="360040"/>
          </a:xfrm>
          <a:prstGeom prst="rect">
            <a:avLst/>
          </a:prstGeom>
          <a:no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15" name="Rectangle 14"/>
          <p:cNvSpPr/>
          <p:nvPr/>
        </p:nvSpPr>
        <p:spPr bwMode="auto">
          <a:xfrm>
            <a:off x="5076056" y="3465014"/>
            <a:ext cx="360040" cy="360040"/>
          </a:xfrm>
          <a:prstGeom prst="rect">
            <a:avLst/>
          </a:prstGeom>
          <a:no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16" name="Rectangle 15"/>
          <p:cNvSpPr/>
          <p:nvPr/>
        </p:nvSpPr>
        <p:spPr bwMode="auto">
          <a:xfrm>
            <a:off x="6876256" y="3465014"/>
            <a:ext cx="360040" cy="360040"/>
          </a:xfrm>
          <a:prstGeom prst="rect">
            <a:avLst/>
          </a:prstGeom>
          <a:no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sp>
        <p:nvSpPr>
          <p:cNvPr id="17" name="Rectangle 16"/>
          <p:cNvSpPr/>
          <p:nvPr/>
        </p:nvSpPr>
        <p:spPr bwMode="auto">
          <a:xfrm>
            <a:off x="8664753" y="3465014"/>
            <a:ext cx="360040" cy="360040"/>
          </a:xfrm>
          <a:prstGeom prst="rect">
            <a:avLst/>
          </a:prstGeom>
          <a:noFill/>
          <a:ln w="2857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6" charset="-128"/>
            </a:endParaRPr>
          </a:p>
        </p:txBody>
      </p:sp>
      <p:cxnSp>
        <p:nvCxnSpPr>
          <p:cNvPr id="11" name="Straight Connector 10"/>
          <p:cNvCxnSpPr/>
          <p:nvPr/>
        </p:nvCxnSpPr>
        <p:spPr bwMode="auto">
          <a:xfrm flipH="1">
            <a:off x="1643600" y="1844824"/>
            <a:ext cx="2552" cy="1440160"/>
          </a:xfrm>
          <a:prstGeom prst="line">
            <a:avLst/>
          </a:prstGeom>
          <a:solidFill>
            <a:schemeClr val="accent1"/>
          </a:solidFill>
          <a:ln w="28575"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p:cNvSpPr txBox="1"/>
          <p:nvPr/>
        </p:nvSpPr>
        <p:spPr>
          <a:xfrm>
            <a:off x="2675781" y="1511264"/>
            <a:ext cx="6301362" cy="707886"/>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FF0000"/>
                </a:solidFill>
              </a:rPr>
              <a:t>Find patches in the database that are most similar</a:t>
            </a:r>
          </a:p>
          <a:p>
            <a:pPr marL="342900" indent="-342900">
              <a:buFont typeface="Arial" panose="020B0604020202020204" pitchFamily="34" charset="0"/>
              <a:buChar char="•"/>
            </a:pPr>
            <a:r>
              <a:rPr lang="en-US" sz="2000" dirty="0" smtClean="0">
                <a:solidFill>
                  <a:srgbClr val="FF0000"/>
                </a:solidFill>
              </a:rPr>
              <a:t>Lookup corresponding attenuation value</a:t>
            </a:r>
            <a:endParaRPr lang="en-US" sz="2000" dirty="0">
              <a:solidFill>
                <a:srgbClr val="FF0000"/>
              </a:solidFill>
            </a:endParaRPr>
          </a:p>
        </p:txBody>
      </p:sp>
      <p:cxnSp>
        <p:nvCxnSpPr>
          <p:cNvPr id="24" name="Straight Connector 23"/>
          <p:cNvCxnSpPr/>
          <p:nvPr/>
        </p:nvCxnSpPr>
        <p:spPr bwMode="auto">
          <a:xfrm>
            <a:off x="1660977" y="3994001"/>
            <a:ext cx="0" cy="1157853"/>
          </a:xfrm>
          <a:prstGeom prst="line">
            <a:avLst/>
          </a:prstGeom>
          <a:solidFill>
            <a:schemeClr val="accent1"/>
          </a:solidFill>
          <a:ln w="28575"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12420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animBg="1"/>
      <p:bldP spid="15" grpId="0" animBg="1"/>
      <p:bldP spid="16" grpId="0"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Attenuation (EM)</a:t>
            </a:r>
            <a:endParaRPr lang="en-US" dirty="0"/>
          </a:p>
        </p:txBody>
      </p:sp>
      <p:sp>
        <p:nvSpPr>
          <p:cNvPr id="3" name="Content Placeholder 2"/>
          <p:cNvSpPr>
            <a:spLocks noGrp="1"/>
          </p:cNvSpPr>
          <p:nvPr>
            <p:ph idx="1"/>
          </p:nvPr>
        </p:nvSpPr>
        <p:spPr>
          <a:xfrm>
            <a:off x="442070" y="980728"/>
            <a:ext cx="7700963" cy="4359275"/>
          </a:xfrm>
        </p:spPr>
        <p:txBody>
          <a:bodyPr/>
          <a:lstStyle/>
          <a:p>
            <a:r>
              <a:rPr lang="en-US" sz="2000" dirty="0"/>
              <a:t>PET </a:t>
            </a:r>
            <a:r>
              <a:rPr lang="en-US" sz="2000" dirty="0" err="1"/>
              <a:t>sinograms</a:t>
            </a:r>
            <a:r>
              <a:rPr lang="en-US" sz="2000" dirty="0"/>
              <a:t> contain information about </a:t>
            </a:r>
            <a:r>
              <a:rPr lang="en-US" sz="2000" dirty="0" smtClean="0"/>
              <a:t>tissue attenuation</a:t>
            </a:r>
            <a:endParaRPr lang="en-US" sz="2000" dirty="0"/>
          </a:p>
          <a:p>
            <a:r>
              <a:rPr lang="en-US" sz="2000" i="1" dirty="0" smtClean="0"/>
              <a:t>Basic </a:t>
            </a:r>
            <a:r>
              <a:rPr lang="en-US" sz="2000" i="1" dirty="0"/>
              <a:t>idea: </a:t>
            </a:r>
            <a:r>
              <a:rPr lang="en-US" sz="2000" dirty="0"/>
              <a:t>if the PET emission image would be </a:t>
            </a:r>
            <a:r>
              <a:rPr lang="en-US" sz="2000" dirty="0" smtClean="0"/>
              <a:t>known exactly</a:t>
            </a:r>
            <a:r>
              <a:rPr lang="en-US" sz="2000" dirty="0"/>
              <a:t>, there would be only one attenuation map </a:t>
            </a:r>
            <a:r>
              <a:rPr lang="en-US" sz="2000" dirty="0" smtClean="0"/>
              <a:t>that would </a:t>
            </a:r>
            <a:r>
              <a:rPr lang="en-US" sz="2000" dirty="0"/>
              <a:t>fit</a:t>
            </a:r>
          </a:p>
          <a:p>
            <a:r>
              <a:rPr lang="en-US" sz="2000" dirty="0" smtClean="0"/>
              <a:t>However</a:t>
            </a:r>
            <a:r>
              <a:rPr lang="en-US" sz="2000" dirty="0"/>
              <a:t>, problem not solvable without </a:t>
            </a:r>
            <a:r>
              <a:rPr lang="en-US" sz="2000" dirty="0" smtClean="0"/>
              <a:t>additional information</a:t>
            </a:r>
            <a:r>
              <a:rPr lang="en-US" sz="2000" dirty="0"/>
              <a:t>, as the emission image is not known </a:t>
            </a:r>
            <a:r>
              <a:rPr lang="en-US" sz="2000" dirty="0" smtClean="0"/>
              <a:t>exactly</a:t>
            </a:r>
          </a:p>
          <a:p>
            <a:r>
              <a:rPr lang="en-US" sz="2000" dirty="0" smtClean="0"/>
              <a:t>Additional information:</a:t>
            </a:r>
          </a:p>
          <a:p>
            <a:pPr lvl="1"/>
            <a:r>
              <a:rPr lang="en-US" sz="2000" dirty="0" smtClean="0"/>
              <a:t>Time-of-flight </a:t>
            </a:r>
            <a:r>
              <a:rPr lang="en-US" sz="2000" dirty="0"/>
              <a:t>information from </a:t>
            </a:r>
            <a:r>
              <a:rPr lang="en-US" sz="2000" dirty="0" smtClean="0"/>
              <a:t>time-of-flight PET systems</a:t>
            </a:r>
          </a:p>
          <a:p>
            <a:pPr lvl="1"/>
            <a:r>
              <a:rPr lang="en-US" sz="2000" dirty="0" smtClean="0"/>
              <a:t>Anatomical </a:t>
            </a:r>
            <a:r>
              <a:rPr lang="en-US" sz="2000" dirty="0"/>
              <a:t>knowledge from MR data</a:t>
            </a:r>
          </a:p>
          <a:p>
            <a:r>
              <a:rPr lang="en-US" sz="2000" dirty="0" smtClean="0"/>
              <a:t>Currently </a:t>
            </a:r>
            <a:r>
              <a:rPr lang="en-US" sz="2000" dirty="0"/>
              <a:t>in early research stage</a:t>
            </a:r>
          </a:p>
        </p:txBody>
      </p:sp>
    </p:spTree>
    <p:extLst>
      <p:ext uri="{BB962C8B-B14F-4D97-AF65-F5344CB8AC3E}">
        <p14:creationId xmlns:p14="http://schemas.microsoft.com/office/powerpoint/2010/main" val="101187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 Motion</a:t>
            </a:r>
            <a:endParaRPr lang="en-US" dirty="0"/>
          </a:p>
        </p:txBody>
      </p:sp>
      <p:sp>
        <p:nvSpPr>
          <p:cNvPr id="3" name="Content Placeholder 2"/>
          <p:cNvSpPr>
            <a:spLocks noGrp="1"/>
          </p:cNvSpPr>
          <p:nvPr>
            <p:ph idx="1"/>
          </p:nvPr>
        </p:nvSpPr>
        <p:spPr/>
        <p:txBody>
          <a:bodyPr/>
          <a:lstStyle/>
          <a:p>
            <a:r>
              <a:rPr lang="en-US" sz="2000" dirty="0"/>
              <a:t>Patient motion affects image quality if not </a:t>
            </a:r>
            <a:r>
              <a:rPr lang="en-US" sz="2000" dirty="0" smtClean="0"/>
              <a:t>corrected</a:t>
            </a:r>
          </a:p>
          <a:p>
            <a:pPr lvl="1"/>
            <a:r>
              <a:rPr lang="en-US" sz="2000" dirty="0" smtClean="0"/>
              <a:t>Respiratory </a:t>
            </a:r>
            <a:r>
              <a:rPr lang="en-US" sz="2000" dirty="0"/>
              <a:t>motion particularly </a:t>
            </a:r>
            <a:r>
              <a:rPr lang="en-US" sz="2000" dirty="0" smtClean="0"/>
              <a:t>problematic</a:t>
            </a:r>
          </a:p>
          <a:p>
            <a:pPr lvl="1"/>
            <a:r>
              <a:rPr lang="en-US" sz="2000" dirty="0" smtClean="0"/>
              <a:t>Breath-hold </a:t>
            </a:r>
            <a:r>
              <a:rPr lang="en-US" sz="2000" dirty="0"/>
              <a:t>acquisition not possible for PET </a:t>
            </a:r>
            <a:r>
              <a:rPr lang="en-US" sz="2000" dirty="0" smtClean="0"/>
              <a:t>scans (acquisition takes multiple minutes)</a:t>
            </a:r>
            <a:endParaRPr lang="en-US" sz="2000" dirty="0"/>
          </a:p>
          <a:p>
            <a:r>
              <a:rPr lang="en-US" sz="2000" dirty="0" smtClean="0"/>
              <a:t>Correction </a:t>
            </a:r>
            <a:r>
              <a:rPr lang="en-US" sz="2000" dirty="0"/>
              <a:t>strategies</a:t>
            </a:r>
          </a:p>
          <a:p>
            <a:pPr lvl="1"/>
            <a:r>
              <a:rPr lang="en-US" sz="2000" dirty="0" smtClean="0"/>
              <a:t>Gating</a:t>
            </a:r>
            <a:r>
              <a:rPr lang="en-US" sz="2000" dirty="0"/>
              <a:t>: use only PET data acquired at the </a:t>
            </a:r>
            <a:r>
              <a:rPr lang="en-US" sz="2000" dirty="0" smtClean="0"/>
              <a:t>same breathing phase </a:t>
            </a:r>
          </a:p>
          <a:p>
            <a:pPr lvl="1"/>
            <a:r>
              <a:rPr lang="en-US" sz="2000" dirty="0" smtClean="0"/>
              <a:t>Track </a:t>
            </a:r>
            <a:r>
              <a:rPr lang="en-US" sz="2000" dirty="0"/>
              <a:t>motion </a:t>
            </a:r>
            <a:r>
              <a:rPr lang="en-US" sz="2000" dirty="0" smtClean="0"/>
              <a:t>(e.g., with MRI) and </a:t>
            </a:r>
            <a:r>
              <a:rPr lang="en-US" sz="2000" dirty="0"/>
              <a:t>use acquired deformation </a:t>
            </a:r>
            <a:r>
              <a:rPr lang="en-US" sz="2000" dirty="0" smtClean="0"/>
              <a:t>fields to </a:t>
            </a:r>
            <a:r>
              <a:rPr lang="en-US" sz="2000" dirty="0"/>
              <a:t>correct </a:t>
            </a:r>
            <a:r>
              <a:rPr lang="en-US" sz="2000" dirty="0" err="1"/>
              <a:t>listmode</a:t>
            </a:r>
            <a:r>
              <a:rPr lang="en-US" sz="2000" dirty="0"/>
              <a:t> or sinogram data</a:t>
            </a:r>
          </a:p>
        </p:txBody>
      </p:sp>
    </p:spTree>
    <p:extLst>
      <p:ext uri="{BB962C8B-B14F-4D97-AF65-F5344CB8AC3E}">
        <p14:creationId xmlns:p14="http://schemas.microsoft.com/office/powerpoint/2010/main" val="17522560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PET: Motion</a:t>
            </a:r>
          </a:p>
        </p:txBody>
      </p:sp>
      <p:pic>
        <p:nvPicPr>
          <p:cNvPr id="1024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2181" y="829804"/>
            <a:ext cx="4243382" cy="2765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44008" y="756827"/>
            <a:ext cx="4202080" cy="54375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28618" y="4365104"/>
            <a:ext cx="3730508" cy="1323439"/>
          </a:xfrm>
          <a:prstGeom prst="rect">
            <a:avLst/>
          </a:prstGeom>
          <a:noFill/>
        </p:spPr>
        <p:txBody>
          <a:bodyPr wrap="none" rtlCol="0">
            <a:spAutoFit/>
          </a:bodyPr>
          <a:lstStyle/>
          <a:p>
            <a:r>
              <a:rPr lang="en-US" sz="2000" dirty="0"/>
              <a:t>Effect of motion on </a:t>
            </a:r>
            <a:r>
              <a:rPr lang="en-US" sz="2000" dirty="0" smtClean="0"/>
              <a:t>a lesion:</a:t>
            </a:r>
            <a:endParaRPr lang="en-US" sz="2000" dirty="0"/>
          </a:p>
          <a:p>
            <a:r>
              <a:rPr lang="en-US" sz="2000" b="1" dirty="0"/>
              <a:t>A</a:t>
            </a:r>
            <a:r>
              <a:rPr lang="en-US" sz="2000" dirty="0"/>
              <a:t>: uncorrected</a:t>
            </a:r>
          </a:p>
          <a:p>
            <a:r>
              <a:rPr lang="en-US" sz="2000" b="1" dirty="0"/>
              <a:t>B</a:t>
            </a:r>
            <a:r>
              <a:rPr lang="en-US" sz="2000" dirty="0"/>
              <a:t>: corrected with gating</a:t>
            </a:r>
          </a:p>
          <a:p>
            <a:r>
              <a:rPr lang="en-US" sz="2000" b="1" dirty="0"/>
              <a:t>C</a:t>
            </a:r>
            <a:r>
              <a:rPr lang="en-US" sz="2000" dirty="0"/>
              <a:t>: MR-based motion correction</a:t>
            </a:r>
          </a:p>
        </p:txBody>
      </p:sp>
    </p:spTree>
    <p:extLst>
      <p:ext uri="{BB962C8B-B14F-4D97-AF65-F5344CB8AC3E}">
        <p14:creationId xmlns:p14="http://schemas.microsoft.com/office/powerpoint/2010/main" val="13870862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4" name="Line 15"/>
          <p:cNvSpPr>
            <a:spLocks noChangeShapeType="1"/>
          </p:cNvSpPr>
          <p:nvPr/>
        </p:nvSpPr>
        <p:spPr bwMode="auto">
          <a:xfrm>
            <a:off x="457200" y="3429000"/>
            <a:ext cx="8229600" cy="0"/>
          </a:xfrm>
          <a:prstGeom prst="line">
            <a:avLst/>
          </a:prstGeom>
          <a:noFill/>
          <a:ln w="12700">
            <a:solidFill>
              <a:srgbClr val="21549E"/>
            </a:solidFill>
            <a:round/>
            <a:headEnd/>
            <a:tailEnd/>
          </a:ln>
          <a:effectLst/>
        </p:spPr>
        <p:txBody>
          <a:bodyPr/>
          <a:lstStyle/>
          <a:p>
            <a:pPr>
              <a:defRPr/>
            </a:pPr>
            <a:endParaRPr lang="de-DE">
              <a:ea typeface="ＭＳ Ｐゴシック" pitchFamily="32" charset="-128"/>
            </a:endParaRPr>
          </a:p>
        </p:txBody>
      </p:sp>
      <p:sp>
        <p:nvSpPr>
          <p:cNvPr id="5" name="Title 1"/>
          <p:cNvSpPr txBox="1">
            <a:spLocks/>
          </p:cNvSpPr>
          <p:nvPr/>
        </p:nvSpPr>
        <p:spPr bwMode="auto">
          <a:xfrm>
            <a:off x="468313" y="2924944"/>
            <a:ext cx="82550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lvl1pPr algn="l" rtl="0" fontAlgn="base">
              <a:spcBef>
                <a:spcPct val="0"/>
              </a:spcBef>
              <a:spcAft>
                <a:spcPct val="0"/>
              </a:spcAft>
              <a:defRPr sz="2800" b="1">
                <a:solidFill>
                  <a:srgbClr val="21549E"/>
                </a:solidFill>
                <a:latin typeface="+mj-lt"/>
                <a:ea typeface="+mj-ea"/>
                <a:cs typeface="+mj-cs"/>
              </a:defRPr>
            </a:lvl1pPr>
            <a:lvl2pPr algn="l" rtl="0" fontAlgn="base">
              <a:spcBef>
                <a:spcPct val="0"/>
              </a:spcBef>
              <a:spcAft>
                <a:spcPct val="0"/>
              </a:spcAft>
              <a:defRPr sz="2800" b="1">
                <a:solidFill>
                  <a:srgbClr val="21549E"/>
                </a:solidFill>
                <a:latin typeface="Arial" charset="0"/>
                <a:ea typeface="ＭＳ Ｐゴシック" pitchFamily="16" charset="-128"/>
              </a:defRPr>
            </a:lvl2pPr>
            <a:lvl3pPr algn="l" rtl="0" fontAlgn="base">
              <a:spcBef>
                <a:spcPct val="0"/>
              </a:spcBef>
              <a:spcAft>
                <a:spcPct val="0"/>
              </a:spcAft>
              <a:defRPr sz="2800" b="1">
                <a:solidFill>
                  <a:srgbClr val="21549E"/>
                </a:solidFill>
                <a:latin typeface="Arial" charset="0"/>
                <a:ea typeface="ＭＳ Ｐゴシック" pitchFamily="16" charset="-128"/>
              </a:defRPr>
            </a:lvl3pPr>
            <a:lvl4pPr algn="l" rtl="0" fontAlgn="base">
              <a:spcBef>
                <a:spcPct val="0"/>
              </a:spcBef>
              <a:spcAft>
                <a:spcPct val="0"/>
              </a:spcAft>
              <a:defRPr sz="2800" b="1">
                <a:solidFill>
                  <a:srgbClr val="21549E"/>
                </a:solidFill>
                <a:latin typeface="Arial" charset="0"/>
                <a:ea typeface="ＭＳ Ｐゴシック" pitchFamily="16" charset="-128"/>
              </a:defRPr>
            </a:lvl4pPr>
            <a:lvl5pPr algn="l" rtl="0" fontAlgn="base">
              <a:spcBef>
                <a:spcPct val="0"/>
              </a:spcBef>
              <a:spcAft>
                <a:spcPct val="0"/>
              </a:spcAft>
              <a:defRPr sz="2800" b="1">
                <a:solidFill>
                  <a:srgbClr val="21549E"/>
                </a:solidFill>
                <a:latin typeface="Arial" charset="0"/>
                <a:ea typeface="ＭＳ Ｐゴシック" pitchFamily="16" charset="-128"/>
              </a:defRPr>
            </a:lvl5pPr>
            <a:lvl6pPr marL="457200" algn="l" rtl="0" fontAlgn="base">
              <a:spcBef>
                <a:spcPct val="0"/>
              </a:spcBef>
              <a:spcAft>
                <a:spcPct val="0"/>
              </a:spcAft>
              <a:defRPr sz="2800" b="1">
                <a:solidFill>
                  <a:srgbClr val="21549E"/>
                </a:solidFill>
                <a:latin typeface="Arial" charset="0"/>
                <a:ea typeface="ＭＳ Ｐゴシック" pitchFamily="16" charset="-128"/>
              </a:defRPr>
            </a:lvl6pPr>
            <a:lvl7pPr marL="914400" algn="l" rtl="0" fontAlgn="base">
              <a:spcBef>
                <a:spcPct val="0"/>
              </a:spcBef>
              <a:spcAft>
                <a:spcPct val="0"/>
              </a:spcAft>
              <a:defRPr sz="2800" b="1">
                <a:solidFill>
                  <a:srgbClr val="21549E"/>
                </a:solidFill>
                <a:latin typeface="Arial" charset="0"/>
                <a:ea typeface="ＭＳ Ｐゴシック" pitchFamily="16" charset="-128"/>
              </a:defRPr>
            </a:lvl7pPr>
            <a:lvl8pPr marL="1371600" algn="l" rtl="0" fontAlgn="base">
              <a:spcBef>
                <a:spcPct val="0"/>
              </a:spcBef>
              <a:spcAft>
                <a:spcPct val="0"/>
              </a:spcAft>
              <a:defRPr sz="2800" b="1">
                <a:solidFill>
                  <a:srgbClr val="21549E"/>
                </a:solidFill>
                <a:latin typeface="Arial" charset="0"/>
                <a:ea typeface="ＭＳ Ｐゴシック" pitchFamily="16" charset="-128"/>
              </a:defRPr>
            </a:lvl8pPr>
            <a:lvl9pPr marL="1828800" algn="l" rtl="0" fontAlgn="base">
              <a:spcBef>
                <a:spcPct val="0"/>
              </a:spcBef>
              <a:spcAft>
                <a:spcPct val="0"/>
              </a:spcAft>
              <a:defRPr sz="2800" b="1">
                <a:solidFill>
                  <a:srgbClr val="21549E"/>
                </a:solidFill>
                <a:latin typeface="Arial" charset="0"/>
                <a:ea typeface="ＭＳ Ｐゴシック" pitchFamily="16" charset="-128"/>
              </a:defRPr>
            </a:lvl9pPr>
          </a:lstStyle>
          <a:p>
            <a:pPr eaLnBrk="1" hangingPunct="1"/>
            <a:r>
              <a:rPr lang="en-US" kern="0" dirty="0" smtClean="0"/>
              <a:t>Further Reading / References</a:t>
            </a:r>
            <a:endParaRPr lang="en-US" kern="0" dirty="0"/>
          </a:p>
        </p:txBody>
      </p:sp>
      <p:sp>
        <p:nvSpPr>
          <p:cNvPr id="6" name="TextBox 5"/>
          <p:cNvSpPr txBox="1"/>
          <p:nvPr/>
        </p:nvSpPr>
        <p:spPr>
          <a:xfrm>
            <a:off x="539552" y="3861048"/>
            <a:ext cx="7992888" cy="2308324"/>
          </a:xfrm>
          <a:prstGeom prst="rect">
            <a:avLst/>
          </a:prstGeom>
          <a:noFill/>
        </p:spPr>
        <p:txBody>
          <a:bodyPr wrap="square" rtlCol="0">
            <a:spAutoFit/>
          </a:bodyPr>
          <a:lstStyle/>
          <a:p>
            <a:pPr marL="342900" indent="-342900">
              <a:buFont typeface="Arial" panose="020B0604020202020204" pitchFamily="34" charset="0"/>
              <a:buChar char="•"/>
            </a:pPr>
            <a:r>
              <a:rPr lang="en-US" dirty="0" smtClean="0"/>
              <a:t>The Essential Physics of Medical Imaging</a:t>
            </a:r>
            <a:br>
              <a:rPr lang="en-US" dirty="0" smtClean="0"/>
            </a:br>
            <a:r>
              <a:rPr lang="en-US" dirty="0" err="1" smtClean="0"/>
              <a:t>Bushberg</a:t>
            </a:r>
            <a:r>
              <a:rPr lang="en-US" dirty="0" smtClean="0"/>
              <a:t>, Seibert, </a:t>
            </a:r>
            <a:r>
              <a:rPr lang="en-US" dirty="0" err="1" smtClean="0"/>
              <a:t>Leidholdt</a:t>
            </a:r>
            <a:r>
              <a:rPr lang="en-US" dirty="0" smtClean="0"/>
              <a:t> et al. </a:t>
            </a:r>
            <a:r>
              <a:rPr lang="en-US" i="1" dirty="0" smtClean="0"/>
              <a:t>Publisher: LWW</a:t>
            </a:r>
          </a:p>
          <a:p>
            <a:pPr marL="342900" indent="-342900">
              <a:buFont typeface="Arial" panose="020B0604020202020204" pitchFamily="34" charset="0"/>
              <a:buChar char="•"/>
            </a:pPr>
            <a:r>
              <a:rPr lang="en-US" dirty="0" smtClean="0"/>
              <a:t>Positron Emission Tomography – Basic Sciences</a:t>
            </a:r>
            <a:br>
              <a:rPr lang="en-US" dirty="0" smtClean="0"/>
            </a:br>
            <a:r>
              <a:rPr lang="en-US" dirty="0" smtClean="0"/>
              <a:t>Bailey, Townsend, </a:t>
            </a:r>
            <a:r>
              <a:rPr lang="en-US" dirty="0" err="1" smtClean="0"/>
              <a:t>Valk</a:t>
            </a:r>
            <a:r>
              <a:rPr lang="en-US" dirty="0" smtClean="0"/>
              <a:t>, </a:t>
            </a:r>
            <a:r>
              <a:rPr lang="en-US" dirty="0" err="1" smtClean="0"/>
              <a:t>Maisey</a:t>
            </a:r>
            <a:r>
              <a:rPr lang="en-US" dirty="0" smtClean="0"/>
              <a:t>. </a:t>
            </a:r>
            <a:r>
              <a:rPr lang="en-US" i="1" dirty="0" smtClean="0"/>
              <a:t>Publisher: Springer</a:t>
            </a:r>
          </a:p>
          <a:p>
            <a:pPr marL="342900" indent="-342900">
              <a:buFont typeface="Arial" panose="020B0604020202020204" pitchFamily="34" charset="0"/>
              <a:buChar char="•"/>
            </a:pPr>
            <a:r>
              <a:rPr lang="en-US" dirty="0" smtClean="0"/>
              <a:t>Physics in Nuclear Medicine</a:t>
            </a:r>
            <a:br>
              <a:rPr lang="en-US" dirty="0" smtClean="0"/>
            </a:br>
            <a:r>
              <a:rPr lang="en-US" dirty="0" smtClean="0"/>
              <a:t>Cherry, Sorenson, Phelps. </a:t>
            </a:r>
            <a:r>
              <a:rPr lang="en-US" i="1" dirty="0" smtClean="0"/>
              <a:t>Publisher: Saunders</a:t>
            </a:r>
          </a:p>
        </p:txBody>
      </p:sp>
    </p:spTree>
    <p:extLst>
      <p:ext uri="{BB962C8B-B14F-4D97-AF65-F5344CB8AC3E}">
        <p14:creationId xmlns:p14="http://schemas.microsoft.com/office/powerpoint/2010/main" val="2011082100"/>
      </p:ext>
    </p:extLst>
  </p:cSld>
  <p:clrMapOvr>
    <a:masterClrMapping/>
  </p:clrMapOvr>
  <p:timing>
    <p:tnLst>
      <p:par>
        <p:cTn id="1" dur="indefinite" restart="never" nodeType="tmRoot"/>
      </p:par>
    </p:tnLst>
  </p:timing>
</p:sld>
</file>

<file path=ppt/theme/theme1.xml><?xml version="1.0" encoding="utf-8"?>
<a:theme xmlns:a="http://schemas.openxmlformats.org/drawingml/2006/main" name="Leere Präsentation">
  <a:themeElements>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eere Präsentation">
      <a:majorFont>
        <a:latin typeface="Arial"/>
        <a:ea typeface="ＭＳ Ｐゴシック"/>
        <a:cs typeface=""/>
      </a:majorFont>
      <a:minorFont>
        <a:latin typeface="Arial"/>
        <a:ea typeface="ＭＳ Ｐゴシック"/>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smtClean="0">
            <a:ln>
              <a:noFill/>
            </a:ln>
            <a:solidFill>
              <a:schemeClr val="tx1"/>
            </a:solidFill>
            <a:effectLst/>
            <a:latin typeface="Arial"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Arial" charset="0"/>
            <a:ea typeface="ＭＳ Ｐゴシック" pitchFamily="16" charset="-128"/>
          </a:defRPr>
        </a:defPPr>
      </a:lstStyle>
    </a:lnDef>
  </a:objectDefaults>
  <a:extraClrSchemeLst>
    <a:extraClrScheme>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eere Prä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ere Prä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ere Prä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ere Prä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ere Prä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ere Prä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ere Prä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ere Prä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ere Prä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ere Prä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ere Prä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1507</Words>
  <Application>Microsoft Macintosh PowerPoint</Application>
  <PresentationFormat>Bildschirmpräsentation (4:3)</PresentationFormat>
  <Paragraphs>206</Paragraphs>
  <Slides>33</Slides>
  <Notes>1</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33</vt:i4>
      </vt:variant>
    </vt:vector>
  </HeadingPairs>
  <TitlesOfParts>
    <vt:vector size="39" baseType="lpstr">
      <vt:lpstr>Arial Unicode MS</vt:lpstr>
      <vt:lpstr>Cambria Math</vt:lpstr>
      <vt:lpstr>ＭＳ Ｐゴシック</vt:lpstr>
      <vt:lpstr>Wingdings</vt:lpstr>
      <vt:lpstr>Arial</vt:lpstr>
      <vt:lpstr>Leere Präsentation</vt:lpstr>
      <vt:lpstr>Correction Methods</vt:lpstr>
      <vt:lpstr>PET Corrections Overview</vt:lpstr>
      <vt:lpstr>PET: Normalization</vt:lpstr>
      <vt:lpstr>PET: Normalization</vt:lpstr>
      <vt:lpstr>PET: Normalization</vt:lpstr>
      <vt:lpstr>PET: Randoms</vt:lpstr>
      <vt:lpstr>PET: Randoms</vt:lpstr>
      <vt:lpstr>PET: Dead time</vt:lpstr>
      <vt:lpstr>PET: Dead time</vt:lpstr>
      <vt:lpstr>Paralyzable and non-paralyzable </vt:lpstr>
      <vt:lpstr>PET: Dead time</vt:lpstr>
      <vt:lpstr>PET: Dead time</vt:lpstr>
      <vt:lpstr>PET: Scatter</vt:lpstr>
      <vt:lpstr>PET: Scatter</vt:lpstr>
      <vt:lpstr>PET: Scatter</vt:lpstr>
      <vt:lpstr>PET: Scatter</vt:lpstr>
      <vt:lpstr>PET: Scatter</vt:lpstr>
      <vt:lpstr>PET: Scatter</vt:lpstr>
      <vt:lpstr>PET: Scatter</vt:lpstr>
      <vt:lpstr>PET: Attenuation </vt:lpstr>
      <vt:lpstr>PET: Attenuation</vt:lpstr>
      <vt:lpstr>PET: Attenuation</vt:lpstr>
      <vt:lpstr>PET: Attenuation (TX)</vt:lpstr>
      <vt:lpstr>PET: Attenuation (CTAC)</vt:lpstr>
      <vt:lpstr>PET: Attenuation (MRAC)</vt:lpstr>
      <vt:lpstr>PET: Attenuation (MRAC)</vt:lpstr>
      <vt:lpstr>PET: Attenuation (MRAC)</vt:lpstr>
      <vt:lpstr>PET: Attenuation (MRAC, Atlas/ML)</vt:lpstr>
      <vt:lpstr>PET: Attenuation (MRAC, Atlas/ML)</vt:lpstr>
      <vt:lpstr>PET: Attenuation (EM)</vt:lpstr>
      <vt:lpstr>PET: Motion</vt:lpstr>
      <vt:lpstr>PET: Motion</vt:lpstr>
      <vt:lpstr>Questions?</vt:lpstr>
    </vt:vector>
  </TitlesOfParts>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Disselhorst, Jonathan</dc:creator>
  <cp:lastModifiedBy>Anna-Lina Hahn</cp:lastModifiedBy>
  <cp:revision>318</cp:revision>
  <dcterms:created xsi:type="dcterms:W3CDTF">2011-02-07T15:12:15Z</dcterms:created>
  <dcterms:modified xsi:type="dcterms:W3CDTF">2017-12-13T13:35:00Z</dcterms:modified>
</cp:coreProperties>
</file>