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95" r:id="rId2"/>
  </p:sldMasterIdLst>
  <p:notesMasterIdLst>
    <p:notesMasterId r:id="rId47"/>
  </p:notesMasterIdLst>
  <p:handoutMasterIdLst>
    <p:handoutMasterId r:id="rId48"/>
  </p:handoutMasterIdLst>
  <p:sldIdLst>
    <p:sldId id="465" r:id="rId3"/>
    <p:sldId id="611" r:id="rId4"/>
    <p:sldId id="632" r:id="rId5"/>
    <p:sldId id="612" r:id="rId6"/>
    <p:sldId id="613" r:id="rId7"/>
    <p:sldId id="620" r:id="rId8"/>
    <p:sldId id="616" r:id="rId9"/>
    <p:sldId id="617" r:id="rId10"/>
    <p:sldId id="635" r:id="rId11"/>
    <p:sldId id="634" r:id="rId12"/>
    <p:sldId id="614" r:id="rId13"/>
    <p:sldId id="641" r:id="rId14"/>
    <p:sldId id="618" r:id="rId15"/>
    <p:sldId id="619" r:id="rId16"/>
    <p:sldId id="615" r:id="rId17"/>
    <p:sldId id="633" r:id="rId18"/>
    <p:sldId id="639" r:id="rId19"/>
    <p:sldId id="636" r:id="rId20"/>
    <p:sldId id="640" r:id="rId21"/>
    <p:sldId id="628" r:id="rId22"/>
    <p:sldId id="623" r:id="rId23"/>
    <p:sldId id="622" r:id="rId24"/>
    <p:sldId id="626" r:id="rId25"/>
    <p:sldId id="624" r:id="rId26"/>
    <p:sldId id="627" r:id="rId27"/>
    <p:sldId id="629" r:id="rId28"/>
    <p:sldId id="490" r:id="rId29"/>
    <p:sldId id="576" r:id="rId30"/>
    <p:sldId id="564" r:id="rId31"/>
    <p:sldId id="575" r:id="rId32"/>
    <p:sldId id="579" r:id="rId33"/>
    <p:sldId id="582" r:id="rId34"/>
    <p:sldId id="583" r:id="rId35"/>
    <p:sldId id="591" r:id="rId36"/>
    <p:sldId id="592" r:id="rId37"/>
    <p:sldId id="551" r:id="rId38"/>
    <p:sldId id="602" r:id="rId39"/>
    <p:sldId id="603" r:id="rId40"/>
    <p:sldId id="593" r:id="rId41"/>
    <p:sldId id="594" r:id="rId42"/>
    <p:sldId id="625" r:id="rId43"/>
    <p:sldId id="601" r:id="rId44"/>
    <p:sldId id="642" r:id="rId45"/>
    <p:sldId id="554" r:id="rId46"/>
  </p:sldIdLst>
  <p:sldSz cx="9144000" cy="6858000" type="screen4x3"/>
  <p:notesSz cx="7099300" cy="10234613"/>
  <p:defaultTextStyle>
    <a:defPPr>
      <a:defRPr lang="de-DE"/>
    </a:defPPr>
    <a:lvl1pPr algn="l" rtl="0" fontAlgn="base">
      <a:spcBef>
        <a:spcPct val="0"/>
      </a:spcBef>
      <a:spcAft>
        <a:spcPct val="0"/>
      </a:spcAft>
      <a:defRPr sz="2400" kern="1200">
        <a:solidFill>
          <a:schemeClr val="tx1"/>
        </a:solidFill>
        <a:latin typeface="Arial" charset="0"/>
        <a:ea typeface="MS PGothic" pitchFamily="34" charset="-128"/>
        <a:cs typeface="+mn-cs"/>
      </a:defRPr>
    </a:lvl1pPr>
    <a:lvl2pPr marL="457200" algn="l" rtl="0" fontAlgn="base">
      <a:spcBef>
        <a:spcPct val="0"/>
      </a:spcBef>
      <a:spcAft>
        <a:spcPct val="0"/>
      </a:spcAft>
      <a:defRPr sz="2400" kern="1200">
        <a:solidFill>
          <a:schemeClr val="tx1"/>
        </a:solidFill>
        <a:latin typeface="Arial" charset="0"/>
        <a:ea typeface="MS PGothic" pitchFamily="34" charset="-128"/>
        <a:cs typeface="+mn-cs"/>
      </a:defRPr>
    </a:lvl2pPr>
    <a:lvl3pPr marL="914400" algn="l" rtl="0" fontAlgn="base">
      <a:spcBef>
        <a:spcPct val="0"/>
      </a:spcBef>
      <a:spcAft>
        <a:spcPct val="0"/>
      </a:spcAft>
      <a:defRPr sz="2400" kern="1200">
        <a:solidFill>
          <a:schemeClr val="tx1"/>
        </a:solidFill>
        <a:latin typeface="Arial" charset="0"/>
        <a:ea typeface="MS PGothic" pitchFamily="34" charset="-128"/>
        <a:cs typeface="+mn-cs"/>
      </a:defRPr>
    </a:lvl3pPr>
    <a:lvl4pPr marL="1371600" algn="l" rtl="0" fontAlgn="base">
      <a:spcBef>
        <a:spcPct val="0"/>
      </a:spcBef>
      <a:spcAft>
        <a:spcPct val="0"/>
      </a:spcAft>
      <a:defRPr sz="2400" kern="1200">
        <a:solidFill>
          <a:schemeClr val="tx1"/>
        </a:solidFill>
        <a:latin typeface="Arial" charset="0"/>
        <a:ea typeface="MS PGothic" pitchFamily="34" charset="-128"/>
        <a:cs typeface="+mn-cs"/>
      </a:defRPr>
    </a:lvl4pPr>
    <a:lvl5pPr marL="1828800" algn="l" rtl="0" fontAlgn="base">
      <a:spcBef>
        <a:spcPct val="0"/>
      </a:spcBef>
      <a:spcAft>
        <a:spcPct val="0"/>
      </a:spcAft>
      <a:defRPr sz="2400" kern="1200">
        <a:solidFill>
          <a:schemeClr val="tx1"/>
        </a:solidFill>
        <a:latin typeface="Arial" charset="0"/>
        <a:ea typeface="MS PGothic" pitchFamily="34" charset="-128"/>
        <a:cs typeface="+mn-cs"/>
      </a:defRPr>
    </a:lvl5pPr>
    <a:lvl6pPr marL="2286000" algn="l" defTabSz="914400" rtl="0" eaLnBrk="1" latinLnBrk="0" hangingPunct="1">
      <a:defRPr sz="2400" kern="1200">
        <a:solidFill>
          <a:schemeClr val="tx1"/>
        </a:solidFill>
        <a:latin typeface="Arial" charset="0"/>
        <a:ea typeface="MS PGothic" pitchFamily="34" charset="-128"/>
        <a:cs typeface="+mn-cs"/>
      </a:defRPr>
    </a:lvl6pPr>
    <a:lvl7pPr marL="2743200" algn="l" defTabSz="914400" rtl="0" eaLnBrk="1" latinLnBrk="0" hangingPunct="1">
      <a:defRPr sz="2400" kern="1200">
        <a:solidFill>
          <a:schemeClr val="tx1"/>
        </a:solidFill>
        <a:latin typeface="Arial" charset="0"/>
        <a:ea typeface="MS PGothic" pitchFamily="34" charset="-128"/>
        <a:cs typeface="+mn-cs"/>
      </a:defRPr>
    </a:lvl7pPr>
    <a:lvl8pPr marL="3200400" algn="l" defTabSz="914400" rtl="0" eaLnBrk="1" latinLnBrk="0" hangingPunct="1">
      <a:defRPr sz="2400" kern="1200">
        <a:solidFill>
          <a:schemeClr val="tx1"/>
        </a:solidFill>
        <a:latin typeface="Arial" charset="0"/>
        <a:ea typeface="MS PGothic" pitchFamily="34" charset="-128"/>
        <a:cs typeface="+mn-cs"/>
      </a:defRPr>
    </a:lvl8pPr>
    <a:lvl9pPr marL="3657600" algn="l" defTabSz="914400" rtl="0" eaLnBrk="1" latinLnBrk="0" hangingPunct="1">
      <a:defRPr sz="2400" kern="1200">
        <a:solidFill>
          <a:schemeClr val="tx1"/>
        </a:solidFill>
        <a:latin typeface="Arial" charset="0"/>
        <a:ea typeface="MS PGothic"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orient="horz" pos="4224">
          <p15:clr>
            <a:srgbClr val="A4A3A4"/>
          </p15:clr>
        </p15:guide>
        <p15:guide id="3" pos="2880">
          <p15:clr>
            <a:srgbClr val="A4A3A4"/>
          </p15:clr>
        </p15:guide>
        <p15:guide id="4" pos="288">
          <p15:clr>
            <a:srgbClr val="A4A3A4"/>
          </p15:clr>
        </p15:guide>
        <p15:guide id="5" pos="547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075B5"/>
    <a:srgbClr val="008000"/>
    <a:srgbClr val="3C8DF4"/>
    <a:srgbClr val="800080"/>
    <a:srgbClr val="FF5050"/>
    <a:srgbClr val="F69500"/>
    <a:srgbClr val="FFFFFF"/>
    <a:srgbClr val="2154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ittlere Formatvorlage 2 - Akz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ittlere Formatvorlage 2 - Akz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376"/>
    <p:restoredTop sz="82202" autoAdjust="0"/>
  </p:normalViewPr>
  <p:slideViewPr>
    <p:cSldViewPr>
      <p:cViewPr varScale="1">
        <p:scale>
          <a:sx n="93" d="100"/>
          <a:sy n="93" d="100"/>
        </p:scale>
        <p:origin x="2696" y="200"/>
      </p:cViewPr>
      <p:guideLst>
        <p:guide orient="horz" pos="2160"/>
        <p:guide orient="horz" pos="4224"/>
        <p:guide pos="2880"/>
        <p:guide pos="288"/>
        <p:guide pos="547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642"/>
    </p:cViewPr>
  </p:sorter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slide" Target="slides/slide44.xml"/><Relationship Id="rId47" Type="http://schemas.openxmlformats.org/officeDocument/2006/relationships/notesMaster" Target="notesMasters/notesMaster1.xml"/><Relationship Id="rId48" Type="http://schemas.openxmlformats.org/officeDocument/2006/relationships/handoutMaster" Target="handoutMasters/handoutMaster1.xml"/><Relationship Id="rId49" Type="http://schemas.openxmlformats.org/officeDocument/2006/relationships/presProps" Target="presProps.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50" Type="http://schemas.openxmlformats.org/officeDocument/2006/relationships/viewProps" Target="viewProps.xml"/><Relationship Id="rId51" Type="http://schemas.openxmlformats.org/officeDocument/2006/relationships/theme" Target="theme/theme1.xml"/><Relationship Id="rId5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9" Type="http://schemas.openxmlformats.org/officeDocument/2006/relationships/slide" Target="slides/slide7.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37" Type="http://schemas.openxmlformats.org/officeDocument/2006/relationships/slide" Target="slides/slide35.xml"/><Relationship Id="rId38" Type="http://schemas.openxmlformats.org/officeDocument/2006/relationships/slide" Target="slides/slide36.xml"/><Relationship Id="rId39" Type="http://schemas.openxmlformats.org/officeDocument/2006/relationships/slide" Target="slides/slide37.xml"/><Relationship Id="rId40" Type="http://schemas.openxmlformats.org/officeDocument/2006/relationships/slide" Target="slides/slide38.xml"/><Relationship Id="rId41" Type="http://schemas.openxmlformats.org/officeDocument/2006/relationships/slide" Target="slides/slide39.xml"/><Relationship Id="rId42" Type="http://schemas.openxmlformats.org/officeDocument/2006/relationships/slide" Target="slides/slide40.xml"/><Relationship Id="rId43" Type="http://schemas.openxmlformats.org/officeDocument/2006/relationships/slide" Target="slides/slide41.xml"/><Relationship Id="rId44" Type="http://schemas.openxmlformats.org/officeDocument/2006/relationships/slide" Target="slides/slide42.xml"/><Relationship Id="rId45" Type="http://schemas.openxmlformats.org/officeDocument/2006/relationships/slide" Target="slides/slide4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hdr" sz="quarter"/>
          </p:nvPr>
        </p:nvSpPr>
        <p:spPr bwMode="auto">
          <a:xfrm>
            <a:off x="0" y="0"/>
            <a:ext cx="3076575" cy="511175"/>
          </a:xfrm>
          <a:prstGeom prst="rect">
            <a:avLst/>
          </a:prstGeom>
          <a:noFill/>
          <a:ln>
            <a:noFill/>
          </a:ln>
          <a:effectLst/>
          <a:extLst/>
        </p:spPr>
        <p:txBody>
          <a:bodyPr vert="horz" wrap="square" lIns="99048" tIns="49524" rIns="99048" bIns="49524" numCol="1" anchor="t" anchorCtr="0" compatLnSpc="1">
            <a:prstTxWarp prst="textNoShape">
              <a:avLst/>
            </a:prstTxWarp>
          </a:bodyPr>
          <a:lstStyle>
            <a:lvl1pPr defTabSz="990600" eaLnBrk="0" hangingPunct="0">
              <a:defRPr sz="1300">
                <a:ea typeface="MS PGothic" charset="0"/>
                <a:cs typeface="MS PGothic" charset="0"/>
              </a:defRPr>
            </a:lvl1pPr>
          </a:lstStyle>
          <a:p>
            <a:pPr>
              <a:defRPr/>
            </a:pPr>
            <a:endParaRPr lang="de-DE"/>
          </a:p>
        </p:txBody>
      </p:sp>
      <p:sp>
        <p:nvSpPr>
          <p:cNvPr id="135171" name="Rectangle 3"/>
          <p:cNvSpPr>
            <a:spLocks noGrp="1" noChangeArrowheads="1"/>
          </p:cNvSpPr>
          <p:nvPr>
            <p:ph type="dt" sz="quarter" idx="1"/>
          </p:nvPr>
        </p:nvSpPr>
        <p:spPr bwMode="auto">
          <a:xfrm>
            <a:off x="4021138" y="0"/>
            <a:ext cx="3076575" cy="511175"/>
          </a:xfrm>
          <a:prstGeom prst="rect">
            <a:avLst/>
          </a:prstGeom>
          <a:noFill/>
          <a:ln>
            <a:noFill/>
          </a:ln>
          <a:effectLst/>
          <a:extLst/>
        </p:spPr>
        <p:txBody>
          <a:bodyPr vert="horz" wrap="square" lIns="99048" tIns="49524" rIns="99048" bIns="49524" numCol="1" anchor="t" anchorCtr="0" compatLnSpc="1">
            <a:prstTxWarp prst="textNoShape">
              <a:avLst/>
            </a:prstTxWarp>
          </a:bodyPr>
          <a:lstStyle>
            <a:lvl1pPr algn="r" defTabSz="990600" eaLnBrk="0" hangingPunct="0">
              <a:defRPr sz="1300">
                <a:ea typeface="MS PGothic" charset="0"/>
                <a:cs typeface="MS PGothic" charset="0"/>
              </a:defRPr>
            </a:lvl1pPr>
          </a:lstStyle>
          <a:p>
            <a:pPr>
              <a:defRPr/>
            </a:pPr>
            <a:fld id="{E29A7264-D74C-45E4-8265-D229F8558DBA}" type="datetime1">
              <a:rPr lang="de-DE"/>
              <a:pPr>
                <a:defRPr/>
              </a:pPr>
              <a:t>12.12.17</a:t>
            </a:fld>
            <a:endParaRPr lang="de-DE"/>
          </a:p>
        </p:txBody>
      </p:sp>
      <p:sp>
        <p:nvSpPr>
          <p:cNvPr id="135172" name="Rectangle 4"/>
          <p:cNvSpPr>
            <a:spLocks noGrp="1" noChangeArrowheads="1"/>
          </p:cNvSpPr>
          <p:nvPr>
            <p:ph type="ftr" sz="quarter" idx="2"/>
          </p:nvPr>
        </p:nvSpPr>
        <p:spPr bwMode="auto">
          <a:xfrm>
            <a:off x="0" y="9721850"/>
            <a:ext cx="3076575" cy="511175"/>
          </a:xfrm>
          <a:prstGeom prst="rect">
            <a:avLst/>
          </a:prstGeom>
          <a:noFill/>
          <a:ln>
            <a:noFill/>
          </a:ln>
          <a:effectLst/>
          <a:extLst/>
        </p:spPr>
        <p:txBody>
          <a:bodyPr vert="horz" wrap="square" lIns="99048" tIns="49524" rIns="99048" bIns="49524" numCol="1" anchor="b" anchorCtr="0" compatLnSpc="1">
            <a:prstTxWarp prst="textNoShape">
              <a:avLst/>
            </a:prstTxWarp>
          </a:bodyPr>
          <a:lstStyle>
            <a:lvl1pPr defTabSz="990600" eaLnBrk="0" hangingPunct="0">
              <a:defRPr sz="1300">
                <a:ea typeface="MS PGothic" charset="0"/>
                <a:cs typeface="MS PGothic" charset="0"/>
              </a:defRPr>
            </a:lvl1pPr>
          </a:lstStyle>
          <a:p>
            <a:pPr>
              <a:defRPr/>
            </a:pPr>
            <a:endParaRPr lang="de-DE"/>
          </a:p>
        </p:txBody>
      </p:sp>
      <p:sp>
        <p:nvSpPr>
          <p:cNvPr id="135173" name="Rectangle 5"/>
          <p:cNvSpPr>
            <a:spLocks noGrp="1" noChangeArrowheads="1"/>
          </p:cNvSpPr>
          <p:nvPr>
            <p:ph type="sldNum" sz="quarter" idx="3"/>
          </p:nvPr>
        </p:nvSpPr>
        <p:spPr bwMode="auto">
          <a:xfrm>
            <a:off x="4021138" y="9721850"/>
            <a:ext cx="3076575" cy="511175"/>
          </a:xfrm>
          <a:prstGeom prst="rect">
            <a:avLst/>
          </a:prstGeom>
          <a:noFill/>
          <a:ln>
            <a:noFill/>
          </a:ln>
          <a:effectLst/>
          <a:extLst/>
        </p:spPr>
        <p:txBody>
          <a:bodyPr vert="horz" wrap="square" lIns="99048" tIns="49524" rIns="99048" bIns="49524" numCol="1" anchor="b" anchorCtr="0" compatLnSpc="1">
            <a:prstTxWarp prst="textNoShape">
              <a:avLst/>
            </a:prstTxWarp>
          </a:bodyPr>
          <a:lstStyle>
            <a:lvl1pPr algn="r" defTabSz="990600" eaLnBrk="0" hangingPunct="0">
              <a:defRPr sz="1300">
                <a:ea typeface="MS PGothic" charset="0"/>
                <a:cs typeface="MS PGothic" charset="0"/>
              </a:defRPr>
            </a:lvl1pPr>
          </a:lstStyle>
          <a:p>
            <a:pPr>
              <a:defRPr/>
            </a:pPr>
            <a:fld id="{31CBB614-05E0-428F-BBF4-F32988E0416F}" type="slidenum">
              <a:rPr lang="de-DE"/>
              <a:pPr>
                <a:defRPr/>
              </a:pPr>
              <a:t>‹Nr.›</a:t>
            </a:fld>
            <a:endParaRPr lang="de-DE"/>
          </a:p>
        </p:txBody>
      </p:sp>
    </p:spTree>
    <p:extLst>
      <p:ext uri="{BB962C8B-B14F-4D97-AF65-F5344CB8AC3E}">
        <p14:creationId xmlns:p14="http://schemas.microsoft.com/office/powerpoint/2010/main" val="36737395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3076575" cy="511175"/>
          </a:xfrm>
          <a:prstGeom prst="rect">
            <a:avLst/>
          </a:prstGeom>
          <a:noFill/>
          <a:ln>
            <a:noFill/>
          </a:ln>
          <a:extLst/>
        </p:spPr>
        <p:txBody>
          <a:bodyPr vert="horz" wrap="square" lIns="99048" tIns="49524" rIns="99048" bIns="49524" numCol="1" anchor="t" anchorCtr="0" compatLnSpc="1">
            <a:prstTxWarp prst="textNoShape">
              <a:avLst/>
            </a:prstTxWarp>
          </a:bodyPr>
          <a:lstStyle>
            <a:lvl1pPr defTabSz="990600" eaLnBrk="0" hangingPunct="0">
              <a:defRPr sz="1300">
                <a:ea typeface="MS PGothic" charset="0"/>
                <a:cs typeface="MS PGothic" charset="0"/>
              </a:defRPr>
            </a:lvl1pPr>
          </a:lstStyle>
          <a:p>
            <a:pPr>
              <a:defRPr/>
            </a:pPr>
            <a:endParaRPr lang="de-DE"/>
          </a:p>
        </p:txBody>
      </p:sp>
      <p:sp>
        <p:nvSpPr>
          <p:cNvPr id="6147" name="Rectangle 3"/>
          <p:cNvSpPr>
            <a:spLocks noGrp="1" noChangeArrowheads="1"/>
          </p:cNvSpPr>
          <p:nvPr>
            <p:ph type="dt" idx="1"/>
          </p:nvPr>
        </p:nvSpPr>
        <p:spPr bwMode="auto">
          <a:xfrm>
            <a:off x="4022725" y="0"/>
            <a:ext cx="3076575" cy="511175"/>
          </a:xfrm>
          <a:prstGeom prst="rect">
            <a:avLst/>
          </a:prstGeom>
          <a:noFill/>
          <a:ln>
            <a:noFill/>
          </a:ln>
          <a:extLst/>
        </p:spPr>
        <p:txBody>
          <a:bodyPr vert="horz" wrap="square" lIns="99048" tIns="49524" rIns="99048" bIns="49524" numCol="1" anchor="t" anchorCtr="0" compatLnSpc="1">
            <a:prstTxWarp prst="textNoShape">
              <a:avLst/>
            </a:prstTxWarp>
          </a:bodyPr>
          <a:lstStyle>
            <a:lvl1pPr algn="r" defTabSz="990600" eaLnBrk="0" hangingPunct="0">
              <a:defRPr sz="1300">
                <a:ea typeface="MS PGothic" charset="0"/>
                <a:cs typeface="MS PGothic" charset="0"/>
              </a:defRPr>
            </a:lvl1pPr>
          </a:lstStyle>
          <a:p>
            <a:pPr>
              <a:defRPr/>
            </a:pPr>
            <a:endParaRPr lang="de-DE"/>
          </a:p>
        </p:txBody>
      </p:sp>
      <p:sp>
        <p:nvSpPr>
          <p:cNvPr id="17412" name="Rectangle 4"/>
          <p:cNvSpPr>
            <a:spLocks noGrp="1" noRot="1" noChangeAspect="1" noChangeArrowheads="1" noTextEdit="1"/>
          </p:cNvSpPr>
          <p:nvPr>
            <p:ph type="sldImg" idx="2"/>
          </p:nvPr>
        </p:nvSpPr>
        <p:spPr bwMode="auto">
          <a:xfrm>
            <a:off x="990600" y="768350"/>
            <a:ext cx="5118100" cy="3836988"/>
          </a:xfrm>
          <a:prstGeom prst="rect">
            <a:avLst/>
          </a:prstGeom>
          <a:noFill/>
          <a:ln w="9525">
            <a:solidFill>
              <a:srgbClr val="000000"/>
            </a:solidFill>
            <a:miter lim="800000"/>
            <a:headEnd/>
            <a:tailEnd/>
          </a:ln>
        </p:spPr>
      </p:sp>
      <p:sp>
        <p:nvSpPr>
          <p:cNvPr id="6149" name="Rectangle 5"/>
          <p:cNvSpPr>
            <a:spLocks noGrp="1" noChangeArrowheads="1"/>
          </p:cNvSpPr>
          <p:nvPr>
            <p:ph type="body" sz="quarter" idx="3"/>
          </p:nvPr>
        </p:nvSpPr>
        <p:spPr bwMode="auto">
          <a:xfrm>
            <a:off x="946150" y="4860925"/>
            <a:ext cx="5207000" cy="4605338"/>
          </a:xfrm>
          <a:prstGeom prst="rect">
            <a:avLst/>
          </a:prstGeom>
          <a:noFill/>
          <a:ln>
            <a:noFill/>
          </a:ln>
          <a:extLst/>
        </p:spPr>
        <p:txBody>
          <a:bodyPr vert="horz" wrap="square" lIns="99048" tIns="49524" rIns="99048" bIns="49524" numCol="1" anchor="t" anchorCtr="0" compatLnSpc="1">
            <a:prstTxWarp prst="textNoShape">
              <a:avLst/>
            </a:prstTxWarp>
          </a:body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150" name="Rectangle 6"/>
          <p:cNvSpPr>
            <a:spLocks noGrp="1" noChangeArrowheads="1"/>
          </p:cNvSpPr>
          <p:nvPr>
            <p:ph type="ftr" sz="quarter" idx="4"/>
          </p:nvPr>
        </p:nvSpPr>
        <p:spPr bwMode="auto">
          <a:xfrm>
            <a:off x="0" y="9723438"/>
            <a:ext cx="3076575" cy="511175"/>
          </a:xfrm>
          <a:prstGeom prst="rect">
            <a:avLst/>
          </a:prstGeom>
          <a:noFill/>
          <a:ln>
            <a:noFill/>
          </a:ln>
          <a:extLst/>
        </p:spPr>
        <p:txBody>
          <a:bodyPr vert="horz" wrap="square" lIns="99048" tIns="49524" rIns="99048" bIns="49524" numCol="1" anchor="b" anchorCtr="0" compatLnSpc="1">
            <a:prstTxWarp prst="textNoShape">
              <a:avLst/>
            </a:prstTxWarp>
          </a:bodyPr>
          <a:lstStyle>
            <a:lvl1pPr defTabSz="990600" eaLnBrk="0" hangingPunct="0">
              <a:defRPr sz="1300">
                <a:ea typeface="MS PGothic" charset="0"/>
                <a:cs typeface="MS PGothic" charset="0"/>
              </a:defRPr>
            </a:lvl1pPr>
          </a:lstStyle>
          <a:p>
            <a:pPr>
              <a:defRPr/>
            </a:pPr>
            <a:endParaRPr lang="de-DE"/>
          </a:p>
        </p:txBody>
      </p:sp>
      <p:sp>
        <p:nvSpPr>
          <p:cNvPr id="6151" name="Rectangle 7"/>
          <p:cNvSpPr>
            <a:spLocks noGrp="1" noChangeArrowheads="1"/>
          </p:cNvSpPr>
          <p:nvPr>
            <p:ph type="sldNum" sz="quarter" idx="5"/>
          </p:nvPr>
        </p:nvSpPr>
        <p:spPr bwMode="auto">
          <a:xfrm>
            <a:off x="4022725" y="9723438"/>
            <a:ext cx="3076575" cy="511175"/>
          </a:xfrm>
          <a:prstGeom prst="rect">
            <a:avLst/>
          </a:prstGeom>
          <a:noFill/>
          <a:ln>
            <a:noFill/>
          </a:ln>
          <a:extLst/>
        </p:spPr>
        <p:txBody>
          <a:bodyPr vert="horz" wrap="square" lIns="99048" tIns="49524" rIns="99048" bIns="49524" numCol="1" anchor="b" anchorCtr="0" compatLnSpc="1">
            <a:prstTxWarp prst="textNoShape">
              <a:avLst/>
            </a:prstTxWarp>
          </a:bodyPr>
          <a:lstStyle>
            <a:lvl1pPr algn="r" defTabSz="990600" eaLnBrk="0" hangingPunct="0">
              <a:defRPr sz="1300">
                <a:ea typeface="MS PGothic" charset="0"/>
                <a:cs typeface="MS PGothic" charset="0"/>
              </a:defRPr>
            </a:lvl1pPr>
          </a:lstStyle>
          <a:p>
            <a:pPr>
              <a:defRPr/>
            </a:pPr>
            <a:fld id="{12154620-9ADA-4546-9186-CD899E435662}" type="slidenum">
              <a:rPr lang="de-DE"/>
              <a:pPr>
                <a:defRPr/>
              </a:pPr>
              <a:t>‹Nr.›</a:t>
            </a:fld>
            <a:endParaRPr lang="de-DE"/>
          </a:p>
        </p:txBody>
      </p:sp>
    </p:spTree>
    <p:extLst>
      <p:ext uri="{BB962C8B-B14F-4D97-AF65-F5344CB8AC3E}">
        <p14:creationId xmlns:p14="http://schemas.microsoft.com/office/powerpoint/2010/main" val="17558138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S PGothic" charset="0"/>
        <a:cs typeface="MS PGothic" charset="0"/>
      </a:defRPr>
    </a:lvl1pPr>
    <a:lvl2pPr marL="457200" algn="l" rtl="0" eaLnBrk="0" fontAlgn="base" hangingPunct="0">
      <a:spcBef>
        <a:spcPct val="30000"/>
      </a:spcBef>
      <a:spcAft>
        <a:spcPct val="0"/>
      </a:spcAft>
      <a:defRPr sz="1200" kern="1200">
        <a:solidFill>
          <a:schemeClr val="tx1"/>
        </a:solidFill>
        <a:latin typeface="Arial" charset="0"/>
        <a:ea typeface="MS PGothic" charset="0"/>
        <a:cs typeface="MS PGothic" charset="0"/>
      </a:defRPr>
    </a:lvl2pPr>
    <a:lvl3pPr marL="914400" algn="l" rtl="0" eaLnBrk="0" fontAlgn="base" hangingPunct="0">
      <a:spcBef>
        <a:spcPct val="30000"/>
      </a:spcBef>
      <a:spcAft>
        <a:spcPct val="0"/>
      </a:spcAft>
      <a:defRPr sz="1200" kern="1200">
        <a:solidFill>
          <a:schemeClr val="tx1"/>
        </a:solidFill>
        <a:latin typeface="Arial" charset="0"/>
        <a:ea typeface="MS PGothic" charset="0"/>
        <a:cs typeface="MS PGothic" charset="0"/>
      </a:defRPr>
    </a:lvl3pPr>
    <a:lvl4pPr marL="1371600" algn="l" rtl="0" eaLnBrk="0" fontAlgn="base" hangingPunct="0">
      <a:spcBef>
        <a:spcPct val="30000"/>
      </a:spcBef>
      <a:spcAft>
        <a:spcPct val="0"/>
      </a:spcAft>
      <a:defRPr sz="1200" kern="1200">
        <a:solidFill>
          <a:schemeClr val="tx1"/>
        </a:solidFill>
        <a:latin typeface="Arial" charset="0"/>
        <a:ea typeface="MS PGothic" charset="0"/>
        <a:cs typeface="MS PGothic" charset="0"/>
      </a:defRPr>
    </a:lvl4pPr>
    <a:lvl5pPr marL="1828800" algn="l" rtl="0" eaLnBrk="0" fontAlgn="base" hangingPunct="0">
      <a:spcBef>
        <a:spcPct val="30000"/>
      </a:spcBef>
      <a:spcAft>
        <a:spcPct val="0"/>
      </a:spcAft>
      <a:defRPr sz="1200" kern="1200">
        <a:solidFill>
          <a:schemeClr val="tx1"/>
        </a:solidFill>
        <a:latin typeface="Arial" charset="0"/>
        <a:ea typeface="MS PGothic" charset="0"/>
        <a:cs typeface="MS PGothic"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Rot="1" noChangeAspect="1" noChangeArrowheads="1" noTextEdit="1"/>
          </p:cNvSpPr>
          <p:nvPr>
            <p:ph type="sldImg"/>
          </p:nvPr>
        </p:nvSpPr>
        <p:spPr>
          <a:xfrm>
            <a:off x="992188" y="768350"/>
            <a:ext cx="5114925" cy="3836988"/>
          </a:xfrm>
          <a:ln/>
        </p:spPr>
      </p:sp>
      <p:sp>
        <p:nvSpPr>
          <p:cNvPr id="20482" name="Rectangle 3"/>
          <p:cNvSpPr>
            <a:spLocks noGrp="1" noChangeArrowheads="1"/>
          </p:cNvSpPr>
          <p:nvPr>
            <p:ph type="body" idx="1"/>
          </p:nvPr>
        </p:nvSpPr>
        <p:spPr>
          <a:noFill/>
        </p:spPr>
        <p:txBody>
          <a:bodyPr/>
          <a:lstStyle/>
          <a:p>
            <a:endParaRPr lang="de-DE" dirty="0" smtClean="0">
              <a:ea typeface="MS PGothic" pitchFamily="34" charset="-128"/>
            </a:endParaRPr>
          </a:p>
        </p:txBody>
      </p:sp>
    </p:spTree>
    <p:extLst>
      <p:ext uri="{BB962C8B-B14F-4D97-AF65-F5344CB8AC3E}">
        <p14:creationId xmlns:p14="http://schemas.microsoft.com/office/powerpoint/2010/main" val="846930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1" name="Rectangle 2"/>
          <p:cNvSpPr>
            <a:spLocks noGrp="1" noRot="1" noChangeAspect="1" noChangeArrowheads="1" noTextEdit="1"/>
          </p:cNvSpPr>
          <p:nvPr>
            <p:ph type="sldImg"/>
          </p:nvPr>
        </p:nvSpPr>
        <p:spPr>
          <a:xfrm>
            <a:off x="993775" y="768350"/>
            <a:ext cx="5114925" cy="3836988"/>
          </a:xfrm>
          <a:ln/>
        </p:spPr>
      </p:sp>
      <p:sp>
        <p:nvSpPr>
          <p:cNvPr id="176132" name="Rectangle 3"/>
          <p:cNvSpPr>
            <a:spLocks noGrp="1" noChangeArrowheads="1"/>
          </p:cNvSpPr>
          <p:nvPr>
            <p:ph type="body" idx="1"/>
          </p:nvPr>
        </p:nvSpPr>
        <p:spPr>
          <a:xfrm>
            <a:off x="944931" y="4861441"/>
            <a:ext cx="5209440" cy="4605576"/>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4703" tIns="52352" rIns="104703" bIns="52352"/>
          <a:lstStyle/>
          <a:p>
            <a:pPr eaLnBrk="1" hangingPunct="1"/>
            <a:endParaRPr lang="de-DE" altLang="de-DE" smtClean="0">
              <a:ea typeface="ＭＳ Ｐゴシック" pitchFamily="34" charset="-128"/>
            </a:endParaRPr>
          </a:p>
        </p:txBody>
      </p:sp>
    </p:spTree>
    <p:extLst>
      <p:ext uri="{BB962C8B-B14F-4D97-AF65-F5344CB8AC3E}">
        <p14:creationId xmlns:p14="http://schemas.microsoft.com/office/powerpoint/2010/main" val="560992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7"/>
          <p:cNvSpPr txBox="1">
            <a:spLocks noGrp="1" noChangeArrowheads="1"/>
          </p:cNvSpPr>
          <p:nvPr/>
        </p:nvSpPr>
        <p:spPr bwMode="auto">
          <a:xfrm>
            <a:off x="4022725" y="9723438"/>
            <a:ext cx="3076575" cy="511175"/>
          </a:xfrm>
          <a:prstGeom prst="rect">
            <a:avLst/>
          </a:prstGeom>
          <a:noFill/>
          <a:ln w="9525">
            <a:noFill/>
            <a:miter lim="800000"/>
            <a:headEnd/>
            <a:tailEnd/>
          </a:ln>
        </p:spPr>
        <p:txBody>
          <a:bodyPr lIns="99048" tIns="49524" rIns="99048" bIns="49524" anchor="b"/>
          <a:lstStyle/>
          <a:p>
            <a:pPr algn="r" defTabSz="990600" eaLnBrk="0" hangingPunct="0"/>
            <a:fld id="{CDF518B5-F4A9-44D8-BE49-6E2EC5F6C459}" type="slidenum">
              <a:rPr lang="de-DE" sz="1300"/>
              <a:pPr algn="r" defTabSz="990600" eaLnBrk="0" hangingPunct="0"/>
              <a:t>5</a:t>
            </a:fld>
            <a:endParaRPr lang="de-DE" sz="1300"/>
          </a:p>
        </p:txBody>
      </p:sp>
      <p:sp>
        <p:nvSpPr>
          <p:cNvPr id="31746" name="Rectangle 2"/>
          <p:cNvSpPr>
            <a:spLocks noGrp="1" noRot="1" noChangeAspect="1" noChangeArrowheads="1" noTextEdit="1"/>
          </p:cNvSpPr>
          <p:nvPr>
            <p:ph type="sldImg"/>
          </p:nvPr>
        </p:nvSpPr>
        <p:spPr>
          <a:xfrm>
            <a:off x="993775" y="768350"/>
            <a:ext cx="5114925" cy="3836988"/>
          </a:xfrm>
          <a:ln/>
        </p:spPr>
      </p:sp>
      <p:sp>
        <p:nvSpPr>
          <p:cNvPr id="31747" name="Rectangle 3"/>
          <p:cNvSpPr>
            <a:spLocks noGrp="1" noChangeArrowheads="1"/>
          </p:cNvSpPr>
          <p:nvPr>
            <p:ph type="body" idx="1"/>
          </p:nvPr>
        </p:nvSpPr>
        <p:spPr>
          <a:noFill/>
        </p:spPr>
        <p:txBody>
          <a:bodyPr/>
          <a:lstStyle/>
          <a:p>
            <a:pPr eaLnBrk="1" hangingPunct="1"/>
            <a:endParaRPr lang="en-US" smtClean="0">
              <a:ea typeface="MS PGothic" pitchFamily="34" charset="-128"/>
            </a:endParaRPr>
          </a:p>
        </p:txBody>
      </p:sp>
    </p:spTree>
    <p:extLst>
      <p:ext uri="{BB962C8B-B14F-4D97-AF65-F5344CB8AC3E}">
        <p14:creationId xmlns:p14="http://schemas.microsoft.com/office/powerpoint/2010/main" val="40547592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992188" y="768350"/>
            <a:ext cx="5114925" cy="3836988"/>
          </a:xfrm>
          <a:ln/>
        </p:spPr>
      </p:sp>
      <p:sp>
        <p:nvSpPr>
          <p:cNvPr id="52227" name="Rectangle 3"/>
          <p:cNvSpPr>
            <a:spLocks noGrp="1" noChangeArrowheads="1"/>
          </p:cNvSpPr>
          <p:nvPr>
            <p:ph type="body" idx="1"/>
          </p:nvPr>
        </p:nvSpPr>
        <p:spPr>
          <a:noFill/>
        </p:spPr>
        <p:txBody>
          <a:bodyPr/>
          <a:lstStyle/>
          <a:p>
            <a:endParaRPr lang="en-US" altLang="de-DE" dirty="0" smtClean="0">
              <a:latin typeface="Arial" pitchFamily="34" charset="0"/>
              <a:ea typeface="ＭＳ Ｐゴシック" pitchFamily="34" charset="-128"/>
            </a:endParaRPr>
          </a:p>
        </p:txBody>
      </p:sp>
    </p:spTree>
    <p:extLst>
      <p:ext uri="{BB962C8B-B14F-4D97-AF65-F5344CB8AC3E}">
        <p14:creationId xmlns:p14="http://schemas.microsoft.com/office/powerpoint/2010/main" val="2279952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7"/>
          <p:cNvSpPr txBox="1">
            <a:spLocks noGrp="1" noChangeArrowheads="1"/>
          </p:cNvSpPr>
          <p:nvPr/>
        </p:nvSpPr>
        <p:spPr bwMode="auto">
          <a:xfrm>
            <a:off x="4022937" y="9722882"/>
            <a:ext cx="3076363" cy="51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8" tIns="49520" rIns="99038" bIns="49520" anchor="b"/>
          <a:lstStyle>
            <a:lvl1pPr>
              <a:defRPr sz="2400">
                <a:solidFill>
                  <a:schemeClr val="tx1"/>
                </a:solidFill>
                <a:latin typeface="Arial" charset="0"/>
                <a:ea typeface="ＭＳ Ｐゴシック" pitchFamily="34" charset="-128"/>
              </a:defRPr>
            </a:lvl1pPr>
            <a:lvl2pPr marL="37928550" indent="-37471350">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marL="44162663" indent="-42791063">
              <a:defRPr sz="2400">
                <a:solidFill>
                  <a:schemeClr val="tx1"/>
                </a:solidFill>
                <a:latin typeface="Arial" charset="0"/>
                <a:ea typeface="ＭＳ Ｐゴシック" pitchFamily="34" charset="-128"/>
              </a:defRPr>
            </a:lvl4pPr>
            <a:lvl5pPr marL="44619863" indent="-42791063">
              <a:defRPr sz="2400">
                <a:solidFill>
                  <a:schemeClr val="tx1"/>
                </a:solidFill>
                <a:latin typeface="Arial" charset="0"/>
                <a:ea typeface="ＭＳ Ｐゴシック" pitchFamily="34" charset="-128"/>
              </a:defRPr>
            </a:lvl5pPr>
            <a:lvl6pPr marL="45077063" indent="-42791063" eaLnBrk="0" fontAlgn="base" hangingPunct="0">
              <a:spcBef>
                <a:spcPct val="0"/>
              </a:spcBef>
              <a:spcAft>
                <a:spcPct val="0"/>
              </a:spcAft>
              <a:defRPr sz="2400">
                <a:solidFill>
                  <a:schemeClr val="tx1"/>
                </a:solidFill>
                <a:latin typeface="Arial" charset="0"/>
                <a:ea typeface="ＭＳ Ｐゴシック" pitchFamily="34" charset="-128"/>
              </a:defRPr>
            </a:lvl6pPr>
            <a:lvl7pPr marL="45534263" indent="-42791063" eaLnBrk="0" fontAlgn="base" hangingPunct="0">
              <a:spcBef>
                <a:spcPct val="0"/>
              </a:spcBef>
              <a:spcAft>
                <a:spcPct val="0"/>
              </a:spcAft>
              <a:defRPr sz="2400">
                <a:solidFill>
                  <a:schemeClr val="tx1"/>
                </a:solidFill>
                <a:latin typeface="Arial" charset="0"/>
                <a:ea typeface="ＭＳ Ｐゴシック" pitchFamily="34" charset="-128"/>
              </a:defRPr>
            </a:lvl7pPr>
            <a:lvl8pPr marL="45991463" indent="-42791063" eaLnBrk="0" fontAlgn="base" hangingPunct="0">
              <a:spcBef>
                <a:spcPct val="0"/>
              </a:spcBef>
              <a:spcAft>
                <a:spcPct val="0"/>
              </a:spcAft>
              <a:defRPr sz="2400">
                <a:solidFill>
                  <a:schemeClr val="tx1"/>
                </a:solidFill>
                <a:latin typeface="Arial" charset="0"/>
                <a:ea typeface="ＭＳ Ｐゴシック" pitchFamily="34" charset="-128"/>
              </a:defRPr>
            </a:lvl8pPr>
            <a:lvl9pPr marL="46448663" indent="-42791063" eaLnBrk="0" fontAlgn="base" hangingPunct="0">
              <a:spcBef>
                <a:spcPct val="0"/>
              </a:spcBef>
              <a:spcAft>
                <a:spcPct val="0"/>
              </a:spcAft>
              <a:defRPr sz="2400">
                <a:solidFill>
                  <a:schemeClr val="tx1"/>
                </a:solidFill>
                <a:latin typeface="Arial" charset="0"/>
                <a:ea typeface="ＭＳ Ｐゴシック" pitchFamily="34" charset="-128"/>
              </a:defRPr>
            </a:lvl9pPr>
          </a:lstStyle>
          <a:p>
            <a:pPr algn="r"/>
            <a:fld id="{A8601665-7804-4D1C-BC11-386F64466D96}" type="slidenum">
              <a:rPr lang="de-DE" altLang="de-DE" sz="1300"/>
              <a:pPr algn="r"/>
              <a:t>7</a:t>
            </a:fld>
            <a:endParaRPr lang="de-DE" altLang="de-DE" sz="1300"/>
          </a:p>
        </p:txBody>
      </p:sp>
      <p:sp>
        <p:nvSpPr>
          <p:cNvPr id="191491" name="Rectangle 7"/>
          <p:cNvSpPr txBox="1">
            <a:spLocks noGrp="1" noChangeArrowheads="1"/>
          </p:cNvSpPr>
          <p:nvPr/>
        </p:nvSpPr>
        <p:spPr bwMode="auto">
          <a:xfrm>
            <a:off x="4022937" y="9722882"/>
            <a:ext cx="3076363" cy="51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8" tIns="49520" rIns="99038" bIns="49520" anchor="b"/>
          <a:lstStyle>
            <a:lvl1pPr>
              <a:defRPr sz="2400">
                <a:solidFill>
                  <a:schemeClr val="tx1"/>
                </a:solidFill>
                <a:latin typeface="Arial" charset="0"/>
                <a:ea typeface="ＭＳ Ｐゴシック" pitchFamily="34" charset="-128"/>
              </a:defRPr>
            </a:lvl1pPr>
            <a:lvl2pPr marL="37928550" indent="-37471350">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marL="44162663" indent="-42791063">
              <a:defRPr sz="2400">
                <a:solidFill>
                  <a:schemeClr val="tx1"/>
                </a:solidFill>
                <a:latin typeface="Arial" charset="0"/>
                <a:ea typeface="ＭＳ Ｐゴシック" pitchFamily="34" charset="-128"/>
              </a:defRPr>
            </a:lvl4pPr>
            <a:lvl5pPr marL="44619863" indent="-42791063">
              <a:defRPr sz="2400">
                <a:solidFill>
                  <a:schemeClr val="tx1"/>
                </a:solidFill>
                <a:latin typeface="Arial" charset="0"/>
                <a:ea typeface="ＭＳ Ｐゴシック" pitchFamily="34" charset="-128"/>
              </a:defRPr>
            </a:lvl5pPr>
            <a:lvl6pPr marL="45077063" indent="-42791063" eaLnBrk="0" fontAlgn="base" hangingPunct="0">
              <a:spcBef>
                <a:spcPct val="0"/>
              </a:spcBef>
              <a:spcAft>
                <a:spcPct val="0"/>
              </a:spcAft>
              <a:defRPr sz="2400">
                <a:solidFill>
                  <a:schemeClr val="tx1"/>
                </a:solidFill>
                <a:latin typeface="Arial" charset="0"/>
                <a:ea typeface="ＭＳ Ｐゴシック" pitchFamily="34" charset="-128"/>
              </a:defRPr>
            </a:lvl6pPr>
            <a:lvl7pPr marL="45534263" indent="-42791063" eaLnBrk="0" fontAlgn="base" hangingPunct="0">
              <a:spcBef>
                <a:spcPct val="0"/>
              </a:spcBef>
              <a:spcAft>
                <a:spcPct val="0"/>
              </a:spcAft>
              <a:defRPr sz="2400">
                <a:solidFill>
                  <a:schemeClr val="tx1"/>
                </a:solidFill>
                <a:latin typeface="Arial" charset="0"/>
                <a:ea typeface="ＭＳ Ｐゴシック" pitchFamily="34" charset="-128"/>
              </a:defRPr>
            </a:lvl7pPr>
            <a:lvl8pPr marL="45991463" indent="-42791063" eaLnBrk="0" fontAlgn="base" hangingPunct="0">
              <a:spcBef>
                <a:spcPct val="0"/>
              </a:spcBef>
              <a:spcAft>
                <a:spcPct val="0"/>
              </a:spcAft>
              <a:defRPr sz="2400">
                <a:solidFill>
                  <a:schemeClr val="tx1"/>
                </a:solidFill>
                <a:latin typeface="Arial" charset="0"/>
                <a:ea typeface="ＭＳ Ｐゴシック" pitchFamily="34" charset="-128"/>
              </a:defRPr>
            </a:lvl8pPr>
            <a:lvl9pPr marL="46448663" indent="-42791063" eaLnBrk="0" fontAlgn="base" hangingPunct="0">
              <a:spcBef>
                <a:spcPct val="0"/>
              </a:spcBef>
              <a:spcAft>
                <a:spcPct val="0"/>
              </a:spcAft>
              <a:defRPr sz="2400">
                <a:solidFill>
                  <a:schemeClr val="tx1"/>
                </a:solidFill>
                <a:latin typeface="Arial" charset="0"/>
                <a:ea typeface="ＭＳ Ｐゴシック" pitchFamily="34" charset="-128"/>
              </a:defRPr>
            </a:lvl9pPr>
          </a:lstStyle>
          <a:p>
            <a:pPr algn="r"/>
            <a:fld id="{90C9E797-D664-4D8C-9540-0AD5BB71F57D}" type="slidenum">
              <a:rPr lang="de-DE" altLang="de-DE" sz="1300"/>
              <a:pPr algn="r"/>
              <a:t>7</a:t>
            </a:fld>
            <a:endParaRPr lang="de-DE" altLang="de-DE" sz="1300"/>
          </a:p>
        </p:txBody>
      </p:sp>
      <p:sp>
        <p:nvSpPr>
          <p:cNvPr id="191492" name="Rectangle 2"/>
          <p:cNvSpPr>
            <a:spLocks noGrp="1" noRot="1" noChangeAspect="1" noChangeArrowheads="1" noTextEdit="1"/>
          </p:cNvSpPr>
          <p:nvPr>
            <p:ph type="sldImg"/>
          </p:nvPr>
        </p:nvSpPr>
        <p:spPr>
          <a:xfrm>
            <a:off x="992188" y="768350"/>
            <a:ext cx="5114925" cy="3836988"/>
          </a:xfrm>
          <a:ln/>
        </p:spPr>
      </p:sp>
      <p:sp>
        <p:nvSpPr>
          <p:cNvPr id="19149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8" tIns="49520" rIns="99038" bIns="49520"/>
          <a:lstStyle/>
          <a:p>
            <a:pPr eaLnBrk="1" hangingPunct="1"/>
            <a:endParaRPr lang="en-US" altLang="de-DE" smtClean="0">
              <a:ea typeface="ＭＳ Ｐゴシック" pitchFamily="34" charset="-128"/>
            </a:endParaRPr>
          </a:p>
        </p:txBody>
      </p:sp>
    </p:spTree>
    <p:extLst>
      <p:ext uri="{BB962C8B-B14F-4D97-AF65-F5344CB8AC3E}">
        <p14:creationId xmlns:p14="http://schemas.microsoft.com/office/powerpoint/2010/main" val="17345213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7"/>
          <p:cNvSpPr txBox="1">
            <a:spLocks noGrp="1" noChangeArrowheads="1"/>
          </p:cNvSpPr>
          <p:nvPr/>
        </p:nvSpPr>
        <p:spPr bwMode="auto">
          <a:xfrm>
            <a:off x="4022937" y="9722882"/>
            <a:ext cx="3076363" cy="51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8" tIns="49520" rIns="99038" bIns="49520" anchor="b"/>
          <a:lstStyle>
            <a:lvl1pPr>
              <a:defRPr sz="2400">
                <a:solidFill>
                  <a:schemeClr val="tx1"/>
                </a:solidFill>
                <a:latin typeface="Arial" charset="0"/>
                <a:ea typeface="ＭＳ Ｐゴシック" pitchFamily="34" charset="-128"/>
              </a:defRPr>
            </a:lvl1pPr>
            <a:lvl2pPr marL="37928550" indent="-37471350">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marL="44162663" indent="-42791063">
              <a:defRPr sz="2400">
                <a:solidFill>
                  <a:schemeClr val="tx1"/>
                </a:solidFill>
                <a:latin typeface="Arial" charset="0"/>
                <a:ea typeface="ＭＳ Ｐゴシック" pitchFamily="34" charset="-128"/>
              </a:defRPr>
            </a:lvl4pPr>
            <a:lvl5pPr marL="44619863" indent="-42791063">
              <a:defRPr sz="2400">
                <a:solidFill>
                  <a:schemeClr val="tx1"/>
                </a:solidFill>
                <a:latin typeface="Arial" charset="0"/>
                <a:ea typeface="ＭＳ Ｐゴシック" pitchFamily="34" charset="-128"/>
              </a:defRPr>
            </a:lvl5pPr>
            <a:lvl6pPr marL="45077063" indent="-42791063" eaLnBrk="0" fontAlgn="base" hangingPunct="0">
              <a:spcBef>
                <a:spcPct val="0"/>
              </a:spcBef>
              <a:spcAft>
                <a:spcPct val="0"/>
              </a:spcAft>
              <a:defRPr sz="2400">
                <a:solidFill>
                  <a:schemeClr val="tx1"/>
                </a:solidFill>
                <a:latin typeface="Arial" charset="0"/>
                <a:ea typeface="ＭＳ Ｐゴシック" pitchFamily="34" charset="-128"/>
              </a:defRPr>
            </a:lvl6pPr>
            <a:lvl7pPr marL="45534263" indent="-42791063" eaLnBrk="0" fontAlgn="base" hangingPunct="0">
              <a:spcBef>
                <a:spcPct val="0"/>
              </a:spcBef>
              <a:spcAft>
                <a:spcPct val="0"/>
              </a:spcAft>
              <a:defRPr sz="2400">
                <a:solidFill>
                  <a:schemeClr val="tx1"/>
                </a:solidFill>
                <a:latin typeface="Arial" charset="0"/>
                <a:ea typeface="ＭＳ Ｐゴシック" pitchFamily="34" charset="-128"/>
              </a:defRPr>
            </a:lvl7pPr>
            <a:lvl8pPr marL="45991463" indent="-42791063" eaLnBrk="0" fontAlgn="base" hangingPunct="0">
              <a:spcBef>
                <a:spcPct val="0"/>
              </a:spcBef>
              <a:spcAft>
                <a:spcPct val="0"/>
              </a:spcAft>
              <a:defRPr sz="2400">
                <a:solidFill>
                  <a:schemeClr val="tx1"/>
                </a:solidFill>
                <a:latin typeface="Arial" charset="0"/>
                <a:ea typeface="ＭＳ Ｐゴシック" pitchFamily="34" charset="-128"/>
              </a:defRPr>
            </a:lvl8pPr>
            <a:lvl9pPr marL="46448663" indent="-42791063" eaLnBrk="0" fontAlgn="base" hangingPunct="0">
              <a:spcBef>
                <a:spcPct val="0"/>
              </a:spcBef>
              <a:spcAft>
                <a:spcPct val="0"/>
              </a:spcAft>
              <a:defRPr sz="2400">
                <a:solidFill>
                  <a:schemeClr val="tx1"/>
                </a:solidFill>
                <a:latin typeface="Arial" charset="0"/>
                <a:ea typeface="ＭＳ Ｐゴシック" pitchFamily="34" charset="-128"/>
              </a:defRPr>
            </a:lvl9pPr>
          </a:lstStyle>
          <a:p>
            <a:pPr algn="r"/>
            <a:fld id="{B57C8EF1-4D20-473A-B93C-1E966EDD7956}" type="slidenum">
              <a:rPr lang="de-DE" altLang="de-DE" sz="1300"/>
              <a:pPr algn="r"/>
              <a:t>8</a:t>
            </a:fld>
            <a:endParaRPr lang="de-DE" altLang="de-DE" sz="1300"/>
          </a:p>
        </p:txBody>
      </p:sp>
      <p:sp>
        <p:nvSpPr>
          <p:cNvPr id="193539" name="Rectangle 7"/>
          <p:cNvSpPr txBox="1">
            <a:spLocks noGrp="1" noChangeArrowheads="1"/>
          </p:cNvSpPr>
          <p:nvPr/>
        </p:nvSpPr>
        <p:spPr bwMode="auto">
          <a:xfrm>
            <a:off x="4022937" y="9722882"/>
            <a:ext cx="3076363" cy="51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8" tIns="49520" rIns="99038" bIns="49520" anchor="b"/>
          <a:lstStyle>
            <a:lvl1pPr>
              <a:defRPr sz="2400">
                <a:solidFill>
                  <a:schemeClr val="tx1"/>
                </a:solidFill>
                <a:latin typeface="Arial" charset="0"/>
                <a:ea typeface="ＭＳ Ｐゴシック" pitchFamily="34" charset="-128"/>
              </a:defRPr>
            </a:lvl1pPr>
            <a:lvl2pPr marL="37928550" indent="-37471350">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marL="44162663" indent="-42791063">
              <a:defRPr sz="2400">
                <a:solidFill>
                  <a:schemeClr val="tx1"/>
                </a:solidFill>
                <a:latin typeface="Arial" charset="0"/>
                <a:ea typeface="ＭＳ Ｐゴシック" pitchFamily="34" charset="-128"/>
              </a:defRPr>
            </a:lvl4pPr>
            <a:lvl5pPr marL="44619863" indent="-42791063">
              <a:defRPr sz="2400">
                <a:solidFill>
                  <a:schemeClr val="tx1"/>
                </a:solidFill>
                <a:latin typeface="Arial" charset="0"/>
                <a:ea typeface="ＭＳ Ｐゴシック" pitchFamily="34" charset="-128"/>
              </a:defRPr>
            </a:lvl5pPr>
            <a:lvl6pPr marL="45077063" indent="-42791063" eaLnBrk="0" fontAlgn="base" hangingPunct="0">
              <a:spcBef>
                <a:spcPct val="0"/>
              </a:spcBef>
              <a:spcAft>
                <a:spcPct val="0"/>
              </a:spcAft>
              <a:defRPr sz="2400">
                <a:solidFill>
                  <a:schemeClr val="tx1"/>
                </a:solidFill>
                <a:latin typeface="Arial" charset="0"/>
                <a:ea typeface="ＭＳ Ｐゴシック" pitchFamily="34" charset="-128"/>
              </a:defRPr>
            </a:lvl6pPr>
            <a:lvl7pPr marL="45534263" indent="-42791063" eaLnBrk="0" fontAlgn="base" hangingPunct="0">
              <a:spcBef>
                <a:spcPct val="0"/>
              </a:spcBef>
              <a:spcAft>
                <a:spcPct val="0"/>
              </a:spcAft>
              <a:defRPr sz="2400">
                <a:solidFill>
                  <a:schemeClr val="tx1"/>
                </a:solidFill>
                <a:latin typeface="Arial" charset="0"/>
                <a:ea typeface="ＭＳ Ｐゴシック" pitchFamily="34" charset="-128"/>
              </a:defRPr>
            </a:lvl7pPr>
            <a:lvl8pPr marL="45991463" indent="-42791063" eaLnBrk="0" fontAlgn="base" hangingPunct="0">
              <a:spcBef>
                <a:spcPct val="0"/>
              </a:spcBef>
              <a:spcAft>
                <a:spcPct val="0"/>
              </a:spcAft>
              <a:defRPr sz="2400">
                <a:solidFill>
                  <a:schemeClr val="tx1"/>
                </a:solidFill>
                <a:latin typeface="Arial" charset="0"/>
                <a:ea typeface="ＭＳ Ｐゴシック" pitchFamily="34" charset="-128"/>
              </a:defRPr>
            </a:lvl8pPr>
            <a:lvl9pPr marL="46448663" indent="-42791063" eaLnBrk="0" fontAlgn="base" hangingPunct="0">
              <a:spcBef>
                <a:spcPct val="0"/>
              </a:spcBef>
              <a:spcAft>
                <a:spcPct val="0"/>
              </a:spcAft>
              <a:defRPr sz="2400">
                <a:solidFill>
                  <a:schemeClr val="tx1"/>
                </a:solidFill>
                <a:latin typeface="Arial" charset="0"/>
                <a:ea typeface="ＭＳ Ｐゴシック" pitchFamily="34" charset="-128"/>
              </a:defRPr>
            </a:lvl9pPr>
          </a:lstStyle>
          <a:p>
            <a:pPr algn="r"/>
            <a:fld id="{BDD80512-C649-4B9E-8A13-A5554268D860}" type="slidenum">
              <a:rPr lang="de-DE" altLang="de-DE" sz="1300"/>
              <a:pPr algn="r"/>
              <a:t>8</a:t>
            </a:fld>
            <a:endParaRPr lang="de-DE" altLang="de-DE" sz="1300"/>
          </a:p>
        </p:txBody>
      </p:sp>
      <p:sp>
        <p:nvSpPr>
          <p:cNvPr id="193540" name="Rectangle 2"/>
          <p:cNvSpPr>
            <a:spLocks noGrp="1" noRot="1" noChangeAspect="1" noChangeArrowheads="1" noTextEdit="1"/>
          </p:cNvSpPr>
          <p:nvPr>
            <p:ph type="sldImg"/>
          </p:nvPr>
        </p:nvSpPr>
        <p:spPr>
          <a:xfrm>
            <a:off x="992188" y="768350"/>
            <a:ext cx="5114925" cy="3836988"/>
          </a:xfrm>
          <a:ln/>
        </p:spPr>
      </p:sp>
      <p:sp>
        <p:nvSpPr>
          <p:cNvPr id="19354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8" tIns="49520" rIns="99038" bIns="49520"/>
          <a:lstStyle/>
          <a:p>
            <a:pPr eaLnBrk="1" hangingPunct="1"/>
            <a:endParaRPr lang="en-US" altLang="de-DE" smtClean="0">
              <a:ea typeface="ＭＳ Ｐゴシック" pitchFamily="34" charset="-128"/>
            </a:endParaRPr>
          </a:p>
        </p:txBody>
      </p:sp>
    </p:spTree>
    <p:extLst>
      <p:ext uri="{BB962C8B-B14F-4D97-AF65-F5344CB8AC3E}">
        <p14:creationId xmlns:p14="http://schemas.microsoft.com/office/powerpoint/2010/main" val="40819647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7"/>
          <p:cNvSpPr txBox="1">
            <a:spLocks noGrp="1" noChangeArrowheads="1"/>
          </p:cNvSpPr>
          <p:nvPr/>
        </p:nvSpPr>
        <p:spPr bwMode="auto">
          <a:xfrm>
            <a:off x="4022725" y="9723438"/>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eaLnBrk="0" hangingPunct="0">
              <a:defRPr sz="2400">
                <a:solidFill>
                  <a:schemeClr val="tx1"/>
                </a:solidFill>
                <a:latin typeface="Arial" pitchFamily="34" charset="0"/>
                <a:ea typeface="ＭＳ Ｐゴシック" pitchFamily="34" charset="-128"/>
              </a:defRPr>
            </a:lvl1pPr>
            <a:lvl2pPr marL="742950" indent="-285750" defTabSz="990600" eaLnBrk="0" hangingPunct="0">
              <a:defRPr sz="2400">
                <a:solidFill>
                  <a:schemeClr val="tx1"/>
                </a:solidFill>
                <a:latin typeface="Arial" pitchFamily="34" charset="0"/>
                <a:ea typeface="ＭＳ Ｐゴシック" pitchFamily="34" charset="-128"/>
              </a:defRPr>
            </a:lvl2pPr>
            <a:lvl3pPr marL="1143000" indent="-228600" defTabSz="990600" eaLnBrk="0" hangingPunct="0">
              <a:defRPr sz="2400">
                <a:solidFill>
                  <a:schemeClr val="tx1"/>
                </a:solidFill>
                <a:latin typeface="Arial" pitchFamily="34" charset="0"/>
                <a:ea typeface="ＭＳ Ｐゴシック" pitchFamily="34" charset="-128"/>
              </a:defRPr>
            </a:lvl3pPr>
            <a:lvl4pPr marL="1600200" indent="-228600" defTabSz="990600" eaLnBrk="0" hangingPunct="0">
              <a:defRPr sz="2400">
                <a:solidFill>
                  <a:schemeClr val="tx1"/>
                </a:solidFill>
                <a:latin typeface="Arial" pitchFamily="34" charset="0"/>
                <a:ea typeface="ＭＳ Ｐゴシック" pitchFamily="34" charset="-128"/>
              </a:defRPr>
            </a:lvl4pPr>
            <a:lvl5pPr marL="2057400" indent="-228600" defTabSz="990600" eaLnBrk="0" hangingPunct="0">
              <a:defRPr sz="2400">
                <a:solidFill>
                  <a:schemeClr val="tx1"/>
                </a:solidFill>
                <a:latin typeface="Arial" pitchFamily="34" charset="0"/>
                <a:ea typeface="ＭＳ Ｐゴシック" pitchFamily="34" charset="-128"/>
              </a:defRPr>
            </a:lvl5pPr>
            <a:lvl6pPr marL="25146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r"/>
            <a:fld id="{29AC1484-4824-427A-97B4-17D9DC1CE52E}" type="slidenum">
              <a:rPr lang="de-DE" altLang="de-DE" sz="1300" smtClean="0">
                <a:solidFill>
                  <a:prstClr val="black"/>
                </a:solidFill>
              </a:rPr>
              <a:pPr algn="r"/>
              <a:t>9</a:t>
            </a:fld>
            <a:endParaRPr lang="de-DE" altLang="de-DE" sz="1300" smtClean="0">
              <a:solidFill>
                <a:prstClr val="black"/>
              </a:solidFill>
            </a:endParaRPr>
          </a:p>
        </p:txBody>
      </p:sp>
      <p:sp>
        <p:nvSpPr>
          <p:cNvPr id="47106" name="Rectangle 2"/>
          <p:cNvSpPr>
            <a:spLocks noGrp="1" noRot="1" noChangeAspect="1" noChangeArrowheads="1" noTextEdit="1"/>
          </p:cNvSpPr>
          <p:nvPr>
            <p:ph type="sldImg"/>
          </p:nvPr>
        </p:nvSpPr>
        <p:spPr>
          <a:xfrm>
            <a:off x="995363" y="768350"/>
            <a:ext cx="5114925" cy="3836988"/>
          </a:xfrm>
          <a:ln/>
        </p:spPr>
      </p:sp>
      <p:sp>
        <p:nvSpPr>
          <p:cNvPr id="47107"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de-DE" smtClean="0">
              <a:latin typeface="Arial" pitchFamily="34" charset="0"/>
              <a:ea typeface="ＭＳ Ｐゴシック"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7"/>
          <p:cNvSpPr txBox="1">
            <a:spLocks noGrp="1" noChangeArrowheads="1"/>
          </p:cNvSpPr>
          <p:nvPr/>
        </p:nvSpPr>
        <p:spPr bwMode="auto">
          <a:xfrm>
            <a:off x="4022725" y="9723438"/>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eaLnBrk="0" hangingPunct="0">
              <a:defRPr sz="2400">
                <a:solidFill>
                  <a:schemeClr val="tx1"/>
                </a:solidFill>
                <a:latin typeface="Arial" pitchFamily="34" charset="0"/>
                <a:ea typeface="ＭＳ Ｐゴシック" pitchFamily="34" charset="-128"/>
              </a:defRPr>
            </a:lvl1pPr>
            <a:lvl2pPr marL="742950" indent="-285750" defTabSz="990600" eaLnBrk="0" hangingPunct="0">
              <a:defRPr sz="2400">
                <a:solidFill>
                  <a:schemeClr val="tx1"/>
                </a:solidFill>
                <a:latin typeface="Arial" pitchFamily="34" charset="0"/>
                <a:ea typeface="ＭＳ Ｐゴシック" pitchFamily="34" charset="-128"/>
              </a:defRPr>
            </a:lvl2pPr>
            <a:lvl3pPr marL="1143000" indent="-228600" defTabSz="990600" eaLnBrk="0" hangingPunct="0">
              <a:defRPr sz="2400">
                <a:solidFill>
                  <a:schemeClr val="tx1"/>
                </a:solidFill>
                <a:latin typeface="Arial" pitchFamily="34" charset="0"/>
                <a:ea typeface="ＭＳ Ｐゴシック" pitchFamily="34" charset="-128"/>
              </a:defRPr>
            </a:lvl3pPr>
            <a:lvl4pPr marL="1600200" indent="-228600" defTabSz="990600" eaLnBrk="0" hangingPunct="0">
              <a:defRPr sz="2400">
                <a:solidFill>
                  <a:schemeClr val="tx1"/>
                </a:solidFill>
                <a:latin typeface="Arial" pitchFamily="34" charset="0"/>
                <a:ea typeface="ＭＳ Ｐゴシック" pitchFamily="34" charset="-128"/>
              </a:defRPr>
            </a:lvl4pPr>
            <a:lvl5pPr marL="2057400" indent="-228600" defTabSz="990600" eaLnBrk="0" hangingPunct="0">
              <a:defRPr sz="2400">
                <a:solidFill>
                  <a:schemeClr val="tx1"/>
                </a:solidFill>
                <a:latin typeface="Arial" pitchFamily="34" charset="0"/>
                <a:ea typeface="ＭＳ Ｐゴシック" pitchFamily="34" charset="-128"/>
              </a:defRPr>
            </a:lvl5pPr>
            <a:lvl6pPr marL="25146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r"/>
            <a:fld id="{F3CD3092-4D88-4C23-9978-8145859C8E1B}" type="slidenum">
              <a:rPr lang="de-DE" altLang="de-DE" sz="1300" smtClean="0">
                <a:solidFill>
                  <a:prstClr val="black"/>
                </a:solidFill>
              </a:rPr>
              <a:pPr algn="r"/>
              <a:t>10</a:t>
            </a:fld>
            <a:endParaRPr lang="de-DE" altLang="de-DE" sz="1300" smtClean="0">
              <a:solidFill>
                <a:prstClr val="black"/>
              </a:solidFill>
            </a:endParaRPr>
          </a:p>
        </p:txBody>
      </p:sp>
      <p:sp>
        <p:nvSpPr>
          <p:cNvPr id="45058" name="Rectangle 2"/>
          <p:cNvSpPr>
            <a:spLocks noGrp="1" noRot="1" noChangeAspect="1" noChangeArrowheads="1" noTextEdit="1"/>
          </p:cNvSpPr>
          <p:nvPr>
            <p:ph type="sldImg"/>
          </p:nvPr>
        </p:nvSpPr>
        <p:spPr>
          <a:xfrm>
            <a:off x="995363" y="768350"/>
            <a:ext cx="5114925" cy="3836988"/>
          </a:xfrm>
          <a:ln/>
        </p:spPr>
      </p:sp>
      <p:sp>
        <p:nvSpPr>
          <p:cNvPr id="45059"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de-DE" smtClean="0">
              <a:latin typeface="Arial" pitchFamily="34" charset="0"/>
              <a:ea typeface="ＭＳ Ｐゴシック"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7"/>
          <p:cNvSpPr txBox="1">
            <a:spLocks noGrp="1" noChangeArrowheads="1"/>
          </p:cNvSpPr>
          <p:nvPr/>
        </p:nvSpPr>
        <p:spPr bwMode="auto">
          <a:xfrm>
            <a:off x="4022725" y="9723438"/>
            <a:ext cx="3076575" cy="511175"/>
          </a:xfrm>
          <a:prstGeom prst="rect">
            <a:avLst/>
          </a:prstGeom>
          <a:noFill/>
          <a:ln w="9525">
            <a:noFill/>
            <a:miter lim="800000"/>
            <a:headEnd/>
            <a:tailEnd/>
          </a:ln>
        </p:spPr>
        <p:txBody>
          <a:bodyPr lIns="99048" tIns="49524" rIns="99048" bIns="49524" anchor="b"/>
          <a:lstStyle/>
          <a:p>
            <a:pPr algn="r" defTabSz="990600" eaLnBrk="0" hangingPunct="0"/>
            <a:fld id="{CDF518B5-F4A9-44D8-BE49-6E2EC5F6C459}" type="slidenum">
              <a:rPr lang="de-DE" sz="1300"/>
              <a:pPr algn="r" defTabSz="990600" eaLnBrk="0" hangingPunct="0"/>
              <a:t>11</a:t>
            </a:fld>
            <a:endParaRPr lang="de-DE" sz="1300"/>
          </a:p>
        </p:txBody>
      </p:sp>
      <p:sp>
        <p:nvSpPr>
          <p:cNvPr id="31746" name="Rectangle 2"/>
          <p:cNvSpPr>
            <a:spLocks noGrp="1" noRot="1" noChangeAspect="1" noChangeArrowheads="1" noTextEdit="1"/>
          </p:cNvSpPr>
          <p:nvPr>
            <p:ph type="sldImg"/>
          </p:nvPr>
        </p:nvSpPr>
        <p:spPr>
          <a:xfrm>
            <a:off x="993775" y="768350"/>
            <a:ext cx="5114925" cy="3836988"/>
          </a:xfrm>
          <a:ln/>
        </p:spPr>
      </p:sp>
      <p:sp>
        <p:nvSpPr>
          <p:cNvPr id="31747" name="Rectangle 3"/>
          <p:cNvSpPr>
            <a:spLocks noGrp="1" noChangeArrowheads="1"/>
          </p:cNvSpPr>
          <p:nvPr>
            <p:ph type="body" idx="1"/>
          </p:nvPr>
        </p:nvSpPr>
        <p:spPr>
          <a:noFill/>
        </p:spPr>
        <p:txBody>
          <a:bodyPr/>
          <a:lstStyle/>
          <a:p>
            <a:pPr eaLnBrk="1" hangingPunct="1"/>
            <a:endParaRPr lang="en-US" dirty="0" smtClean="0">
              <a:ea typeface="MS PGothic" pitchFamily="34" charset="-128"/>
            </a:endParaRPr>
          </a:p>
        </p:txBody>
      </p:sp>
    </p:spTree>
    <p:extLst>
      <p:ext uri="{BB962C8B-B14F-4D97-AF65-F5344CB8AC3E}">
        <p14:creationId xmlns:p14="http://schemas.microsoft.com/office/powerpoint/2010/main" val="7903524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7"/>
          <p:cNvSpPr txBox="1">
            <a:spLocks noGrp="1" noChangeArrowheads="1"/>
          </p:cNvSpPr>
          <p:nvPr/>
        </p:nvSpPr>
        <p:spPr bwMode="auto">
          <a:xfrm>
            <a:off x="4022725" y="9723438"/>
            <a:ext cx="3076575" cy="511175"/>
          </a:xfrm>
          <a:prstGeom prst="rect">
            <a:avLst/>
          </a:prstGeom>
          <a:noFill/>
          <a:ln w="9525">
            <a:noFill/>
            <a:miter lim="800000"/>
            <a:headEnd/>
            <a:tailEnd/>
          </a:ln>
        </p:spPr>
        <p:txBody>
          <a:bodyPr lIns="99048" tIns="49524" rIns="99048" bIns="49524" anchor="b"/>
          <a:lstStyle/>
          <a:p>
            <a:pPr algn="r" defTabSz="990600" eaLnBrk="0" hangingPunct="0"/>
            <a:fld id="{CDF518B5-F4A9-44D8-BE49-6E2EC5F6C459}" type="slidenum">
              <a:rPr lang="de-DE" sz="1300"/>
              <a:pPr algn="r" defTabSz="990600" eaLnBrk="0" hangingPunct="0"/>
              <a:t>12</a:t>
            </a:fld>
            <a:endParaRPr lang="de-DE" sz="1300"/>
          </a:p>
        </p:txBody>
      </p:sp>
      <p:sp>
        <p:nvSpPr>
          <p:cNvPr id="31746" name="Rectangle 2"/>
          <p:cNvSpPr>
            <a:spLocks noGrp="1" noRot="1" noChangeAspect="1" noChangeArrowheads="1" noTextEdit="1"/>
          </p:cNvSpPr>
          <p:nvPr>
            <p:ph type="sldImg"/>
          </p:nvPr>
        </p:nvSpPr>
        <p:spPr>
          <a:xfrm>
            <a:off x="993775" y="768350"/>
            <a:ext cx="5114925" cy="3836988"/>
          </a:xfrm>
          <a:ln/>
        </p:spPr>
      </p:sp>
      <p:sp>
        <p:nvSpPr>
          <p:cNvPr id="31747" name="Rectangle 3"/>
          <p:cNvSpPr>
            <a:spLocks noGrp="1" noChangeArrowheads="1"/>
          </p:cNvSpPr>
          <p:nvPr>
            <p:ph type="body" idx="1"/>
          </p:nvPr>
        </p:nvSpPr>
        <p:spPr>
          <a:noFill/>
        </p:spPr>
        <p:txBody>
          <a:bodyPr/>
          <a:lstStyle/>
          <a:p>
            <a:pPr eaLnBrk="1" hangingPunct="1"/>
            <a:endParaRPr lang="en-US" dirty="0" smtClean="0">
              <a:ea typeface="MS PGothic" pitchFamily="34" charset="-128"/>
            </a:endParaRPr>
          </a:p>
        </p:txBody>
      </p:sp>
    </p:spTree>
    <p:extLst>
      <p:ext uri="{BB962C8B-B14F-4D97-AF65-F5344CB8AC3E}">
        <p14:creationId xmlns:p14="http://schemas.microsoft.com/office/powerpoint/2010/main" val="7903524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7"/>
          <p:cNvSpPr txBox="1">
            <a:spLocks noGrp="1" noChangeArrowheads="1"/>
          </p:cNvSpPr>
          <p:nvPr/>
        </p:nvSpPr>
        <p:spPr bwMode="auto">
          <a:xfrm>
            <a:off x="4022937" y="9722882"/>
            <a:ext cx="3076363" cy="51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r"/>
            <a:fld id="{E46D0711-0438-4B0A-B794-47872896491D}" type="slidenum">
              <a:rPr lang="de-DE" altLang="de-DE" sz="1300"/>
              <a:pPr algn="r"/>
              <a:t>13</a:t>
            </a:fld>
            <a:endParaRPr lang="de-DE" altLang="de-DE" sz="1300"/>
          </a:p>
        </p:txBody>
      </p:sp>
      <p:sp>
        <p:nvSpPr>
          <p:cNvPr id="165891" name="Rectangle 2"/>
          <p:cNvSpPr>
            <a:spLocks noGrp="1" noRot="1" noChangeAspect="1" noChangeArrowheads="1" noTextEdit="1"/>
          </p:cNvSpPr>
          <p:nvPr>
            <p:ph type="sldImg"/>
          </p:nvPr>
        </p:nvSpPr>
        <p:spPr>
          <a:xfrm>
            <a:off x="995363" y="768350"/>
            <a:ext cx="5114925" cy="3836988"/>
          </a:xfrm>
          <a:ln/>
        </p:spPr>
      </p:sp>
      <p:sp>
        <p:nvSpPr>
          <p:cNvPr id="165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de-DE" altLang="de-DE" smtClean="0">
              <a:ea typeface="ＭＳ Ｐゴシック" pitchFamily="34" charset="-128"/>
            </a:endParaRPr>
          </a:p>
        </p:txBody>
      </p:sp>
    </p:spTree>
    <p:extLst>
      <p:ext uri="{BB962C8B-B14F-4D97-AF65-F5344CB8AC3E}">
        <p14:creationId xmlns:p14="http://schemas.microsoft.com/office/powerpoint/2010/main" val="30765145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7"/>
          <p:cNvSpPr txBox="1">
            <a:spLocks noGrp="1" noChangeArrowheads="1"/>
          </p:cNvSpPr>
          <p:nvPr/>
        </p:nvSpPr>
        <p:spPr bwMode="auto">
          <a:xfrm>
            <a:off x="4022937" y="9722882"/>
            <a:ext cx="3076363" cy="51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r"/>
            <a:fld id="{A9F7ABD0-3A39-493E-BBAC-8250DEF7C1E9}" type="slidenum">
              <a:rPr lang="de-DE" altLang="de-DE" sz="1300"/>
              <a:pPr algn="r"/>
              <a:t>14</a:t>
            </a:fld>
            <a:endParaRPr lang="de-DE" altLang="de-DE" sz="1300"/>
          </a:p>
        </p:txBody>
      </p:sp>
      <p:sp>
        <p:nvSpPr>
          <p:cNvPr id="167939" name="Rectangle 2"/>
          <p:cNvSpPr>
            <a:spLocks noGrp="1" noRot="1" noChangeAspect="1" noChangeArrowheads="1" noTextEdit="1"/>
          </p:cNvSpPr>
          <p:nvPr>
            <p:ph type="sldImg"/>
          </p:nvPr>
        </p:nvSpPr>
        <p:spPr>
          <a:xfrm>
            <a:off x="995363" y="768350"/>
            <a:ext cx="5114925" cy="3836988"/>
          </a:xfrm>
          <a:ln/>
        </p:spPr>
      </p:sp>
      <p:sp>
        <p:nvSpPr>
          <p:cNvPr id="167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de-DE" altLang="de-DE" smtClean="0">
              <a:ea typeface="ＭＳ Ｐゴシック" pitchFamily="34" charset="-128"/>
            </a:endParaRPr>
          </a:p>
        </p:txBody>
      </p:sp>
    </p:spTree>
    <p:extLst>
      <p:ext uri="{BB962C8B-B14F-4D97-AF65-F5344CB8AC3E}">
        <p14:creationId xmlns:p14="http://schemas.microsoft.com/office/powerpoint/2010/main" val="4365018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7"/>
          <p:cNvSpPr txBox="1">
            <a:spLocks noGrp="1" noChangeArrowheads="1"/>
          </p:cNvSpPr>
          <p:nvPr/>
        </p:nvSpPr>
        <p:spPr bwMode="auto">
          <a:xfrm>
            <a:off x="4022725" y="9723438"/>
            <a:ext cx="3076575" cy="511175"/>
          </a:xfrm>
          <a:prstGeom prst="rect">
            <a:avLst/>
          </a:prstGeom>
          <a:noFill/>
          <a:ln w="9525">
            <a:noFill/>
            <a:miter lim="800000"/>
            <a:headEnd/>
            <a:tailEnd/>
          </a:ln>
        </p:spPr>
        <p:txBody>
          <a:bodyPr lIns="99048" tIns="49524" rIns="99048" bIns="49524" anchor="b"/>
          <a:lstStyle/>
          <a:p>
            <a:pPr algn="r" defTabSz="990600" eaLnBrk="0" hangingPunct="0"/>
            <a:fld id="{CDF518B5-F4A9-44D8-BE49-6E2EC5F6C459}" type="slidenum">
              <a:rPr lang="de-DE" sz="1300"/>
              <a:pPr algn="r" defTabSz="990600" eaLnBrk="0" hangingPunct="0"/>
              <a:t>15</a:t>
            </a:fld>
            <a:endParaRPr lang="de-DE" sz="1300"/>
          </a:p>
        </p:txBody>
      </p:sp>
      <p:sp>
        <p:nvSpPr>
          <p:cNvPr id="31746" name="Rectangle 2"/>
          <p:cNvSpPr>
            <a:spLocks noGrp="1" noRot="1" noChangeAspect="1" noChangeArrowheads="1" noTextEdit="1"/>
          </p:cNvSpPr>
          <p:nvPr>
            <p:ph type="sldImg"/>
          </p:nvPr>
        </p:nvSpPr>
        <p:spPr>
          <a:xfrm>
            <a:off x="993775" y="768350"/>
            <a:ext cx="5114925" cy="3836988"/>
          </a:xfrm>
          <a:ln/>
        </p:spPr>
      </p:sp>
      <p:sp>
        <p:nvSpPr>
          <p:cNvPr id="31747" name="Rectangle 3"/>
          <p:cNvSpPr>
            <a:spLocks noGrp="1" noChangeArrowheads="1"/>
          </p:cNvSpPr>
          <p:nvPr>
            <p:ph type="body" idx="1"/>
          </p:nvPr>
        </p:nvSpPr>
        <p:spPr>
          <a:noFill/>
        </p:spPr>
        <p:txBody>
          <a:bodyPr/>
          <a:lstStyle/>
          <a:p>
            <a:pPr eaLnBrk="1" hangingPunct="1"/>
            <a:endParaRPr lang="en-US" smtClean="0">
              <a:ea typeface="MS PGothic" pitchFamily="34" charset="-128"/>
            </a:endParaRPr>
          </a:p>
        </p:txBody>
      </p:sp>
    </p:spTree>
    <p:extLst>
      <p:ext uri="{BB962C8B-B14F-4D97-AF65-F5344CB8AC3E}">
        <p14:creationId xmlns:p14="http://schemas.microsoft.com/office/powerpoint/2010/main" val="16082570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7"/>
          <p:cNvSpPr txBox="1">
            <a:spLocks noGrp="1" noChangeArrowheads="1"/>
          </p:cNvSpPr>
          <p:nvPr/>
        </p:nvSpPr>
        <p:spPr bwMode="auto">
          <a:xfrm>
            <a:off x="4022725" y="9723438"/>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defRPr sz="2400">
                <a:solidFill>
                  <a:schemeClr val="tx1"/>
                </a:solidFill>
                <a:latin typeface="Arial" charset="0"/>
                <a:ea typeface="MS PGothic" charset="0"/>
                <a:cs typeface="MS PGothic" charset="0"/>
              </a:defRPr>
            </a:lvl1pPr>
            <a:lvl2pPr marL="742950" indent="-285750" defTabSz="990600">
              <a:defRPr sz="2400">
                <a:solidFill>
                  <a:schemeClr val="tx1"/>
                </a:solidFill>
                <a:latin typeface="Arial" charset="0"/>
                <a:ea typeface="MS PGothic" charset="0"/>
                <a:cs typeface="MS PGothic" charset="0"/>
              </a:defRPr>
            </a:lvl2pPr>
            <a:lvl3pPr marL="1143000" indent="-228600" defTabSz="990600">
              <a:defRPr sz="2400">
                <a:solidFill>
                  <a:schemeClr val="tx1"/>
                </a:solidFill>
                <a:latin typeface="Arial" charset="0"/>
                <a:ea typeface="MS PGothic" charset="0"/>
                <a:cs typeface="MS PGothic" charset="0"/>
              </a:defRPr>
            </a:lvl3pPr>
            <a:lvl4pPr marL="1600200" indent="-228600" defTabSz="990600">
              <a:defRPr sz="2400">
                <a:solidFill>
                  <a:schemeClr val="tx1"/>
                </a:solidFill>
                <a:latin typeface="Arial" charset="0"/>
                <a:ea typeface="MS PGothic" charset="0"/>
                <a:cs typeface="MS PGothic" charset="0"/>
              </a:defRPr>
            </a:lvl4pPr>
            <a:lvl5pPr marL="2057400" indent="-228600" defTabSz="99060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r"/>
            <a:fld id="{AFEECFB5-B78E-AD49-B4B2-B07367D5094D}" type="slidenum">
              <a:rPr lang="de-DE" sz="1300">
                <a:solidFill>
                  <a:prstClr val="black"/>
                </a:solidFill>
              </a:rPr>
              <a:pPr algn="r"/>
              <a:t>16</a:t>
            </a:fld>
            <a:endParaRPr lang="de-DE" sz="1300">
              <a:solidFill>
                <a:prstClr val="black"/>
              </a:solidFill>
            </a:endParaRPr>
          </a:p>
        </p:txBody>
      </p:sp>
      <p:sp>
        <p:nvSpPr>
          <p:cNvPr id="22530" name="Rectangle 2"/>
          <p:cNvSpPr>
            <a:spLocks noGrp="1" noRot="1" noChangeAspect="1" noChangeArrowheads="1" noTextEdit="1"/>
          </p:cNvSpPr>
          <p:nvPr>
            <p:ph type="sldImg"/>
          </p:nvPr>
        </p:nvSpPr>
        <p:spPr>
          <a:xfrm>
            <a:off x="995363" y="768350"/>
            <a:ext cx="5114925" cy="3836988"/>
          </a:xfrm>
          <a:ln/>
        </p:spPr>
      </p:sp>
      <p:sp>
        <p:nvSpPr>
          <p:cNvPr id="22531"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7"/>
          <p:cNvSpPr txBox="1">
            <a:spLocks noGrp="1" noChangeArrowheads="1"/>
          </p:cNvSpPr>
          <p:nvPr/>
        </p:nvSpPr>
        <p:spPr bwMode="auto">
          <a:xfrm>
            <a:off x="4022725" y="9723438"/>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eaLnBrk="0" hangingPunct="0">
              <a:defRPr sz="2400">
                <a:solidFill>
                  <a:schemeClr val="tx1"/>
                </a:solidFill>
                <a:latin typeface="Arial" pitchFamily="34" charset="0"/>
                <a:ea typeface="ＭＳ Ｐゴシック" pitchFamily="34" charset="-128"/>
              </a:defRPr>
            </a:lvl1pPr>
            <a:lvl2pPr marL="742950" indent="-285750" defTabSz="990600" eaLnBrk="0" hangingPunct="0">
              <a:defRPr sz="2400">
                <a:solidFill>
                  <a:schemeClr val="tx1"/>
                </a:solidFill>
                <a:latin typeface="Arial" pitchFamily="34" charset="0"/>
                <a:ea typeface="ＭＳ Ｐゴシック" pitchFamily="34" charset="-128"/>
              </a:defRPr>
            </a:lvl2pPr>
            <a:lvl3pPr marL="1143000" indent="-228600" defTabSz="990600" eaLnBrk="0" hangingPunct="0">
              <a:defRPr sz="2400">
                <a:solidFill>
                  <a:schemeClr val="tx1"/>
                </a:solidFill>
                <a:latin typeface="Arial" pitchFamily="34" charset="0"/>
                <a:ea typeface="ＭＳ Ｐゴシック" pitchFamily="34" charset="-128"/>
              </a:defRPr>
            </a:lvl3pPr>
            <a:lvl4pPr marL="1600200" indent="-228600" defTabSz="990600" eaLnBrk="0" hangingPunct="0">
              <a:defRPr sz="2400">
                <a:solidFill>
                  <a:schemeClr val="tx1"/>
                </a:solidFill>
                <a:latin typeface="Arial" pitchFamily="34" charset="0"/>
                <a:ea typeface="ＭＳ Ｐゴシック" pitchFamily="34" charset="-128"/>
              </a:defRPr>
            </a:lvl4pPr>
            <a:lvl5pPr marL="2057400" indent="-228600" defTabSz="990600" eaLnBrk="0" hangingPunct="0">
              <a:defRPr sz="2400">
                <a:solidFill>
                  <a:schemeClr val="tx1"/>
                </a:solidFill>
                <a:latin typeface="Arial" pitchFamily="34" charset="0"/>
                <a:ea typeface="ＭＳ Ｐゴシック" pitchFamily="34" charset="-128"/>
              </a:defRPr>
            </a:lvl5pPr>
            <a:lvl6pPr marL="25146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r"/>
            <a:fld id="{D25C6901-4112-43EF-9802-9D52B0106178}" type="slidenum">
              <a:rPr lang="de-DE" altLang="de-DE" sz="1300" smtClean="0">
                <a:solidFill>
                  <a:prstClr val="black"/>
                </a:solidFill>
              </a:rPr>
              <a:pPr algn="r"/>
              <a:t>17</a:t>
            </a:fld>
            <a:endParaRPr lang="de-DE" altLang="de-DE" sz="1300" smtClean="0">
              <a:solidFill>
                <a:prstClr val="black"/>
              </a:solidFill>
            </a:endParaRPr>
          </a:p>
        </p:txBody>
      </p:sp>
      <p:sp>
        <p:nvSpPr>
          <p:cNvPr id="51202" name="Rectangle 2"/>
          <p:cNvSpPr>
            <a:spLocks noGrp="1" noRot="1" noChangeAspect="1" noChangeArrowheads="1" noTextEdit="1"/>
          </p:cNvSpPr>
          <p:nvPr>
            <p:ph type="sldImg"/>
          </p:nvPr>
        </p:nvSpPr>
        <p:spPr>
          <a:xfrm>
            <a:off x="995363" y="768350"/>
            <a:ext cx="5114925" cy="3836988"/>
          </a:xfrm>
          <a:ln/>
        </p:spPr>
      </p:sp>
      <p:sp>
        <p:nvSpPr>
          <p:cNvPr id="51203"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Attenuation is the loss of detection of true coincidence events because of their absorption in the body or due to their scattering out of the detector field of view. Attenuation problems are greater with PET imaging compared to traditional nuclear medicine SPECT imaging. Even though the photons are of greater energy than those used in SPECT imaging, in PET imaging two photons must escape the patient simultaneously to be detected as a true event and the mean photon path distance from emission to detection is greater with a PET camera than with a SPECT camera. The loss of true coincidence event detection due to attenuation in PET imaging can range between 50 to 95%, especially great in a larger person. </a:t>
            </a:r>
          </a:p>
          <a:p>
            <a:r>
              <a:rPr lang="en-US" dirty="0" smtClean="0"/>
              <a:t>Loss of counts due to attenuation increases image noise, image artifacts, and image distortion. Without attenuation correction, significant artifacts which may occur on whole-body PET scans include: (1) prominent activity at body surface edges due to relative lack of attenuation at the surfaces compared to deeper structures, (2) distorted appearance of areas of intense activity (e.g. urinary bladder) due to variable degrees of attenuation in different directions of activity originating from these areas, and (3) diffuse, relatively increased activity in tissues of relatively low attenuation (e.g. lungs).Therefore, attenuation correction of data is necessary for accurate qualitative (i.e. visually normal, increased, or decreased) and quantitative (i.e. standardized uptake values or SUVs) measurements of FDG activity. </a:t>
            </a:r>
          </a:p>
          <a:p>
            <a:r>
              <a:rPr lang="en-US" dirty="0" smtClean="0"/>
              <a:t>In PET/CT x-rays from a CT scan are used to construct an attenuation map of density differences throughout the body that can then be used to correct for the absorption of the photons emitted from FDG decay. Attenuation is much more likely in the center of the body and therefore non-attenuation-corrected images will show diffusely lower level activity deep in the body compared to the skin surface. The attenuation correction process essentially “adds counts back” into areas that are more attenuated due to their being deeper or being surrounded by relatively dense structures. Similarly, it essentially “subtracts counts” from areas that are attenuated much less than all other tissues (e.g. lungs and body surfaces). Both attenuation-corrected and non-attenuation-corrected data sets are provided for review and both should be examined by the interpreter. Reviewing both data sets sometimes allows confirmation of an abnormality or confirmation of the benignity of a process which might have been incorrectly assessed based on review of one set alone.</a:t>
            </a:r>
          </a:p>
          <a:p>
            <a:r>
              <a:rPr lang="en-US" dirty="0" smtClean="0"/>
              <a:t>Activity within tissue closely approximated to very high density material in the body may appear falsely low in intensity on attenuation-corrected data. For example, in correcting for attenuation by metallic density orthopedic hardware the computer may essentially “subtract” counts from the area immediately adjacent to the hardware which could at times include “subtraction” of true counts originating from an abnormality such as a lymph node. Close inspection of the CT data and non-attenuation-corrected PET data should permit accurate detection (or at least confirm suspicion) of the abnormal activity within the lymph node in that example.</a:t>
            </a:r>
          </a:p>
          <a:p>
            <a:r>
              <a:rPr lang="en-US" dirty="0" smtClean="0"/>
              <a:t>Activity within tissue closely approximated to very high density material in the body may appear falsely high in intensity on attenuation-corrected data. For example, in correcting for attenuation by metallic density orthopedic hardware the computer may essentially “add” counts into tissues immediately adjacent to the hardware which could at times result in the false appearance of increased activity within tissue (e.g. a lymph node) closely approximated to the hardware. Close inspection of the CT data and the non-attenuation-corrected PET data should confirm that the apparent increase in activity within the lymph node in that example was </a:t>
            </a:r>
            <a:r>
              <a:rPr lang="en-US" dirty="0" err="1" smtClean="0"/>
              <a:t>artifactual</a:t>
            </a:r>
            <a:r>
              <a:rPr lang="en-US" dirty="0" smtClean="0"/>
              <a:t>, related to the attenuation correction process. However, artifacts of activity related to the attenuation correction process can result in equivocal findings even after close inspection of all of the data.</a:t>
            </a:r>
          </a:p>
          <a:p>
            <a:r>
              <a:rPr lang="en-US" dirty="0" smtClean="0"/>
              <a:t>Some lesions located near the surface of the body, such as skin lesions, are more obvious on non-attenuation-corrected data because of the generalized “subtraction” of counts from the surface related to absence of attenuation there compared to deeper structures. On close review, uptake in these lesions will usually be visible on the attenuation-corrected data as well.</a:t>
            </a:r>
          </a:p>
          <a:p>
            <a:pPr eaLnBrk="1" hangingPunct="1"/>
            <a:endParaRPr lang="en-US" altLang="de-DE" dirty="0" smtClean="0">
              <a:latin typeface="Arial" pitchFamily="34" charset="0"/>
              <a:ea typeface="ＭＳ Ｐゴシック" pitchFamily="34"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7"/>
          <p:cNvSpPr txBox="1">
            <a:spLocks noGrp="1" noChangeArrowheads="1"/>
          </p:cNvSpPr>
          <p:nvPr/>
        </p:nvSpPr>
        <p:spPr bwMode="auto">
          <a:xfrm>
            <a:off x="4022725" y="9723438"/>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eaLnBrk="0" hangingPunct="0">
              <a:defRPr sz="2400">
                <a:solidFill>
                  <a:schemeClr val="tx1"/>
                </a:solidFill>
                <a:latin typeface="Arial" pitchFamily="34" charset="0"/>
                <a:ea typeface="ＭＳ Ｐゴシック" pitchFamily="34" charset="-128"/>
              </a:defRPr>
            </a:lvl1pPr>
            <a:lvl2pPr marL="742950" indent="-285750" defTabSz="990600" eaLnBrk="0" hangingPunct="0">
              <a:defRPr sz="2400">
                <a:solidFill>
                  <a:schemeClr val="tx1"/>
                </a:solidFill>
                <a:latin typeface="Arial" pitchFamily="34" charset="0"/>
                <a:ea typeface="ＭＳ Ｐゴシック" pitchFamily="34" charset="-128"/>
              </a:defRPr>
            </a:lvl2pPr>
            <a:lvl3pPr marL="1143000" indent="-228600" defTabSz="990600" eaLnBrk="0" hangingPunct="0">
              <a:defRPr sz="2400">
                <a:solidFill>
                  <a:schemeClr val="tx1"/>
                </a:solidFill>
                <a:latin typeface="Arial" pitchFamily="34" charset="0"/>
                <a:ea typeface="ＭＳ Ｐゴシック" pitchFamily="34" charset="-128"/>
              </a:defRPr>
            </a:lvl3pPr>
            <a:lvl4pPr marL="1600200" indent="-228600" defTabSz="990600" eaLnBrk="0" hangingPunct="0">
              <a:defRPr sz="2400">
                <a:solidFill>
                  <a:schemeClr val="tx1"/>
                </a:solidFill>
                <a:latin typeface="Arial" pitchFamily="34" charset="0"/>
                <a:ea typeface="ＭＳ Ｐゴシック" pitchFamily="34" charset="-128"/>
              </a:defRPr>
            </a:lvl4pPr>
            <a:lvl5pPr marL="2057400" indent="-228600" defTabSz="990600" eaLnBrk="0" hangingPunct="0">
              <a:defRPr sz="2400">
                <a:solidFill>
                  <a:schemeClr val="tx1"/>
                </a:solidFill>
                <a:latin typeface="Arial" pitchFamily="34" charset="0"/>
                <a:ea typeface="ＭＳ Ｐゴシック" pitchFamily="34" charset="-128"/>
              </a:defRPr>
            </a:lvl5pPr>
            <a:lvl6pPr marL="25146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r"/>
            <a:fld id="{497EF4A2-D588-4FF6-8E7E-6164FE9CB200}" type="slidenum">
              <a:rPr lang="de-DE" altLang="de-DE" sz="1300" smtClean="0">
                <a:solidFill>
                  <a:prstClr val="black"/>
                </a:solidFill>
              </a:rPr>
              <a:pPr algn="r"/>
              <a:t>18</a:t>
            </a:fld>
            <a:endParaRPr lang="de-DE" altLang="de-DE" sz="1300" smtClean="0">
              <a:solidFill>
                <a:prstClr val="black"/>
              </a:solidFill>
            </a:endParaRPr>
          </a:p>
        </p:txBody>
      </p:sp>
      <p:sp>
        <p:nvSpPr>
          <p:cNvPr id="49154" name="Rectangle 2"/>
          <p:cNvSpPr>
            <a:spLocks noGrp="1" noRot="1" noChangeAspect="1" noChangeArrowheads="1" noTextEdit="1"/>
          </p:cNvSpPr>
          <p:nvPr>
            <p:ph type="sldImg"/>
          </p:nvPr>
        </p:nvSpPr>
        <p:spPr>
          <a:xfrm>
            <a:off x="995363" y="768350"/>
            <a:ext cx="5114925" cy="3836988"/>
          </a:xfrm>
          <a:ln/>
        </p:spPr>
      </p:sp>
      <p:sp>
        <p:nvSpPr>
          <p:cNvPr id="49155"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de-DE" smtClean="0">
              <a:latin typeface="Arial" pitchFamily="34" charset="0"/>
              <a:ea typeface="ＭＳ Ｐゴシック" pitchFamily="34" charset="-128"/>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7"/>
          <p:cNvSpPr txBox="1">
            <a:spLocks noGrp="1" noChangeArrowheads="1"/>
          </p:cNvSpPr>
          <p:nvPr/>
        </p:nvSpPr>
        <p:spPr bwMode="auto">
          <a:xfrm>
            <a:off x="4022725" y="9723438"/>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eaLnBrk="0" hangingPunct="0">
              <a:defRPr sz="2400">
                <a:solidFill>
                  <a:schemeClr val="tx1"/>
                </a:solidFill>
                <a:latin typeface="Arial" pitchFamily="34" charset="0"/>
                <a:ea typeface="ＭＳ Ｐゴシック" pitchFamily="34" charset="-128"/>
              </a:defRPr>
            </a:lvl1pPr>
            <a:lvl2pPr marL="742950" indent="-285750" defTabSz="990600" eaLnBrk="0" hangingPunct="0">
              <a:defRPr sz="2400">
                <a:solidFill>
                  <a:schemeClr val="tx1"/>
                </a:solidFill>
                <a:latin typeface="Arial" pitchFamily="34" charset="0"/>
                <a:ea typeface="ＭＳ Ｐゴシック" pitchFamily="34" charset="-128"/>
              </a:defRPr>
            </a:lvl2pPr>
            <a:lvl3pPr marL="1143000" indent="-228600" defTabSz="990600" eaLnBrk="0" hangingPunct="0">
              <a:defRPr sz="2400">
                <a:solidFill>
                  <a:schemeClr val="tx1"/>
                </a:solidFill>
                <a:latin typeface="Arial" pitchFamily="34" charset="0"/>
                <a:ea typeface="ＭＳ Ｐゴシック" pitchFamily="34" charset="-128"/>
              </a:defRPr>
            </a:lvl3pPr>
            <a:lvl4pPr marL="1600200" indent="-228600" defTabSz="990600" eaLnBrk="0" hangingPunct="0">
              <a:defRPr sz="2400">
                <a:solidFill>
                  <a:schemeClr val="tx1"/>
                </a:solidFill>
                <a:latin typeface="Arial" pitchFamily="34" charset="0"/>
                <a:ea typeface="ＭＳ Ｐゴシック" pitchFamily="34" charset="-128"/>
              </a:defRPr>
            </a:lvl4pPr>
            <a:lvl5pPr marL="2057400" indent="-228600" defTabSz="990600" eaLnBrk="0" hangingPunct="0">
              <a:defRPr sz="2400">
                <a:solidFill>
                  <a:schemeClr val="tx1"/>
                </a:solidFill>
                <a:latin typeface="Arial" pitchFamily="34" charset="0"/>
                <a:ea typeface="ＭＳ Ｐゴシック" pitchFamily="34" charset="-128"/>
              </a:defRPr>
            </a:lvl5pPr>
            <a:lvl6pPr marL="25146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990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r"/>
            <a:fld id="{100210C0-E60E-4C48-816C-4568597101DE}" type="slidenum">
              <a:rPr lang="de-DE" altLang="de-DE" sz="1300" smtClean="0">
                <a:solidFill>
                  <a:prstClr val="black"/>
                </a:solidFill>
              </a:rPr>
              <a:pPr algn="r"/>
              <a:t>19</a:t>
            </a:fld>
            <a:endParaRPr lang="de-DE" altLang="de-DE" sz="1300" smtClean="0">
              <a:solidFill>
                <a:prstClr val="black"/>
              </a:solidFill>
            </a:endParaRPr>
          </a:p>
        </p:txBody>
      </p:sp>
      <p:sp>
        <p:nvSpPr>
          <p:cNvPr id="53250" name="Rectangle 2"/>
          <p:cNvSpPr>
            <a:spLocks noGrp="1" noRot="1" noChangeAspect="1" noChangeArrowheads="1" noTextEdit="1"/>
          </p:cNvSpPr>
          <p:nvPr>
            <p:ph type="sldImg"/>
          </p:nvPr>
        </p:nvSpPr>
        <p:spPr>
          <a:xfrm>
            <a:off x="995363" y="768350"/>
            <a:ext cx="5114925" cy="3836988"/>
          </a:xfrm>
          <a:ln/>
        </p:spPr>
      </p:sp>
      <p:sp>
        <p:nvSpPr>
          <p:cNvPr id="53251"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de-DE" smtClean="0">
              <a:latin typeface="Arial" pitchFamily="34" charset="0"/>
              <a:ea typeface="ＭＳ Ｐゴシック" pitchFamily="34"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92188" y="768350"/>
            <a:ext cx="5114925" cy="3836988"/>
          </a:xfrm>
        </p:spPr>
      </p:sp>
      <p:sp>
        <p:nvSpPr>
          <p:cNvPr id="3" name="Notizenplatzhalter 2"/>
          <p:cNvSpPr>
            <a:spLocks noGrp="1"/>
          </p:cNvSpPr>
          <p:nvPr>
            <p:ph type="body" idx="1"/>
          </p:nvPr>
        </p:nvSpPr>
        <p:spPr/>
        <p:txBody>
          <a:bodyPr/>
          <a:lstStyle/>
          <a:p>
            <a:endParaRPr lang="de-DE" baseline="0" dirty="0" smtClean="0"/>
          </a:p>
        </p:txBody>
      </p:sp>
      <p:sp>
        <p:nvSpPr>
          <p:cNvPr id="4" name="Foliennummernplatzhalter 3"/>
          <p:cNvSpPr>
            <a:spLocks noGrp="1"/>
          </p:cNvSpPr>
          <p:nvPr>
            <p:ph type="sldNum" sz="quarter" idx="10"/>
          </p:nvPr>
        </p:nvSpPr>
        <p:spPr/>
        <p:txBody>
          <a:bodyPr/>
          <a:lstStyle/>
          <a:p>
            <a:pPr>
              <a:defRPr/>
            </a:pPr>
            <a:fld id="{12154620-9ADA-4546-9186-CD899E435662}" type="slidenum">
              <a:rPr lang="de-DE" smtClean="0"/>
              <a:pPr>
                <a:defRPr/>
              </a:pPr>
              <a:t>21</a:t>
            </a:fld>
            <a:endParaRPr lang="de-DE"/>
          </a:p>
        </p:txBody>
      </p:sp>
    </p:spTree>
    <p:extLst>
      <p:ext uri="{BB962C8B-B14F-4D97-AF65-F5344CB8AC3E}">
        <p14:creationId xmlns:p14="http://schemas.microsoft.com/office/powerpoint/2010/main" val="11533122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92188" y="768350"/>
            <a:ext cx="5114925" cy="3836988"/>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pPr>
              <a:defRPr/>
            </a:pPr>
            <a:fld id="{12154620-9ADA-4546-9186-CD899E435662}" type="slidenum">
              <a:rPr lang="de-DE" smtClean="0"/>
              <a:pPr>
                <a:defRPr/>
              </a:pPr>
              <a:t>22</a:t>
            </a:fld>
            <a:endParaRPr lang="de-DE"/>
          </a:p>
        </p:txBody>
      </p:sp>
    </p:spTree>
    <p:extLst>
      <p:ext uri="{BB962C8B-B14F-4D97-AF65-F5344CB8AC3E}">
        <p14:creationId xmlns:p14="http://schemas.microsoft.com/office/powerpoint/2010/main" val="23586372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92188" y="768350"/>
            <a:ext cx="5114925" cy="3836988"/>
          </a:xfrm>
        </p:spPr>
      </p:sp>
      <p:sp>
        <p:nvSpPr>
          <p:cNvPr id="3" name="Notizenplatzhalter 2"/>
          <p:cNvSpPr>
            <a:spLocks noGrp="1"/>
          </p:cNvSpPr>
          <p:nvPr>
            <p:ph type="body" idx="1"/>
          </p:nvPr>
        </p:nvSpPr>
        <p:spPr/>
        <p:txBody>
          <a:bodyPr/>
          <a:lstStyle/>
          <a:p>
            <a:r>
              <a:rPr lang="de-DE" dirty="0" smtClean="0"/>
              <a:t>Images </a:t>
            </a:r>
            <a:r>
              <a:rPr lang="de-DE" dirty="0" err="1" smtClean="0"/>
              <a:t>depict</a:t>
            </a:r>
            <a:r>
              <a:rPr lang="de-DE" dirty="0" smtClean="0"/>
              <a:t> </a:t>
            </a:r>
            <a:r>
              <a:rPr lang="de-DE" dirty="0" err="1" smtClean="0"/>
              <a:t>bone</a:t>
            </a:r>
            <a:r>
              <a:rPr lang="de-DE" dirty="0" smtClean="0"/>
              <a:t> </a:t>
            </a:r>
            <a:r>
              <a:rPr lang="de-DE" dirty="0" err="1" smtClean="0"/>
              <a:t>marrow</a:t>
            </a:r>
            <a:r>
              <a:rPr lang="de-DE" dirty="0" smtClean="0"/>
              <a:t> </a:t>
            </a:r>
            <a:r>
              <a:rPr lang="de-DE" dirty="0" err="1" smtClean="0"/>
              <a:t>infiltration</a:t>
            </a:r>
            <a:r>
              <a:rPr lang="de-DE" dirty="0" smtClean="0"/>
              <a:t>.(C) </a:t>
            </a:r>
            <a:r>
              <a:rPr lang="de-DE" dirty="0" err="1" smtClean="0"/>
              <a:t>Coronal</a:t>
            </a:r>
            <a:r>
              <a:rPr lang="de-DE" dirty="0" smtClean="0"/>
              <a:t> STIR </a:t>
            </a:r>
            <a:r>
              <a:rPr lang="de-DE" dirty="0" err="1" smtClean="0"/>
              <a:t>image</a:t>
            </a:r>
            <a:r>
              <a:rPr lang="de-DE" dirty="0" smtClean="0"/>
              <a:t> </a:t>
            </a:r>
            <a:r>
              <a:rPr lang="de-DE" dirty="0" err="1" smtClean="0"/>
              <a:t>shows</a:t>
            </a:r>
            <a:r>
              <a:rPr lang="de-DE" dirty="0" smtClean="0"/>
              <a:t> </a:t>
            </a:r>
            <a:r>
              <a:rPr lang="de-DE" dirty="0" err="1" smtClean="0"/>
              <a:t>bone</a:t>
            </a:r>
            <a:r>
              <a:rPr lang="de-DE" dirty="0" smtClean="0"/>
              <a:t> </a:t>
            </a:r>
            <a:r>
              <a:rPr lang="de-DE" dirty="0" err="1" smtClean="0"/>
              <a:t>marrow</a:t>
            </a:r>
            <a:r>
              <a:rPr lang="de-DE" baseline="0" dirty="0" smtClean="0"/>
              <a:t> </a:t>
            </a:r>
            <a:r>
              <a:rPr lang="de-DE" baseline="0" dirty="0" err="1" smtClean="0"/>
              <a:t>infiltration</a:t>
            </a:r>
            <a:r>
              <a:rPr lang="de-DE" baseline="0" dirty="0" smtClean="0"/>
              <a:t> not </a:t>
            </a:r>
            <a:r>
              <a:rPr lang="de-DE" baseline="0" dirty="0" err="1" smtClean="0"/>
              <a:t>visible</a:t>
            </a:r>
            <a:r>
              <a:rPr lang="de-DE" baseline="0" dirty="0" smtClean="0"/>
              <a:t> in </a:t>
            </a:r>
            <a:r>
              <a:rPr lang="de-DE" baseline="0" dirty="0" err="1" smtClean="0"/>
              <a:t>the</a:t>
            </a:r>
            <a:r>
              <a:rPr lang="de-DE" baseline="0" dirty="0" smtClean="0"/>
              <a:t> CT </a:t>
            </a:r>
            <a:r>
              <a:rPr lang="de-DE" baseline="0" dirty="0" err="1" smtClean="0"/>
              <a:t>image</a:t>
            </a:r>
            <a:r>
              <a:rPr lang="de-DE" baseline="0" dirty="0" smtClean="0"/>
              <a:t> (A).</a:t>
            </a:r>
          </a:p>
          <a:p>
            <a:r>
              <a:rPr lang="de-DE" baseline="0" dirty="0" smtClean="0"/>
              <a:t>FDG-PET </a:t>
            </a:r>
            <a:r>
              <a:rPr lang="de-DE" baseline="0" dirty="0" err="1" smtClean="0"/>
              <a:t>shows</a:t>
            </a:r>
            <a:r>
              <a:rPr lang="de-DE" baseline="0" dirty="0" smtClean="0"/>
              <a:t> in </a:t>
            </a:r>
            <a:r>
              <a:rPr lang="de-DE" baseline="0" dirty="0" err="1" smtClean="0"/>
              <a:t>both</a:t>
            </a:r>
            <a:r>
              <a:rPr lang="de-DE" baseline="0" dirty="0" smtClean="0"/>
              <a:t> </a:t>
            </a:r>
            <a:r>
              <a:rPr lang="de-DE" baseline="0" dirty="0" err="1" smtClean="0"/>
              <a:t>modalities</a:t>
            </a:r>
            <a:r>
              <a:rPr lang="de-DE" baseline="0" dirty="0" smtClean="0"/>
              <a:t> </a:t>
            </a:r>
            <a:r>
              <a:rPr lang="de-DE" baseline="0" dirty="0" err="1" smtClean="0"/>
              <a:t>relatively</a:t>
            </a:r>
            <a:r>
              <a:rPr lang="de-DE" baseline="0" dirty="0" smtClean="0"/>
              <a:t> </a:t>
            </a:r>
            <a:r>
              <a:rPr lang="de-DE" baseline="0" dirty="0" err="1" smtClean="0"/>
              <a:t>decreased</a:t>
            </a:r>
            <a:r>
              <a:rPr lang="de-DE" baseline="0" dirty="0" smtClean="0"/>
              <a:t> FDG </a:t>
            </a:r>
            <a:r>
              <a:rPr lang="de-DE" baseline="0" dirty="0" err="1" smtClean="0"/>
              <a:t>uptake</a:t>
            </a:r>
            <a:r>
              <a:rPr lang="de-DE" baseline="0" dirty="0" smtClean="0"/>
              <a:t> in </a:t>
            </a:r>
            <a:r>
              <a:rPr lang="de-DE" baseline="0" dirty="0" err="1" smtClean="0"/>
              <a:t>the</a:t>
            </a:r>
            <a:r>
              <a:rPr lang="de-DE" baseline="0" dirty="0" smtClean="0"/>
              <a:t> </a:t>
            </a:r>
            <a:r>
              <a:rPr lang="de-DE" baseline="0" dirty="0" err="1" smtClean="0"/>
              <a:t>involved</a:t>
            </a:r>
            <a:r>
              <a:rPr lang="de-DE" baseline="0" dirty="0" smtClean="0"/>
              <a:t> </a:t>
            </a:r>
            <a:r>
              <a:rPr lang="de-DE" baseline="0" dirty="0" err="1" smtClean="0"/>
              <a:t>area</a:t>
            </a:r>
            <a:r>
              <a:rPr lang="de-DE" baseline="0" dirty="0" smtClean="0"/>
              <a:t> </a:t>
            </a:r>
            <a:r>
              <a:rPr lang="de-DE" baseline="0" dirty="0" err="1" smtClean="0"/>
              <a:t>compared</a:t>
            </a:r>
            <a:r>
              <a:rPr lang="de-DE" baseline="0" dirty="0" smtClean="0"/>
              <a:t> </a:t>
            </a:r>
            <a:r>
              <a:rPr lang="de-DE" baseline="0" dirty="0" err="1" smtClean="0"/>
              <a:t>with</a:t>
            </a:r>
            <a:r>
              <a:rPr lang="de-DE" baseline="0" dirty="0" smtClean="0"/>
              <a:t> </a:t>
            </a:r>
            <a:r>
              <a:rPr lang="de-DE" baseline="0" dirty="0" err="1" smtClean="0"/>
              <a:t>the</a:t>
            </a:r>
            <a:r>
              <a:rPr lang="de-DE" baseline="0" dirty="0" smtClean="0"/>
              <a:t> </a:t>
            </a:r>
            <a:r>
              <a:rPr lang="de-DE" baseline="0" dirty="0" err="1" smtClean="0"/>
              <a:t>adjacent</a:t>
            </a:r>
            <a:r>
              <a:rPr lang="de-DE" baseline="0" dirty="0" smtClean="0"/>
              <a:t> </a:t>
            </a:r>
            <a:r>
              <a:rPr lang="de-DE" baseline="0" dirty="0" err="1" smtClean="0"/>
              <a:t>physiological</a:t>
            </a:r>
            <a:r>
              <a:rPr lang="de-DE" baseline="0" dirty="0" smtClean="0"/>
              <a:t> </a:t>
            </a:r>
            <a:r>
              <a:rPr lang="de-DE" baseline="0" dirty="0" err="1" smtClean="0"/>
              <a:t>activated</a:t>
            </a:r>
            <a:r>
              <a:rPr lang="de-DE" baseline="0" dirty="0" smtClean="0"/>
              <a:t> </a:t>
            </a:r>
            <a:r>
              <a:rPr lang="de-DE" baseline="0" dirty="0" err="1" smtClean="0"/>
              <a:t>bone</a:t>
            </a:r>
            <a:r>
              <a:rPr lang="de-DE" baseline="0" dirty="0" smtClean="0"/>
              <a:t> </a:t>
            </a:r>
            <a:r>
              <a:rPr lang="de-DE" baseline="0" dirty="0" err="1" smtClean="0"/>
              <a:t>marrow</a:t>
            </a:r>
            <a:r>
              <a:rPr lang="de-DE" baseline="0" dirty="0" smtClean="0"/>
              <a:t>.</a:t>
            </a:r>
          </a:p>
          <a:p>
            <a:endParaRPr lang="de-DE" baseline="0" dirty="0" smtClean="0"/>
          </a:p>
          <a:p>
            <a:r>
              <a:rPr lang="de-DE" baseline="0" dirty="0" smtClean="0"/>
              <a:t>Neuroblastom stellt sich im FDG PET nicht wirklich dar.</a:t>
            </a:r>
            <a:endParaRPr lang="de-DE" dirty="0" smtClean="0"/>
          </a:p>
        </p:txBody>
      </p:sp>
      <p:sp>
        <p:nvSpPr>
          <p:cNvPr id="4" name="Foliennummernplatzhalter 3"/>
          <p:cNvSpPr>
            <a:spLocks noGrp="1"/>
          </p:cNvSpPr>
          <p:nvPr>
            <p:ph type="sldNum" sz="quarter" idx="10"/>
          </p:nvPr>
        </p:nvSpPr>
        <p:spPr/>
        <p:txBody>
          <a:bodyPr/>
          <a:lstStyle/>
          <a:p>
            <a:pPr>
              <a:defRPr/>
            </a:pPr>
            <a:fld id="{12154620-9ADA-4546-9186-CD899E435662}" type="slidenum">
              <a:rPr lang="de-DE" smtClean="0"/>
              <a:pPr>
                <a:defRPr/>
              </a:pPr>
              <a:t>23</a:t>
            </a:fld>
            <a:endParaRPr lang="de-DE"/>
          </a:p>
        </p:txBody>
      </p:sp>
    </p:spTree>
    <p:extLst>
      <p:ext uri="{BB962C8B-B14F-4D97-AF65-F5344CB8AC3E}">
        <p14:creationId xmlns:p14="http://schemas.microsoft.com/office/powerpoint/2010/main" val="9059263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92188" y="768350"/>
            <a:ext cx="5114925" cy="3836988"/>
          </a:xfrm>
        </p:spPr>
      </p:sp>
      <p:sp>
        <p:nvSpPr>
          <p:cNvPr id="3" name="Notizenplatzhalter 2"/>
          <p:cNvSpPr>
            <a:spLocks noGrp="1"/>
          </p:cNvSpPr>
          <p:nvPr>
            <p:ph type="body" idx="1"/>
          </p:nvPr>
        </p:nvSpPr>
        <p:spPr/>
        <p:txBody>
          <a:bodyPr/>
          <a:lstStyle/>
          <a:p>
            <a:r>
              <a:rPr lang="de-DE" dirty="0" smtClean="0"/>
              <a:t>This </a:t>
            </a:r>
            <a:r>
              <a:rPr lang="de-DE" dirty="0" err="1" smtClean="0"/>
              <a:t>young</a:t>
            </a:r>
            <a:r>
              <a:rPr lang="de-DE" dirty="0" smtClean="0"/>
              <a:t> </a:t>
            </a:r>
            <a:r>
              <a:rPr lang="de-DE" dirty="0" err="1" smtClean="0"/>
              <a:t>patient</a:t>
            </a:r>
            <a:r>
              <a:rPr lang="de-DE" baseline="0" dirty="0" smtClean="0"/>
              <a:t> </a:t>
            </a:r>
            <a:r>
              <a:rPr lang="de-DE" baseline="0" dirty="0" err="1" smtClean="0"/>
              <a:t>with</a:t>
            </a:r>
            <a:r>
              <a:rPr lang="de-DE" baseline="0" dirty="0" smtClean="0"/>
              <a:t> a </a:t>
            </a:r>
            <a:r>
              <a:rPr lang="de-DE" baseline="0" dirty="0" err="1" smtClean="0"/>
              <a:t>genetic</a:t>
            </a:r>
            <a:r>
              <a:rPr lang="de-DE" baseline="0" dirty="0" smtClean="0"/>
              <a:t> immune </a:t>
            </a:r>
            <a:r>
              <a:rPr lang="de-DE" baseline="0" dirty="0" err="1" smtClean="0"/>
              <a:t>dysregulation</a:t>
            </a:r>
            <a:r>
              <a:rPr lang="de-DE" baseline="0" dirty="0" smtClean="0"/>
              <a:t> </a:t>
            </a:r>
            <a:r>
              <a:rPr lang="de-DE" baseline="0" dirty="0" err="1" smtClean="0"/>
              <a:t>syndrome</a:t>
            </a:r>
            <a:r>
              <a:rPr lang="de-DE" baseline="0" dirty="0" smtClean="0"/>
              <a:t> </a:t>
            </a:r>
            <a:r>
              <a:rPr lang="de-DE" baseline="0" dirty="0" err="1" smtClean="0"/>
              <a:t>and</a:t>
            </a:r>
            <a:r>
              <a:rPr lang="de-DE" baseline="0" dirty="0" smtClean="0"/>
              <a:t> </a:t>
            </a:r>
            <a:r>
              <a:rPr lang="de-DE" baseline="0" dirty="0" err="1" smtClean="0"/>
              <a:t>known</a:t>
            </a:r>
            <a:r>
              <a:rPr lang="de-DE" baseline="0" dirty="0" smtClean="0"/>
              <a:t> </a:t>
            </a:r>
            <a:r>
              <a:rPr lang="de-DE" baseline="0" dirty="0" err="1" smtClean="0"/>
              <a:t>Crohn´s</a:t>
            </a:r>
            <a:r>
              <a:rPr lang="de-DE" baseline="0" dirty="0" smtClean="0"/>
              <a:t>-like </a:t>
            </a:r>
            <a:r>
              <a:rPr lang="de-DE" baseline="0" dirty="0" err="1" smtClean="0"/>
              <a:t>disease</a:t>
            </a:r>
            <a:r>
              <a:rPr lang="de-DE" baseline="0" dirty="0" smtClean="0"/>
              <a:t> </a:t>
            </a:r>
            <a:r>
              <a:rPr lang="de-DE" baseline="0" dirty="0" err="1" smtClean="0"/>
              <a:t>presented</a:t>
            </a:r>
            <a:r>
              <a:rPr lang="de-DE" baseline="0" dirty="0" smtClean="0"/>
              <a:t> </a:t>
            </a:r>
            <a:r>
              <a:rPr lang="de-DE" baseline="0" dirty="0" err="1" smtClean="0"/>
              <a:t>with</a:t>
            </a:r>
            <a:r>
              <a:rPr lang="de-DE" baseline="0" dirty="0" smtClean="0"/>
              <a:t> </a:t>
            </a:r>
            <a:r>
              <a:rPr lang="de-DE" baseline="0" dirty="0" err="1" smtClean="0"/>
              <a:t>recurrent</a:t>
            </a:r>
            <a:r>
              <a:rPr lang="de-DE" baseline="0" dirty="0" smtClean="0"/>
              <a:t> </a:t>
            </a:r>
            <a:r>
              <a:rPr lang="de-DE" baseline="0" dirty="0" err="1" smtClean="0"/>
              <a:t>fever</a:t>
            </a:r>
            <a:r>
              <a:rPr lang="de-DE" baseline="0" dirty="0" smtClean="0"/>
              <a:t> </a:t>
            </a:r>
            <a:r>
              <a:rPr lang="de-DE" baseline="0" dirty="0" err="1" smtClean="0"/>
              <a:t>without</a:t>
            </a:r>
            <a:r>
              <a:rPr lang="de-DE" baseline="0" dirty="0" smtClean="0"/>
              <a:t> a </a:t>
            </a:r>
            <a:r>
              <a:rPr lang="de-DE" baseline="0" dirty="0" err="1" smtClean="0"/>
              <a:t>clear</a:t>
            </a:r>
            <a:r>
              <a:rPr lang="de-DE" baseline="0" dirty="0" smtClean="0"/>
              <a:t> </a:t>
            </a:r>
            <a:r>
              <a:rPr lang="de-DE" baseline="0" dirty="0" err="1" smtClean="0"/>
              <a:t>clinical</a:t>
            </a:r>
            <a:r>
              <a:rPr lang="de-DE" baseline="0" dirty="0" smtClean="0"/>
              <a:t> </a:t>
            </a:r>
            <a:r>
              <a:rPr lang="de-DE" baseline="0" dirty="0" err="1" smtClean="0"/>
              <a:t>correlate</a:t>
            </a:r>
            <a:r>
              <a:rPr lang="de-DE" baseline="0" dirty="0" smtClean="0"/>
              <a:t>. FDG-PET was </a:t>
            </a:r>
            <a:r>
              <a:rPr lang="de-DE" baseline="0" dirty="0" err="1" smtClean="0"/>
              <a:t>performed</a:t>
            </a:r>
            <a:r>
              <a:rPr lang="de-DE" baseline="0" dirty="0" smtClean="0"/>
              <a:t> </a:t>
            </a:r>
            <a:r>
              <a:rPr lang="de-DE" baseline="0" dirty="0" err="1" smtClean="0"/>
              <a:t>to</a:t>
            </a:r>
            <a:r>
              <a:rPr lang="de-DE" baseline="0" dirty="0" smtClean="0"/>
              <a:t> </a:t>
            </a:r>
            <a:r>
              <a:rPr lang="de-DE" baseline="0" dirty="0" err="1" smtClean="0"/>
              <a:t>screen</a:t>
            </a:r>
            <a:r>
              <a:rPr lang="de-DE" baseline="0" dirty="0" smtClean="0"/>
              <a:t> </a:t>
            </a:r>
            <a:r>
              <a:rPr lang="de-DE" baseline="0" dirty="0" err="1" smtClean="0"/>
              <a:t>for</a:t>
            </a:r>
            <a:r>
              <a:rPr lang="de-DE" baseline="0" dirty="0" smtClean="0"/>
              <a:t> </a:t>
            </a:r>
            <a:r>
              <a:rPr lang="de-DE" baseline="0" dirty="0" err="1" smtClean="0"/>
              <a:t>possible</a:t>
            </a:r>
            <a:r>
              <a:rPr lang="de-DE" baseline="0" dirty="0" smtClean="0"/>
              <a:t> </a:t>
            </a:r>
            <a:r>
              <a:rPr lang="de-DE" baseline="0" dirty="0" err="1" smtClean="0"/>
              <a:t>foci</a:t>
            </a:r>
            <a:r>
              <a:rPr lang="de-DE" baseline="0" dirty="0" smtClean="0"/>
              <a:t> </a:t>
            </a:r>
            <a:r>
              <a:rPr lang="de-DE" baseline="0" dirty="0" err="1" smtClean="0"/>
              <a:t>of</a:t>
            </a:r>
            <a:r>
              <a:rPr lang="de-DE" baseline="0" dirty="0" smtClean="0"/>
              <a:t> </a:t>
            </a:r>
            <a:r>
              <a:rPr lang="de-DE" baseline="0" dirty="0" err="1" smtClean="0"/>
              <a:t>inflammation</a:t>
            </a:r>
            <a:r>
              <a:rPr lang="de-DE" baseline="0" dirty="0" smtClean="0"/>
              <a:t> </a:t>
            </a:r>
            <a:r>
              <a:rPr lang="de-DE" baseline="0" dirty="0" err="1" smtClean="0"/>
              <a:t>and</a:t>
            </a:r>
            <a:r>
              <a:rPr lang="de-DE" baseline="0" dirty="0" smtClean="0"/>
              <a:t> </a:t>
            </a:r>
            <a:r>
              <a:rPr lang="de-DE" baseline="0" dirty="0" err="1" smtClean="0"/>
              <a:t>to</a:t>
            </a:r>
            <a:r>
              <a:rPr lang="de-DE" baseline="0" dirty="0" smtClean="0"/>
              <a:t> </a:t>
            </a:r>
            <a:r>
              <a:rPr lang="de-DE" baseline="0" dirty="0" err="1" smtClean="0"/>
              <a:t>asses</a:t>
            </a:r>
            <a:r>
              <a:rPr lang="de-DE" baseline="0" dirty="0" smtClean="0"/>
              <a:t> </a:t>
            </a:r>
            <a:r>
              <a:rPr lang="de-DE" baseline="0" dirty="0" err="1" smtClean="0"/>
              <a:t>the</a:t>
            </a:r>
            <a:r>
              <a:rPr lang="de-DE" baseline="0" dirty="0" smtClean="0"/>
              <a:t> </a:t>
            </a:r>
            <a:r>
              <a:rPr lang="de-DE" baseline="0" dirty="0" err="1" smtClean="0"/>
              <a:t>current</a:t>
            </a:r>
            <a:r>
              <a:rPr lang="de-DE" baseline="0" dirty="0" smtClean="0"/>
              <a:t> </a:t>
            </a:r>
            <a:r>
              <a:rPr lang="de-DE" baseline="0" dirty="0" err="1" smtClean="0"/>
              <a:t>state</a:t>
            </a:r>
            <a:r>
              <a:rPr lang="de-DE" baseline="0" dirty="0" smtClean="0"/>
              <a:t> </a:t>
            </a:r>
            <a:r>
              <a:rPr lang="de-DE" baseline="0" dirty="0" err="1" smtClean="0"/>
              <a:t>of</a:t>
            </a:r>
            <a:r>
              <a:rPr lang="de-DE" baseline="0" dirty="0" smtClean="0"/>
              <a:t> </a:t>
            </a:r>
            <a:r>
              <a:rPr lang="de-DE" baseline="0" dirty="0" err="1" smtClean="0"/>
              <a:t>bowel</a:t>
            </a:r>
            <a:r>
              <a:rPr lang="de-DE" baseline="0" dirty="0" smtClean="0"/>
              <a:t> </a:t>
            </a:r>
            <a:r>
              <a:rPr lang="de-DE" baseline="0" dirty="0" err="1" smtClean="0"/>
              <a:t>inflammation</a:t>
            </a:r>
            <a:r>
              <a:rPr lang="de-DE" baseline="0" dirty="0" smtClean="0"/>
              <a:t>.</a:t>
            </a:r>
            <a:endParaRPr lang="de-DE" dirty="0"/>
          </a:p>
        </p:txBody>
      </p:sp>
      <p:sp>
        <p:nvSpPr>
          <p:cNvPr id="4" name="Foliennummernplatzhalter 3"/>
          <p:cNvSpPr>
            <a:spLocks noGrp="1"/>
          </p:cNvSpPr>
          <p:nvPr>
            <p:ph type="sldNum" sz="quarter" idx="10"/>
          </p:nvPr>
        </p:nvSpPr>
        <p:spPr/>
        <p:txBody>
          <a:bodyPr/>
          <a:lstStyle/>
          <a:p>
            <a:pPr>
              <a:defRPr/>
            </a:pPr>
            <a:fld id="{12154620-9ADA-4546-9186-CD899E435662}" type="slidenum">
              <a:rPr lang="de-DE" smtClean="0"/>
              <a:pPr>
                <a:defRPr/>
              </a:pPr>
              <a:t>24</a:t>
            </a:fld>
            <a:endParaRPr lang="de-DE"/>
          </a:p>
        </p:txBody>
      </p:sp>
    </p:spTree>
    <p:extLst>
      <p:ext uri="{BB962C8B-B14F-4D97-AF65-F5344CB8AC3E}">
        <p14:creationId xmlns:p14="http://schemas.microsoft.com/office/powerpoint/2010/main" val="40266328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92188" y="768350"/>
            <a:ext cx="5114925" cy="3836988"/>
          </a:xfrm>
        </p:spPr>
      </p:sp>
      <p:sp>
        <p:nvSpPr>
          <p:cNvPr id="3" name="Notizenplatzhalter 2"/>
          <p:cNvSpPr>
            <a:spLocks noGrp="1"/>
          </p:cNvSpPr>
          <p:nvPr>
            <p:ph type="body" idx="1"/>
          </p:nvPr>
        </p:nvSpPr>
        <p:spPr/>
        <p:txBody>
          <a:bodyPr/>
          <a:lstStyle/>
          <a:p>
            <a:r>
              <a:rPr lang="de-DE" dirty="0" smtClean="0"/>
              <a:t>This </a:t>
            </a:r>
            <a:r>
              <a:rPr lang="de-DE" dirty="0" err="1" smtClean="0"/>
              <a:t>toddler</a:t>
            </a:r>
            <a:r>
              <a:rPr lang="de-DE" baseline="0" dirty="0" smtClean="0"/>
              <a:t> </a:t>
            </a:r>
            <a:r>
              <a:rPr lang="de-DE" baseline="0" dirty="0" err="1" smtClean="0"/>
              <a:t>presented</a:t>
            </a:r>
            <a:r>
              <a:rPr lang="de-DE" baseline="0" dirty="0" smtClean="0"/>
              <a:t> </a:t>
            </a:r>
            <a:r>
              <a:rPr lang="de-DE" baseline="0" dirty="0" err="1" smtClean="0"/>
              <a:t>with</a:t>
            </a:r>
            <a:r>
              <a:rPr lang="de-DE" baseline="0" dirty="0" smtClean="0"/>
              <a:t> </a:t>
            </a:r>
            <a:r>
              <a:rPr lang="de-DE" baseline="0" dirty="0" err="1" smtClean="0"/>
              <a:t>recurring</a:t>
            </a:r>
            <a:r>
              <a:rPr lang="de-DE" baseline="0" dirty="0" smtClean="0"/>
              <a:t> </a:t>
            </a:r>
            <a:r>
              <a:rPr lang="de-DE" baseline="0" dirty="0" err="1" smtClean="0"/>
              <a:t>clonic</a:t>
            </a:r>
            <a:r>
              <a:rPr lang="de-DE" baseline="0" dirty="0" smtClean="0"/>
              <a:t> </a:t>
            </a:r>
            <a:r>
              <a:rPr lang="de-DE" baseline="0" dirty="0" err="1" smtClean="0"/>
              <a:t>and</a:t>
            </a:r>
            <a:r>
              <a:rPr lang="de-DE" baseline="0" dirty="0" smtClean="0"/>
              <a:t> </a:t>
            </a:r>
            <a:r>
              <a:rPr lang="de-DE" baseline="0" dirty="0" err="1" smtClean="0"/>
              <a:t>assymetric</a:t>
            </a:r>
            <a:r>
              <a:rPr lang="de-DE" baseline="0" dirty="0" smtClean="0"/>
              <a:t> </a:t>
            </a:r>
            <a:r>
              <a:rPr lang="de-DE" baseline="0" dirty="0" err="1" smtClean="0"/>
              <a:t>tonic</a:t>
            </a:r>
            <a:r>
              <a:rPr lang="de-DE" baseline="0" dirty="0" smtClean="0"/>
              <a:t> </a:t>
            </a:r>
            <a:r>
              <a:rPr lang="de-DE" baseline="0" dirty="0" err="1" smtClean="0"/>
              <a:t>seizures</a:t>
            </a:r>
            <a:r>
              <a:rPr lang="de-DE" baseline="0" dirty="0" smtClean="0"/>
              <a:t>. </a:t>
            </a:r>
            <a:r>
              <a:rPr lang="de-DE" baseline="0" dirty="0" err="1" smtClean="0"/>
              <a:t>Combined</a:t>
            </a:r>
            <a:r>
              <a:rPr lang="de-DE" baseline="0" dirty="0" smtClean="0"/>
              <a:t> FDG-PET/MRI was </a:t>
            </a:r>
            <a:r>
              <a:rPr lang="de-DE" baseline="0" dirty="0" err="1" smtClean="0"/>
              <a:t>performed</a:t>
            </a:r>
            <a:r>
              <a:rPr lang="de-DE" baseline="0" dirty="0" smtClean="0"/>
              <a:t> in </a:t>
            </a:r>
            <a:r>
              <a:rPr lang="de-DE" baseline="0" dirty="0" err="1" smtClean="0"/>
              <a:t>order</a:t>
            </a:r>
            <a:r>
              <a:rPr lang="de-DE" baseline="0" dirty="0" smtClean="0"/>
              <a:t> </a:t>
            </a:r>
            <a:r>
              <a:rPr lang="de-DE" baseline="0" dirty="0" err="1" smtClean="0"/>
              <a:t>to</a:t>
            </a:r>
            <a:r>
              <a:rPr lang="de-DE" baseline="0" dirty="0" smtClean="0"/>
              <a:t> </a:t>
            </a:r>
            <a:r>
              <a:rPr lang="de-DE" baseline="0" dirty="0" err="1" smtClean="0"/>
              <a:t>identify</a:t>
            </a:r>
            <a:r>
              <a:rPr lang="de-DE" baseline="0" dirty="0" smtClean="0"/>
              <a:t> </a:t>
            </a:r>
            <a:r>
              <a:rPr lang="de-DE" baseline="0" dirty="0" err="1" smtClean="0"/>
              <a:t>possible</a:t>
            </a:r>
            <a:r>
              <a:rPr lang="de-DE" baseline="0" dirty="0" smtClean="0"/>
              <a:t> </a:t>
            </a:r>
            <a:r>
              <a:rPr lang="de-DE" baseline="0" dirty="0" err="1" smtClean="0"/>
              <a:t>epileptogenic</a:t>
            </a:r>
            <a:r>
              <a:rPr lang="de-DE" baseline="0" dirty="0" smtClean="0"/>
              <a:t> </a:t>
            </a:r>
            <a:r>
              <a:rPr lang="de-DE" baseline="0" dirty="0" err="1" smtClean="0"/>
              <a:t>foci</a:t>
            </a:r>
            <a:r>
              <a:rPr lang="de-DE" baseline="0" dirty="0" smtClean="0"/>
              <a:t>. </a:t>
            </a:r>
            <a:r>
              <a:rPr lang="de-DE" baseline="0" dirty="0" err="1" smtClean="0"/>
              <a:t>Using</a:t>
            </a:r>
            <a:r>
              <a:rPr lang="de-DE" baseline="0" dirty="0" smtClean="0"/>
              <a:t> PET/MRI, </a:t>
            </a:r>
            <a:r>
              <a:rPr lang="de-DE" baseline="0" dirty="0" err="1" smtClean="0"/>
              <a:t>this</a:t>
            </a:r>
            <a:r>
              <a:rPr lang="de-DE" baseline="0" dirty="0" smtClean="0"/>
              <a:t> </a:t>
            </a:r>
            <a:r>
              <a:rPr lang="de-DE" baseline="0" dirty="0" err="1" smtClean="0"/>
              <a:t>assessment</a:t>
            </a:r>
            <a:r>
              <a:rPr lang="de-DE" baseline="0" dirty="0" smtClean="0"/>
              <a:t> </a:t>
            </a:r>
            <a:r>
              <a:rPr lang="de-DE" baseline="0" dirty="0" err="1" smtClean="0"/>
              <a:t>could</a:t>
            </a:r>
            <a:r>
              <a:rPr lang="de-DE" baseline="0" dirty="0" smtClean="0"/>
              <a:t> </a:t>
            </a:r>
            <a:r>
              <a:rPr lang="de-DE" baseline="0" dirty="0" err="1" smtClean="0"/>
              <a:t>be</a:t>
            </a:r>
            <a:r>
              <a:rPr lang="de-DE" baseline="0" dirty="0" smtClean="0"/>
              <a:t> </a:t>
            </a:r>
            <a:r>
              <a:rPr lang="de-DE" baseline="0" dirty="0" err="1" smtClean="0"/>
              <a:t>performed</a:t>
            </a:r>
            <a:r>
              <a:rPr lang="de-DE" baseline="0" dirty="0" smtClean="0"/>
              <a:t> in a </a:t>
            </a:r>
            <a:r>
              <a:rPr lang="de-DE" baseline="0" dirty="0" err="1" smtClean="0"/>
              <a:t>single</a:t>
            </a:r>
            <a:r>
              <a:rPr lang="de-DE" baseline="0" dirty="0" smtClean="0"/>
              <a:t> </a:t>
            </a:r>
            <a:r>
              <a:rPr lang="de-DE" baseline="0" dirty="0" err="1" smtClean="0"/>
              <a:t>examination</a:t>
            </a:r>
            <a:r>
              <a:rPr lang="de-DE" baseline="0" dirty="0" smtClean="0"/>
              <a:t> </a:t>
            </a:r>
            <a:r>
              <a:rPr lang="de-DE" baseline="0" dirty="0" err="1" smtClean="0"/>
              <a:t>with</a:t>
            </a:r>
            <a:r>
              <a:rPr lang="de-DE" baseline="0" dirty="0" smtClean="0"/>
              <a:t> a </a:t>
            </a:r>
            <a:r>
              <a:rPr lang="de-DE" baseline="0" dirty="0" err="1" smtClean="0"/>
              <a:t>single</a:t>
            </a:r>
            <a:r>
              <a:rPr lang="de-DE" baseline="0" dirty="0" smtClean="0"/>
              <a:t> </a:t>
            </a:r>
            <a:r>
              <a:rPr lang="de-DE" baseline="0" dirty="0" err="1" smtClean="0"/>
              <a:t>sedation</a:t>
            </a:r>
            <a:r>
              <a:rPr lang="de-DE" baseline="0" dirty="0" smtClean="0"/>
              <a:t> </a:t>
            </a:r>
            <a:r>
              <a:rPr lang="de-DE" baseline="0" dirty="0" err="1" smtClean="0"/>
              <a:t>avoiding</a:t>
            </a:r>
            <a:r>
              <a:rPr lang="de-DE" baseline="0" dirty="0" smtClean="0"/>
              <a:t> a </a:t>
            </a:r>
            <a:r>
              <a:rPr lang="de-DE" baseline="0" dirty="0" err="1" smtClean="0"/>
              <a:t>second</a:t>
            </a:r>
            <a:r>
              <a:rPr lang="de-DE" baseline="0" dirty="0" smtClean="0"/>
              <a:t> </a:t>
            </a:r>
            <a:r>
              <a:rPr lang="de-DE" baseline="0" dirty="0" err="1" smtClean="0"/>
              <a:t>sedation</a:t>
            </a:r>
            <a:r>
              <a:rPr lang="de-DE" baseline="0" dirty="0" smtClean="0"/>
              <a:t> </a:t>
            </a:r>
            <a:r>
              <a:rPr lang="de-DE" baseline="0" dirty="0" err="1" smtClean="0"/>
              <a:t>using</a:t>
            </a:r>
            <a:r>
              <a:rPr lang="de-DE" baseline="0" dirty="0" smtClean="0"/>
              <a:t> </a:t>
            </a:r>
            <a:r>
              <a:rPr lang="de-DE" baseline="0" dirty="0" err="1" smtClean="0"/>
              <a:t>seperated</a:t>
            </a:r>
            <a:r>
              <a:rPr lang="de-DE" baseline="0" dirty="0" smtClean="0"/>
              <a:t> PET/MRI </a:t>
            </a:r>
            <a:r>
              <a:rPr lang="de-DE" baseline="0" dirty="0" err="1" smtClean="0"/>
              <a:t>examinations</a:t>
            </a:r>
            <a:r>
              <a:rPr lang="de-DE" baseline="0" dirty="0" smtClean="0"/>
              <a:t>.</a:t>
            </a:r>
            <a:endParaRPr lang="de-DE" dirty="0"/>
          </a:p>
        </p:txBody>
      </p:sp>
      <p:sp>
        <p:nvSpPr>
          <p:cNvPr id="4" name="Foliennummernplatzhalter 3"/>
          <p:cNvSpPr>
            <a:spLocks noGrp="1"/>
          </p:cNvSpPr>
          <p:nvPr>
            <p:ph type="sldNum" sz="quarter" idx="10"/>
          </p:nvPr>
        </p:nvSpPr>
        <p:spPr/>
        <p:txBody>
          <a:bodyPr/>
          <a:lstStyle/>
          <a:p>
            <a:pPr>
              <a:defRPr/>
            </a:pPr>
            <a:fld id="{12154620-9ADA-4546-9186-CD899E435662}" type="slidenum">
              <a:rPr lang="de-DE" smtClean="0"/>
              <a:pPr>
                <a:defRPr/>
              </a:pPr>
              <a:t>25</a:t>
            </a:fld>
            <a:endParaRPr lang="de-DE"/>
          </a:p>
        </p:txBody>
      </p:sp>
    </p:spTree>
    <p:extLst>
      <p:ext uri="{BB962C8B-B14F-4D97-AF65-F5344CB8AC3E}">
        <p14:creationId xmlns:p14="http://schemas.microsoft.com/office/powerpoint/2010/main" val="27059316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7"/>
          <p:cNvSpPr txBox="1">
            <a:spLocks noGrp="1" noChangeArrowheads="1"/>
          </p:cNvSpPr>
          <p:nvPr/>
        </p:nvSpPr>
        <p:spPr bwMode="auto">
          <a:xfrm>
            <a:off x="4022725" y="9723438"/>
            <a:ext cx="3076575" cy="511175"/>
          </a:xfrm>
          <a:prstGeom prst="rect">
            <a:avLst/>
          </a:prstGeom>
          <a:noFill/>
          <a:ln w="9525">
            <a:noFill/>
            <a:miter lim="800000"/>
            <a:headEnd/>
            <a:tailEnd/>
          </a:ln>
        </p:spPr>
        <p:txBody>
          <a:bodyPr lIns="99048" tIns="49524" rIns="99048" bIns="49524" anchor="b"/>
          <a:lstStyle/>
          <a:p>
            <a:pPr algn="r" defTabSz="990600" eaLnBrk="0" hangingPunct="0"/>
            <a:fld id="{704E1653-0E43-43DD-9107-CBC0F7C78B81}" type="slidenum">
              <a:rPr lang="de-DE" sz="1300"/>
              <a:pPr algn="r" defTabSz="990600" eaLnBrk="0" hangingPunct="0"/>
              <a:t>27</a:t>
            </a:fld>
            <a:endParaRPr lang="de-DE" sz="1300"/>
          </a:p>
        </p:txBody>
      </p:sp>
      <p:sp>
        <p:nvSpPr>
          <p:cNvPr id="54274" name="Rectangle 2"/>
          <p:cNvSpPr>
            <a:spLocks noGrp="1" noRot="1" noChangeAspect="1" noChangeArrowheads="1" noTextEdit="1"/>
          </p:cNvSpPr>
          <p:nvPr>
            <p:ph type="sldImg"/>
          </p:nvPr>
        </p:nvSpPr>
        <p:spPr>
          <a:xfrm>
            <a:off x="995363" y="768350"/>
            <a:ext cx="5118100" cy="3838575"/>
          </a:xfrm>
          <a:solidFill>
            <a:srgbClr val="FFFFFF"/>
          </a:solidFill>
          <a:ln/>
        </p:spPr>
      </p:sp>
      <p:sp>
        <p:nvSpPr>
          <p:cNvPr id="54275"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endParaRPr lang="en-US" smtClean="0">
              <a:ea typeface="MS PGothic" pitchFamily="34" charset="-128"/>
            </a:endParaRPr>
          </a:p>
        </p:txBody>
      </p:sp>
    </p:spTree>
    <p:extLst>
      <p:ext uri="{BB962C8B-B14F-4D97-AF65-F5344CB8AC3E}">
        <p14:creationId xmlns:p14="http://schemas.microsoft.com/office/powerpoint/2010/main" val="19577477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Rectangle 7"/>
          <p:cNvSpPr txBox="1">
            <a:spLocks noGrp="1" noChangeArrowheads="1"/>
          </p:cNvSpPr>
          <p:nvPr/>
        </p:nvSpPr>
        <p:spPr bwMode="auto">
          <a:xfrm>
            <a:off x="4022725" y="9723438"/>
            <a:ext cx="3076575" cy="511175"/>
          </a:xfrm>
          <a:prstGeom prst="rect">
            <a:avLst/>
          </a:prstGeom>
          <a:noFill/>
          <a:ln w="9525">
            <a:noFill/>
            <a:miter lim="800000"/>
            <a:headEnd/>
            <a:tailEnd/>
          </a:ln>
        </p:spPr>
        <p:txBody>
          <a:bodyPr lIns="99048" tIns="49524" rIns="99048" bIns="49524" anchor="b"/>
          <a:lstStyle/>
          <a:p>
            <a:pPr algn="r" defTabSz="990600" eaLnBrk="0" hangingPunct="0"/>
            <a:fld id="{4D72A518-E1ED-42AD-9B2D-11D6ABDE8209}" type="slidenum">
              <a:rPr lang="de-DE" sz="1300"/>
              <a:pPr algn="r" defTabSz="990600" eaLnBrk="0" hangingPunct="0"/>
              <a:t>28</a:t>
            </a:fld>
            <a:endParaRPr lang="de-DE" sz="1300"/>
          </a:p>
        </p:txBody>
      </p:sp>
      <p:sp>
        <p:nvSpPr>
          <p:cNvPr id="104450" name="Rectangle 2"/>
          <p:cNvSpPr>
            <a:spLocks noGrp="1" noRot="1" noChangeAspect="1" noChangeArrowheads="1" noTextEdit="1"/>
          </p:cNvSpPr>
          <p:nvPr>
            <p:ph type="sldImg"/>
          </p:nvPr>
        </p:nvSpPr>
        <p:spPr>
          <a:xfrm>
            <a:off x="992188" y="768350"/>
            <a:ext cx="5114925" cy="3836988"/>
          </a:xfrm>
          <a:ln/>
        </p:spPr>
      </p:sp>
      <p:sp>
        <p:nvSpPr>
          <p:cNvPr id="104451" name="Rectangle 3"/>
          <p:cNvSpPr>
            <a:spLocks noGrp="1" noChangeArrowheads="1"/>
          </p:cNvSpPr>
          <p:nvPr>
            <p:ph type="body" idx="1"/>
          </p:nvPr>
        </p:nvSpPr>
        <p:spPr>
          <a:noFill/>
        </p:spPr>
        <p:txBody>
          <a:bodyPr/>
          <a:lstStyle/>
          <a:p>
            <a:pPr eaLnBrk="1" hangingPunct="1"/>
            <a:endParaRPr lang="en-US" smtClean="0">
              <a:ea typeface="MS PGothic" pitchFamily="34" charset="-128"/>
            </a:endParaRPr>
          </a:p>
        </p:txBody>
      </p:sp>
    </p:spTree>
    <p:extLst>
      <p:ext uri="{BB962C8B-B14F-4D97-AF65-F5344CB8AC3E}">
        <p14:creationId xmlns:p14="http://schemas.microsoft.com/office/powerpoint/2010/main" val="4242383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3" name="Rectangle 7"/>
          <p:cNvSpPr txBox="1">
            <a:spLocks noGrp="1" noChangeArrowheads="1"/>
          </p:cNvSpPr>
          <p:nvPr/>
        </p:nvSpPr>
        <p:spPr bwMode="auto">
          <a:xfrm>
            <a:off x="4022725" y="9723438"/>
            <a:ext cx="3076575" cy="511175"/>
          </a:xfrm>
          <a:prstGeom prst="rect">
            <a:avLst/>
          </a:prstGeom>
          <a:noFill/>
          <a:ln w="9525">
            <a:noFill/>
            <a:miter lim="800000"/>
            <a:headEnd/>
            <a:tailEnd/>
          </a:ln>
        </p:spPr>
        <p:txBody>
          <a:bodyPr lIns="99048" tIns="49524" rIns="99048" bIns="49524" anchor="b"/>
          <a:lstStyle/>
          <a:p>
            <a:pPr algn="r" defTabSz="990600" eaLnBrk="0" hangingPunct="0"/>
            <a:fld id="{444E193F-3108-4A38-87DE-B3FA816FD719}" type="slidenum">
              <a:rPr lang="de-DE" sz="1300"/>
              <a:pPr algn="r" defTabSz="990600" eaLnBrk="0" hangingPunct="0"/>
              <a:t>31</a:t>
            </a:fld>
            <a:endParaRPr lang="de-DE" sz="1300"/>
          </a:p>
        </p:txBody>
      </p:sp>
      <p:sp>
        <p:nvSpPr>
          <p:cNvPr id="110594" name="Rectangle 2"/>
          <p:cNvSpPr>
            <a:spLocks noGrp="1" noRot="1" noChangeAspect="1" noChangeArrowheads="1" noTextEdit="1"/>
          </p:cNvSpPr>
          <p:nvPr>
            <p:ph type="sldImg"/>
          </p:nvPr>
        </p:nvSpPr>
        <p:spPr>
          <a:xfrm>
            <a:off x="992188" y="768350"/>
            <a:ext cx="5114925" cy="3836988"/>
          </a:xfrm>
          <a:ln/>
        </p:spPr>
      </p:sp>
      <p:sp>
        <p:nvSpPr>
          <p:cNvPr id="110595" name="Rectangle 3"/>
          <p:cNvSpPr>
            <a:spLocks noGrp="1" noChangeArrowheads="1"/>
          </p:cNvSpPr>
          <p:nvPr>
            <p:ph type="body" idx="1"/>
          </p:nvPr>
        </p:nvSpPr>
        <p:spPr>
          <a:noFill/>
        </p:spPr>
        <p:txBody>
          <a:bodyPr/>
          <a:lstStyle/>
          <a:p>
            <a:pPr eaLnBrk="1" hangingPunct="1"/>
            <a:endParaRPr lang="en-US" smtClean="0">
              <a:ea typeface="MS PGothic" pitchFamily="34" charset="-128"/>
            </a:endParaRPr>
          </a:p>
        </p:txBody>
      </p:sp>
    </p:spTree>
    <p:extLst>
      <p:ext uri="{BB962C8B-B14F-4D97-AF65-F5344CB8AC3E}">
        <p14:creationId xmlns:p14="http://schemas.microsoft.com/office/powerpoint/2010/main" val="16497604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1" name="Rectangle 7"/>
          <p:cNvSpPr txBox="1">
            <a:spLocks noGrp="1" noChangeArrowheads="1"/>
          </p:cNvSpPr>
          <p:nvPr/>
        </p:nvSpPr>
        <p:spPr bwMode="auto">
          <a:xfrm>
            <a:off x="4022725" y="9723438"/>
            <a:ext cx="3076575" cy="511175"/>
          </a:xfrm>
          <a:prstGeom prst="rect">
            <a:avLst/>
          </a:prstGeom>
          <a:noFill/>
          <a:ln w="9525">
            <a:noFill/>
            <a:miter lim="800000"/>
            <a:headEnd/>
            <a:tailEnd/>
          </a:ln>
        </p:spPr>
        <p:txBody>
          <a:bodyPr lIns="99048" tIns="49524" rIns="99048" bIns="49524" anchor="b"/>
          <a:lstStyle/>
          <a:p>
            <a:pPr algn="r" defTabSz="990600" eaLnBrk="0" hangingPunct="0"/>
            <a:fld id="{596F45A2-3332-4DF4-81A1-B0F5BD5963FF}" type="slidenum">
              <a:rPr lang="de-DE" sz="1300"/>
              <a:pPr algn="r" defTabSz="990600" eaLnBrk="0" hangingPunct="0"/>
              <a:t>32</a:t>
            </a:fld>
            <a:endParaRPr lang="de-DE" sz="1300"/>
          </a:p>
        </p:txBody>
      </p:sp>
      <p:sp>
        <p:nvSpPr>
          <p:cNvPr id="122882" name="Rectangle 2"/>
          <p:cNvSpPr>
            <a:spLocks noGrp="1" noRot="1" noChangeAspect="1" noChangeArrowheads="1" noTextEdit="1"/>
          </p:cNvSpPr>
          <p:nvPr>
            <p:ph type="sldImg"/>
          </p:nvPr>
        </p:nvSpPr>
        <p:spPr>
          <a:xfrm>
            <a:off x="995363" y="768350"/>
            <a:ext cx="5114925" cy="3836988"/>
          </a:xfrm>
          <a:ln/>
        </p:spPr>
      </p:sp>
      <p:sp>
        <p:nvSpPr>
          <p:cNvPr id="122883" name="Rectangle 3"/>
          <p:cNvSpPr>
            <a:spLocks noGrp="1" noChangeArrowheads="1"/>
          </p:cNvSpPr>
          <p:nvPr>
            <p:ph type="body" idx="1"/>
          </p:nvPr>
        </p:nvSpPr>
        <p:spPr>
          <a:noFill/>
        </p:spPr>
        <p:txBody>
          <a:bodyPr/>
          <a:lstStyle/>
          <a:p>
            <a:pPr eaLnBrk="1" hangingPunct="1"/>
            <a:endParaRPr lang="en-US" smtClean="0">
              <a:ea typeface="MS PGothic" pitchFamily="34" charset="-128"/>
            </a:endParaRPr>
          </a:p>
        </p:txBody>
      </p:sp>
    </p:spTree>
    <p:extLst>
      <p:ext uri="{BB962C8B-B14F-4D97-AF65-F5344CB8AC3E}">
        <p14:creationId xmlns:p14="http://schemas.microsoft.com/office/powerpoint/2010/main" val="10252023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29" name="Rectangle 7"/>
          <p:cNvSpPr txBox="1">
            <a:spLocks noGrp="1" noChangeArrowheads="1"/>
          </p:cNvSpPr>
          <p:nvPr/>
        </p:nvSpPr>
        <p:spPr bwMode="auto">
          <a:xfrm>
            <a:off x="4022725" y="9723438"/>
            <a:ext cx="3076575" cy="511175"/>
          </a:xfrm>
          <a:prstGeom prst="rect">
            <a:avLst/>
          </a:prstGeom>
          <a:noFill/>
          <a:ln w="9525">
            <a:noFill/>
            <a:miter lim="800000"/>
            <a:headEnd/>
            <a:tailEnd/>
          </a:ln>
        </p:spPr>
        <p:txBody>
          <a:bodyPr lIns="99048" tIns="49524" rIns="99048" bIns="49524" anchor="b"/>
          <a:lstStyle/>
          <a:p>
            <a:pPr algn="r" defTabSz="990600" eaLnBrk="0" hangingPunct="0"/>
            <a:fld id="{27D83426-A547-4AB1-9267-7CE180C0E14D}" type="slidenum">
              <a:rPr lang="de-DE" sz="1300"/>
              <a:pPr algn="r" defTabSz="990600" eaLnBrk="0" hangingPunct="0"/>
              <a:t>33</a:t>
            </a:fld>
            <a:endParaRPr lang="de-DE" sz="1300"/>
          </a:p>
        </p:txBody>
      </p:sp>
      <p:sp>
        <p:nvSpPr>
          <p:cNvPr id="124930" name="Rectangle 2"/>
          <p:cNvSpPr>
            <a:spLocks noGrp="1" noRot="1" noChangeAspect="1" noChangeArrowheads="1" noTextEdit="1"/>
          </p:cNvSpPr>
          <p:nvPr>
            <p:ph type="sldImg"/>
          </p:nvPr>
        </p:nvSpPr>
        <p:spPr>
          <a:xfrm>
            <a:off x="995363" y="768350"/>
            <a:ext cx="5114925" cy="3836988"/>
          </a:xfrm>
          <a:ln/>
        </p:spPr>
      </p:sp>
      <p:sp>
        <p:nvSpPr>
          <p:cNvPr id="124931" name="Rectangle 3"/>
          <p:cNvSpPr>
            <a:spLocks noGrp="1" noChangeArrowheads="1"/>
          </p:cNvSpPr>
          <p:nvPr>
            <p:ph type="body" idx="1"/>
          </p:nvPr>
        </p:nvSpPr>
        <p:spPr>
          <a:noFill/>
        </p:spPr>
        <p:txBody>
          <a:bodyPr/>
          <a:lstStyle/>
          <a:p>
            <a:pPr eaLnBrk="1" hangingPunct="1"/>
            <a:endParaRPr lang="en-US" smtClean="0">
              <a:ea typeface="MS PGothic" pitchFamily="34" charset="-128"/>
            </a:endParaRPr>
          </a:p>
        </p:txBody>
      </p:sp>
    </p:spTree>
    <p:extLst>
      <p:ext uri="{BB962C8B-B14F-4D97-AF65-F5344CB8AC3E}">
        <p14:creationId xmlns:p14="http://schemas.microsoft.com/office/powerpoint/2010/main" val="13504900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7"/>
          <p:cNvSpPr txBox="1">
            <a:spLocks noGrp="1" noChangeArrowheads="1"/>
          </p:cNvSpPr>
          <p:nvPr/>
        </p:nvSpPr>
        <p:spPr bwMode="auto">
          <a:xfrm>
            <a:off x="4022725" y="9723438"/>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eaLnBrk="0" hangingPunct="0">
              <a:defRPr sz="2400">
                <a:solidFill>
                  <a:schemeClr val="tx1"/>
                </a:solidFill>
                <a:latin typeface="Arial" charset="0"/>
                <a:ea typeface="ＭＳ Ｐゴシック" charset="0"/>
                <a:cs typeface="ＭＳ Ｐゴシック" charset="0"/>
              </a:defRPr>
            </a:lvl1pPr>
            <a:lvl2pPr marL="742950" indent="-285750" defTabSz="990600" eaLnBrk="0" hangingPunct="0">
              <a:defRPr sz="2400">
                <a:solidFill>
                  <a:schemeClr val="tx1"/>
                </a:solidFill>
                <a:latin typeface="Arial" charset="0"/>
                <a:ea typeface="ＭＳ Ｐゴシック" charset="0"/>
              </a:defRPr>
            </a:lvl2pPr>
            <a:lvl3pPr marL="1143000" indent="-228600" defTabSz="990600" eaLnBrk="0" hangingPunct="0">
              <a:defRPr sz="2400">
                <a:solidFill>
                  <a:schemeClr val="tx1"/>
                </a:solidFill>
                <a:latin typeface="Arial" charset="0"/>
                <a:ea typeface="ＭＳ Ｐゴシック" charset="0"/>
              </a:defRPr>
            </a:lvl3pPr>
            <a:lvl4pPr marL="1600200" indent="-228600" defTabSz="990600" eaLnBrk="0" hangingPunct="0">
              <a:defRPr sz="2400">
                <a:solidFill>
                  <a:schemeClr val="tx1"/>
                </a:solidFill>
                <a:latin typeface="Arial" charset="0"/>
                <a:ea typeface="ＭＳ Ｐゴシック" charset="0"/>
              </a:defRPr>
            </a:lvl4pPr>
            <a:lvl5pPr marL="2057400" indent="-228600" defTabSz="990600" eaLnBrk="0" hangingPunct="0">
              <a:defRPr sz="2400">
                <a:solidFill>
                  <a:schemeClr val="tx1"/>
                </a:solidFill>
                <a:latin typeface="Arial" charset="0"/>
                <a:ea typeface="ＭＳ Ｐゴシック" charset="0"/>
              </a:defRPr>
            </a:lvl5pPr>
            <a:lvl6pPr marL="2514600" indent="-228600" defTabSz="990600"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90600"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90600"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90600" eaLnBrk="0" fontAlgn="base" hangingPunct="0">
              <a:spcBef>
                <a:spcPct val="0"/>
              </a:spcBef>
              <a:spcAft>
                <a:spcPct val="0"/>
              </a:spcAft>
              <a:defRPr sz="2400">
                <a:solidFill>
                  <a:schemeClr val="tx1"/>
                </a:solidFill>
                <a:latin typeface="Arial" charset="0"/>
                <a:ea typeface="ＭＳ Ｐゴシック" charset="0"/>
              </a:defRPr>
            </a:lvl9pPr>
          </a:lstStyle>
          <a:p>
            <a:pPr algn="r"/>
            <a:fld id="{B1239CB3-3246-1545-B416-F909B29DEA19}" type="slidenum">
              <a:rPr lang="de-DE" sz="1300">
                <a:solidFill>
                  <a:srgbClr val="000000"/>
                </a:solidFill>
              </a:rPr>
              <a:pPr algn="r"/>
              <a:t>35</a:t>
            </a:fld>
            <a:endParaRPr lang="de-DE" sz="1300">
              <a:solidFill>
                <a:srgbClr val="000000"/>
              </a:solidFill>
            </a:endParaRPr>
          </a:p>
        </p:txBody>
      </p:sp>
      <p:sp>
        <p:nvSpPr>
          <p:cNvPr id="66562" name="Rectangle 2"/>
          <p:cNvSpPr>
            <a:spLocks noGrp="1" noRot="1" noChangeAspect="1" noChangeArrowheads="1" noTextEdit="1"/>
          </p:cNvSpPr>
          <p:nvPr>
            <p:ph type="sldImg"/>
          </p:nvPr>
        </p:nvSpPr>
        <p:spPr>
          <a:xfrm>
            <a:off x="995363" y="768350"/>
            <a:ext cx="5114925" cy="3836988"/>
          </a:xfrm>
          <a:ln/>
        </p:spPr>
      </p:sp>
      <p:sp>
        <p:nvSpPr>
          <p:cNvPr id="66563"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p>
        </p:txBody>
      </p:sp>
    </p:spTree>
    <p:extLst>
      <p:ext uri="{BB962C8B-B14F-4D97-AF65-F5344CB8AC3E}">
        <p14:creationId xmlns:p14="http://schemas.microsoft.com/office/powerpoint/2010/main" val="6357230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5" name="Rectangle 7"/>
          <p:cNvSpPr txBox="1">
            <a:spLocks noGrp="1" noChangeArrowheads="1"/>
          </p:cNvSpPr>
          <p:nvPr/>
        </p:nvSpPr>
        <p:spPr bwMode="auto">
          <a:xfrm>
            <a:off x="4022725" y="9723438"/>
            <a:ext cx="3076575" cy="511175"/>
          </a:xfrm>
          <a:prstGeom prst="rect">
            <a:avLst/>
          </a:prstGeom>
          <a:noFill/>
          <a:ln w="9525">
            <a:noFill/>
            <a:miter lim="800000"/>
            <a:headEnd/>
            <a:tailEnd/>
          </a:ln>
        </p:spPr>
        <p:txBody>
          <a:bodyPr lIns="99048" tIns="49524" rIns="99048" bIns="49524" anchor="b"/>
          <a:lstStyle/>
          <a:p>
            <a:pPr algn="r" defTabSz="990600" eaLnBrk="0" hangingPunct="0"/>
            <a:fld id="{31DEEC4B-A024-4019-9A55-12FE6F9FA49C}" type="slidenum">
              <a:rPr lang="de-DE" sz="1300"/>
              <a:pPr algn="r" defTabSz="990600" eaLnBrk="0" hangingPunct="0"/>
              <a:t>36</a:t>
            </a:fld>
            <a:endParaRPr lang="de-DE" sz="1300"/>
          </a:p>
        </p:txBody>
      </p:sp>
      <p:sp>
        <p:nvSpPr>
          <p:cNvPr id="129026" name="Rectangle 2"/>
          <p:cNvSpPr>
            <a:spLocks noGrp="1" noRot="1" noChangeAspect="1" noChangeArrowheads="1" noTextEdit="1"/>
          </p:cNvSpPr>
          <p:nvPr>
            <p:ph type="sldImg"/>
          </p:nvPr>
        </p:nvSpPr>
        <p:spPr>
          <a:xfrm>
            <a:off x="995363" y="768350"/>
            <a:ext cx="5114925" cy="3836988"/>
          </a:xfrm>
          <a:ln/>
        </p:spPr>
      </p:sp>
      <p:sp>
        <p:nvSpPr>
          <p:cNvPr id="129027" name="Rectangle 3"/>
          <p:cNvSpPr>
            <a:spLocks noGrp="1" noChangeArrowheads="1"/>
          </p:cNvSpPr>
          <p:nvPr>
            <p:ph type="body" idx="1"/>
          </p:nvPr>
        </p:nvSpPr>
        <p:spPr>
          <a:noFill/>
        </p:spPr>
        <p:txBody>
          <a:bodyPr/>
          <a:lstStyle/>
          <a:p>
            <a:pPr eaLnBrk="1" hangingPunct="1"/>
            <a:endParaRPr lang="en-US" smtClean="0">
              <a:ea typeface="MS PGothic" pitchFamily="34" charset="-128"/>
            </a:endParaRPr>
          </a:p>
        </p:txBody>
      </p:sp>
    </p:spTree>
    <p:extLst>
      <p:ext uri="{BB962C8B-B14F-4D97-AF65-F5344CB8AC3E}">
        <p14:creationId xmlns:p14="http://schemas.microsoft.com/office/powerpoint/2010/main" val="13691330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7"/>
          <p:cNvSpPr txBox="1">
            <a:spLocks noGrp="1" noChangeArrowheads="1"/>
          </p:cNvSpPr>
          <p:nvPr/>
        </p:nvSpPr>
        <p:spPr bwMode="auto">
          <a:xfrm>
            <a:off x="4022725" y="9723439"/>
            <a:ext cx="3076575" cy="511175"/>
          </a:xfrm>
          <a:prstGeom prst="rect">
            <a:avLst/>
          </a:prstGeom>
          <a:noFill/>
          <a:ln w="9525">
            <a:noFill/>
            <a:miter lim="800000"/>
            <a:headEnd/>
            <a:tailEnd/>
          </a:ln>
        </p:spPr>
        <p:txBody>
          <a:bodyPr lIns="104692" tIns="52347" rIns="104692" bIns="52347" anchor="b"/>
          <a:lstStyle/>
          <a:p>
            <a:pPr algn="r" defTabSz="1047647" eaLnBrk="0" hangingPunct="0"/>
            <a:fld id="{F3F71E91-D628-4E05-B68B-D6C2C6D5C6B5}" type="slidenum">
              <a:rPr lang="de-DE" sz="1400">
                <a:solidFill>
                  <a:prstClr val="black"/>
                </a:solidFill>
              </a:rPr>
              <a:pPr algn="r" defTabSz="1047647" eaLnBrk="0" hangingPunct="0"/>
              <a:t>37</a:t>
            </a:fld>
            <a:endParaRPr lang="de-DE" sz="1400">
              <a:solidFill>
                <a:prstClr val="black"/>
              </a:solidFill>
            </a:endParaRPr>
          </a:p>
        </p:txBody>
      </p:sp>
      <p:sp>
        <p:nvSpPr>
          <p:cNvPr id="24578" name="Rectangle 2"/>
          <p:cNvSpPr>
            <a:spLocks noGrp="1" noRot="1" noChangeAspect="1" noChangeArrowheads="1" noTextEdit="1"/>
          </p:cNvSpPr>
          <p:nvPr>
            <p:ph type="sldImg"/>
          </p:nvPr>
        </p:nvSpPr>
        <p:spPr>
          <a:xfrm>
            <a:off x="993775" y="768350"/>
            <a:ext cx="5114925" cy="3836988"/>
          </a:xfrm>
          <a:ln/>
        </p:spPr>
      </p:sp>
      <p:sp>
        <p:nvSpPr>
          <p:cNvPr id="24579" name="Rectangle 3"/>
          <p:cNvSpPr>
            <a:spLocks noGrp="1" noChangeArrowheads="1"/>
          </p:cNvSpPr>
          <p:nvPr>
            <p:ph type="body" idx="1"/>
          </p:nvPr>
        </p:nvSpPr>
        <p:spPr>
          <a:xfrm>
            <a:off x="944564" y="4860926"/>
            <a:ext cx="5210175" cy="4605337"/>
          </a:xfrm>
          <a:noFill/>
        </p:spPr>
        <p:txBody>
          <a:bodyPr lIns="104692" tIns="52347" rIns="104692" bIns="52347"/>
          <a:lstStyle/>
          <a:p>
            <a:pPr eaLnBrk="1" hangingPunct="1"/>
            <a:r>
              <a:rPr lang="en-US" dirty="0" smtClean="0">
                <a:ea typeface="MS PGothic" pitchFamily="34" charset="-128"/>
              </a:rPr>
              <a:t>Investigation</a:t>
            </a:r>
            <a:r>
              <a:rPr lang="en-US" baseline="0" dirty="0" smtClean="0">
                <a:ea typeface="MS PGothic" pitchFamily="34" charset="-128"/>
              </a:rPr>
              <a:t> of</a:t>
            </a:r>
            <a:r>
              <a:rPr lang="en-US" dirty="0" smtClean="0">
                <a:ea typeface="MS PGothic" pitchFamily="34" charset="-128"/>
              </a:rPr>
              <a:t> brain function and metabolism in vivo is mainly performed</a:t>
            </a:r>
            <a:r>
              <a:rPr lang="en-US" baseline="0" dirty="0" smtClean="0">
                <a:ea typeface="MS PGothic" pitchFamily="34" charset="-128"/>
              </a:rPr>
              <a:t> by imaging techniques such as PET and fMRI. Hereby, fMRI relies on the BOLD effect, which is kind of complex interplay of blood flow, blood volume and oxygen consumption in the brain. In contrast PET uses radiolabeled metabolites or receptors. So both techniques utilize different biochemical and physiological markers, which might result in a different data outcome. </a:t>
            </a:r>
          </a:p>
          <a:p>
            <a:pPr eaLnBrk="1" hangingPunct="1"/>
            <a:endParaRPr lang="en-US" baseline="0" dirty="0" smtClean="0">
              <a:ea typeface="MS PGothic" pitchFamily="34" charset="-128"/>
            </a:endParaRPr>
          </a:p>
          <a:p>
            <a:pPr eaLnBrk="1" hangingPunct="1"/>
            <a:r>
              <a:rPr lang="en-US" baseline="0" dirty="0" smtClean="0">
                <a:ea typeface="MS PGothic" pitchFamily="34" charset="-128"/>
              </a:rPr>
              <a:t>Brain activation is characterized by a whole cascade of biochemical and physiological processes that can be investigated by multimodal imaging.</a:t>
            </a:r>
            <a:endParaRPr lang="en-US" dirty="0" smtClean="0">
              <a:ea typeface="MS PGothic" pitchFamily="34" charset="-128"/>
            </a:endParaRPr>
          </a:p>
        </p:txBody>
      </p:sp>
    </p:spTree>
    <p:extLst>
      <p:ext uri="{BB962C8B-B14F-4D97-AF65-F5344CB8AC3E}">
        <p14:creationId xmlns:p14="http://schemas.microsoft.com/office/powerpoint/2010/main" val="17515263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Rectangle 7"/>
          <p:cNvSpPr txBox="1">
            <a:spLocks noGrp="1" noChangeArrowheads="1"/>
          </p:cNvSpPr>
          <p:nvPr/>
        </p:nvSpPr>
        <p:spPr bwMode="auto">
          <a:xfrm>
            <a:off x="4022725" y="9723439"/>
            <a:ext cx="3076575" cy="511175"/>
          </a:xfrm>
          <a:prstGeom prst="rect">
            <a:avLst/>
          </a:prstGeom>
          <a:noFill/>
          <a:ln w="9525">
            <a:noFill/>
            <a:miter lim="800000"/>
            <a:headEnd/>
            <a:tailEnd/>
          </a:ln>
        </p:spPr>
        <p:txBody>
          <a:bodyPr lIns="99044" tIns="49522" rIns="99044" bIns="49522" anchor="b"/>
          <a:lstStyle/>
          <a:p>
            <a:pPr algn="r" defTabSz="990564" eaLnBrk="0" hangingPunct="0"/>
            <a:fld id="{4B3DFAFD-27A4-4903-93BD-9225AE6B98E4}" type="slidenum">
              <a:rPr lang="de-DE" sz="1300"/>
              <a:pPr algn="r" defTabSz="990564" eaLnBrk="0" hangingPunct="0"/>
              <a:t>38</a:t>
            </a:fld>
            <a:endParaRPr lang="de-DE" sz="1300"/>
          </a:p>
        </p:txBody>
      </p:sp>
      <p:sp>
        <p:nvSpPr>
          <p:cNvPr id="139266" name="Rectangle 2"/>
          <p:cNvSpPr>
            <a:spLocks noGrp="1" noRot="1" noChangeAspect="1" noChangeArrowheads="1" noTextEdit="1"/>
          </p:cNvSpPr>
          <p:nvPr>
            <p:ph type="sldImg"/>
          </p:nvPr>
        </p:nvSpPr>
        <p:spPr>
          <a:xfrm>
            <a:off x="995363" y="768350"/>
            <a:ext cx="5114925" cy="3836988"/>
          </a:xfrm>
          <a:ln/>
        </p:spPr>
      </p:sp>
      <p:sp>
        <p:nvSpPr>
          <p:cNvPr id="139267" name="Rectangle 3"/>
          <p:cNvSpPr>
            <a:spLocks noGrp="1" noChangeArrowheads="1"/>
          </p:cNvSpPr>
          <p:nvPr>
            <p:ph type="body" idx="1"/>
          </p:nvPr>
        </p:nvSpPr>
        <p:spPr>
          <a:noFill/>
        </p:spPr>
        <p:txBody>
          <a:bodyPr/>
          <a:lstStyle/>
          <a:p>
            <a:pPr eaLnBrk="1" hangingPunct="1"/>
            <a:r>
              <a:rPr lang="en-US" dirty="0" smtClean="0">
                <a:ea typeface="MS PGothic" pitchFamily="34" charset="-128"/>
              </a:rPr>
              <a:t>“Emotional Network” changes from baseline to early and late phase after MDMA administration. In DASB no major changes are observed.</a:t>
            </a:r>
            <a:r>
              <a:rPr lang="en-US" baseline="0" dirty="0" smtClean="0">
                <a:ea typeface="MS PGothic" pitchFamily="34" charset="-128"/>
              </a:rPr>
              <a:t> However in FDG and fMRI correlation between the specific emotional brain areas are changes (positively as well as negatively).</a:t>
            </a:r>
            <a:endParaRPr lang="en-US" dirty="0" smtClean="0">
              <a:ea typeface="MS PGothic" pitchFamily="34" charset="-128"/>
            </a:endParaRPr>
          </a:p>
        </p:txBody>
      </p:sp>
    </p:spTree>
    <p:extLst>
      <p:ext uri="{BB962C8B-B14F-4D97-AF65-F5344CB8AC3E}">
        <p14:creationId xmlns:p14="http://schemas.microsoft.com/office/powerpoint/2010/main" val="9963554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7"/>
          <p:cNvSpPr txBox="1">
            <a:spLocks noGrp="1" noChangeArrowheads="1"/>
          </p:cNvSpPr>
          <p:nvPr/>
        </p:nvSpPr>
        <p:spPr bwMode="auto">
          <a:xfrm>
            <a:off x="4022725" y="9723438"/>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eaLnBrk="0" hangingPunct="0">
              <a:defRPr sz="2400">
                <a:solidFill>
                  <a:schemeClr val="tx1"/>
                </a:solidFill>
                <a:latin typeface="Arial" charset="0"/>
                <a:ea typeface="ＭＳ Ｐゴシック" charset="0"/>
                <a:cs typeface="ＭＳ Ｐゴシック" charset="0"/>
              </a:defRPr>
            </a:lvl1pPr>
            <a:lvl2pPr marL="742950" indent="-285750" defTabSz="990600" eaLnBrk="0" hangingPunct="0">
              <a:defRPr sz="2400">
                <a:solidFill>
                  <a:schemeClr val="tx1"/>
                </a:solidFill>
                <a:latin typeface="Arial" charset="0"/>
                <a:ea typeface="ＭＳ Ｐゴシック" charset="0"/>
              </a:defRPr>
            </a:lvl2pPr>
            <a:lvl3pPr marL="1143000" indent="-228600" defTabSz="990600" eaLnBrk="0" hangingPunct="0">
              <a:defRPr sz="2400">
                <a:solidFill>
                  <a:schemeClr val="tx1"/>
                </a:solidFill>
                <a:latin typeface="Arial" charset="0"/>
                <a:ea typeface="ＭＳ Ｐゴシック" charset="0"/>
              </a:defRPr>
            </a:lvl3pPr>
            <a:lvl4pPr marL="1600200" indent="-228600" defTabSz="990600" eaLnBrk="0" hangingPunct="0">
              <a:defRPr sz="2400">
                <a:solidFill>
                  <a:schemeClr val="tx1"/>
                </a:solidFill>
                <a:latin typeface="Arial" charset="0"/>
                <a:ea typeface="ＭＳ Ｐゴシック" charset="0"/>
              </a:defRPr>
            </a:lvl4pPr>
            <a:lvl5pPr marL="2057400" indent="-228600" defTabSz="990600" eaLnBrk="0" hangingPunct="0">
              <a:defRPr sz="2400">
                <a:solidFill>
                  <a:schemeClr val="tx1"/>
                </a:solidFill>
                <a:latin typeface="Arial" charset="0"/>
                <a:ea typeface="ＭＳ Ｐゴシック" charset="0"/>
              </a:defRPr>
            </a:lvl5pPr>
            <a:lvl6pPr marL="2514600" indent="-228600" defTabSz="990600"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90600"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90600"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90600" eaLnBrk="0" fontAlgn="base" hangingPunct="0">
              <a:spcBef>
                <a:spcPct val="0"/>
              </a:spcBef>
              <a:spcAft>
                <a:spcPct val="0"/>
              </a:spcAft>
              <a:defRPr sz="2400">
                <a:solidFill>
                  <a:schemeClr val="tx1"/>
                </a:solidFill>
                <a:latin typeface="Arial" charset="0"/>
                <a:ea typeface="ＭＳ Ｐゴシック" charset="0"/>
              </a:defRPr>
            </a:lvl9pPr>
          </a:lstStyle>
          <a:p>
            <a:pPr algn="r"/>
            <a:fld id="{229CB2E0-7803-544C-8A36-7B3CBB0B260E}" type="slidenum">
              <a:rPr lang="de-DE" sz="1300">
                <a:solidFill>
                  <a:srgbClr val="000000"/>
                </a:solidFill>
              </a:rPr>
              <a:pPr algn="r"/>
              <a:t>40</a:t>
            </a:fld>
            <a:endParaRPr lang="de-DE" sz="1300">
              <a:solidFill>
                <a:srgbClr val="000000"/>
              </a:solidFill>
            </a:endParaRPr>
          </a:p>
        </p:txBody>
      </p:sp>
      <p:sp>
        <p:nvSpPr>
          <p:cNvPr id="69634" name="Rectangle 2"/>
          <p:cNvSpPr>
            <a:spLocks noGrp="1" noRot="1" noChangeAspect="1" noChangeArrowheads="1" noTextEdit="1"/>
          </p:cNvSpPr>
          <p:nvPr>
            <p:ph type="sldImg"/>
          </p:nvPr>
        </p:nvSpPr>
        <p:spPr>
          <a:xfrm>
            <a:off x="995363" y="768350"/>
            <a:ext cx="5114925" cy="3836988"/>
          </a:xfrm>
          <a:ln/>
        </p:spPr>
      </p:sp>
      <p:sp>
        <p:nvSpPr>
          <p:cNvPr id="69635"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p>
        </p:txBody>
      </p:sp>
    </p:spTree>
    <p:extLst>
      <p:ext uri="{BB962C8B-B14F-4D97-AF65-F5344CB8AC3E}">
        <p14:creationId xmlns:p14="http://schemas.microsoft.com/office/powerpoint/2010/main" val="11258981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Rectangle 7"/>
          <p:cNvSpPr txBox="1">
            <a:spLocks noGrp="1" noChangeArrowheads="1"/>
          </p:cNvSpPr>
          <p:nvPr/>
        </p:nvSpPr>
        <p:spPr bwMode="auto">
          <a:xfrm>
            <a:off x="4022725" y="9723438"/>
            <a:ext cx="3076575" cy="511175"/>
          </a:xfrm>
          <a:prstGeom prst="rect">
            <a:avLst/>
          </a:prstGeom>
          <a:noFill/>
          <a:ln w="9525">
            <a:noFill/>
            <a:miter lim="800000"/>
            <a:headEnd/>
            <a:tailEnd/>
          </a:ln>
        </p:spPr>
        <p:txBody>
          <a:bodyPr lIns="99048" tIns="49524" rIns="99048" bIns="49524" anchor="b"/>
          <a:lstStyle/>
          <a:p>
            <a:pPr algn="r" defTabSz="990600" eaLnBrk="0" hangingPunct="0"/>
            <a:fld id="{4B3DFAFD-27A4-4903-93BD-9225AE6B98E4}" type="slidenum">
              <a:rPr lang="de-DE" sz="1300"/>
              <a:pPr algn="r" defTabSz="990600" eaLnBrk="0" hangingPunct="0"/>
              <a:t>42</a:t>
            </a:fld>
            <a:endParaRPr lang="de-DE" sz="1300"/>
          </a:p>
        </p:txBody>
      </p:sp>
      <p:sp>
        <p:nvSpPr>
          <p:cNvPr id="139266" name="Rectangle 2"/>
          <p:cNvSpPr>
            <a:spLocks noGrp="1" noRot="1" noChangeAspect="1" noChangeArrowheads="1" noTextEdit="1"/>
          </p:cNvSpPr>
          <p:nvPr>
            <p:ph type="sldImg"/>
          </p:nvPr>
        </p:nvSpPr>
        <p:spPr>
          <a:xfrm>
            <a:off x="995363" y="768350"/>
            <a:ext cx="5114925" cy="3836988"/>
          </a:xfrm>
          <a:ln/>
        </p:spPr>
      </p:sp>
      <p:sp>
        <p:nvSpPr>
          <p:cNvPr id="139267" name="Rectangle 3"/>
          <p:cNvSpPr>
            <a:spLocks noGrp="1" noChangeArrowheads="1"/>
          </p:cNvSpPr>
          <p:nvPr>
            <p:ph type="body" idx="1"/>
          </p:nvPr>
        </p:nvSpPr>
        <p:spPr>
          <a:noFill/>
        </p:spPr>
        <p:txBody>
          <a:bodyPr/>
          <a:lstStyle/>
          <a:p>
            <a:pPr eaLnBrk="1" hangingPunct="1"/>
            <a:endParaRPr lang="en-US" smtClean="0">
              <a:ea typeface="MS PGothic" pitchFamily="34" charset="-128"/>
            </a:endParaRPr>
          </a:p>
        </p:txBody>
      </p:sp>
    </p:spTree>
    <p:extLst>
      <p:ext uri="{BB962C8B-B14F-4D97-AF65-F5344CB8AC3E}">
        <p14:creationId xmlns:p14="http://schemas.microsoft.com/office/powerpoint/2010/main" val="11311762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Rectangle 7"/>
          <p:cNvSpPr txBox="1">
            <a:spLocks noGrp="1" noChangeArrowheads="1"/>
          </p:cNvSpPr>
          <p:nvPr/>
        </p:nvSpPr>
        <p:spPr bwMode="auto">
          <a:xfrm>
            <a:off x="4022725" y="9723438"/>
            <a:ext cx="3076575" cy="511175"/>
          </a:xfrm>
          <a:prstGeom prst="rect">
            <a:avLst/>
          </a:prstGeom>
          <a:noFill/>
          <a:ln w="9525">
            <a:noFill/>
            <a:miter lim="800000"/>
            <a:headEnd/>
            <a:tailEnd/>
          </a:ln>
        </p:spPr>
        <p:txBody>
          <a:bodyPr lIns="99048" tIns="49524" rIns="99048" bIns="49524" anchor="b"/>
          <a:lstStyle/>
          <a:p>
            <a:pPr algn="r" defTabSz="990600" eaLnBrk="0" hangingPunct="0"/>
            <a:fld id="{4B3DFAFD-27A4-4903-93BD-9225AE6B98E4}" type="slidenum">
              <a:rPr lang="de-DE" sz="1300"/>
              <a:pPr algn="r" defTabSz="990600" eaLnBrk="0" hangingPunct="0"/>
              <a:t>43</a:t>
            </a:fld>
            <a:endParaRPr lang="de-DE" sz="1300"/>
          </a:p>
        </p:txBody>
      </p:sp>
      <p:sp>
        <p:nvSpPr>
          <p:cNvPr id="139266" name="Rectangle 2"/>
          <p:cNvSpPr>
            <a:spLocks noGrp="1" noRot="1" noChangeAspect="1" noChangeArrowheads="1" noTextEdit="1"/>
          </p:cNvSpPr>
          <p:nvPr>
            <p:ph type="sldImg"/>
          </p:nvPr>
        </p:nvSpPr>
        <p:spPr>
          <a:xfrm>
            <a:off x="995363" y="768350"/>
            <a:ext cx="5114925" cy="3836988"/>
          </a:xfrm>
          <a:ln/>
        </p:spPr>
      </p:sp>
      <p:sp>
        <p:nvSpPr>
          <p:cNvPr id="139267" name="Rectangle 3"/>
          <p:cNvSpPr>
            <a:spLocks noGrp="1" noChangeArrowheads="1"/>
          </p:cNvSpPr>
          <p:nvPr>
            <p:ph type="body" idx="1"/>
          </p:nvPr>
        </p:nvSpPr>
        <p:spPr>
          <a:noFill/>
        </p:spPr>
        <p:txBody>
          <a:bodyPr/>
          <a:lstStyle/>
          <a:p>
            <a:pPr eaLnBrk="1" hangingPunct="1"/>
            <a:endParaRPr lang="en-US" smtClean="0">
              <a:ea typeface="MS PGothic" pitchFamily="34" charset="-128"/>
            </a:endParaRPr>
          </a:p>
        </p:txBody>
      </p:sp>
    </p:spTree>
    <p:extLst>
      <p:ext uri="{BB962C8B-B14F-4D97-AF65-F5344CB8AC3E}">
        <p14:creationId xmlns:p14="http://schemas.microsoft.com/office/powerpoint/2010/main" val="11311762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Rectangle 7"/>
          <p:cNvSpPr txBox="1">
            <a:spLocks noGrp="1" noChangeArrowheads="1"/>
          </p:cNvSpPr>
          <p:nvPr/>
        </p:nvSpPr>
        <p:spPr bwMode="auto">
          <a:xfrm>
            <a:off x="4022725" y="9723438"/>
            <a:ext cx="3076575" cy="511175"/>
          </a:xfrm>
          <a:prstGeom prst="rect">
            <a:avLst/>
          </a:prstGeom>
          <a:noFill/>
          <a:ln w="9525">
            <a:noFill/>
            <a:miter lim="800000"/>
            <a:headEnd/>
            <a:tailEnd/>
          </a:ln>
        </p:spPr>
        <p:txBody>
          <a:bodyPr lIns="99048" tIns="49524" rIns="99048" bIns="49524" anchor="b"/>
          <a:lstStyle/>
          <a:p>
            <a:pPr algn="r" defTabSz="990600" eaLnBrk="0" hangingPunct="0"/>
            <a:fld id="{D011A683-182C-4C66-ADA7-C0D1838A7F7D}" type="slidenum">
              <a:rPr lang="de-DE" sz="1300"/>
              <a:pPr algn="r" defTabSz="990600" eaLnBrk="0" hangingPunct="0"/>
              <a:t>44</a:t>
            </a:fld>
            <a:endParaRPr lang="de-DE" sz="1300"/>
          </a:p>
        </p:txBody>
      </p:sp>
      <p:sp>
        <p:nvSpPr>
          <p:cNvPr id="141314" name="Rectangle 2"/>
          <p:cNvSpPr>
            <a:spLocks noGrp="1" noRot="1" noChangeAspect="1" noChangeArrowheads="1" noTextEdit="1"/>
          </p:cNvSpPr>
          <p:nvPr>
            <p:ph type="sldImg"/>
          </p:nvPr>
        </p:nvSpPr>
        <p:spPr>
          <a:xfrm>
            <a:off x="992188" y="768350"/>
            <a:ext cx="5114925" cy="3836988"/>
          </a:xfrm>
          <a:ln/>
        </p:spPr>
      </p:sp>
      <p:sp>
        <p:nvSpPr>
          <p:cNvPr id="141315" name="Rectangle 3"/>
          <p:cNvSpPr>
            <a:spLocks noGrp="1" noChangeArrowheads="1"/>
          </p:cNvSpPr>
          <p:nvPr>
            <p:ph type="body" idx="1"/>
          </p:nvPr>
        </p:nvSpPr>
        <p:spPr>
          <a:noFill/>
        </p:spPr>
        <p:txBody>
          <a:bodyPr/>
          <a:lstStyle/>
          <a:p>
            <a:pPr eaLnBrk="1" hangingPunct="1"/>
            <a:endParaRPr lang="en-US" smtClean="0">
              <a:ea typeface="MS PGothic" pitchFamily="34" charset="-128"/>
            </a:endParaRPr>
          </a:p>
        </p:txBody>
      </p:sp>
    </p:spTree>
    <p:extLst>
      <p:ext uri="{BB962C8B-B14F-4D97-AF65-F5344CB8AC3E}">
        <p14:creationId xmlns:p14="http://schemas.microsoft.com/office/powerpoint/2010/main" val="1653377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jpeg"/><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jpeg"/><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jpeg"/><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jpeg"/><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jpeg"/><Relationship Id="rId1" Type="http://schemas.openxmlformats.org/officeDocument/2006/relationships/slideMaster" Target="../slideMasters/slideMaster2.xml"/><Relationship Id="rId2" Type="http://schemas.openxmlformats.org/officeDocument/2006/relationships/image" Target="../media/image1.jpeg"/></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en-US"/>
          </a:p>
        </p:txBody>
      </p:sp>
      <p:sp>
        <p:nvSpPr>
          <p:cNvPr id="3" name="Inhaltsplatzhalter 2"/>
          <p:cNvSpPr>
            <a:spLocks noGrp="1"/>
          </p:cNvSpPr>
          <p:nvPr>
            <p:ph idx="1"/>
          </p:nvPr>
        </p:nvSpPr>
        <p:spPr/>
        <p:txBody>
          <a:body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Mastertitelformat bearbeiten</a:t>
            </a:r>
            <a:endParaRPr lang="en-US"/>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Mastertextformat bearbeiten</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en-US"/>
          </a:p>
        </p:txBody>
      </p:sp>
      <p:sp>
        <p:nvSpPr>
          <p:cNvPr id="3" name="Inhaltsplatzhalter 2"/>
          <p:cNvSpPr>
            <a:spLocks noGrp="1"/>
          </p:cNvSpPr>
          <p:nvPr>
            <p:ph sz="half" idx="1"/>
          </p:nvPr>
        </p:nvSpPr>
        <p:spPr>
          <a:xfrm>
            <a:off x="457200" y="1301750"/>
            <a:ext cx="3773488" cy="4359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Inhaltsplatzhalter 3"/>
          <p:cNvSpPr>
            <a:spLocks noGrp="1"/>
          </p:cNvSpPr>
          <p:nvPr>
            <p:ph sz="half" idx="2"/>
          </p:nvPr>
        </p:nvSpPr>
        <p:spPr>
          <a:xfrm>
            <a:off x="4383088" y="1301750"/>
            <a:ext cx="3775075" cy="4359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smtClean="0"/>
              <a:t>Mastertitelformat bearbeiten</a:t>
            </a:r>
            <a:endParaRPr lang="en-US"/>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Mastertextformat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Mastertextformat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Inhalt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lstStyle>
            <a:lvl1pPr algn="l">
              <a:defRPr sz="2000" b="1"/>
            </a:lvl1pPr>
          </a:lstStyle>
          <a:p>
            <a:r>
              <a:rPr lang="de-DE" smtClean="0"/>
              <a:t>Mastertitelformat bearbeiten</a:t>
            </a:r>
            <a:endParaRPr lang="en-US"/>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Mastertextformat bearbeiten</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Bild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lstStyle>
            <a:lvl1pPr algn="l">
              <a:defRPr sz="2000" b="1"/>
            </a:lvl1pPr>
          </a:lstStyle>
          <a:p>
            <a:r>
              <a:rPr lang="de-DE" smtClean="0"/>
              <a:t>Mastertitelformat bearbeiten</a:t>
            </a:r>
            <a:endParaRPr lang="en-US"/>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Mastertextformat bearbeiten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en-US"/>
          </a:p>
        </p:txBody>
      </p:sp>
      <p:sp>
        <p:nvSpPr>
          <p:cNvPr id="3" name="Vertikaler Textplatzhalter 2"/>
          <p:cNvSpPr>
            <a:spLocks noGrp="1"/>
          </p:cNvSpPr>
          <p:nvPr>
            <p:ph type="body" orient="vert" idx="1"/>
          </p:nvPr>
        </p:nvSpPr>
        <p:spPr/>
        <p:txBody>
          <a:bodyPr vert="eaVert"/>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57975" y="174625"/>
            <a:ext cx="2065338" cy="5486400"/>
          </a:xfrm>
        </p:spPr>
        <p:txBody>
          <a:bodyPr vert="eaVert"/>
          <a:lstStyle/>
          <a:p>
            <a:r>
              <a:rPr lang="de-DE" smtClean="0"/>
              <a:t>Mastertitelformat bearbeiten</a:t>
            </a:r>
            <a:endParaRPr lang="en-US"/>
          </a:p>
        </p:txBody>
      </p:sp>
      <p:sp>
        <p:nvSpPr>
          <p:cNvPr id="3" name="Vertikaler Textplatzhalter 2"/>
          <p:cNvSpPr>
            <a:spLocks noGrp="1"/>
          </p:cNvSpPr>
          <p:nvPr>
            <p:ph type="body" orient="vert" idx="1"/>
          </p:nvPr>
        </p:nvSpPr>
        <p:spPr>
          <a:xfrm>
            <a:off x="457200" y="174625"/>
            <a:ext cx="6048375" cy="5486400"/>
          </a:xfrm>
        </p:spPr>
        <p:txBody>
          <a:bodyPr vert="eaVert"/>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bl" preserve="1">
  <p:cSld name="Titel und Tabelle">
    <p:spTree>
      <p:nvGrpSpPr>
        <p:cNvPr id="1" name=""/>
        <p:cNvGrpSpPr/>
        <p:nvPr/>
      </p:nvGrpSpPr>
      <p:grpSpPr>
        <a:xfrm>
          <a:off x="0" y="0"/>
          <a:ext cx="0" cy="0"/>
          <a:chOff x="0" y="0"/>
          <a:chExt cx="0" cy="0"/>
        </a:xfrm>
      </p:grpSpPr>
      <p:sp>
        <p:nvSpPr>
          <p:cNvPr id="2" name="Titel 1"/>
          <p:cNvSpPr>
            <a:spLocks noGrp="1"/>
          </p:cNvSpPr>
          <p:nvPr>
            <p:ph type="title"/>
          </p:nvPr>
        </p:nvSpPr>
        <p:spPr>
          <a:xfrm>
            <a:off x="468313" y="174625"/>
            <a:ext cx="8255000" cy="427038"/>
          </a:xfrm>
        </p:spPr>
        <p:txBody>
          <a:bodyPr/>
          <a:lstStyle/>
          <a:p>
            <a:r>
              <a:rPr lang="de-DE" smtClean="0"/>
              <a:t>Mastertitelformat bearbeiten</a:t>
            </a:r>
            <a:endParaRPr lang="en-US"/>
          </a:p>
        </p:txBody>
      </p:sp>
      <p:sp>
        <p:nvSpPr>
          <p:cNvPr id="3" name="Tabellenplatzhalter 2"/>
          <p:cNvSpPr>
            <a:spLocks noGrp="1"/>
          </p:cNvSpPr>
          <p:nvPr>
            <p:ph type="tbl" idx="1"/>
          </p:nvPr>
        </p:nvSpPr>
        <p:spPr>
          <a:xfrm>
            <a:off x="457200" y="1301750"/>
            <a:ext cx="7700963" cy="4359275"/>
          </a:xfrm>
        </p:spPr>
        <p:txBody>
          <a:bodyPr/>
          <a:lstStyle/>
          <a:p>
            <a:pPr lvl="0"/>
            <a:endParaRPr lang="en-US" noProof="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3_Abschnittsüberschrift">
    <p:spTree>
      <p:nvGrpSpPr>
        <p:cNvPr id="1" name=""/>
        <p:cNvGrpSpPr/>
        <p:nvPr/>
      </p:nvGrpSpPr>
      <p:grpSpPr>
        <a:xfrm>
          <a:off x="0" y="0"/>
          <a:ext cx="0" cy="0"/>
          <a:chOff x="0" y="0"/>
          <a:chExt cx="0" cy="0"/>
        </a:xfrm>
      </p:grpSpPr>
      <p:sp>
        <p:nvSpPr>
          <p:cNvPr id="2" name="Line 15"/>
          <p:cNvSpPr>
            <a:spLocks noChangeShapeType="1"/>
          </p:cNvSpPr>
          <p:nvPr userDrawn="1"/>
        </p:nvSpPr>
        <p:spPr bwMode="auto">
          <a:xfrm>
            <a:off x="457200" y="692150"/>
            <a:ext cx="8229600" cy="0"/>
          </a:xfrm>
          <a:prstGeom prst="line">
            <a:avLst/>
          </a:prstGeom>
          <a:noFill/>
          <a:ln w="12700">
            <a:solidFill>
              <a:srgbClr val="21549E"/>
            </a:solidFill>
            <a:round/>
            <a:headEnd/>
            <a:tailEnd/>
          </a:ln>
          <a:extLst/>
        </p:spPr>
        <p:txBody>
          <a:bodyPr/>
          <a:lstStyle/>
          <a:p>
            <a:pPr eaLnBrk="0" hangingPunct="0">
              <a:defRPr/>
            </a:pPr>
            <a:endParaRPr lang="de-DE">
              <a:ea typeface="MS PGothic" charset="0"/>
            </a:endParaRPr>
          </a:p>
        </p:txBody>
      </p:sp>
      <p:pic>
        <p:nvPicPr>
          <p:cNvPr id="3" name="Picture 16" descr="sEKUT_WortBildMarke_W_RGB"/>
          <p:cNvPicPr>
            <a:picLocks noChangeAspect="1" noChangeArrowheads="1"/>
          </p:cNvPicPr>
          <p:nvPr userDrawn="1"/>
        </p:nvPicPr>
        <p:blipFill>
          <a:blip r:embed="rId2"/>
          <a:srcRect/>
          <a:stretch>
            <a:fillRect/>
          </a:stretch>
        </p:blipFill>
        <p:spPr bwMode="auto">
          <a:xfrm>
            <a:off x="6924675" y="141288"/>
            <a:ext cx="1752600" cy="458787"/>
          </a:xfrm>
          <a:prstGeom prst="rect">
            <a:avLst/>
          </a:prstGeom>
          <a:noFill/>
          <a:ln w="9525">
            <a:noFill/>
            <a:miter lim="800000"/>
            <a:headEnd/>
            <a:tailEnd/>
          </a:ln>
        </p:spPr>
      </p:pic>
      <p:sp>
        <p:nvSpPr>
          <p:cNvPr id="4" name="Line 23"/>
          <p:cNvSpPr>
            <a:spLocks noChangeShapeType="1"/>
          </p:cNvSpPr>
          <p:nvPr userDrawn="1"/>
        </p:nvSpPr>
        <p:spPr bwMode="auto">
          <a:xfrm>
            <a:off x="457200" y="6289675"/>
            <a:ext cx="8229600" cy="0"/>
          </a:xfrm>
          <a:prstGeom prst="line">
            <a:avLst/>
          </a:prstGeom>
          <a:noFill/>
          <a:ln w="12700">
            <a:solidFill>
              <a:srgbClr val="B5152B"/>
            </a:solidFill>
            <a:round/>
            <a:headEnd/>
            <a:tailEnd/>
          </a:ln>
          <a:extLst/>
        </p:spPr>
        <p:txBody>
          <a:bodyPr/>
          <a:lstStyle/>
          <a:p>
            <a:pPr eaLnBrk="0" hangingPunct="0">
              <a:defRPr/>
            </a:pPr>
            <a:endParaRPr lang="de-DE">
              <a:ea typeface="MS PGothic" charset="0"/>
            </a:endParaRPr>
          </a:p>
        </p:txBody>
      </p:sp>
      <p:sp>
        <p:nvSpPr>
          <p:cNvPr id="5" name="Rectangle 27"/>
          <p:cNvSpPr txBox="1">
            <a:spLocks noChangeArrowheads="1"/>
          </p:cNvSpPr>
          <p:nvPr userDrawn="1"/>
        </p:nvSpPr>
        <p:spPr bwMode="auto">
          <a:xfrm>
            <a:off x="5181600" y="6400800"/>
            <a:ext cx="2438400" cy="381000"/>
          </a:xfrm>
          <a:prstGeom prst="rect">
            <a:avLst/>
          </a:prstGeom>
          <a:noFill/>
          <a:ln w="9525">
            <a:noFill/>
            <a:miter lim="800000"/>
            <a:headEnd/>
            <a:tailEnd/>
          </a:ln>
        </p:spPr>
        <p:txBody>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a:defRPr/>
            </a:pPr>
            <a:r>
              <a:rPr lang="de-DE" sz="1000" smtClean="0"/>
              <a:t>Department of </a:t>
            </a:r>
          </a:p>
          <a:p>
            <a:pPr algn="ctr">
              <a:defRPr/>
            </a:pPr>
            <a:r>
              <a:rPr lang="de-DE" sz="1000" smtClean="0"/>
              <a:t>Preclinical Imaging and Radiopharmacy</a:t>
            </a:r>
          </a:p>
          <a:p>
            <a:pPr algn="ctr">
              <a:defRPr/>
            </a:pPr>
            <a:endParaRPr lang="de-DE" sz="1000" smtClean="0"/>
          </a:p>
        </p:txBody>
      </p:sp>
      <p:pic>
        <p:nvPicPr>
          <p:cNvPr id="6" name="Picture 12"/>
          <p:cNvPicPr>
            <a:picLocks noChangeAspect="1" noChangeArrowheads="1"/>
          </p:cNvPicPr>
          <p:nvPr userDrawn="1"/>
        </p:nvPicPr>
        <p:blipFill>
          <a:blip r:embed="rId3"/>
          <a:srcRect/>
          <a:stretch>
            <a:fillRect/>
          </a:stretch>
        </p:blipFill>
        <p:spPr bwMode="auto">
          <a:xfrm>
            <a:off x="7548563" y="6354763"/>
            <a:ext cx="1209675" cy="503237"/>
          </a:xfrm>
          <a:prstGeom prst="rect">
            <a:avLst/>
          </a:prstGeom>
          <a:noFill/>
          <a:ln w="9525">
            <a:noFill/>
            <a:miter lim="800000"/>
            <a:headEnd/>
            <a:tailEnd/>
          </a:ln>
        </p:spPr>
      </p:pic>
      <p:pic>
        <p:nvPicPr>
          <p:cNvPr id="7" name="Picture 14" descr="WSIC_Logo_gr"/>
          <p:cNvPicPr>
            <a:picLocks noChangeAspect="1" noChangeArrowheads="1"/>
          </p:cNvPicPr>
          <p:nvPr userDrawn="1"/>
        </p:nvPicPr>
        <p:blipFill>
          <a:blip r:embed="rId4"/>
          <a:srcRect/>
          <a:stretch>
            <a:fillRect/>
          </a:stretch>
        </p:blipFill>
        <p:spPr bwMode="auto">
          <a:xfrm>
            <a:off x="469900" y="6357938"/>
            <a:ext cx="1466850" cy="409575"/>
          </a:xfrm>
          <a:prstGeom prst="rect">
            <a:avLst/>
          </a:prstGeom>
          <a:noFill/>
          <a:ln w="9525">
            <a:noFill/>
            <a:miter lim="800000"/>
            <a:headEnd/>
            <a:tailEnd/>
          </a:ln>
        </p:spPr>
      </p:pic>
      <p:sp>
        <p:nvSpPr>
          <p:cNvPr id="8" name="Foliennummernplatzhalter 3"/>
          <p:cNvSpPr>
            <a:spLocks noGrp="1"/>
          </p:cNvSpPr>
          <p:nvPr>
            <p:ph type="sldNum" sz="quarter" idx="10"/>
          </p:nvPr>
        </p:nvSpPr>
        <p:spPr>
          <a:xfrm>
            <a:off x="4495800" y="6565900"/>
            <a:ext cx="685800" cy="381000"/>
          </a:xfrm>
          <a:prstGeom prst="rect">
            <a:avLst/>
          </a:prstGeom>
        </p:spPr>
        <p:txBody>
          <a:bodyPr vert="horz" wrap="square" lIns="91440" tIns="45720" rIns="91440" bIns="45720" numCol="1" anchor="t" anchorCtr="0" compatLnSpc="1">
            <a:prstTxWarp prst="textNoShape">
              <a:avLst/>
            </a:prstTxWarp>
          </a:bodyPr>
          <a:lstStyle>
            <a:lvl1pPr eaLnBrk="0" hangingPunct="0">
              <a:defRPr>
                <a:ea typeface="MS PGothic" charset="0"/>
              </a:defRPr>
            </a:lvl1pPr>
          </a:lstStyle>
          <a:p>
            <a:pPr>
              <a:defRPr/>
            </a:pPr>
            <a:fld id="{334F093A-FFFB-40B6-9902-FD77EB1924CB}" type="slidenum">
              <a:rPr lang="de-DE"/>
              <a:pPr>
                <a:defRPr/>
              </a:pPr>
              <a:t>‹Nr.›</a:t>
            </a:fld>
            <a:endParaRPr lang="de-D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1_Abschnittsüberschrift">
    <p:spTree>
      <p:nvGrpSpPr>
        <p:cNvPr id="1" name=""/>
        <p:cNvGrpSpPr/>
        <p:nvPr/>
      </p:nvGrpSpPr>
      <p:grpSpPr>
        <a:xfrm>
          <a:off x="0" y="0"/>
          <a:ext cx="0" cy="0"/>
          <a:chOff x="0" y="0"/>
          <a:chExt cx="0" cy="0"/>
        </a:xfrm>
      </p:grpSpPr>
      <p:sp>
        <p:nvSpPr>
          <p:cNvPr id="2" name="Line 15"/>
          <p:cNvSpPr>
            <a:spLocks noChangeShapeType="1"/>
          </p:cNvSpPr>
          <p:nvPr userDrawn="1"/>
        </p:nvSpPr>
        <p:spPr bwMode="auto">
          <a:xfrm>
            <a:off x="457200" y="692150"/>
            <a:ext cx="8229600" cy="0"/>
          </a:xfrm>
          <a:prstGeom prst="line">
            <a:avLst/>
          </a:prstGeom>
          <a:noFill/>
          <a:ln w="12700">
            <a:solidFill>
              <a:srgbClr val="21549E"/>
            </a:solidFill>
            <a:round/>
            <a:headEnd/>
            <a:tailEnd/>
          </a:ln>
          <a:extLst/>
        </p:spPr>
        <p:txBody>
          <a:bodyPr/>
          <a:lstStyle/>
          <a:p>
            <a:pPr eaLnBrk="0" hangingPunct="0">
              <a:defRPr/>
            </a:pPr>
            <a:endParaRPr lang="de-DE">
              <a:ea typeface="MS PGothic" charset="0"/>
            </a:endParaRPr>
          </a:p>
        </p:txBody>
      </p:sp>
      <p:pic>
        <p:nvPicPr>
          <p:cNvPr id="3" name="Picture 16" descr="sEKUT_WortBildMarke_W_RGB"/>
          <p:cNvPicPr>
            <a:picLocks noChangeAspect="1" noChangeArrowheads="1"/>
          </p:cNvPicPr>
          <p:nvPr userDrawn="1"/>
        </p:nvPicPr>
        <p:blipFill>
          <a:blip r:embed="rId2"/>
          <a:srcRect/>
          <a:stretch>
            <a:fillRect/>
          </a:stretch>
        </p:blipFill>
        <p:spPr bwMode="auto">
          <a:xfrm>
            <a:off x="6924675" y="141288"/>
            <a:ext cx="1752600" cy="458787"/>
          </a:xfrm>
          <a:prstGeom prst="rect">
            <a:avLst/>
          </a:prstGeom>
          <a:noFill/>
          <a:ln w="9525">
            <a:noFill/>
            <a:miter lim="800000"/>
            <a:headEnd/>
            <a:tailEnd/>
          </a:ln>
        </p:spPr>
      </p:pic>
      <p:sp>
        <p:nvSpPr>
          <p:cNvPr id="4" name="Line 23"/>
          <p:cNvSpPr>
            <a:spLocks noChangeShapeType="1"/>
          </p:cNvSpPr>
          <p:nvPr userDrawn="1"/>
        </p:nvSpPr>
        <p:spPr bwMode="auto">
          <a:xfrm>
            <a:off x="457200" y="6289675"/>
            <a:ext cx="8229600" cy="0"/>
          </a:xfrm>
          <a:prstGeom prst="line">
            <a:avLst/>
          </a:prstGeom>
          <a:noFill/>
          <a:ln w="12700">
            <a:solidFill>
              <a:srgbClr val="B5152B"/>
            </a:solidFill>
            <a:round/>
            <a:headEnd/>
            <a:tailEnd/>
          </a:ln>
          <a:extLst/>
        </p:spPr>
        <p:txBody>
          <a:bodyPr/>
          <a:lstStyle/>
          <a:p>
            <a:pPr eaLnBrk="0" hangingPunct="0">
              <a:defRPr/>
            </a:pPr>
            <a:endParaRPr lang="de-DE">
              <a:ea typeface="MS PGothic" charset="0"/>
            </a:endParaRPr>
          </a:p>
        </p:txBody>
      </p:sp>
      <p:sp>
        <p:nvSpPr>
          <p:cNvPr id="5" name="Rectangle 27"/>
          <p:cNvSpPr txBox="1">
            <a:spLocks noChangeArrowheads="1"/>
          </p:cNvSpPr>
          <p:nvPr userDrawn="1"/>
        </p:nvSpPr>
        <p:spPr bwMode="auto">
          <a:xfrm>
            <a:off x="5181600" y="6400800"/>
            <a:ext cx="2438400" cy="381000"/>
          </a:xfrm>
          <a:prstGeom prst="rect">
            <a:avLst/>
          </a:prstGeom>
          <a:noFill/>
          <a:ln w="9525">
            <a:noFill/>
            <a:miter lim="800000"/>
            <a:headEnd/>
            <a:tailEnd/>
          </a:ln>
        </p:spPr>
        <p:txBody>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a:defRPr/>
            </a:pPr>
            <a:r>
              <a:rPr lang="de-DE" sz="1000" smtClean="0"/>
              <a:t>Department of </a:t>
            </a:r>
          </a:p>
          <a:p>
            <a:pPr algn="ctr">
              <a:defRPr/>
            </a:pPr>
            <a:r>
              <a:rPr lang="de-DE" sz="1000" smtClean="0"/>
              <a:t>Preclinical Imaging and Radiopharmacy</a:t>
            </a:r>
          </a:p>
          <a:p>
            <a:pPr algn="ctr">
              <a:defRPr/>
            </a:pPr>
            <a:endParaRPr lang="de-DE" sz="1000" smtClean="0"/>
          </a:p>
        </p:txBody>
      </p:sp>
      <p:pic>
        <p:nvPicPr>
          <p:cNvPr id="6" name="Picture 12"/>
          <p:cNvPicPr>
            <a:picLocks noChangeAspect="1" noChangeArrowheads="1"/>
          </p:cNvPicPr>
          <p:nvPr userDrawn="1"/>
        </p:nvPicPr>
        <p:blipFill>
          <a:blip r:embed="rId3"/>
          <a:srcRect/>
          <a:stretch>
            <a:fillRect/>
          </a:stretch>
        </p:blipFill>
        <p:spPr bwMode="auto">
          <a:xfrm>
            <a:off x="7548563" y="6354763"/>
            <a:ext cx="1209675" cy="503237"/>
          </a:xfrm>
          <a:prstGeom prst="rect">
            <a:avLst/>
          </a:prstGeom>
          <a:noFill/>
          <a:ln w="9525">
            <a:noFill/>
            <a:miter lim="800000"/>
            <a:headEnd/>
            <a:tailEnd/>
          </a:ln>
        </p:spPr>
      </p:pic>
      <p:pic>
        <p:nvPicPr>
          <p:cNvPr id="7" name="Picture 14" descr="WSIC_Logo_gr"/>
          <p:cNvPicPr>
            <a:picLocks noChangeAspect="1" noChangeArrowheads="1"/>
          </p:cNvPicPr>
          <p:nvPr userDrawn="1"/>
        </p:nvPicPr>
        <p:blipFill>
          <a:blip r:embed="rId4"/>
          <a:srcRect/>
          <a:stretch>
            <a:fillRect/>
          </a:stretch>
        </p:blipFill>
        <p:spPr bwMode="auto">
          <a:xfrm>
            <a:off x="469900" y="6357938"/>
            <a:ext cx="1466850" cy="409575"/>
          </a:xfrm>
          <a:prstGeom prst="rect">
            <a:avLst/>
          </a:prstGeom>
          <a:noFill/>
          <a:ln w="9525">
            <a:noFill/>
            <a:miter lim="800000"/>
            <a:headEnd/>
            <a:tailEnd/>
          </a:ln>
        </p:spPr>
      </p:pic>
      <p:sp>
        <p:nvSpPr>
          <p:cNvPr id="8" name="Foliennummernplatzhalter 3"/>
          <p:cNvSpPr>
            <a:spLocks noGrp="1"/>
          </p:cNvSpPr>
          <p:nvPr>
            <p:ph type="sldNum" sz="quarter" idx="10"/>
          </p:nvPr>
        </p:nvSpPr>
        <p:spPr>
          <a:xfrm>
            <a:off x="4495800" y="6565900"/>
            <a:ext cx="685800" cy="381000"/>
          </a:xfrm>
          <a:prstGeom prst="rect">
            <a:avLst/>
          </a:prstGeom>
        </p:spPr>
        <p:txBody>
          <a:bodyPr vert="horz" wrap="square" lIns="91440" tIns="45720" rIns="91440" bIns="45720" numCol="1" anchor="t" anchorCtr="0" compatLnSpc="1">
            <a:prstTxWarp prst="textNoShape">
              <a:avLst/>
            </a:prstTxWarp>
          </a:bodyPr>
          <a:lstStyle>
            <a:lvl1pPr eaLnBrk="0" hangingPunct="0">
              <a:defRPr>
                <a:ea typeface="MS PGothic" charset="0"/>
              </a:defRPr>
            </a:lvl1pPr>
          </a:lstStyle>
          <a:p>
            <a:pPr>
              <a:defRPr/>
            </a:pPr>
            <a:fld id="{5B2C3691-9B48-4316-9EBA-BDE3738A866A}" type="slidenum">
              <a:rPr lang="de-DE"/>
              <a:pPr>
                <a:defRPr/>
              </a:pPr>
              <a:t>‹Nr.›</a:t>
            </a:fld>
            <a:endParaRPr lang="de-D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1_Abschnittsüberschrift">
    <p:spTree>
      <p:nvGrpSpPr>
        <p:cNvPr id="1" name=""/>
        <p:cNvGrpSpPr/>
        <p:nvPr/>
      </p:nvGrpSpPr>
      <p:grpSpPr>
        <a:xfrm>
          <a:off x="0" y="0"/>
          <a:ext cx="0" cy="0"/>
          <a:chOff x="0" y="0"/>
          <a:chExt cx="0" cy="0"/>
        </a:xfrm>
      </p:grpSpPr>
      <p:sp>
        <p:nvSpPr>
          <p:cNvPr id="2" name="Line 15"/>
          <p:cNvSpPr>
            <a:spLocks noChangeShapeType="1"/>
          </p:cNvSpPr>
          <p:nvPr userDrawn="1"/>
        </p:nvSpPr>
        <p:spPr bwMode="auto">
          <a:xfrm>
            <a:off x="457200" y="692150"/>
            <a:ext cx="8229600" cy="0"/>
          </a:xfrm>
          <a:prstGeom prst="line">
            <a:avLst/>
          </a:prstGeom>
          <a:noFill/>
          <a:ln w="12700">
            <a:solidFill>
              <a:srgbClr val="21549E"/>
            </a:solidFill>
            <a:round/>
            <a:headEnd/>
            <a:tailEnd/>
          </a:ln>
          <a:extLst/>
        </p:spPr>
        <p:txBody>
          <a:bodyPr/>
          <a:lstStyle/>
          <a:p>
            <a:pPr eaLnBrk="0" hangingPunct="0">
              <a:defRPr/>
            </a:pPr>
            <a:endParaRPr lang="de-DE">
              <a:ea typeface="MS PGothic" charset="0"/>
            </a:endParaRPr>
          </a:p>
        </p:txBody>
      </p:sp>
      <p:pic>
        <p:nvPicPr>
          <p:cNvPr id="3" name="Picture 16" descr="sEKUT_WortBildMarke_W_RGB"/>
          <p:cNvPicPr>
            <a:picLocks noChangeAspect="1" noChangeArrowheads="1"/>
          </p:cNvPicPr>
          <p:nvPr userDrawn="1"/>
        </p:nvPicPr>
        <p:blipFill>
          <a:blip r:embed="rId2"/>
          <a:srcRect/>
          <a:stretch>
            <a:fillRect/>
          </a:stretch>
        </p:blipFill>
        <p:spPr bwMode="auto">
          <a:xfrm>
            <a:off x="6924675" y="141288"/>
            <a:ext cx="1752600" cy="458787"/>
          </a:xfrm>
          <a:prstGeom prst="rect">
            <a:avLst/>
          </a:prstGeom>
          <a:noFill/>
          <a:ln w="9525">
            <a:noFill/>
            <a:miter lim="800000"/>
            <a:headEnd/>
            <a:tailEnd/>
          </a:ln>
        </p:spPr>
      </p:pic>
      <p:sp>
        <p:nvSpPr>
          <p:cNvPr id="4" name="Line 23"/>
          <p:cNvSpPr>
            <a:spLocks noChangeShapeType="1"/>
          </p:cNvSpPr>
          <p:nvPr userDrawn="1"/>
        </p:nvSpPr>
        <p:spPr bwMode="auto">
          <a:xfrm>
            <a:off x="457200" y="6289675"/>
            <a:ext cx="8229600" cy="0"/>
          </a:xfrm>
          <a:prstGeom prst="line">
            <a:avLst/>
          </a:prstGeom>
          <a:noFill/>
          <a:ln w="12700">
            <a:solidFill>
              <a:srgbClr val="B5152B"/>
            </a:solidFill>
            <a:round/>
            <a:headEnd/>
            <a:tailEnd/>
          </a:ln>
          <a:extLst/>
        </p:spPr>
        <p:txBody>
          <a:bodyPr/>
          <a:lstStyle/>
          <a:p>
            <a:pPr eaLnBrk="0" hangingPunct="0">
              <a:defRPr/>
            </a:pPr>
            <a:endParaRPr lang="de-DE">
              <a:ea typeface="MS PGothic" charset="0"/>
            </a:endParaRPr>
          </a:p>
        </p:txBody>
      </p:sp>
      <p:sp>
        <p:nvSpPr>
          <p:cNvPr id="5" name="Rectangle 27"/>
          <p:cNvSpPr txBox="1">
            <a:spLocks noChangeArrowheads="1"/>
          </p:cNvSpPr>
          <p:nvPr userDrawn="1"/>
        </p:nvSpPr>
        <p:spPr bwMode="auto">
          <a:xfrm>
            <a:off x="5181600" y="6400800"/>
            <a:ext cx="2438400" cy="381000"/>
          </a:xfrm>
          <a:prstGeom prst="rect">
            <a:avLst/>
          </a:prstGeom>
          <a:noFill/>
          <a:ln w="9525">
            <a:noFill/>
            <a:miter lim="800000"/>
            <a:headEnd/>
            <a:tailEnd/>
          </a:ln>
        </p:spPr>
        <p:txBody>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a:defRPr/>
            </a:pPr>
            <a:r>
              <a:rPr lang="de-DE" sz="1000" smtClean="0"/>
              <a:t>Department of </a:t>
            </a:r>
          </a:p>
          <a:p>
            <a:pPr algn="ctr">
              <a:defRPr/>
            </a:pPr>
            <a:r>
              <a:rPr lang="de-DE" sz="1000" smtClean="0"/>
              <a:t>Preclinical Imaging and Radiopharmacy</a:t>
            </a:r>
          </a:p>
          <a:p>
            <a:pPr algn="ctr">
              <a:defRPr/>
            </a:pPr>
            <a:endParaRPr lang="de-DE" sz="1000" smtClean="0"/>
          </a:p>
        </p:txBody>
      </p:sp>
      <p:pic>
        <p:nvPicPr>
          <p:cNvPr id="6" name="Picture 12"/>
          <p:cNvPicPr>
            <a:picLocks noChangeAspect="1" noChangeArrowheads="1"/>
          </p:cNvPicPr>
          <p:nvPr userDrawn="1"/>
        </p:nvPicPr>
        <p:blipFill>
          <a:blip r:embed="rId3"/>
          <a:srcRect/>
          <a:stretch>
            <a:fillRect/>
          </a:stretch>
        </p:blipFill>
        <p:spPr bwMode="auto">
          <a:xfrm>
            <a:off x="7548563" y="6354763"/>
            <a:ext cx="1209675" cy="503237"/>
          </a:xfrm>
          <a:prstGeom prst="rect">
            <a:avLst/>
          </a:prstGeom>
          <a:noFill/>
          <a:ln w="9525">
            <a:noFill/>
            <a:miter lim="800000"/>
            <a:headEnd/>
            <a:tailEnd/>
          </a:ln>
        </p:spPr>
      </p:pic>
      <p:pic>
        <p:nvPicPr>
          <p:cNvPr id="7" name="Picture 14" descr="WSIC_Logo_gr"/>
          <p:cNvPicPr>
            <a:picLocks noChangeAspect="1" noChangeArrowheads="1"/>
          </p:cNvPicPr>
          <p:nvPr userDrawn="1"/>
        </p:nvPicPr>
        <p:blipFill>
          <a:blip r:embed="rId4"/>
          <a:srcRect/>
          <a:stretch>
            <a:fillRect/>
          </a:stretch>
        </p:blipFill>
        <p:spPr bwMode="auto">
          <a:xfrm>
            <a:off x="469900" y="6357938"/>
            <a:ext cx="1466850" cy="409575"/>
          </a:xfrm>
          <a:prstGeom prst="rect">
            <a:avLst/>
          </a:prstGeom>
          <a:noFill/>
          <a:ln w="9525">
            <a:noFill/>
            <a:miter lim="800000"/>
            <a:headEnd/>
            <a:tailEnd/>
          </a:ln>
        </p:spPr>
      </p:pic>
      <p:sp>
        <p:nvSpPr>
          <p:cNvPr id="8" name="Foliennummernplatzhalter 3"/>
          <p:cNvSpPr>
            <a:spLocks noGrp="1"/>
          </p:cNvSpPr>
          <p:nvPr>
            <p:ph type="sldNum" sz="quarter" idx="10"/>
          </p:nvPr>
        </p:nvSpPr>
        <p:spPr>
          <a:xfrm>
            <a:off x="4495800" y="6565900"/>
            <a:ext cx="685800" cy="381000"/>
          </a:xfrm>
          <a:prstGeom prst="rect">
            <a:avLst/>
          </a:prstGeom>
        </p:spPr>
        <p:txBody>
          <a:bodyPr vert="horz" wrap="square" lIns="91440" tIns="45720" rIns="91440" bIns="45720" numCol="1" anchor="t" anchorCtr="0" compatLnSpc="1">
            <a:prstTxWarp prst="textNoShape">
              <a:avLst/>
            </a:prstTxWarp>
          </a:bodyPr>
          <a:lstStyle>
            <a:lvl1pPr eaLnBrk="0" hangingPunct="0">
              <a:defRPr>
                <a:ea typeface="MS PGothic" charset="0"/>
              </a:defRPr>
            </a:lvl1pPr>
          </a:lstStyle>
          <a:p>
            <a:pPr>
              <a:defRPr/>
            </a:pPr>
            <a:fld id="{28BCEF8A-4335-49E7-B665-8509A075F938}" type="slidenum">
              <a:rPr lang="de-DE"/>
              <a:pPr>
                <a:defRPr/>
              </a:pPr>
              <a:t>‹Nr.›</a:t>
            </a:fld>
            <a:endParaRPr lang="de-DE"/>
          </a:p>
        </p:txBody>
      </p:sp>
    </p:spTree>
    <p:extLst>
      <p:ext uri="{BB962C8B-B14F-4D97-AF65-F5344CB8AC3E}">
        <p14:creationId xmlns:p14="http://schemas.microsoft.com/office/powerpoint/2010/main" val="32543398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Abschnittsüberschrift">
    <p:spTree>
      <p:nvGrpSpPr>
        <p:cNvPr id="1" name=""/>
        <p:cNvGrpSpPr/>
        <p:nvPr/>
      </p:nvGrpSpPr>
      <p:grpSpPr>
        <a:xfrm>
          <a:off x="0" y="0"/>
          <a:ext cx="0" cy="0"/>
          <a:chOff x="0" y="0"/>
          <a:chExt cx="0" cy="0"/>
        </a:xfrm>
      </p:grpSpPr>
      <p:sp>
        <p:nvSpPr>
          <p:cNvPr id="2" name="Line 15"/>
          <p:cNvSpPr>
            <a:spLocks noChangeShapeType="1"/>
          </p:cNvSpPr>
          <p:nvPr userDrawn="1"/>
        </p:nvSpPr>
        <p:spPr bwMode="auto">
          <a:xfrm>
            <a:off x="457200" y="692150"/>
            <a:ext cx="8229600" cy="0"/>
          </a:xfrm>
          <a:prstGeom prst="line">
            <a:avLst/>
          </a:prstGeom>
          <a:noFill/>
          <a:ln w="12700">
            <a:solidFill>
              <a:srgbClr val="21549E"/>
            </a:solidFill>
            <a:round/>
            <a:headEnd/>
            <a:tailEnd/>
          </a:ln>
          <a:extLst>
            <a:ext uri="{909E8E84-426E-40DD-AFC4-6F175D3DCCD1}">
              <a14:hiddenFill xmlns:a14="http://schemas.microsoft.com/office/drawing/2010/main">
                <a:noFill/>
              </a14:hiddenFill>
            </a:ext>
          </a:extLst>
        </p:spPr>
        <p:txBody>
          <a:bodyPr/>
          <a:lstStyle/>
          <a:p>
            <a:endParaRPr lang="de-DE"/>
          </a:p>
        </p:txBody>
      </p:sp>
      <p:pic>
        <p:nvPicPr>
          <p:cNvPr id="3" name="Picture 16" descr="sEKUT_WortBildMarke_W_RGB"/>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24675" y="141288"/>
            <a:ext cx="17526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Line 23"/>
          <p:cNvSpPr>
            <a:spLocks noChangeShapeType="1"/>
          </p:cNvSpPr>
          <p:nvPr userDrawn="1"/>
        </p:nvSpPr>
        <p:spPr bwMode="auto">
          <a:xfrm>
            <a:off x="457200" y="6289675"/>
            <a:ext cx="8229600" cy="0"/>
          </a:xfrm>
          <a:prstGeom prst="line">
            <a:avLst/>
          </a:prstGeom>
          <a:noFill/>
          <a:ln w="12700">
            <a:solidFill>
              <a:srgbClr val="B5152B"/>
            </a:solidFill>
            <a:round/>
            <a:headEnd/>
            <a:tailEnd/>
          </a:ln>
          <a:extLst>
            <a:ext uri="{909E8E84-426E-40DD-AFC4-6F175D3DCCD1}">
              <a14:hiddenFill xmlns:a14="http://schemas.microsoft.com/office/drawing/2010/main">
                <a:noFill/>
              </a14:hiddenFill>
            </a:ext>
          </a:extLst>
        </p:spPr>
        <p:txBody>
          <a:bodyPr/>
          <a:lstStyle/>
          <a:p>
            <a:endParaRPr lang="de-DE"/>
          </a:p>
        </p:txBody>
      </p:sp>
      <p:sp>
        <p:nvSpPr>
          <p:cNvPr id="5" name="Rectangle 27"/>
          <p:cNvSpPr txBox="1">
            <a:spLocks noChangeArrowheads="1"/>
          </p:cNvSpPr>
          <p:nvPr userDrawn="1"/>
        </p:nvSpPr>
        <p:spPr bwMode="auto">
          <a:xfrm>
            <a:off x="5181600" y="6400800"/>
            <a:ext cx="2438400" cy="381000"/>
          </a:xfrm>
          <a:prstGeom prst="rect">
            <a:avLst/>
          </a:prstGeom>
          <a:noFill/>
          <a:ln w="9525">
            <a:noFill/>
            <a:miter lim="800000"/>
            <a:headEnd/>
            <a:tailEnd/>
          </a:ln>
        </p:spPr>
        <p:txBody>
          <a:bodyPr/>
          <a:lstStyle>
            <a:lvl1pPr>
              <a:defRPr sz="2400">
                <a:solidFill>
                  <a:schemeClr val="tx1"/>
                </a:solidFill>
                <a:latin typeface="Arial" charset="0"/>
                <a:ea typeface="ＭＳ Ｐゴシック" charset="0"/>
                <a:cs typeface="ＭＳ Ｐゴシック" charset="0"/>
              </a:defRPr>
            </a:lvl1pPr>
            <a:lvl2pPr marL="37931725" indent="-37474525">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400">
                <a:solidFill>
                  <a:schemeClr val="tx1"/>
                </a:solidFill>
                <a:latin typeface="Arial" charset="0"/>
                <a:ea typeface="ＭＳ Ｐゴシック" charset="0"/>
              </a:defRPr>
            </a:lvl4pPr>
            <a:lvl5pPr>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defTabSz="457200" eaLnBrk="1" fontAlgn="auto" hangingPunct="1">
              <a:spcBef>
                <a:spcPts val="0"/>
              </a:spcBef>
              <a:spcAft>
                <a:spcPts val="0"/>
              </a:spcAft>
              <a:defRPr/>
            </a:pPr>
            <a:r>
              <a:rPr lang="de-DE" sz="1000" smtClean="0">
                <a:solidFill>
                  <a:prstClr val="black"/>
                </a:solidFill>
              </a:rPr>
              <a:t>Department of </a:t>
            </a:r>
          </a:p>
          <a:p>
            <a:pPr algn="ctr" defTabSz="457200" eaLnBrk="1" fontAlgn="auto" hangingPunct="1">
              <a:spcBef>
                <a:spcPts val="0"/>
              </a:spcBef>
              <a:spcAft>
                <a:spcPts val="0"/>
              </a:spcAft>
              <a:defRPr/>
            </a:pPr>
            <a:r>
              <a:rPr lang="de-DE" sz="1000" smtClean="0">
                <a:solidFill>
                  <a:prstClr val="black"/>
                </a:solidFill>
              </a:rPr>
              <a:t>Preclinical Imaging and Radiopharmacy</a:t>
            </a:r>
          </a:p>
          <a:p>
            <a:pPr algn="ctr" defTabSz="457200" eaLnBrk="1" fontAlgn="auto" hangingPunct="1">
              <a:spcBef>
                <a:spcPts val="0"/>
              </a:spcBef>
              <a:spcAft>
                <a:spcPts val="0"/>
              </a:spcAft>
              <a:defRPr/>
            </a:pPr>
            <a:endParaRPr lang="de-DE" sz="1000" smtClean="0">
              <a:solidFill>
                <a:prstClr val="black"/>
              </a:solidFill>
            </a:endParaRPr>
          </a:p>
        </p:txBody>
      </p:sp>
      <p:pic>
        <p:nvPicPr>
          <p:cNvPr id="6" name="Picture 12"/>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548563" y="6354763"/>
            <a:ext cx="1209675"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4" descr="WSIC_Logo_g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469900" y="6357938"/>
            <a:ext cx="1466850"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Foliennummernplatzhalter 3"/>
          <p:cNvSpPr>
            <a:spLocks noGrp="1"/>
          </p:cNvSpPr>
          <p:nvPr>
            <p:ph type="sldNum" sz="quarter" idx="10"/>
          </p:nvPr>
        </p:nvSpPr>
        <p:spPr>
          <a:xfrm>
            <a:off x="4495800" y="6565900"/>
            <a:ext cx="685800" cy="381000"/>
          </a:xfrm>
          <a:prstGeom prst="rect">
            <a:avLst/>
          </a:prstGeom>
        </p:spPr>
        <p:txBody>
          <a:bodyPr anchor="t"/>
          <a:lstStyle>
            <a:lvl1pPr defTabSz="914400" eaLnBrk="0" hangingPunct="0">
              <a:defRPr/>
            </a:lvl1pPr>
          </a:lstStyle>
          <a:p>
            <a:pPr>
              <a:defRPr/>
            </a:pPr>
            <a:fld id="{93665B1E-53ED-4D7B-B773-A3B20A357AD5}" type="slidenum">
              <a:rPr lang="de-DE" altLang="de-DE"/>
              <a:pPr>
                <a:defRPr/>
              </a:pPr>
              <a:t>‹Nr.›</a:t>
            </a:fld>
            <a:endParaRPr lang="de-DE" altLang="de-DE"/>
          </a:p>
        </p:txBody>
      </p:sp>
    </p:spTree>
    <p:extLst>
      <p:ext uri="{BB962C8B-B14F-4D97-AF65-F5344CB8AC3E}">
        <p14:creationId xmlns:p14="http://schemas.microsoft.com/office/powerpoint/2010/main" val="5485519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en-US"/>
          </a:p>
        </p:txBody>
      </p:sp>
      <p:sp>
        <p:nvSpPr>
          <p:cNvPr id="3" name="Inhaltsplatzhalter 2"/>
          <p:cNvSpPr>
            <a:spLocks noGrp="1"/>
          </p:cNvSpPr>
          <p:nvPr>
            <p:ph idx="1"/>
          </p:nvPr>
        </p:nvSpPr>
        <p:spPr/>
        <p:txBody>
          <a:body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Tree>
    <p:extLst>
      <p:ext uri="{BB962C8B-B14F-4D97-AF65-F5344CB8AC3E}">
        <p14:creationId xmlns:p14="http://schemas.microsoft.com/office/powerpoint/2010/main" val="18098852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Mastertitelformat bearbeiten</a:t>
            </a:r>
            <a:endParaRPr lang="en-US"/>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Mastertextformat bearbeiten</a:t>
            </a:r>
          </a:p>
        </p:txBody>
      </p:sp>
    </p:spTree>
    <p:extLst>
      <p:ext uri="{BB962C8B-B14F-4D97-AF65-F5344CB8AC3E}">
        <p14:creationId xmlns:p14="http://schemas.microsoft.com/office/powerpoint/2010/main" val="22433162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en-US"/>
          </a:p>
        </p:txBody>
      </p:sp>
      <p:sp>
        <p:nvSpPr>
          <p:cNvPr id="3" name="Inhaltsplatzhalter 2"/>
          <p:cNvSpPr>
            <a:spLocks noGrp="1"/>
          </p:cNvSpPr>
          <p:nvPr>
            <p:ph sz="half" idx="1"/>
          </p:nvPr>
        </p:nvSpPr>
        <p:spPr>
          <a:xfrm>
            <a:off x="457200" y="1301750"/>
            <a:ext cx="3773488" cy="4359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Inhaltsplatzhalter 3"/>
          <p:cNvSpPr>
            <a:spLocks noGrp="1"/>
          </p:cNvSpPr>
          <p:nvPr>
            <p:ph sz="half" idx="2"/>
          </p:nvPr>
        </p:nvSpPr>
        <p:spPr>
          <a:xfrm>
            <a:off x="4383088" y="1301750"/>
            <a:ext cx="3775075" cy="4359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Tree>
    <p:extLst>
      <p:ext uri="{BB962C8B-B14F-4D97-AF65-F5344CB8AC3E}">
        <p14:creationId xmlns:p14="http://schemas.microsoft.com/office/powerpoint/2010/main" val="22292940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smtClean="0"/>
              <a:t>Mastertitelformat bearbeiten</a:t>
            </a:r>
            <a:endParaRPr lang="en-US"/>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Mastertextformat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Mastertextformat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Tree>
    <p:extLst>
      <p:ext uri="{BB962C8B-B14F-4D97-AF65-F5344CB8AC3E}">
        <p14:creationId xmlns:p14="http://schemas.microsoft.com/office/powerpoint/2010/main" val="744609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en-US"/>
          </a:p>
        </p:txBody>
      </p:sp>
    </p:spTree>
    <p:extLst>
      <p:ext uri="{BB962C8B-B14F-4D97-AF65-F5344CB8AC3E}">
        <p14:creationId xmlns:p14="http://schemas.microsoft.com/office/powerpoint/2010/main" val="13516466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22722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Inhalt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lstStyle>
            <a:lvl1pPr algn="l">
              <a:defRPr sz="2000" b="1"/>
            </a:lvl1pPr>
          </a:lstStyle>
          <a:p>
            <a:r>
              <a:rPr lang="de-DE" smtClean="0"/>
              <a:t>Mastertitelformat bearbeiten</a:t>
            </a:r>
            <a:endParaRPr lang="en-US"/>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Mastertextformat bearbeiten</a:t>
            </a:r>
          </a:p>
        </p:txBody>
      </p:sp>
    </p:spTree>
    <p:extLst>
      <p:ext uri="{BB962C8B-B14F-4D97-AF65-F5344CB8AC3E}">
        <p14:creationId xmlns:p14="http://schemas.microsoft.com/office/powerpoint/2010/main" val="17537093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Bild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lstStyle>
            <a:lvl1pPr algn="l">
              <a:defRPr sz="2000" b="1"/>
            </a:lvl1pPr>
          </a:lstStyle>
          <a:p>
            <a:r>
              <a:rPr lang="de-DE" smtClean="0"/>
              <a:t>Mastertitelformat bearbeiten</a:t>
            </a:r>
            <a:endParaRPr lang="en-US"/>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Mastertextformat bearbeiten</a:t>
            </a:r>
          </a:p>
        </p:txBody>
      </p:sp>
    </p:spTree>
    <p:extLst>
      <p:ext uri="{BB962C8B-B14F-4D97-AF65-F5344CB8AC3E}">
        <p14:creationId xmlns:p14="http://schemas.microsoft.com/office/powerpoint/2010/main" val="18320451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en-US"/>
          </a:p>
        </p:txBody>
      </p:sp>
      <p:sp>
        <p:nvSpPr>
          <p:cNvPr id="3" name="Vertikaler Textplatzhalter 2"/>
          <p:cNvSpPr>
            <a:spLocks noGrp="1"/>
          </p:cNvSpPr>
          <p:nvPr>
            <p:ph type="body" orient="vert" idx="1"/>
          </p:nvPr>
        </p:nvSpPr>
        <p:spPr/>
        <p:txBody>
          <a:bodyPr vert="eaVert"/>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Tree>
    <p:extLst>
      <p:ext uri="{BB962C8B-B14F-4D97-AF65-F5344CB8AC3E}">
        <p14:creationId xmlns:p14="http://schemas.microsoft.com/office/powerpoint/2010/main" val="9225951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57975" y="174625"/>
            <a:ext cx="2065338" cy="5486400"/>
          </a:xfrm>
        </p:spPr>
        <p:txBody>
          <a:bodyPr vert="eaVert"/>
          <a:lstStyle/>
          <a:p>
            <a:r>
              <a:rPr lang="de-DE" smtClean="0"/>
              <a:t>Mastertitelformat bearbeiten</a:t>
            </a:r>
            <a:endParaRPr lang="en-US"/>
          </a:p>
        </p:txBody>
      </p:sp>
      <p:sp>
        <p:nvSpPr>
          <p:cNvPr id="3" name="Vertikaler Textplatzhalter 2"/>
          <p:cNvSpPr>
            <a:spLocks noGrp="1"/>
          </p:cNvSpPr>
          <p:nvPr>
            <p:ph type="body" orient="vert" idx="1"/>
          </p:nvPr>
        </p:nvSpPr>
        <p:spPr>
          <a:xfrm>
            <a:off x="457200" y="174625"/>
            <a:ext cx="6048375" cy="5486400"/>
          </a:xfrm>
        </p:spPr>
        <p:txBody>
          <a:bodyPr vert="eaVert"/>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Tree>
    <p:extLst>
      <p:ext uri="{BB962C8B-B14F-4D97-AF65-F5344CB8AC3E}">
        <p14:creationId xmlns:p14="http://schemas.microsoft.com/office/powerpoint/2010/main" val="268138290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bl" preserve="1">
  <p:cSld name="Titel und Tabelle">
    <p:spTree>
      <p:nvGrpSpPr>
        <p:cNvPr id="1" name=""/>
        <p:cNvGrpSpPr/>
        <p:nvPr/>
      </p:nvGrpSpPr>
      <p:grpSpPr>
        <a:xfrm>
          <a:off x="0" y="0"/>
          <a:ext cx="0" cy="0"/>
          <a:chOff x="0" y="0"/>
          <a:chExt cx="0" cy="0"/>
        </a:xfrm>
      </p:grpSpPr>
      <p:sp>
        <p:nvSpPr>
          <p:cNvPr id="2" name="Titel 1"/>
          <p:cNvSpPr>
            <a:spLocks noGrp="1"/>
          </p:cNvSpPr>
          <p:nvPr>
            <p:ph type="title"/>
          </p:nvPr>
        </p:nvSpPr>
        <p:spPr>
          <a:xfrm>
            <a:off x="468313" y="174625"/>
            <a:ext cx="8255000" cy="427038"/>
          </a:xfrm>
        </p:spPr>
        <p:txBody>
          <a:bodyPr/>
          <a:lstStyle/>
          <a:p>
            <a:r>
              <a:rPr lang="de-DE" smtClean="0"/>
              <a:t>Mastertitelformat bearbeiten</a:t>
            </a:r>
            <a:endParaRPr lang="en-US"/>
          </a:p>
        </p:txBody>
      </p:sp>
      <p:sp>
        <p:nvSpPr>
          <p:cNvPr id="3" name="Tabellenplatzhalter 2"/>
          <p:cNvSpPr>
            <a:spLocks noGrp="1"/>
          </p:cNvSpPr>
          <p:nvPr>
            <p:ph type="tbl" idx="1"/>
          </p:nvPr>
        </p:nvSpPr>
        <p:spPr>
          <a:xfrm>
            <a:off x="457200" y="1301750"/>
            <a:ext cx="7700963" cy="4359275"/>
          </a:xfrm>
        </p:spPr>
        <p:txBody>
          <a:bodyPr/>
          <a:lstStyle/>
          <a:p>
            <a:pPr lvl="0"/>
            <a:endParaRPr lang="en-US" noProof="0"/>
          </a:p>
        </p:txBody>
      </p:sp>
    </p:spTree>
    <p:extLst>
      <p:ext uri="{BB962C8B-B14F-4D97-AF65-F5344CB8AC3E}">
        <p14:creationId xmlns:p14="http://schemas.microsoft.com/office/powerpoint/2010/main" val="250394084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Abschnittsüberschrift">
    <p:spTree>
      <p:nvGrpSpPr>
        <p:cNvPr id="1" name=""/>
        <p:cNvGrpSpPr/>
        <p:nvPr/>
      </p:nvGrpSpPr>
      <p:grpSpPr>
        <a:xfrm>
          <a:off x="0" y="0"/>
          <a:ext cx="0" cy="0"/>
          <a:chOff x="0" y="0"/>
          <a:chExt cx="0" cy="0"/>
        </a:xfrm>
      </p:grpSpPr>
      <p:sp>
        <p:nvSpPr>
          <p:cNvPr id="2" name="Line 15"/>
          <p:cNvSpPr>
            <a:spLocks noChangeShapeType="1"/>
          </p:cNvSpPr>
          <p:nvPr userDrawn="1"/>
        </p:nvSpPr>
        <p:spPr bwMode="auto">
          <a:xfrm>
            <a:off x="457200" y="692150"/>
            <a:ext cx="8229600" cy="0"/>
          </a:xfrm>
          <a:prstGeom prst="line">
            <a:avLst/>
          </a:prstGeom>
          <a:noFill/>
          <a:ln w="12700">
            <a:solidFill>
              <a:srgbClr val="21549E"/>
            </a:solidFill>
            <a:round/>
            <a:headEnd/>
            <a:tailEnd/>
          </a:ln>
          <a:extLst>
            <a:ext uri="{909E8E84-426E-40DD-AFC4-6F175D3DCCD1}">
              <a14:hiddenFill xmlns:a14="http://schemas.microsoft.com/office/drawing/2010/main">
                <a:noFill/>
              </a14:hiddenFill>
            </a:ext>
          </a:extLst>
        </p:spPr>
        <p:txBody>
          <a:bodyPr/>
          <a:lstStyle/>
          <a:p>
            <a:endParaRPr lang="de-DE" smtClean="0">
              <a:solidFill>
                <a:srgbClr val="000000"/>
              </a:solidFill>
              <a:latin typeface="Arial" pitchFamily="34" charset="0"/>
              <a:ea typeface="ＭＳ Ｐゴシック" pitchFamily="34" charset="-128"/>
            </a:endParaRPr>
          </a:p>
        </p:txBody>
      </p:sp>
      <p:pic>
        <p:nvPicPr>
          <p:cNvPr id="3" name="Picture 16" descr="sEKUT_WortBildMarke_W_RGB"/>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24675" y="141288"/>
            <a:ext cx="17526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Line 23"/>
          <p:cNvSpPr>
            <a:spLocks noChangeShapeType="1"/>
          </p:cNvSpPr>
          <p:nvPr userDrawn="1"/>
        </p:nvSpPr>
        <p:spPr bwMode="auto">
          <a:xfrm>
            <a:off x="457200" y="6289675"/>
            <a:ext cx="8229600" cy="0"/>
          </a:xfrm>
          <a:prstGeom prst="line">
            <a:avLst/>
          </a:prstGeom>
          <a:noFill/>
          <a:ln w="12700">
            <a:solidFill>
              <a:srgbClr val="B5152B"/>
            </a:solidFill>
            <a:round/>
            <a:headEnd/>
            <a:tailEnd/>
          </a:ln>
          <a:extLst>
            <a:ext uri="{909E8E84-426E-40DD-AFC4-6F175D3DCCD1}">
              <a14:hiddenFill xmlns:a14="http://schemas.microsoft.com/office/drawing/2010/main">
                <a:noFill/>
              </a14:hiddenFill>
            </a:ext>
          </a:extLst>
        </p:spPr>
        <p:txBody>
          <a:bodyPr/>
          <a:lstStyle/>
          <a:p>
            <a:endParaRPr lang="de-DE" smtClean="0">
              <a:solidFill>
                <a:srgbClr val="000000"/>
              </a:solidFill>
              <a:latin typeface="Arial" pitchFamily="34" charset="0"/>
              <a:ea typeface="ＭＳ Ｐゴシック" pitchFamily="34" charset="-128"/>
            </a:endParaRPr>
          </a:p>
        </p:txBody>
      </p:sp>
      <p:sp>
        <p:nvSpPr>
          <p:cNvPr id="5" name="Rectangle 27"/>
          <p:cNvSpPr txBox="1">
            <a:spLocks noChangeArrowheads="1"/>
          </p:cNvSpPr>
          <p:nvPr userDrawn="1"/>
        </p:nvSpPr>
        <p:spPr bwMode="auto">
          <a:xfrm>
            <a:off x="5181600" y="6400800"/>
            <a:ext cx="2438400" cy="381000"/>
          </a:xfrm>
          <a:prstGeom prst="rect">
            <a:avLst/>
          </a:prstGeom>
          <a:noFill/>
          <a:ln w="9525">
            <a:noFill/>
            <a:miter lim="800000"/>
            <a:headEnd/>
            <a:tailEnd/>
          </a:ln>
        </p:spPr>
        <p:txBody>
          <a:bodyPr/>
          <a:lstStyle>
            <a:lvl1pPr>
              <a:defRPr sz="2400">
                <a:solidFill>
                  <a:schemeClr val="tx1"/>
                </a:solidFill>
                <a:latin typeface="Arial" charset="0"/>
                <a:ea typeface="ＭＳ Ｐゴシック" charset="0"/>
                <a:cs typeface="ＭＳ Ｐゴシック" charset="0"/>
              </a:defRPr>
            </a:lvl1pPr>
            <a:lvl2pPr marL="37931725" indent="-37474525">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400">
                <a:solidFill>
                  <a:schemeClr val="tx1"/>
                </a:solidFill>
                <a:latin typeface="Arial" charset="0"/>
                <a:ea typeface="ＭＳ Ｐゴシック" charset="0"/>
              </a:defRPr>
            </a:lvl4pPr>
            <a:lvl5pPr>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a:defRPr/>
            </a:pPr>
            <a:r>
              <a:rPr lang="de-DE" sz="1000" smtClean="0">
                <a:solidFill>
                  <a:srgbClr val="000000"/>
                </a:solidFill>
              </a:rPr>
              <a:t>Department of </a:t>
            </a:r>
          </a:p>
          <a:p>
            <a:pPr algn="ctr">
              <a:defRPr/>
            </a:pPr>
            <a:r>
              <a:rPr lang="de-DE" sz="1000" smtClean="0">
                <a:solidFill>
                  <a:srgbClr val="000000"/>
                </a:solidFill>
              </a:rPr>
              <a:t>Preclinical Imaging and Radiopharmacy</a:t>
            </a:r>
          </a:p>
          <a:p>
            <a:pPr algn="ctr">
              <a:defRPr/>
            </a:pPr>
            <a:endParaRPr lang="de-DE" sz="1000" smtClean="0">
              <a:solidFill>
                <a:srgbClr val="000000"/>
              </a:solidFill>
            </a:endParaRPr>
          </a:p>
        </p:txBody>
      </p:sp>
      <p:pic>
        <p:nvPicPr>
          <p:cNvPr id="6" name="Picture 12"/>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548563" y="6354763"/>
            <a:ext cx="1209675"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4" descr="WSIC_Logo_g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469900" y="6357938"/>
            <a:ext cx="1466850"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Foliennummernplatzhalter 3"/>
          <p:cNvSpPr>
            <a:spLocks noGrp="1"/>
          </p:cNvSpPr>
          <p:nvPr>
            <p:ph type="sldNum" sz="quarter" idx="10"/>
          </p:nvPr>
        </p:nvSpPr>
        <p:spPr>
          <a:xfrm>
            <a:off x="4495800" y="6565900"/>
            <a:ext cx="685800" cy="381000"/>
          </a:xfrm>
          <a:prstGeom prst="rect">
            <a:avLst/>
          </a:prstGeom>
        </p:spPr>
        <p:txBody>
          <a:bodyPr vert="horz" wrap="square" lIns="91440" tIns="45720" rIns="91440" bIns="45720" numCol="1" anchor="t" anchorCtr="0" compatLnSpc="1">
            <a:prstTxWarp prst="textNoShape">
              <a:avLst/>
            </a:prstTxWarp>
          </a:bodyPr>
          <a:lstStyle>
            <a:lvl1pPr>
              <a:defRPr/>
            </a:lvl1pPr>
          </a:lstStyle>
          <a:p>
            <a:fld id="{E67AD5A2-7767-4B61-B3AD-FE3E3594DD05}" type="slidenum">
              <a:rPr lang="de-DE" altLang="de-DE" smtClean="0">
                <a:solidFill>
                  <a:srgbClr val="000000"/>
                </a:solidFill>
                <a:latin typeface="Arial" pitchFamily="34" charset="0"/>
                <a:ea typeface="ＭＳ Ｐゴシック" pitchFamily="34" charset="-128"/>
              </a:rPr>
              <a:pPr/>
              <a:t>‹Nr.›</a:t>
            </a:fld>
            <a:endParaRPr lang="de-DE" altLang="de-DE" smtClean="0">
              <a:solidFill>
                <a:srgbClr val="000000"/>
              </a:solidFill>
              <a:latin typeface="Arial" pitchFamily="34" charset="0"/>
              <a:ea typeface="ＭＳ Ｐゴシック" pitchFamily="34" charset="-128"/>
            </a:endParaRPr>
          </a:p>
        </p:txBody>
      </p:sp>
    </p:spTree>
    <p:extLst>
      <p:ext uri="{BB962C8B-B14F-4D97-AF65-F5344CB8AC3E}">
        <p14:creationId xmlns:p14="http://schemas.microsoft.com/office/powerpoint/2010/main" val="180657932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theme" Target="../theme/theme1.xml"/><Relationship Id="rId17" Type="http://schemas.openxmlformats.org/officeDocument/2006/relationships/image" Target="../media/image1.jpeg"/><Relationship Id="rId18" Type="http://schemas.openxmlformats.org/officeDocument/2006/relationships/image" Target="../media/image2.png"/><Relationship Id="rId19" Type="http://schemas.openxmlformats.org/officeDocument/2006/relationships/image" Target="../media/image3.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6.xml"/><Relationship Id="rId12" Type="http://schemas.openxmlformats.org/officeDocument/2006/relationships/slideLayout" Target="../slideLayouts/slideLayout27.xml"/><Relationship Id="rId13" Type="http://schemas.openxmlformats.org/officeDocument/2006/relationships/theme" Target="../theme/theme2.xml"/><Relationship Id="rId14" Type="http://schemas.openxmlformats.org/officeDocument/2006/relationships/image" Target="../media/image1.jpeg"/><Relationship Id="rId15" Type="http://schemas.openxmlformats.org/officeDocument/2006/relationships/image" Target="../media/image2.png"/><Relationship Id="rId16" Type="http://schemas.openxmlformats.org/officeDocument/2006/relationships/image" Target="../media/image3.jpeg"/><Relationship Id="rId1" Type="http://schemas.openxmlformats.org/officeDocument/2006/relationships/slideLayout" Target="../slideLayouts/slideLayout16.xml"/><Relationship Id="rId2" Type="http://schemas.openxmlformats.org/officeDocument/2006/relationships/slideLayout" Target="../slideLayouts/slideLayout17.xml"/><Relationship Id="rId3" Type="http://schemas.openxmlformats.org/officeDocument/2006/relationships/slideLayout" Target="../slideLayouts/slideLayout18.xml"/><Relationship Id="rId4" Type="http://schemas.openxmlformats.org/officeDocument/2006/relationships/slideLayout" Target="../slideLayouts/slideLayout19.xml"/><Relationship Id="rId5" Type="http://schemas.openxmlformats.org/officeDocument/2006/relationships/slideLayout" Target="../slideLayouts/slideLayout20.xml"/><Relationship Id="rId6" Type="http://schemas.openxmlformats.org/officeDocument/2006/relationships/slideLayout" Target="../slideLayouts/slideLayout21.xml"/><Relationship Id="rId7" Type="http://schemas.openxmlformats.org/officeDocument/2006/relationships/slideLayout" Target="../slideLayouts/slideLayout22.xml"/><Relationship Id="rId8" Type="http://schemas.openxmlformats.org/officeDocument/2006/relationships/slideLayout" Target="../slideLayouts/slideLayout23.xml"/><Relationship Id="rId9" Type="http://schemas.openxmlformats.org/officeDocument/2006/relationships/slideLayout" Target="../slideLayouts/slideLayout24.xml"/><Relationship Id="rId10"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Line 15"/>
          <p:cNvSpPr>
            <a:spLocks noChangeShapeType="1"/>
          </p:cNvSpPr>
          <p:nvPr userDrawn="1"/>
        </p:nvSpPr>
        <p:spPr bwMode="auto">
          <a:xfrm>
            <a:off x="457200" y="692150"/>
            <a:ext cx="8229600" cy="0"/>
          </a:xfrm>
          <a:prstGeom prst="line">
            <a:avLst/>
          </a:prstGeom>
          <a:noFill/>
          <a:ln w="12700">
            <a:solidFill>
              <a:srgbClr val="21549E"/>
            </a:solidFill>
            <a:round/>
            <a:headEnd/>
            <a:tailEnd/>
          </a:ln>
          <a:extLst/>
        </p:spPr>
        <p:txBody>
          <a:bodyPr/>
          <a:lstStyle/>
          <a:p>
            <a:pPr eaLnBrk="0" hangingPunct="0">
              <a:defRPr/>
            </a:pPr>
            <a:endParaRPr lang="de-DE">
              <a:ea typeface="MS PGothic" charset="0"/>
            </a:endParaRPr>
          </a:p>
        </p:txBody>
      </p:sp>
      <p:pic>
        <p:nvPicPr>
          <p:cNvPr id="1027" name="Picture 16" descr="sEKUT_WortBildMarke_W_RGB"/>
          <p:cNvPicPr>
            <a:picLocks noChangeAspect="1" noChangeArrowheads="1"/>
          </p:cNvPicPr>
          <p:nvPr userDrawn="1"/>
        </p:nvPicPr>
        <p:blipFill>
          <a:blip r:embed="rId17"/>
          <a:srcRect/>
          <a:stretch>
            <a:fillRect/>
          </a:stretch>
        </p:blipFill>
        <p:spPr bwMode="auto">
          <a:xfrm>
            <a:off x="6924675" y="141288"/>
            <a:ext cx="1752600" cy="458787"/>
          </a:xfrm>
          <a:prstGeom prst="rect">
            <a:avLst/>
          </a:prstGeom>
          <a:noFill/>
          <a:ln w="9525">
            <a:noFill/>
            <a:miter lim="800000"/>
            <a:headEnd/>
            <a:tailEnd/>
          </a:ln>
        </p:spPr>
      </p:pic>
      <p:sp>
        <p:nvSpPr>
          <p:cNvPr id="1028" name="Line 23"/>
          <p:cNvSpPr>
            <a:spLocks noChangeShapeType="1"/>
          </p:cNvSpPr>
          <p:nvPr userDrawn="1"/>
        </p:nvSpPr>
        <p:spPr bwMode="auto">
          <a:xfrm>
            <a:off x="457200" y="6289675"/>
            <a:ext cx="8229600" cy="0"/>
          </a:xfrm>
          <a:prstGeom prst="line">
            <a:avLst/>
          </a:prstGeom>
          <a:noFill/>
          <a:ln w="12700">
            <a:solidFill>
              <a:srgbClr val="B5152B"/>
            </a:solidFill>
            <a:round/>
            <a:headEnd/>
            <a:tailEnd/>
          </a:ln>
          <a:extLst/>
        </p:spPr>
        <p:txBody>
          <a:bodyPr/>
          <a:lstStyle/>
          <a:p>
            <a:pPr eaLnBrk="0" hangingPunct="0">
              <a:defRPr/>
            </a:pPr>
            <a:endParaRPr lang="de-DE">
              <a:ea typeface="MS PGothic" charset="0"/>
            </a:endParaRPr>
          </a:p>
        </p:txBody>
      </p:sp>
      <p:sp>
        <p:nvSpPr>
          <p:cNvPr id="1029" name="Rectangle 17"/>
          <p:cNvSpPr>
            <a:spLocks noGrp="1" noChangeArrowheads="1"/>
          </p:cNvSpPr>
          <p:nvPr>
            <p:ph type="title"/>
          </p:nvPr>
        </p:nvSpPr>
        <p:spPr bwMode="auto">
          <a:xfrm>
            <a:off x="468313" y="174625"/>
            <a:ext cx="8255000" cy="427038"/>
          </a:xfrm>
          <a:prstGeom prst="rect">
            <a:avLst/>
          </a:prstGeom>
          <a:noFill/>
          <a:ln w="9525">
            <a:noFill/>
            <a:miter lim="800000"/>
            <a:headEnd/>
            <a:tailEnd/>
          </a:ln>
        </p:spPr>
        <p:txBody>
          <a:bodyPr vert="horz" wrap="square" lIns="0" tIns="0" rIns="0" bIns="0" numCol="1" anchor="b" anchorCtr="0" compatLnSpc="1">
            <a:prstTxWarp prst="textNoShape">
              <a:avLst/>
            </a:prstTxWarp>
            <a:spAutoFit/>
          </a:bodyPr>
          <a:lstStyle/>
          <a:p>
            <a:pPr lvl="0"/>
            <a:r>
              <a:rPr lang="de-DE" smtClean="0"/>
              <a:t>Mastertitelformat bearbeiten</a:t>
            </a:r>
          </a:p>
        </p:txBody>
      </p:sp>
      <p:sp>
        <p:nvSpPr>
          <p:cNvPr id="1030" name="Rectangle 18"/>
          <p:cNvSpPr>
            <a:spLocks noGrp="1" noChangeArrowheads="1"/>
          </p:cNvSpPr>
          <p:nvPr>
            <p:ph type="body" idx="1"/>
          </p:nvPr>
        </p:nvSpPr>
        <p:spPr bwMode="auto">
          <a:xfrm>
            <a:off x="457200" y="1301750"/>
            <a:ext cx="7700963" cy="435927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1035" name="Rectangle 27"/>
          <p:cNvSpPr txBox="1">
            <a:spLocks noChangeArrowheads="1"/>
          </p:cNvSpPr>
          <p:nvPr userDrawn="1"/>
        </p:nvSpPr>
        <p:spPr bwMode="auto">
          <a:xfrm>
            <a:off x="5181600" y="6400800"/>
            <a:ext cx="2438400" cy="381000"/>
          </a:xfrm>
          <a:prstGeom prst="rect">
            <a:avLst/>
          </a:prstGeom>
          <a:noFill/>
          <a:ln w="9525">
            <a:noFill/>
            <a:miter lim="800000"/>
            <a:headEnd/>
            <a:tailEnd/>
          </a:ln>
        </p:spPr>
        <p:txBody>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a:defRPr/>
            </a:pPr>
            <a:r>
              <a:rPr lang="de-DE" sz="1000" smtClean="0"/>
              <a:t>Department of </a:t>
            </a:r>
          </a:p>
          <a:p>
            <a:pPr algn="ctr">
              <a:defRPr/>
            </a:pPr>
            <a:r>
              <a:rPr lang="de-DE" sz="1000" smtClean="0"/>
              <a:t>Preclinical Imaging and Radiopharmacy</a:t>
            </a:r>
          </a:p>
          <a:p>
            <a:pPr algn="ctr">
              <a:defRPr/>
            </a:pPr>
            <a:endParaRPr lang="de-DE" sz="1000" smtClean="0"/>
          </a:p>
        </p:txBody>
      </p:sp>
      <p:pic>
        <p:nvPicPr>
          <p:cNvPr id="1032" name="Picture 12"/>
          <p:cNvPicPr>
            <a:picLocks noChangeAspect="1" noChangeArrowheads="1"/>
          </p:cNvPicPr>
          <p:nvPr userDrawn="1"/>
        </p:nvPicPr>
        <p:blipFill>
          <a:blip r:embed="rId18"/>
          <a:srcRect/>
          <a:stretch>
            <a:fillRect/>
          </a:stretch>
        </p:blipFill>
        <p:spPr bwMode="auto">
          <a:xfrm>
            <a:off x="7548563" y="6354763"/>
            <a:ext cx="1209675" cy="503237"/>
          </a:xfrm>
          <a:prstGeom prst="rect">
            <a:avLst/>
          </a:prstGeom>
          <a:noFill/>
          <a:ln w="9525">
            <a:noFill/>
            <a:miter lim="800000"/>
            <a:headEnd/>
            <a:tailEnd/>
          </a:ln>
        </p:spPr>
      </p:pic>
      <p:pic>
        <p:nvPicPr>
          <p:cNvPr id="1033" name="Picture 14" descr="WSIC_Logo_gr"/>
          <p:cNvPicPr>
            <a:picLocks noChangeAspect="1" noChangeArrowheads="1"/>
          </p:cNvPicPr>
          <p:nvPr userDrawn="1"/>
        </p:nvPicPr>
        <p:blipFill>
          <a:blip r:embed="rId19"/>
          <a:srcRect/>
          <a:stretch>
            <a:fillRect/>
          </a:stretch>
        </p:blipFill>
        <p:spPr bwMode="auto">
          <a:xfrm>
            <a:off x="469900" y="6357938"/>
            <a:ext cx="1466850" cy="40957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63" r:id="rId1"/>
    <p:sldLayoutId id="2147483662" r:id="rId2"/>
    <p:sldLayoutId id="2147483661" r:id="rId3"/>
    <p:sldLayoutId id="2147483660" r:id="rId4"/>
    <p:sldLayoutId id="2147483659" r:id="rId5"/>
    <p:sldLayoutId id="2147483658" r:id="rId6"/>
    <p:sldLayoutId id="2147483657" r:id="rId7"/>
    <p:sldLayoutId id="2147483656" r:id="rId8"/>
    <p:sldLayoutId id="2147483655" r:id="rId9"/>
    <p:sldLayoutId id="2147483654" r:id="rId10"/>
    <p:sldLayoutId id="2147483653" r:id="rId11"/>
    <p:sldLayoutId id="2147483666" r:id="rId12"/>
    <p:sldLayoutId id="2147483667" r:id="rId13"/>
    <p:sldLayoutId id="2147483693" r:id="rId14"/>
    <p:sldLayoutId id="2147483694" r:id="rId15"/>
  </p:sldLayoutIdLst>
  <p:timing>
    <p:tnLst>
      <p:par>
        <p:cTn id="1" dur="indefinite" restart="never" nodeType="tmRoot"/>
      </p:par>
    </p:tnLst>
  </p:timing>
  <p:hf hdr="0" dt="0"/>
  <p:txStyles>
    <p:titleStyle>
      <a:lvl1pPr algn="l" rtl="0" eaLnBrk="0" fontAlgn="base" hangingPunct="0">
        <a:spcBef>
          <a:spcPct val="0"/>
        </a:spcBef>
        <a:spcAft>
          <a:spcPct val="0"/>
        </a:spcAft>
        <a:defRPr sz="2800" b="1">
          <a:solidFill>
            <a:srgbClr val="21549E"/>
          </a:solidFill>
          <a:latin typeface="+mj-lt"/>
          <a:ea typeface="MS PGothic" charset="0"/>
          <a:cs typeface="MS PGothic" charset="0"/>
        </a:defRPr>
      </a:lvl1pPr>
      <a:lvl2pPr algn="l" rtl="0" eaLnBrk="0" fontAlgn="base" hangingPunct="0">
        <a:spcBef>
          <a:spcPct val="0"/>
        </a:spcBef>
        <a:spcAft>
          <a:spcPct val="0"/>
        </a:spcAft>
        <a:defRPr sz="2800" b="1">
          <a:solidFill>
            <a:srgbClr val="21549E"/>
          </a:solidFill>
          <a:latin typeface="Arial" charset="0"/>
          <a:ea typeface="MS PGothic" charset="0"/>
          <a:cs typeface="MS PGothic" charset="0"/>
        </a:defRPr>
      </a:lvl2pPr>
      <a:lvl3pPr algn="l" rtl="0" eaLnBrk="0" fontAlgn="base" hangingPunct="0">
        <a:spcBef>
          <a:spcPct val="0"/>
        </a:spcBef>
        <a:spcAft>
          <a:spcPct val="0"/>
        </a:spcAft>
        <a:defRPr sz="2800" b="1">
          <a:solidFill>
            <a:srgbClr val="21549E"/>
          </a:solidFill>
          <a:latin typeface="Arial" charset="0"/>
          <a:ea typeface="MS PGothic" charset="0"/>
          <a:cs typeface="MS PGothic" charset="0"/>
        </a:defRPr>
      </a:lvl3pPr>
      <a:lvl4pPr algn="l" rtl="0" eaLnBrk="0" fontAlgn="base" hangingPunct="0">
        <a:spcBef>
          <a:spcPct val="0"/>
        </a:spcBef>
        <a:spcAft>
          <a:spcPct val="0"/>
        </a:spcAft>
        <a:defRPr sz="2800" b="1">
          <a:solidFill>
            <a:srgbClr val="21549E"/>
          </a:solidFill>
          <a:latin typeface="Arial" charset="0"/>
          <a:ea typeface="MS PGothic" charset="0"/>
          <a:cs typeface="MS PGothic" charset="0"/>
        </a:defRPr>
      </a:lvl4pPr>
      <a:lvl5pPr algn="l" rtl="0" eaLnBrk="0" fontAlgn="base" hangingPunct="0">
        <a:spcBef>
          <a:spcPct val="0"/>
        </a:spcBef>
        <a:spcAft>
          <a:spcPct val="0"/>
        </a:spcAft>
        <a:defRPr sz="2800" b="1">
          <a:solidFill>
            <a:srgbClr val="21549E"/>
          </a:solidFill>
          <a:latin typeface="Arial" charset="0"/>
          <a:ea typeface="MS PGothic" charset="0"/>
          <a:cs typeface="MS PGothic" charset="0"/>
        </a:defRPr>
      </a:lvl5pPr>
      <a:lvl6pPr marL="457200" algn="l" rtl="0" fontAlgn="base">
        <a:spcBef>
          <a:spcPct val="0"/>
        </a:spcBef>
        <a:spcAft>
          <a:spcPct val="0"/>
        </a:spcAft>
        <a:defRPr sz="2800" b="1">
          <a:solidFill>
            <a:srgbClr val="21549E"/>
          </a:solidFill>
          <a:latin typeface="Arial" charset="0"/>
          <a:ea typeface="ＭＳ Ｐゴシック" charset="-128"/>
          <a:cs typeface="ＭＳ Ｐゴシック" charset="-128"/>
        </a:defRPr>
      </a:lvl6pPr>
      <a:lvl7pPr marL="914400" algn="l" rtl="0" fontAlgn="base">
        <a:spcBef>
          <a:spcPct val="0"/>
        </a:spcBef>
        <a:spcAft>
          <a:spcPct val="0"/>
        </a:spcAft>
        <a:defRPr sz="2800" b="1">
          <a:solidFill>
            <a:srgbClr val="21549E"/>
          </a:solidFill>
          <a:latin typeface="Arial" charset="0"/>
          <a:ea typeface="ＭＳ Ｐゴシック" charset="-128"/>
          <a:cs typeface="ＭＳ Ｐゴシック" charset="-128"/>
        </a:defRPr>
      </a:lvl7pPr>
      <a:lvl8pPr marL="1371600" algn="l" rtl="0" fontAlgn="base">
        <a:spcBef>
          <a:spcPct val="0"/>
        </a:spcBef>
        <a:spcAft>
          <a:spcPct val="0"/>
        </a:spcAft>
        <a:defRPr sz="2800" b="1">
          <a:solidFill>
            <a:srgbClr val="21549E"/>
          </a:solidFill>
          <a:latin typeface="Arial" charset="0"/>
          <a:ea typeface="ＭＳ Ｐゴシック" charset="-128"/>
          <a:cs typeface="ＭＳ Ｐゴシック" charset="-128"/>
        </a:defRPr>
      </a:lvl8pPr>
      <a:lvl9pPr marL="1828800" algn="l" rtl="0" fontAlgn="base">
        <a:spcBef>
          <a:spcPct val="0"/>
        </a:spcBef>
        <a:spcAft>
          <a:spcPct val="0"/>
        </a:spcAft>
        <a:defRPr sz="2800" b="1">
          <a:solidFill>
            <a:srgbClr val="21549E"/>
          </a:solidFill>
          <a:latin typeface="Arial" charset="0"/>
          <a:ea typeface="ＭＳ Ｐゴシック" charset="-128"/>
          <a:cs typeface="ＭＳ Ｐゴシック" charset="-128"/>
        </a:defRPr>
      </a:lvl9pPr>
    </p:titleStyle>
    <p:bodyStyle>
      <a:lvl1pPr marL="342900" indent="-342900" algn="l" rtl="0" eaLnBrk="0" fontAlgn="base" hangingPunct="0">
        <a:spcBef>
          <a:spcPct val="20000"/>
        </a:spcBef>
        <a:spcAft>
          <a:spcPct val="0"/>
        </a:spcAft>
        <a:buClr>
          <a:srgbClr val="21549E"/>
        </a:buClr>
        <a:buChar char="•"/>
        <a:defRPr sz="2600">
          <a:solidFill>
            <a:schemeClr val="tx1"/>
          </a:solidFill>
          <a:latin typeface="+mn-lt"/>
          <a:ea typeface="MS PGothic" charset="0"/>
          <a:cs typeface="MS PGothic" charset="0"/>
        </a:defRPr>
      </a:lvl1pPr>
      <a:lvl2pPr marL="742950" indent="-285750" algn="l" rtl="0" eaLnBrk="0" fontAlgn="base" hangingPunct="0">
        <a:spcBef>
          <a:spcPct val="20000"/>
        </a:spcBef>
        <a:spcAft>
          <a:spcPct val="0"/>
        </a:spcAft>
        <a:buClr>
          <a:srgbClr val="21549E"/>
        </a:buClr>
        <a:buChar char="–"/>
        <a:defRPr sz="2600">
          <a:solidFill>
            <a:schemeClr val="tx1"/>
          </a:solidFill>
          <a:latin typeface="+mn-lt"/>
          <a:ea typeface="MS PGothic" charset="0"/>
          <a:cs typeface="MS PGothic" charset="0"/>
        </a:defRPr>
      </a:lvl2pPr>
      <a:lvl3pPr marL="1143000" indent="-228600" algn="l" rtl="0" eaLnBrk="0" fontAlgn="base" hangingPunct="0">
        <a:spcBef>
          <a:spcPct val="20000"/>
        </a:spcBef>
        <a:spcAft>
          <a:spcPct val="0"/>
        </a:spcAft>
        <a:buClr>
          <a:srgbClr val="21549E"/>
        </a:buClr>
        <a:buChar char="•"/>
        <a:defRPr sz="2400">
          <a:solidFill>
            <a:schemeClr val="tx1"/>
          </a:solidFill>
          <a:latin typeface="+mn-lt"/>
          <a:ea typeface="MS PGothic" charset="0"/>
          <a:cs typeface="MS PGothic" charset="0"/>
        </a:defRPr>
      </a:lvl3pPr>
      <a:lvl4pPr marL="1600200" indent="-228600" algn="l" rtl="0" eaLnBrk="0" fontAlgn="base" hangingPunct="0">
        <a:spcBef>
          <a:spcPct val="20000"/>
        </a:spcBef>
        <a:spcAft>
          <a:spcPct val="0"/>
        </a:spcAft>
        <a:buClr>
          <a:srgbClr val="21549E"/>
        </a:buClr>
        <a:buChar char="–"/>
        <a:defRPr sz="2000">
          <a:solidFill>
            <a:schemeClr val="tx1"/>
          </a:solidFill>
          <a:latin typeface="+mn-lt"/>
          <a:ea typeface="MS PGothic" charset="0"/>
          <a:cs typeface="MS PGothic" charset="0"/>
        </a:defRPr>
      </a:lvl4pPr>
      <a:lvl5pPr marL="2057400" indent="-228600" algn="l" rtl="0" eaLnBrk="0" fontAlgn="base" hangingPunct="0">
        <a:spcBef>
          <a:spcPct val="20000"/>
        </a:spcBef>
        <a:spcAft>
          <a:spcPct val="0"/>
        </a:spcAft>
        <a:buClr>
          <a:srgbClr val="21549E"/>
        </a:buClr>
        <a:buChar char="»"/>
        <a:defRPr sz="2000">
          <a:solidFill>
            <a:schemeClr val="tx1"/>
          </a:solidFill>
          <a:latin typeface="+mn-lt"/>
          <a:ea typeface="MS PGothic" charset="0"/>
          <a:cs typeface="MS PGothic" charset="0"/>
        </a:defRPr>
      </a:lvl5pPr>
      <a:lvl6pPr marL="2514600" indent="-228600" algn="l" rtl="0" fontAlgn="base">
        <a:spcBef>
          <a:spcPct val="20000"/>
        </a:spcBef>
        <a:spcAft>
          <a:spcPct val="0"/>
        </a:spcAft>
        <a:buClr>
          <a:srgbClr val="21549E"/>
        </a:buClr>
        <a:buChar char="»"/>
        <a:defRPr sz="2000">
          <a:solidFill>
            <a:schemeClr val="tx1"/>
          </a:solidFill>
          <a:latin typeface="+mn-lt"/>
          <a:ea typeface="+mn-ea"/>
        </a:defRPr>
      </a:lvl6pPr>
      <a:lvl7pPr marL="2971800" indent="-228600" algn="l" rtl="0" fontAlgn="base">
        <a:spcBef>
          <a:spcPct val="20000"/>
        </a:spcBef>
        <a:spcAft>
          <a:spcPct val="0"/>
        </a:spcAft>
        <a:buClr>
          <a:srgbClr val="21549E"/>
        </a:buClr>
        <a:buChar char="»"/>
        <a:defRPr sz="2000">
          <a:solidFill>
            <a:schemeClr val="tx1"/>
          </a:solidFill>
          <a:latin typeface="+mn-lt"/>
          <a:ea typeface="+mn-ea"/>
        </a:defRPr>
      </a:lvl7pPr>
      <a:lvl8pPr marL="3429000" indent="-228600" algn="l" rtl="0" fontAlgn="base">
        <a:spcBef>
          <a:spcPct val="20000"/>
        </a:spcBef>
        <a:spcAft>
          <a:spcPct val="0"/>
        </a:spcAft>
        <a:buClr>
          <a:srgbClr val="21549E"/>
        </a:buClr>
        <a:buChar char="»"/>
        <a:defRPr sz="2000">
          <a:solidFill>
            <a:schemeClr val="tx1"/>
          </a:solidFill>
          <a:latin typeface="+mn-lt"/>
          <a:ea typeface="+mn-ea"/>
        </a:defRPr>
      </a:lvl8pPr>
      <a:lvl9pPr marL="3886200" indent="-228600" algn="l" rtl="0" fontAlgn="base">
        <a:spcBef>
          <a:spcPct val="20000"/>
        </a:spcBef>
        <a:spcAft>
          <a:spcPct val="0"/>
        </a:spcAft>
        <a:buClr>
          <a:srgbClr val="21549E"/>
        </a:buClr>
        <a:buChar char="»"/>
        <a:defRPr sz="2000">
          <a:solidFill>
            <a:schemeClr val="tx1"/>
          </a:solidFill>
          <a:latin typeface="+mn-lt"/>
          <a:ea typeface="+mn-ea"/>
        </a:defRPr>
      </a:lvl9pPr>
    </p:bodyStyle>
    <p:other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Line 15"/>
          <p:cNvSpPr>
            <a:spLocks noChangeShapeType="1"/>
          </p:cNvSpPr>
          <p:nvPr userDrawn="1"/>
        </p:nvSpPr>
        <p:spPr bwMode="auto">
          <a:xfrm>
            <a:off x="457200" y="692150"/>
            <a:ext cx="8229600" cy="0"/>
          </a:xfrm>
          <a:prstGeom prst="line">
            <a:avLst/>
          </a:prstGeom>
          <a:noFill/>
          <a:ln w="12700">
            <a:solidFill>
              <a:srgbClr val="21549E"/>
            </a:solidFill>
            <a:round/>
            <a:headEnd/>
            <a:tailEnd/>
          </a:ln>
          <a:extLst>
            <a:ext uri="{909E8E84-426E-40DD-AFC4-6F175D3DCCD1}">
              <a14:hiddenFill xmlns:a14="http://schemas.microsoft.com/office/drawing/2010/main">
                <a:noFill/>
              </a14:hiddenFill>
            </a:ext>
          </a:extLst>
        </p:spPr>
        <p:txBody>
          <a:bodyPr/>
          <a:lstStyle/>
          <a:p>
            <a:endParaRPr lang="de-DE" smtClean="0">
              <a:solidFill>
                <a:srgbClr val="000000"/>
              </a:solidFill>
              <a:latin typeface="Arial" pitchFamily="34" charset="0"/>
              <a:ea typeface="ＭＳ Ｐゴシック" pitchFamily="34" charset="-128"/>
            </a:endParaRPr>
          </a:p>
        </p:txBody>
      </p:sp>
      <p:pic>
        <p:nvPicPr>
          <p:cNvPr id="1027" name="Picture 16" descr="sEKUT_WortBildMarke_W_RGB"/>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6924675" y="141288"/>
            <a:ext cx="17526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 name="Line 23"/>
          <p:cNvSpPr>
            <a:spLocks noChangeShapeType="1"/>
          </p:cNvSpPr>
          <p:nvPr userDrawn="1"/>
        </p:nvSpPr>
        <p:spPr bwMode="auto">
          <a:xfrm>
            <a:off x="457200" y="6289675"/>
            <a:ext cx="8229600" cy="0"/>
          </a:xfrm>
          <a:prstGeom prst="line">
            <a:avLst/>
          </a:prstGeom>
          <a:noFill/>
          <a:ln w="12700">
            <a:solidFill>
              <a:srgbClr val="B5152B"/>
            </a:solidFill>
            <a:round/>
            <a:headEnd/>
            <a:tailEnd/>
          </a:ln>
          <a:extLst>
            <a:ext uri="{909E8E84-426E-40DD-AFC4-6F175D3DCCD1}">
              <a14:hiddenFill xmlns:a14="http://schemas.microsoft.com/office/drawing/2010/main">
                <a:noFill/>
              </a14:hiddenFill>
            </a:ext>
          </a:extLst>
        </p:spPr>
        <p:txBody>
          <a:bodyPr/>
          <a:lstStyle/>
          <a:p>
            <a:endParaRPr lang="de-DE" smtClean="0">
              <a:solidFill>
                <a:srgbClr val="000000"/>
              </a:solidFill>
              <a:latin typeface="Arial" pitchFamily="34" charset="0"/>
              <a:ea typeface="ＭＳ Ｐゴシック" pitchFamily="34" charset="-128"/>
            </a:endParaRPr>
          </a:p>
        </p:txBody>
      </p:sp>
      <p:sp>
        <p:nvSpPr>
          <p:cNvPr id="1029" name="Rectangle 17"/>
          <p:cNvSpPr>
            <a:spLocks noGrp="1" noChangeArrowheads="1"/>
          </p:cNvSpPr>
          <p:nvPr>
            <p:ph type="title"/>
          </p:nvPr>
        </p:nvSpPr>
        <p:spPr bwMode="auto">
          <a:xfrm>
            <a:off x="468313" y="174625"/>
            <a:ext cx="82550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spAutoFit/>
          </a:bodyPr>
          <a:lstStyle/>
          <a:p>
            <a:pPr lvl="0"/>
            <a:r>
              <a:rPr lang="de-DE" altLang="de-DE" smtClean="0"/>
              <a:t>Mastertitelformat bearbeiten</a:t>
            </a:r>
          </a:p>
        </p:txBody>
      </p:sp>
      <p:sp>
        <p:nvSpPr>
          <p:cNvPr id="1030" name="Rectangle 18"/>
          <p:cNvSpPr>
            <a:spLocks noGrp="1" noChangeArrowheads="1"/>
          </p:cNvSpPr>
          <p:nvPr>
            <p:ph type="body" idx="1"/>
          </p:nvPr>
        </p:nvSpPr>
        <p:spPr bwMode="auto">
          <a:xfrm>
            <a:off x="457200" y="1301750"/>
            <a:ext cx="7700963" cy="435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de-DE" altLang="de-DE" smtClean="0"/>
              <a:t>Mastertextformat bearbeiten</a:t>
            </a:r>
          </a:p>
          <a:p>
            <a:pPr lvl="1"/>
            <a:r>
              <a:rPr lang="de-DE" altLang="de-DE" smtClean="0"/>
              <a:t>Zweite Ebene</a:t>
            </a:r>
          </a:p>
          <a:p>
            <a:pPr lvl="2"/>
            <a:r>
              <a:rPr lang="de-DE" altLang="de-DE" smtClean="0"/>
              <a:t>Dritte Ebene</a:t>
            </a:r>
          </a:p>
          <a:p>
            <a:pPr lvl="3"/>
            <a:r>
              <a:rPr lang="de-DE" altLang="de-DE" smtClean="0"/>
              <a:t>Vierte Ebene</a:t>
            </a:r>
          </a:p>
          <a:p>
            <a:pPr lvl="4"/>
            <a:r>
              <a:rPr lang="de-DE" altLang="de-DE" smtClean="0"/>
              <a:t>Fünfte Ebene</a:t>
            </a:r>
          </a:p>
        </p:txBody>
      </p:sp>
      <p:sp>
        <p:nvSpPr>
          <p:cNvPr id="1035" name="Rectangle 27"/>
          <p:cNvSpPr txBox="1">
            <a:spLocks noChangeArrowheads="1"/>
          </p:cNvSpPr>
          <p:nvPr userDrawn="1"/>
        </p:nvSpPr>
        <p:spPr bwMode="auto">
          <a:xfrm>
            <a:off x="5181600" y="6400800"/>
            <a:ext cx="2438400" cy="381000"/>
          </a:xfrm>
          <a:prstGeom prst="rect">
            <a:avLst/>
          </a:prstGeom>
          <a:noFill/>
          <a:ln w="9525">
            <a:noFill/>
            <a:miter lim="800000"/>
            <a:headEnd/>
            <a:tailEnd/>
          </a:ln>
        </p:spPr>
        <p:txBody>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a:defRPr/>
            </a:pPr>
            <a:r>
              <a:rPr lang="de-DE" sz="1000" smtClean="0">
                <a:solidFill>
                  <a:srgbClr val="000000"/>
                </a:solidFill>
              </a:rPr>
              <a:t>Department of </a:t>
            </a:r>
          </a:p>
          <a:p>
            <a:pPr algn="ctr">
              <a:defRPr/>
            </a:pPr>
            <a:r>
              <a:rPr lang="de-DE" sz="1000" smtClean="0">
                <a:solidFill>
                  <a:srgbClr val="000000"/>
                </a:solidFill>
              </a:rPr>
              <a:t>Preclinical Imaging and Radiopharmacy</a:t>
            </a:r>
          </a:p>
          <a:p>
            <a:pPr algn="ctr">
              <a:defRPr/>
            </a:pPr>
            <a:endParaRPr lang="de-DE" sz="1000" smtClean="0">
              <a:solidFill>
                <a:srgbClr val="000000"/>
              </a:solidFill>
            </a:endParaRPr>
          </a:p>
        </p:txBody>
      </p:sp>
      <p:pic>
        <p:nvPicPr>
          <p:cNvPr id="1032" name="Picture 12"/>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7548563" y="6354763"/>
            <a:ext cx="1209675"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14" descr="WSIC_Logo_gr"/>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469900" y="6357938"/>
            <a:ext cx="1466850"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92160457"/>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Lst>
  <p:timing>
    <p:tnLst>
      <p:par>
        <p:cTn id="1" dur="indefinite" restart="never" nodeType="tmRoot"/>
      </p:par>
    </p:tnLst>
  </p:timing>
  <p:hf hdr="0" dt="0"/>
  <p:txStyles>
    <p:titleStyle>
      <a:lvl1pPr algn="l" rtl="0" eaLnBrk="0" fontAlgn="base" hangingPunct="0">
        <a:spcBef>
          <a:spcPct val="0"/>
        </a:spcBef>
        <a:spcAft>
          <a:spcPct val="0"/>
        </a:spcAft>
        <a:defRPr sz="2800" b="1">
          <a:solidFill>
            <a:srgbClr val="21549E"/>
          </a:solidFill>
          <a:latin typeface="+mj-lt"/>
          <a:ea typeface="ＭＳ Ｐゴシック" charset="0"/>
          <a:cs typeface="ＭＳ Ｐゴシック" pitchFamily="34" charset="-128"/>
        </a:defRPr>
      </a:lvl1pPr>
      <a:lvl2pPr algn="l" rtl="0" eaLnBrk="0" fontAlgn="base" hangingPunct="0">
        <a:spcBef>
          <a:spcPct val="0"/>
        </a:spcBef>
        <a:spcAft>
          <a:spcPct val="0"/>
        </a:spcAft>
        <a:defRPr sz="2800" b="1">
          <a:solidFill>
            <a:srgbClr val="21549E"/>
          </a:solidFill>
          <a:latin typeface="Arial" charset="0"/>
          <a:ea typeface="ＭＳ Ｐゴシック" charset="0"/>
          <a:cs typeface="ＭＳ Ｐゴシック" pitchFamily="34" charset="-128"/>
        </a:defRPr>
      </a:lvl2pPr>
      <a:lvl3pPr algn="l" rtl="0" eaLnBrk="0" fontAlgn="base" hangingPunct="0">
        <a:spcBef>
          <a:spcPct val="0"/>
        </a:spcBef>
        <a:spcAft>
          <a:spcPct val="0"/>
        </a:spcAft>
        <a:defRPr sz="2800" b="1">
          <a:solidFill>
            <a:srgbClr val="21549E"/>
          </a:solidFill>
          <a:latin typeface="Arial" charset="0"/>
          <a:ea typeface="ＭＳ Ｐゴシック" charset="0"/>
          <a:cs typeface="ＭＳ Ｐゴシック" pitchFamily="34" charset="-128"/>
        </a:defRPr>
      </a:lvl3pPr>
      <a:lvl4pPr algn="l" rtl="0" eaLnBrk="0" fontAlgn="base" hangingPunct="0">
        <a:spcBef>
          <a:spcPct val="0"/>
        </a:spcBef>
        <a:spcAft>
          <a:spcPct val="0"/>
        </a:spcAft>
        <a:defRPr sz="2800" b="1">
          <a:solidFill>
            <a:srgbClr val="21549E"/>
          </a:solidFill>
          <a:latin typeface="Arial" charset="0"/>
          <a:ea typeface="ＭＳ Ｐゴシック" charset="0"/>
          <a:cs typeface="ＭＳ Ｐゴシック" pitchFamily="34" charset="-128"/>
        </a:defRPr>
      </a:lvl4pPr>
      <a:lvl5pPr algn="l" rtl="0" eaLnBrk="0" fontAlgn="base" hangingPunct="0">
        <a:spcBef>
          <a:spcPct val="0"/>
        </a:spcBef>
        <a:spcAft>
          <a:spcPct val="0"/>
        </a:spcAft>
        <a:defRPr sz="2800" b="1">
          <a:solidFill>
            <a:srgbClr val="21549E"/>
          </a:solidFill>
          <a:latin typeface="Arial" charset="0"/>
          <a:ea typeface="ＭＳ Ｐゴシック" charset="0"/>
          <a:cs typeface="ＭＳ Ｐゴシック" pitchFamily="34" charset="-128"/>
        </a:defRPr>
      </a:lvl5pPr>
      <a:lvl6pPr marL="457200" algn="l" rtl="0" fontAlgn="base">
        <a:spcBef>
          <a:spcPct val="0"/>
        </a:spcBef>
        <a:spcAft>
          <a:spcPct val="0"/>
        </a:spcAft>
        <a:defRPr sz="2800" b="1">
          <a:solidFill>
            <a:srgbClr val="21549E"/>
          </a:solidFill>
          <a:latin typeface="Arial" charset="0"/>
          <a:ea typeface="ＭＳ Ｐゴシック" charset="-128"/>
          <a:cs typeface="ＭＳ Ｐゴシック" charset="-128"/>
        </a:defRPr>
      </a:lvl6pPr>
      <a:lvl7pPr marL="914400" algn="l" rtl="0" fontAlgn="base">
        <a:spcBef>
          <a:spcPct val="0"/>
        </a:spcBef>
        <a:spcAft>
          <a:spcPct val="0"/>
        </a:spcAft>
        <a:defRPr sz="2800" b="1">
          <a:solidFill>
            <a:srgbClr val="21549E"/>
          </a:solidFill>
          <a:latin typeface="Arial" charset="0"/>
          <a:ea typeface="ＭＳ Ｐゴシック" charset="-128"/>
          <a:cs typeface="ＭＳ Ｐゴシック" charset="-128"/>
        </a:defRPr>
      </a:lvl7pPr>
      <a:lvl8pPr marL="1371600" algn="l" rtl="0" fontAlgn="base">
        <a:spcBef>
          <a:spcPct val="0"/>
        </a:spcBef>
        <a:spcAft>
          <a:spcPct val="0"/>
        </a:spcAft>
        <a:defRPr sz="2800" b="1">
          <a:solidFill>
            <a:srgbClr val="21549E"/>
          </a:solidFill>
          <a:latin typeface="Arial" charset="0"/>
          <a:ea typeface="ＭＳ Ｐゴシック" charset="-128"/>
          <a:cs typeface="ＭＳ Ｐゴシック" charset="-128"/>
        </a:defRPr>
      </a:lvl8pPr>
      <a:lvl9pPr marL="1828800" algn="l" rtl="0" fontAlgn="base">
        <a:spcBef>
          <a:spcPct val="0"/>
        </a:spcBef>
        <a:spcAft>
          <a:spcPct val="0"/>
        </a:spcAft>
        <a:defRPr sz="2800" b="1">
          <a:solidFill>
            <a:srgbClr val="21549E"/>
          </a:solidFill>
          <a:latin typeface="Arial" charset="0"/>
          <a:ea typeface="ＭＳ Ｐゴシック" charset="-128"/>
          <a:cs typeface="ＭＳ Ｐゴシック" charset="-128"/>
        </a:defRPr>
      </a:lvl9pPr>
    </p:titleStyle>
    <p:bodyStyle>
      <a:lvl1pPr marL="342900" indent="-342900" algn="l" rtl="0" eaLnBrk="0" fontAlgn="base" hangingPunct="0">
        <a:spcBef>
          <a:spcPct val="20000"/>
        </a:spcBef>
        <a:spcAft>
          <a:spcPct val="0"/>
        </a:spcAft>
        <a:buClr>
          <a:srgbClr val="21549E"/>
        </a:buClr>
        <a:buChar char="•"/>
        <a:defRPr sz="2600">
          <a:solidFill>
            <a:schemeClr val="tx1"/>
          </a:solidFill>
          <a:latin typeface="+mn-lt"/>
          <a:ea typeface="ＭＳ Ｐゴシック" charset="0"/>
          <a:cs typeface="ＭＳ Ｐゴシック" pitchFamily="34" charset="-128"/>
        </a:defRPr>
      </a:lvl1pPr>
      <a:lvl2pPr marL="742950" indent="-285750" algn="l" rtl="0" eaLnBrk="0" fontAlgn="base" hangingPunct="0">
        <a:spcBef>
          <a:spcPct val="20000"/>
        </a:spcBef>
        <a:spcAft>
          <a:spcPct val="0"/>
        </a:spcAft>
        <a:buClr>
          <a:srgbClr val="21549E"/>
        </a:buClr>
        <a:buChar char="–"/>
        <a:defRPr sz="2600">
          <a:solidFill>
            <a:schemeClr val="tx1"/>
          </a:solidFill>
          <a:latin typeface="+mn-lt"/>
          <a:ea typeface="ＭＳ Ｐゴシック" pitchFamily="34" charset="-128"/>
          <a:cs typeface="ＭＳ Ｐゴシック" pitchFamily="34" charset="-128"/>
        </a:defRPr>
      </a:lvl2pPr>
      <a:lvl3pPr marL="1143000" indent="-228600" algn="l" rtl="0" eaLnBrk="0" fontAlgn="base" hangingPunct="0">
        <a:spcBef>
          <a:spcPct val="20000"/>
        </a:spcBef>
        <a:spcAft>
          <a:spcPct val="0"/>
        </a:spcAft>
        <a:buClr>
          <a:srgbClr val="21549E"/>
        </a:buClr>
        <a:buChar char="•"/>
        <a:defRPr sz="2400">
          <a:solidFill>
            <a:schemeClr val="tx1"/>
          </a:solidFill>
          <a:latin typeface="+mn-lt"/>
          <a:ea typeface="ＭＳ Ｐゴシック" pitchFamily="34" charset="-128"/>
          <a:cs typeface="ＭＳ Ｐゴシック" pitchFamily="34" charset="-128"/>
        </a:defRPr>
      </a:lvl3pPr>
      <a:lvl4pPr marL="1600200" indent="-228600" algn="l" rtl="0" eaLnBrk="0" fontAlgn="base" hangingPunct="0">
        <a:spcBef>
          <a:spcPct val="20000"/>
        </a:spcBef>
        <a:spcAft>
          <a:spcPct val="0"/>
        </a:spcAft>
        <a:buClr>
          <a:srgbClr val="21549E"/>
        </a:buClr>
        <a:buChar char="–"/>
        <a:defRPr sz="2000">
          <a:solidFill>
            <a:schemeClr val="tx1"/>
          </a:solidFill>
          <a:latin typeface="+mn-lt"/>
          <a:ea typeface="ＭＳ Ｐゴシック" pitchFamily="34" charset="-128"/>
          <a:cs typeface="ＭＳ Ｐゴシック" pitchFamily="34" charset="-128"/>
        </a:defRPr>
      </a:lvl4pPr>
      <a:lvl5pPr marL="2057400" indent="-228600" algn="l" rtl="0" eaLnBrk="0" fontAlgn="base" hangingPunct="0">
        <a:spcBef>
          <a:spcPct val="20000"/>
        </a:spcBef>
        <a:spcAft>
          <a:spcPct val="0"/>
        </a:spcAft>
        <a:buClr>
          <a:srgbClr val="21549E"/>
        </a:buClr>
        <a:buChar char="»"/>
        <a:defRPr sz="2000">
          <a:solidFill>
            <a:schemeClr val="tx1"/>
          </a:solidFill>
          <a:latin typeface="+mn-lt"/>
          <a:ea typeface="ＭＳ Ｐゴシック" pitchFamily="34" charset="-128"/>
          <a:cs typeface="ＭＳ Ｐゴシック" pitchFamily="34" charset="-128"/>
        </a:defRPr>
      </a:lvl5pPr>
      <a:lvl6pPr marL="2514600" indent="-228600" algn="l" rtl="0" fontAlgn="base">
        <a:spcBef>
          <a:spcPct val="20000"/>
        </a:spcBef>
        <a:spcAft>
          <a:spcPct val="0"/>
        </a:spcAft>
        <a:buClr>
          <a:srgbClr val="21549E"/>
        </a:buClr>
        <a:buChar char="»"/>
        <a:defRPr sz="2000">
          <a:solidFill>
            <a:schemeClr val="tx1"/>
          </a:solidFill>
          <a:latin typeface="+mn-lt"/>
          <a:ea typeface="+mn-ea"/>
        </a:defRPr>
      </a:lvl6pPr>
      <a:lvl7pPr marL="2971800" indent="-228600" algn="l" rtl="0" fontAlgn="base">
        <a:spcBef>
          <a:spcPct val="20000"/>
        </a:spcBef>
        <a:spcAft>
          <a:spcPct val="0"/>
        </a:spcAft>
        <a:buClr>
          <a:srgbClr val="21549E"/>
        </a:buClr>
        <a:buChar char="»"/>
        <a:defRPr sz="2000">
          <a:solidFill>
            <a:schemeClr val="tx1"/>
          </a:solidFill>
          <a:latin typeface="+mn-lt"/>
          <a:ea typeface="+mn-ea"/>
        </a:defRPr>
      </a:lvl7pPr>
      <a:lvl8pPr marL="3429000" indent="-228600" algn="l" rtl="0" fontAlgn="base">
        <a:spcBef>
          <a:spcPct val="20000"/>
        </a:spcBef>
        <a:spcAft>
          <a:spcPct val="0"/>
        </a:spcAft>
        <a:buClr>
          <a:srgbClr val="21549E"/>
        </a:buClr>
        <a:buChar char="»"/>
        <a:defRPr sz="2000">
          <a:solidFill>
            <a:schemeClr val="tx1"/>
          </a:solidFill>
          <a:latin typeface="+mn-lt"/>
          <a:ea typeface="+mn-ea"/>
        </a:defRPr>
      </a:lvl8pPr>
      <a:lvl9pPr marL="3886200" indent="-228600" algn="l" rtl="0" fontAlgn="base">
        <a:spcBef>
          <a:spcPct val="20000"/>
        </a:spcBef>
        <a:spcAft>
          <a:spcPct val="0"/>
        </a:spcAft>
        <a:buClr>
          <a:srgbClr val="21549E"/>
        </a:buClr>
        <a:buChar char="»"/>
        <a:defRPr sz="2000">
          <a:solidFill>
            <a:schemeClr val="tx1"/>
          </a:solidFill>
          <a:latin typeface="+mn-lt"/>
          <a:ea typeface="+mn-ea"/>
        </a:defRPr>
      </a:lvl9pPr>
    </p:bodyStyle>
    <p:other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4.png"/><Relationship Id="rId1" Type="http://schemas.openxmlformats.org/officeDocument/2006/relationships/slideLayout" Target="../slideLayouts/slideLayout6.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8.png"/><Relationship Id="rId1" Type="http://schemas.openxmlformats.org/officeDocument/2006/relationships/slideLayout" Target="../slideLayouts/slideLayout6.xml"/><Relationship Id="rId2"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4.xml"/><Relationship Id="rId3"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4" Type="http://schemas.openxmlformats.org/officeDocument/2006/relationships/image" Target="../media/image11.png"/><Relationship Id="rId1" Type="http://schemas.openxmlformats.org/officeDocument/2006/relationships/slideLayout" Target="../slideLayouts/slideLayout6.xml"/><Relationship Id="rId2"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4" Type="http://schemas.openxmlformats.org/officeDocument/2006/relationships/image" Target="../media/image13.png"/><Relationship Id="rId5" Type="http://schemas.openxmlformats.org/officeDocument/2006/relationships/image" Target="../media/image14.png"/><Relationship Id="rId1" Type="http://schemas.openxmlformats.org/officeDocument/2006/relationships/slideLayout" Target="../slideLayouts/slideLayout6.xml"/><Relationship Id="rId2"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16.png"/><Relationship Id="rId1" Type="http://schemas.openxmlformats.org/officeDocument/2006/relationships/slideLayout" Target="../slideLayouts/slideLayout21.xml"/><Relationship Id="rId2"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9.png"/><Relationship Id="rId5" Type="http://schemas.openxmlformats.org/officeDocument/2006/relationships/image" Target="../media/image20.png"/><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 Id="rId3" Type="http://schemas.openxmlformats.org/officeDocument/2006/relationships/image" Target="../media/image2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 Id="rId3" Type="http://schemas.openxmlformats.org/officeDocument/2006/relationships/image" Target="../media/image2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5.xml"/><Relationship Id="rId3" Type="http://schemas.openxmlformats.org/officeDocument/2006/relationships/image" Target="../media/image2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6.xml"/><Relationship Id="rId3" Type="http://schemas.openxmlformats.org/officeDocument/2006/relationships/image" Target="../media/image2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2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2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2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1.xml"/><Relationship Id="rId3" Type="http://schemas.openxmlformats.org/officeDocument/2006/relationships/image" Target="../media/image2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2.xml"/><Relationship Id="rId3" Type="http://schemas.openxmlformats.org/officeDocument/2006/relationships/image" Target="../media/image2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4.xml"/><Relationship Id="rId3" Type="http://schemas.openxmlformats.org/officeDocument/2006/relationships/image" Target="../media/image30.jpg"/></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4" Type="http://schemas.openxmlformats.org/officeDocument/2006/relationships/image" Target="../media/image33.png"/><Relationship Id="rId5" Type="http://schemas.openxmlformats.org/officeDocument/2006/relationships/image" Target="../media/image34.png"/><Relationship Id="rId6" Type="http://schemas.openxmlformats.org/officeDocument/2006/relationships/image" Target="../media/image35.png"/><Relationship Id="rId7" Type="http://schemas.openxmlformats.org/officeDocument/2006/relationships/image" Target="../media/image36.png"/><Relationship Id="rId8" Type="http://schemas.openxmlformats.org/officeDocument/2006/relationships/image" Target="../media/image37.png"/><Relationship Id="rId1" Type="http://schemas.openxmlformats.org/officeDocument/2006/relationships/slideLayout" Target="../slideLayouts/slideLayout1.xml"/><Relationship Id="rId2" Type="http://schemas.openxmlformats.org/officeDocument/2006/relationships/image" Target="../media/image3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8.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5.xml"/><Relationship Id="rId3" Type="http://schemas.openxmlformats.org/officeDocument/2006/relationships/image" Target="../media/image3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 Id="rId3" Type="http://schemas.openxmlformats.org/officeDocument/2006/relationships/image" Target="../media/image40.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7.xml"/><Relationship Id="rId3" Type="http://schemas.openxmlformats.org/officeDocument/2006/relationships/image" Target="../media/image4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42.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8.xml"/><Relationship Id="rId3" Type="http://schemas.openxmlformats.org/officeDocument/2006/relationships/image" Target="../media/image43.png"/></Relationships>
</file>

<file path=ppt/slides/_rels/slide36.xml.rels><?xml version="1.0" encoding="UTF-8" standalone="yes"?>
<Relationships xmlns="http://schemas.openxmlformats.org/package/2006/relationships"><Relationship Id="rId3" Type="http://schemas.openxmlformats.org/officeDocument/2006/relationships/image" Target="../media/image44.png"/><Relationship Id="rId4" Type="http://schemas.openxmlformats.org/officeDocument/2006/relationships/image" Target="../media/image45.png"/><Relationship Id="rId5" Type="http://schemas.openxmlformats.org/officeDocument/2006/relationships/image" Target="../media/image46.png"/><Relationship Id="rId6" Type="http://schemas.openxmlformats.org/officeDocument/2006/relationships/image" Target="../media/image47.png"/><Relationship Id="rId1" Type="http://schemas.openxmlformats.org/officeDocument/2006/relationships/slideLayout" Target="../slideLayouts/slideLayout6.xml"/><Relationship Id="rId2" Type="http://schemas.openxmlformats.org/officeDocument/2006/relationships/notesSlide" Target="../notesSlides/notesSlide29.xml"/></Relationships>
</file>

<file path=ppt/slides/_rels/slide37.xml.rels><?xml version="1.0" encoding="UTF-8" standalone="yes"?>
<Relationships xmlns="http://schemas.openxmlformats.org/package/2006/relationships"><Relationship Id="rId3" Type="http://schemas.openxmlformats.org/officeDocument/2006/relationships/image" Target="../media/image48.png"/><Relationship Id="rId4" Type="http://schemas.openxmlformats.org/officeDocument/2006/relationships/image" Target="../media/image49.png"/><Relationship Id="rId5" Type="http://schemas.openxmlformats.org/officeDocument/2006/relationships/image" Target="../media/image50.png"/><Relationship Id="rId1" Type="http://schemas.openxmlformats.org/officeDocument/2006/relationships/slideLayout" Target="../slideLayouts/slideLayout14.xml"/><Relationship Id="rId2" Type="http://schemas.openxmlformats.org/officeDocument/2006/relationships/notesSlide" Target="../notesSlides/notesSlide30.xml"/></Relationships>
</file>

<file path=ppt/slides/_rels/slide38.xml.rels><?xml version="1.0" encoding="UTF-8" standalone="yes"?>
<Relationships xmlns="http://schemas.openxmlformats.org/package/2006/relationships"><Relationship Id="rId3" Type="http://schemas.openxmlformats.org/officeDocument/2006/relationships/image" Target="../media/image51.png"/><Relationship Id="rId4" Type="http://schemas.openxmlformats.org/officeDocument/2006/relationships/image" Target="../media/image52.png"/><Relationship Id="rId5" Type="http://schemas.openxmlformats.org/officeDocument/2006/relationships/image" Target="../media/image53.png"/><Relationship Id="rId6" Type="http://schemas.openxmlformats.org/officeDocument/2006/relationships/image" Target="../media/image54.png"/><Relationship Id="rId7" Type="http://schemas.openxmlformats.org/officeDocument/2006/relationships/image" Target="../media/image55.png"/><Relationship Id="rId8" Type="http://schemas.openxmlformats.org/officeDocument/2006/relationships/image" Target="../media/image56.png"/><Relationship Id="rId9" Type="http://schemas.openxmlformats.org/officeDocument/2006/relationships/image" Target="../media/image57.png"/><Relationship Id="rId10" Type="http://schemas.openxmlformats.org/officeDocument/2006/relationships/image" Target="../media/image58.png"/><Relationship Id="rId11" Type="http://schemas.openxmlformats.org/officeDocument/2006/relationships/image" Target="../media/image59.png"/><Relationship Id="rId1" Type="http://schemas.openxmlformats.org/officeDocument/2006/relationships/slideLayout" Target="../slideLayouts/slideLayout13.xml"/><Relationship Id="rId2" Type="http://schemas.openxmlformats.org/officeDocument/2006/relationships/notesSlide" Target="../notesSlides/notesSlide31.xml"/></Relationships>
</file>

<file path=ppt/slides/_rels/slide39.xml.rels><?xml version="1.0" encoding="UTF-8" standalone="yes"?>
<Relationships xmlns="http://schemas.openxmlformats.org/package/2006/relationships"><Relationship Id="rId11" Type="http://schemas.openxmlformats.org/officeDocument/2006/relationships/image" Target="../media/image69.jpeg"/><Relationship Id="rId12" Type="http://schemas.openxmlformats.org/officeDocument/2006/relationships/image" Target="../media/image70.jpeg"/><Relationship Id="rId1" Type="http://schemas.openxmlformats.org/officeDocument/2006/relationships/slideLayout" Target="../slideLayouts/slideLayout1.xml"/><Relationship Id="rId2" Type="http://schemas.openxmlformats.org/officeDocument/2006/relationships/image" Target="../media/image60.jpeg"/><Relationship Id="rId3" Type="http://schemas.openxmlformats.org/officeDocument/2006/relationships/image" Target="../media/image61.jpeg"/><Relationship Id="rId4" Type="http://schemas.openxmlformats.org/officeDocument/2006/relationships/image" Target="../media/image62.jpeg"/><Relationship Id="rId5" Type="http://schemas.openxmlformats.org/officeDocument/2006/relationships/image" Target="../media/image63.jpeg"/><Relationship Id="rId6" Type="http://schemas.openxmlformats.org/officeDocument/2006/relationships/image" Target="../media/image64.jpeg"/><Relationship Id="rId7" Type="http://schemas.openxmlformats.org/officeDocument/2006/relationships/image" Target="../media/image65.jpeg"/><Relationship Id="rId8" Type="http://schemas.openxmlformats.org/officeDocument/2006/relationships/image" Target="../media/image66.jpeg"/><Relationship Id="rId9" Type="http://schemas.openxmlformats.org/officeDocument/2006/relationships/image" Target="../media/image67.jpeg"/><Relationship Id="rId10" Type="http://schemas.openxmlformats.org/officeDocument/2006/relationships/image" Target="../media/image68.jpeg"/></Relationships>
</file>

<file path=ppt/slides/_rels/slide40.xml.rels><?xml version="1.0" encoding="UTF-8" standalone="yes"?>
<Relationships xmlns="http://schemas.openxmlformats.org/package/2006/relationships"><Relationship Id="rId3" Type="http://schemas.openxmlformats.org/officeDocument/2006/relationships/image" Target="../media/image71.png"/><Relationship Id="rId4" Type="http://schemas.openxmlformats.org/officeDocument/2006/relationships/image" Target="../media/image72.png"/><Relationship Id="rId1" Type="http://schemas.openxmlformats.org/officeDocument/2006/relationships/slideLayout" Target="../slideLayouts/slideLayout6.xml"/><Relationship Id="rId2" Type="http://schemas.openxmlformats.org/officeDocument/2006/relationships/notesSlide" Target="../notesSlides/notesSlide3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73.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4.xml"/></Relationships>
</file>

<file path=ppt/slides/_rels/slide44.xml.rels><?xml version="1.0" encoding="UTF-8" standalone="yes"?>
<Relationships xmlns="http://schemas.openxmlformats.org/package/2006/relationships"><Relationship Id="rId3" Type="http://schemas.openxmlformats.org/officeDocument/2006/relationships/image" Target="../media/image74.jpeg"/><Relationship Id="rId4" Type="http://schemas.openxmlformats.org/officeDocument/2006/relationships/image" Target="../media/image75.jpeg"/><Relationship Id="rId5" Type="http://schemas.openxmlformats.org/officeDocument/2006/relationships/image" Target="../media/image76.jpeg"/><Relationship Id="rId6" Type="http://schemas.openxmlformats.org/officeDocument/2006/relationships/image" Target="../media/image4.png"/><Relationship Id="rId7" Type="http://schemas.openxmlformats.org/officeDocument/2006/relationships/image" Target="../media/image77.png"/><Relationship Id="rId8" Type="http://schemas.openxmlformats.org/officeDocument/2006/relationships/image" Target="../media/image78.png"/><Relationship Id="rId9" Type="http://schemas.openxmlformats.org/officeDocument/2006/relationships/image" Target="../media/image79.png"/><Relationship Id="rId10" Type="http://schemas.openxmlformats.org/officeDocument/2006/relationships/image" Target="../media/image80.png"/><Relationship Id="rId1" Type="http://schemas.openxmlformats.org/officeDocument/2006/relationships/slideLayout" Target="../slideLayouts/slideLayout12.xml"/><Relationship Id="rId2"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ctrTitle" idx="4294967295"/>
          </p:nvPr>
        </p:nvSpPr>
        <p:spPr>
          <a:xfrm>
            <a:off x="450850" y="1063183"/>
            <a:ext cx="8229600" cy="3877985"/>
          </a:xfrm>
        </p:spPr>
        <p:txBody>
          <a:bodyPr/>
          <a:lstStyle/>
          <a:p>
            <a:pPr algn="ctr" eaLnBrk="1" hangingPunct="1"/>
            <a:r>
              <a:rPr lang="en-US" dirty="0" smtClean="0"/>
              <a:t>PET/MR Imaging</a:t>
            </a:r>
            <a:br>
              <a:rPr lang="en-US" dirty="0" smtClean="0"/>
            </a:br>
            <a:r>
              <a:rPr lang="en-US" dirty="0"/>
              <a:t/>
            </a:r>
            <a:br>
              <a:rPr lang="en-US" dirty="0"/>
            </a:br>
            <a:r>
              <a:rPr lang="en-US" b="0" dirty="0" smtClean="0"/>
              <a:t>Technical challenges, </a:t>
            </a:r>
            <a:br>
              <a:rPr lang="en-US" b="0" dirty="0" smtClean="0"/>
            </a:br>
            <a:r>
              <a:rPr lang="en-US" b="0" dirty="0" smtClean="0"/>
              <a:t>clinical and research applications</a:t>
            </a:r>
            <a:br>
              <a:rPr lang="en-US" b="0" dirty="0" smtClean="0"/>
            </a:br>
            <a:r>
              <a:rPr lang="en-US" b="0" dirty="0" smtClean="0"/>
              <a:t/>
            </a:r>
            <a:br>
              <a:rPr lang="en-US" b="0" dirty="0" smtClean="0"/>
            </a:br>
            <a:r>
              <a:rPr lang="en-US" b="0" dirty="0" smtClean="0"/>
              <a:t>27.10.2017</a:t>
            </a:r>
            <a:br>
              <a:rPr lang="en-US" b="0" dirty="0" smtClean="0"/>
            </a:br>
            <a:r>
              <a:rPr lang="en-US" b="0" dirty="0"/>
              <a:t/>
            </a:r>
            <a:br>
              <a:rPr lang="en-US" b="0" dirty="0"/>
            </a:br>
            <a:r>
              <a:rPr lang="en-US" b="0" dirty="0" smtClean="0"/>
              <a:t>Mario Amend</a:t>
            </a:r>
            <a:r>
              <a:rPr lang="en-US" dirty="0" smtClean="0"/>
              <a:t/>
            </a:r>
            <a:br>
              <a:rPr lang="en-US" dirty="0" smtClean="0"/>
            </a:br>
            <a:endParaRPr lang="en-US" dirty="0" smtClean="0">
              <a:ea typeface="MS PGothic" pitchFamily="34" charset="-128"/>
            </a:endParaRPr>
          </a:p>
        </p:txBody>
      </p:sp>
      <p:sp>
        <p:nvSpPr>
          <p:cNvPr id="19459" name="Rectangle 3"/>
          <p:cNvSpPr txBox="1">
            <a:spLocks noChangeArrowheads="1"/>
          </p:cNvSpPr>
          <p:nvPr/>
        </p:nvSpPr>
        <p:spPr bwMode="auto">
          <a:xfrm>
            <a:off x="450850" y="5318279"/>
            <a:ext cx="8229600" cy="991041"/>
          </a:xfrm>
          <a:prstGeom prst="rect">
            <a:avLst/>
          </a:prstGeom>
          <a:noFill/>
          <a:ln w="9525">
            <a:noFill/>
            <a:miter lim="800000"/>
            <a:headEnd/>
            <a:tailEnd/>
          </a:ln>
        </p:spPr>
        <p:txBody>
          <a:bodyPr lIns="0" tIns="0" rIns="0" bIns="0">
            <a:spAutoFit/>
          </a:bodyPr>
          <a:lstStyle/>
          <a:p>
            <a:pPr algn="ctr">
              <a:spcBef>
                <a:spcPct val="20000"/>
              </a:spcBef>
              <a:buClr>
                <a:srgbClr val="21549E"/>
              </a:buClr>
            </a:pPr>
            <a:r>
              <a:rPr lang="en-US" sz="1400" dirty="0"/>
              <a:t>Werner Siemens Imaging Center,</a:t>
            </a:r>
          </a:p>
          <a:p>
            <a:pPr algn="ctr">
              <a:spcBef>
                <a:spcPct val="20000"/>
              </a:spcBef>
              <a:buClr>
                <a:srgbClr val="21549E"/>
              </a:buClr>
            </a:pPr>
            <a:r>
              <a:rPr lang="en-US" sz="1400" dirty="0"/>
              <a:t> Department of Preclinical Imaging and </a:t>
            </a:r>
            <a:r>
              <a:rPr lang="en-US" sz="1400" dirty="0" err="1"/>
              <a:t>Radiopharmacy</a:t>
            </a:r>
            <a:r>
              <a:rPr lang="en-US" sz="1400" dirty="0"/>
              <a:t>, </a:t>
            </a:r>
          </a:p>
          <a:p>
            <a:pPr algn="ctr">
              <a:spcBef>
                <a:spcPct val="20000"/>
              </a:spcBef>
              <a:buClr>
                <a:srgbClr val="21549E"/>
              </a:buClr>
            </a:pPr>
            <a:r>
              <a:rPr lang="en-US" sz="1400" dirty="0"/>
              <a:t>Eberhard </a:t>
            </a:r>
            <a:r>
              <a:rPr lang="en-US" sz="1400" dirty="0" err="1"/>
              <a:t>Karls</a:t>
            </a:r>
            <a:r>
              <a:rPr lang="en-US" sz="1400" dirty="0"/>
              <a:t> University </a:t>
            </a:r>
            <a:r>
              <a:rPr lang="en-US" sz="1400" dirty="0" err="1"/>
              <a:t>Tuebingen</a:t>
            </a:r>
            <a:r>
              <a:rPr lang="en-US" sz="1400" dirty="0"/>
              <a:t>, </a:t>
            </a:r>
            <a:r>
              <a:rPr lang="en-US" sz="1400" dirty="0" smtClean="0"/>
              <a:t>Germany</a:t>
            </a:r>
          </a:p>
          <a:p>
            <a:pPr algn="ctr">
              <a:spcBef>
                <a:spcPct val="20000"/>
              </a:spcBef>
              <a:buClr>
                <a:srgbClr val="21549E"/>
              </a:buClr>
            </a:pPr>
            <a:endParaRPr lang="en-US" sz="1400" dirty="0"/>
          </a:p>
        </p:txBody>
      </p:sp>
      <p:sp>
        <p:nvSpPr>
          <p:cNvPr id="19460" name="Rectangle 6"/>
          <p:cNvSpPr>
            <a:spLocks noChangeArrowheads="1"/>
          </p:cNvSpPr>
          <p:nvPr/>
        </p:nvSpPr>
        <p:spPr bwMode="auto">
          <a:xfrm>
            <a:off x="82550" y="23813"/>
            <a:ext cx="8964613" cy="620712"/>
          </a:xfrm>
          <a:prstGeom prst="rect">
            <a:avLst/>
          </a:prstGeom>
          <a:solidFill>
            <a:schemeClr val="bg1"/>
          </a:solidFill>
          <a:ln w="9525">
            <a:noFill/>
            <a:miter lim="800000"/>
            <a:headEnd/>
            <a:tailEnd/>
          </a:ln>
        </p:spPr>
        <p:txBody>
          <a:bodyPr wrap="none" anchor="ctr"/>
          <a:lstStyle/>
          <a:p>
            <a:pPr eaLnBrk="0" hangingPunct="0"/>
            <a:endParaRPr lang="en-US"/>
          </a:p>
        </p:txBody>
      </p:sp>
      <p:sp>
        <p:nvSpPr>
          <p:cNvPr id="19461" name="Rectangle 7"/>
          <p:cNvSpPr>
            <a:spLocks noChangeArrowheads="1"/>
          </p:cNvSpPr>
          <p:nvPr/>
        </p:nvSpPr>
        <p:spPr bwMode="auto">
          <a:xfrm>
            <a:off x="5076825" y="6357938"/>
            <a:ext cx="3816350" cy="476250"/>
          </a:xfrm>
          <a:prstGeom prst="rect">
            <a:avLst/>
          </a:prstGeom>
          <a:solidFill>
            <a:schemeClr val="bg1"/>
          </a:solidFill>
          <a:ln w="9525">
            <a:noFill/>
            <a:miter lim="800000"/>
            <a:headEnd/>
            <a:tailEnd/>
          </a:ln>
        </p:spPr>
        <p:txBody>
          <a:bodyPr wrap="none" anchor="ctr"/>
          <a:lstStyle/>
          <a:p>
            <a:pPr eaLnBrk="0" hangingPunct="0"/>
            <a:endParaRPr lang="en-US"/>
          </a:p>
        </p:txBody>
      </p:sp>
      <p:pic>
        <p:nvPicPr>
          <p:cNvPr id="19462" name="Picture 16" descr="sEKUT_WortBildMarke_W_RGB"/>
          <p:cNvPicPr>
            <a:picLocks noChangeAspect="1" noChangeArrowheads="1"/>
          </p:cNvPicPr>
          <p:nvPr/>
        </p:nvPicPr>
        <p:blipFill>
          <a:blip r:embed="rId3"/>
          <a:srcRect/>
          <a:stretch>
            <a:fillRect/>
          </a:stretch>
        </p:blipFill>
        <p:spPr bwMode="auto">
          <a:xfrm>
            <a:off x="442913" y="138113"/>
            <a:ext cx="1752600" cy="458787"/>
          </a:xfrm>
          <a:prstGeom prst="rect">
            <a:avLst/>
          </a:prstGeom>
          <a:noFill/>
          <a:ln w="9525">
            <a:noFill/>
            <a:miter lim="800000"/>
            <a:headEnd/>
            <a:tailEnd/>
          </a:ln>
        </p:spPr>
      </p:pic>
      <p:pic>
        <p:nvPicPr>
          <p:cNvPr id="19463" name="Picture 9"/>
          <p:cNvPicPr>
            <a:picLocks noChangeAspect="1" noChangeArrowheads="1"/>
          </p:cNvPicPr>
          <p:nvPr/>
        </p:nvPicPr>
        <p:blipFill>
          <a:blip r:embed="rId4"/>
          <a:srcRect/>
          <a:stretch>
            <a:fillRect/>
          </a:stretch>
        </p:blipFill>
        <p:spPr bwMode="auto">
          <a:xfrm>
            <a:off x="7667625" y="115888"/>
            <a:ext cx="1209675" cy="503237"/>
          </a:xfrm>
          <a:prstGeom prst="rect">
            <a:avLst/>
          </a:prstGeom>
          <a:noFill/>
          <a:ln w="9525">
            <a:noFill/>
            <a:miter lim="800000"/>
            <a:headEnd/>
            <a:tailEnd/>
          </a:ln>
        </p:spPr>
      </p:pic>
      <p:sp>
        <p:nvSpPr>
          <p:cNvPr id="19464" name="Rectangle 27"/>
          <p:cNvSpPr txBox="1">
            <a:spLocks noChangeArrowheads="1"/>
          </p:cNvSpPr>
          <p:nvPr/>
        </p:nvSpPr>
        <p:spPr bwMode="auto">
          <a:xfrm>
            <a:off x="5310188" y="6400800"/>
            <a:ext cx="3567112" cy="381000"/>
          </a:xfrm>
          <a:prstGeom prst="rect">
            <a:avLst/>
          </a:prstGeom>
          <a:noFill/>
          <a:ln w="9525">
            <a:noFill/>
            <a:miter lim="800000"/>
            <a:headEnd/>
            <a:tailEnd/>
          </a:ln>
        </p:spPr>
        <p:txBody>
          <a:bodyPr/>
          <a:lstStyle/>
          <a:p>
            <a:pPr algn="ctr"/>
            <a:r>
              <a:rPr lang="en-US" sz="1000" smtClean="0"/>
              <a:t>Department of  Preclinical Imaging and Radiopharmacy</a:t>
            </a:r>
          </a:p>
          <a:p>
            <a:pPr algn="ctr"/>
            <a:endParaRPr lang="en-US" sz="100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2"/>
          <p:cNvSpPr txBox="1">
            <a:spLocks noChangeArrowheads="1"/>
          </p:cNvSpPr>
          <p:nvPr/>
        </p:nvSpPr>
        <p:spPr bwMode="auto">
          <a:xfrm>
            <a:off x="457200" y="188913"/>
            <a:ext cx="69056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r>
              <a:rPr lang="en-US" altLang="de-DE" b="1" dirty="0" smtClean="0">
                <a:solidFill>
                  <a:srgbClr val="1E5399"/>
                </a:solidFill>
              </a:rPr>
              <a:t>Outline</a:t>
            </a:r>
            <a:endParaRPr lang="en-US" altLang="de-DE" b="1" dirty="0">
              <a:solidFill>
                <a:srgbClr val="1E5399"/>
              </a:solidFill>
            </a:endParaRPr>
          </a:p>
        </p:txBody>
      </p:sp>
      <p:sp>
        <p:nvSpPr>
          <p:cNvPr id="15" name="Text Box 5"/>
          <p:cNvSpPr txBox="1">
            <a:spLocks noChangeArrowheads="1"/>
          </p:cNvSpPr>
          <p:nvPr/>
        </p:nvSpPr>
        <p:spPr bwMode="auto">
          <a:xfrm>
            <a:off x="457200" y="787052"/>
            <a:ext cx="8610600" cy="6740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spcAft>
                <a:spcPts val="600"/>
              </a:spcAft>
            </a:pPr>
            <a:endParaRPr lang="en-US" altLang="de-DE" sz="1800" dirty="0">
              <a:solidFill>
                <a:srgbClr val="333399"/>
              </a:solidFill>
            </a:endParaRPr>
          </a:p>
          <a:p>
            <a:pPr eaLnBrk="1" hangingPunct="1">
              <a:spcAft>
                <a:spcPts val="600"/>
              </a:spcAft>
              <a:buFont typeface="Arial" charset="0"/>
              <a:buChar char="•"/>
            </a:pPr>
            <a:r>
              <a:rPr lang="en-US" altLang="de-DE" sz="1800" dirty="0">
                <a:solidFill>
                  <a:srgbClr val="333399"/>
                </a:solidFill>
              </a:rPr>
              <a:t> </a:t>
            </a:r>
            <a:r>
              <a:rPr lang="en-US" altLang="de-DE" sz="1800" dirty="0" smtClean="0">
                <a:solidFill>
                  <a:srgbClr val="333399"/>
                </a:solidFill>
              </a:rPr>
              <a:t>Technical challenges:</a:t>
            </a:r>
            <a:endParaRPr lang="en-US" altLang="de-DE" sz="1800" dirty="0">
              <a:solidFill>
                <a:srgbClr val="333399"/>
              </a:solidFill>
            </a:endParaRPr>
          </a:p>
          <a:p>
            <a:pPr lvl="1" eaLnBrk="1" hangingPunct="1">
              <a:spcAft>
                <a:spcPts val="600"/>
              </a:spcAft>
              <a:buFont typeface="Symbol" pitchFamily="18" charset="2"/>
              <a:buChar char="-"/>
            </a:pPr>
            <a:r>
              <a:rPr lang="en-US" altLang="de-DE" sz="1800" dirty="0"/>
              <a:t> t</a:t>
            </a:r>
            <a:r>
              <a:rPr lang="en-US" altLang="de-DE" sz="1800" dirty="0" smtClean="0"/>
              <a:t>he PET principle</a:t>
            </a:r>
          </a:p>
          <a:p>
            <a:pPr lvl="1" eaLnBrk="1" hangingPunct="1">
              <a:spcAft>
                <a:spcPts val="600"/>
              </a:spcAft>
              <a:buFont typeface="Symbol" pitchFamily="18" charset="2"/>
              <a:buChar char="-"/>
            </a:pPr>
            <a:r>
              <a:rPr lang="en-US" altLang="de-DE" sz="1800" dirty="0" smtClean="0"/>
              <a:t> the MRI principle</a:t>
            </a:r>
            <a:endParaRPr lang="en-US" altLang="de-DE" sz="1800" dirty="0"/>
          </a:p>
          <a:p>
            <a:pPr lvl="1" eaLnBrk="1" hangingPunct="1">
              <a:spcAft>
                <a:spcPts val="600"/>
              </a:spcAft>
              <a:buFont typeface="Symbol" pitchFamily="18" charset="2"/>
              <a:buChar char="-"/>
            </a:pPr>
            <a:r>
              <a:rPr lang="en-US" altLang="de-DE" sz="1800" dirty="0"/>
              <a:t> </a:t>
            </a:r>
            <a:r>
              <a:rPr lang="en-US" altLang="de-DE" sz="1800" dirty="0" smtClean="0"/>
              <a:t>combining PET and MRI</a:t>
            </a:r>
          </a:p>
          <a:p>
            <a:pPr lvl="1" eaLnBrk="1" hangingPunct="1">
              <a:spcAft>
                <a:spcPts val="600"/>
              </a:spcAft>
              <a:buFont typeface="Symbol" pitchFamily="18" charset="2"/>
              <a:buChar char="-"/>
            </a:pPr>
            <a:endParaRPr lang="en-US" altLang="de-DE" sz="1800" dirty="0"/>
          </a:p>
          <a:p>
            <a:pPr lvl="0">
              <a:spcAft>
                <a:spcPts val="600"/>
              </a:spcAft>
              <a:buFont typeface="Arial" charset="0"/>
              <a:buChar char="•"/>
            </a:pPr>
            <a:r>
              <a:rPr lang="en-US" altLang="de-DE" sz="1800" dirty="0">
                <a:solidFill>
                  <a:srgbClr val="333399"/>
                </a:solidFill>
                <a:ea typeface="MS PGothic" pitchFamily="34" charset="-128"/>
              </a:rPr>
              <a:t> C</a:t>
            </a:r>
            <a:r>
              <a:rPr lang="en-US" altLang="de-DE" sz="1800" dirty="0" smtClean="0">
                <a:solidFill>
                  <a:srgbClr val="333399"/>
                </a:solidFill>
                <a:ea typeface="MS PGothic" pitchFamily="34" charset="-128"/>
              </a:rPr>
              <a:t>linical applications:</a:t>
            </a:r>
            <a:endParaRPr lang="en-US" altLang="de-DE" sz="1800" dirty="0">
              <a:solidFill>
                <a:srgbClr val="333399"/>
              </a:solidFill>
              <a:ea typeface="MS PGothic" pitchFamily="34" charset="-128"/>
            </a:endParaRPr>
          </a:p>
          <a:p>
            <a:pPr lvl="1">
              <a:spcAft>
                <a:spcPts val="600"/>
              </a:spcAft>
              <a:buFont typeface="Symbol" pitchFamily="18" charset="2"/>
              <a:buChar char="-"/>
            </a:pPr>
            <a:r>
              <a:rPr lang="en-US" altLang="de-DE" sz="1800" dirty="0">
                <a:solidFill>
                  <a:srgbClr val="000000"/>
                </a:solidFill>
                <a:ea typeface="MS PGothic" pitchFamily="34" charset="-128"/>
              </a:rPr>
              <a:t> </a:t>
            </a:r>
            <a:r>
              <a:rPr lang="en-US" altLang="de-DE" sz="1800" dirty="0" smtClean="0">
                <a:solidFill>
                  <a:srgbClr val="000000"/>
                </a:solidFill>
                <a:ea typeface="MS PGothic" pitchFamily="34" charset="-128"/>
              </a:rPr>
              <a:t>PET/MRI in cancer patients</a:t>
            </a:r>
            <a:endParaRPr lang="en-US" altLang="de-DE" sz="1800" dirty="0">
              <a:solidFill>
                <a:srgbClr val="000000"/>
              </a:solidFill>
              <a:ea typeface="MS PGothic" pitchFamily="34" charset="-128"/>
            </a:endParaRPr>
          </a:p>
          <a:p>
            <a:pPr lvl="1">
              <a:spcAft>
                <a:spcPts val="600"/>
              </a:spcAft>
              <a:buFont typeface="Symbol" pitchFamily="18" charset="2"/>
              <a:buChar char="-"/>
            </a:pPr>
            <a:r>
              <a:rPr lang="en-US" altLang="de-DE" sz="1800" dirty="0">
                <a:solidFill>
                  <a:srgbClr val="000000"/>
                </a:solidFill>
                <a:ea typeface="MS PGothic" pitchFamily="34" charset="-128"/>
              </a:rPr>
              <a:t> </a:t>
            </a:r>
            <a:r>
              <a:rPr lang="en-US" altLang="de-DE" sz="1800" dirty="0" smtClean="0">
                <a:solidFill>
                  <a:srgbClr val="000000"/>
                </a:solidFill>
                <a:ea typeface="MS PGothic" pitchFamily="34" charset="-128"/>
              </a:rPr>
              <a:t>PET/MRI vs. PET/CT</a:t>
            </a:r>
            <a:endParaRPr lang="en-US" altLang="de-DE" sz="1800" dirty="0">
              <a:solidFill>
                <a:srgbClr val="000000"/>
              </a:solidFill>
              <a:ea typeface="MS PGothic" pitchFamily="34" charset="-128"/>
            </a:endParaRPr>
          </a:p>
          <a:p>
            <a:pPr lvl="1">
              <a:spcAft>
                <a:spcPts val="600"/>
              </a:spcAft>
              <a:buFont typeface="Symbol" pitchFamily="18" charset="2"/>
              <a:buChar char="-"/>
            </a:pPr>
            <a:r>
              <a:rPr lang="en-US" altLang="de-DE" sz="1800" dirty="0">
                <a:solidFill>
                  <a:srgbClr val="000000"/>
                </a:solidFill>
                <a:ea typeface="MS PGothic" pitchFamily="34" charset="-128"/>
              </a:rPr>
              <a:t> </a:t>
            </a:r>
            <a:r>
              <a:rPr lang="en-US" altLang="de-DE" sz="1800" dirty="0" smtClean="0">
                <a:solidFill>
                  <a:srgbClr val="000000"/>
                </a:solidFill>
                <a:ea typeface="MS PGothic" pitchFamily="34" charset="-128"/>
              </a:rPr>
              <a:t>non-oncological applications</a:t>
            </a:r>
          </a:p>
          <a:p>
            <a:pPr lvl="1">
              <a:spcAft>
                <a:spcPts val="600"/>
              </a:spcAft>
              <a:buFont typeface="Symbol" pitchFamily="18" charset="2"/>
              <a:buChar char="-"/>
            </a:pPr>
            <a:endParaRPr lang="en-US" altLang="de-DE" sz="1800" dirty="0">
              <a:solidFill>
                <a:srgbClr val="000000"/>
              </a:solidFill>
              <a:ea typeface="MS PGothic" pitchFamily="34" charset="-128"/>
            </a:endParaRPr>
          </a:p>
          <a:p>
            <a:pPr lvl="0">
              <a:spcAft>
                <a:spcPts val="600"/>
              </a:spcAft>
              <a:buFont typeface="Arial" charset="0"/>
              <a:buChar char="•"/>
            </a:pPr>
            <a:r>
              <a:rPr lang="en-US" altLang="de-DE" sz="1800" dirty="0">
                <a:solidFill>
                  <a:srgbClr val="333399"/>
                </a:solidFill>
                <a:ea typeface="MS PGothic" pitchFamily="34" charset="-128"/>
              </a:rPr>
              <a:t> </a:t>
            </a:r>
            <a:r>
              <a:rPr lang="en-US" altLang="de-DE" sz="1800" dirty="0" smtClean="0">
                <a:solidFill>
                  <a:srgbClr val="333399"/>
                </a:solidFill>
                <a:ea typeface="MS PGothic" pitchFamily="34" charset="-128"/>
              </a:rPr>
              <a:t>PET/MR research:</a:t>
            </a:r>
            <a:endParaRPr lang="en-US" altLang="de-DE" sz="1800" dirty="0">
              <a:solidFill>
                <a:srgbClr val="333399"/>
              </a:solidFill>
              <a:ea typeface="MS PGothic" pitchFamily="34" charset="-128"/>
            </a:endParaRPr>
          </a:p>
          <a:p>
            <a:pPr lvl="1">
              <a:spcAft>
                <a:spcPts val="600"/>
              </a:spcAft>
              <a:buFont typeface="Symbol" pitchFamily="18" charset="2"/>
              <a:buChar char="-"/>
            </a:pPr>
            <a:r>
              <a:rPr lang="en-US" altLang="de-DE" sz="1800" dirty="0">
                <a:solidFill>
                  <a:srgbClr val="000000"/>
                </a:solidFill>
                <a:ea typeface="MS PGothic" pitchFamily="34" charset="-128"/>
              </a:rPr>
              <a:t> </a:t>
            </a:r>
            <a:r>
              <a:rPr lang="en-US" altLang="de-DE" sz="1800" dirty="0" smtClean="0">
                <a:solidFill>
                  <a:srgbClr val="000000"/>
                </a:solidFill>
                <a:ea typeface="MS PGothic" pitchFamily="34" charset="-128"/>
              </a:rPr>
              <a:t>functional and metabolic brain imaging</a:t>
            </a:r>
            <a:endParaRPr lang="en-US" altLang="de-DE" sz="1800" dirty="0">
              <a:solidFill>
                <a:srgbClr val="000000"/>
              </a:solidFill>
              <a:ea typeface="MS PGothic" pitchFamily="34" charset="-128"/>
            </a:endParaRPr>
          </a:p>
          <a:p>
            <a:pPr lvl="1">
              <a:spcAft>
                <a:spcPts val="600"/>
              </a:spcAft>
              <a:buFont typeface="Symbol" pitchFamily="18" charset="2"/>
              <a:buChar char="-"/>
            </a:pPr>
            <a:r>
              <a:rPr lang="en-US" altLang="de-DE" sz="1800" dirty="0">
                <a:solidFill>
                  <a:srgbClr val="000000"/>
                </a:solidFill>
                <a:ea typeface="MS PGothic" pitchFamily="34" charset="-128"/>
              </a:rPr>
              <a:t> </a:t>
            </a:r>
            <a:r>
              <a:rPr lang="en-US" altLang="de-DE" sz="1800" dirty="0" smtClean="0">
                <a:solidFill>
                  <a:srgbClr val="000000"/>
                </a:solidFill>
                <a:ea typeface="MS PGothic" pitchFamily="34" charset="-128"/>
              </a:rPr>
              <a:t>future applications in the developing and diseased brain</a:t>
            </a:r>
            <a:endParaRPr lang="en-US" altLang="de-DE" sz="1800" dirty="0">
              <a:solidFill>
                <a:srgbClr val="000000"/>
              </a:solidFill>
              <a:ea typeface="MS PGothic" pitchFamily="34" charset="-128"/>
            </a:endParaRPr>
          </a:p>
          <a:p>
            <a:pPr lvl="1" eaLnBrk="1" hangingPunct="1">
              <a:spcAft>
                <a:spcPts val="600"/>
              </a:spcAft>
            </a:pPr>
            <a:endParaRPr lang="en-US" altLang="de-DE" sz="1800" dirty="0"/>
          </a:p>
          <a:p>
            <a:pPr eaLnBrk="1" hangingPunct="1">
              <a:spcAft>
                <a:spcPts val="1800"/>
              </a:spcAft>
            </a:pPr>
            <a:endParaRPr lang="en-US" altLang="de-DE" dirty="0"/>
          </a:p>
          <a:p>
            <a:pPr eaLnBrk="1" hangingPunct="1"/>
            <a:endParaRPr lang="en-US" altLang="de-DE" dirty="0"/>
          </a:p>
          <a:p>
            <a:pPr eaLnBrk="1" hangingPunct="1">
              <a:buFontTx/>
              <a:buChar char="•"/>
            </a:pPr>
            <a:endParaRPr lang="de-DE" altLang="de-DE" dirty="0"/>
          </a:p>
        </p:txBody>
      </p:sp>
    </p:spTree>
    <p:extLst>
      <p:ext uri="{BB962C8B-B14F-4D97-AF65-F5344CB8AC3E}">
        <p14:creationId xmlns:p14="http://schemas.microsoft.com/office/powerpoint/2010/main" val="11135232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2"/>
          <p:cNvSpPr txBox="1">
            <a:spLocks noChangeArrowheads="1"/>
          </p:cNvSpPr>
          <p:nvPr/>
        </p:nvSpPr>
        <p:spPr bwMode="auto">
          <a:xfrm>
            <a:off x="460375" y="188913"/>
            <a:ext cx="69056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de-DE" b="1">
                <a:solidFill>
                  <a:srgbClr val="1E5399"/>
                </a:solidFill>
              </a:rPr>
              <a:t>Dedicated Imaging Modalities</a:t>
            </a:r>
          </a:p>
        </p:txBody>
      </p:sp>
      <p:sp>
        <p:nvSpPr>
          <p:cNvPr id="64515" name="Text Box 3"/>
          <p:cNvSpPr txBox="1">
            <a:spLocks noChangeArrowheads="1"/>
          </p:cNvSpPr>
          <p:nvPr/>
        </p:nvSpPr>
        <p:spPr bwMode="auto">
          <a:xfrm>
            <a:off x="1022350" y="1147837"/>
            <a:ext cx="5238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de-DE" sz="2000" dirty="0">
                <a:latin typeface="Helvetica" panose="020B0604020202020204" pitchFamily="34" charset="0"/>
              </a:rPr>
              <a:t>CT</a:t>
            </a:r>
          </a:p>
        </p:txBody>
      </p:sp>
      <p:sp>
        <p:nvSpPr>
          <p:cNvPr id="64516" name="Text Box 4"/>
          <p:cNvSpPr txBox="1">
            <a:spLocks noChangeArrowheads="1"/>
          </p:cNvSpPr>
          <p:nvPr/>
        </p:nvSpPr>
        <p:spPr bwMode="auto">
          <a:xfrm>
            <a:off x="3172619" y="1147836"/>
            <a:ext cx="64928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de-DE" sz="2000" dirty="0">
                <a:latin typeface="Helvetica" panose="020B0604020202020204" pitchFamily="34" charset="0"/>
              </a:rPr>
              <a:t>MRI</a:t>
            </a:r>
          </a:p>
        </p:txBody>
      </p:sp>
      <p:sp>
        <p:nvSpPr>
          <p:cNvPr id="64517" name="Text Box 5"/>
          <p:cNvSpPr txBox="1">
            <a:spLocks noChangeArrowheads="1"/>
          </p:cNvSpPr>
          <p:nvPr/>
        </p:nvSpPr>
        <p:spPr bwMode="auto">
          <a:xfrm>
            <a:off x="7504113" y="1151056"/>
            <a:ext cx="6794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de-DE" sz="2000" dirty="0">
                <a:latin typeface="Helvetica" panose="020B0604020202020204" pitchFamily="34" charset="0"/>
              </a:rPr>
              <a:t>PET</a:t>
            </a:r>
          </a:p>
        </p:txBody>
      </p:sp>
      <p:sp>
        <p:nvSpPr>
          <p:cNvPr id="64518" name="Text Box 6"/>
          <p:cNvSpPr txBox="1">
            <a:spLocks noChangeArrowheads="1"/>
          </p:cNvSpPr>
          <p:nvPr/>
        </p:nvSpPr>
        <p:spPr bwMode="auto">
          <a:xfrm>
            <a:off x="602684" y="5229225"/>
            <a:ext cx="16383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de-DE" sz="2000" b="1" dirty="0">
                <a:solidFill>
                  <a:srgbClr val="E70127"/>
                </a:solidFill>
                <a:latin typeface="Helvetica" panose="020B0604020202020204" pitchFamily="34" charset="0"/>
              </a:rPr>
              <a:t>Morphology</a:t>
            </a:r>
          </a:p>
        </p:txBody>
      </p:sp>
      <p:sp>
        <p:nvSpPr>
          <p:cNvPr id="64519" name="Text Box 7"/>
          <p:cNvSpPr txBox="1">
            <a:spLocks noChangeArrowheads="1"/>
          </p:cNvSpPr>
          <p:nvPr/>
        </p:nvSpPr>
        <p:spPr bwMode="auto">
          <a:xfrm>
            <a:off x="2678112" y="5229225"/>
            <a:ext cx="16383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altLang="de-DE" sz="2000" b="1" dirty="0">
                <a:solidFill>
                  <a:srgbClr val="E70127"/>
                </a:solidFill>
                <a:latin typeface="Helvetica" panose="020B0604020202020204" pitchFamily="34" charset="0"/>
              </a:rPr>
              <a:t>Morphology</a:t>
            </a:r>
          </a:p>
          <a:p>
            <a:pPr algn="ctr"/>
            <a:r>
              <a:rPr lang="en-US" altLang="de-DE" sz="2000" b="1" dirty="0">
                <a:solidFill>
                  <a:srgbClr val="E70127"/>
                </a:solidFill>
                <a:latin typeface="Helvetica" panose="020B0604020202020204" pitchFamily="34" charset="0"/>
              </a:rPr>
              <a:t>(Function)</a:t>
            </a:r>
          </a:p>
        </p:txBody>
      </p:sp>
      <p:sp>
        <p:nvSpPr>
          <p:cNvPr id="64520" name="Text Box 8"/>
          <p:cNvSpPr txBox="1">
            <a:spLocks noChangeArrowheads="1"/>
          </p:cNvSpPr>
          <p:nvPr/>
        </p:nvSpPr>
        <p:spPr bwMode="auto">
          <a:xfrm>
            <a:off x="7215188" y="5229225"/>
            <a:ext cx="12573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de-DE" sz="2000" b="1" dirty="0">
                <a:solidFill>
                  <a:srgbClr val="E70127"/>
                </a:solidFill>
                <a:latin typeface="Helvetica" panose="020B0604020202020204" pitchFamily="34" charset="0"/>
              </a:rPr>
              <a:t>Function</a:t>
            </a:r>
          </a:p>
        </p:txBody>
      </p:sp>
      <p:sp>
        <p:nvSpPr>
          <p:cNvPr id="64525" name="Text Box 13"/>
          <p:cNvSpPr txBox="1">
            <a:spLocks noChangeArrowheads="1"/>
          </p:cNvSpPr>
          <p:nvPr/>
        </p:nvSpPr>
        <p:spPr bwMode="auto">
          <a:xfrm>
            <a:off x="5265634" y="1146219"/>
            <a:ext cx="104227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altLang="de-DE" sz="2000" dirty="0" smtClean="0">
                <a:latin typeface="Helvetica" panose="020B0604020202020204" pitchFamily="34" charset="0"/>
              </a:rPr>
              <a:t>SPECT</a:t>
            </a:r>
            <a:endParaRPr lang="en-US" altLang="de-DE" sz="2000" dirty="0">
              <a:latin typeface="Helvetica" panose="020B0604020202020204" pitchFamily="34" charset="0"/>
            </a:endParaRPr>
          </a:p>
        </p:txBody>
      </p:sp>
      <p:sp>
        <p:nvSpPr>
          <p:cNvPr id="64526" name="Text Box 14"/>
          <p:cNvSpPr txBox="1">
            <a:spLocks noChangeArrowheads="1"/>
          </p:cNvSpPr>
          <p:nvPr/>
        </p:nvSpPr>
        <p:spPr bwMode="auto">
          <a:xfrm>
            <a:off x="5158120" y="5232470"/>
            <a:ext cx="12573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de-DE" sz="2000" b="1" dirty="0">
                <a:solidFill>
                  <a:srgbClr val="E70127"/>
                </a:solidFill>
                <a:latin typeface="Helvetica" panose="020B0604020202020204" pitchFamily="34" charset="0"/>
              </a:rPr>
              <a:t>Function</a:t>
            </a:r>
          </a:p>
        </p:txBody>
      </p:sp>
      <p:pic>
        <p:nvPicPr>
          <p:cNvPr id="1028" name="Picture 4" descr="Bildergebnis für ct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597" y="2176462"/>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8" descr="Bildergebnis für MRI image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DE"/>
          </a:p>
        </p:txBody>
      </p:sp>
      <p:pic>
        <p:nvPicPr>
          <p:cNvPr id="5" name="Grafik 4"/>
          <p:cNvPicPr>
            <a:picLocks noChangeAspect="1"/>
          </p:cNvPicPr>
          <p:nvPr/>
        </p:nvPicPr>
        <p:blipFill>
          <a:blip r:embed="rId3"/>
          <a:stretch>
            <a:fillRect/>
          </a:stretch>
        </p:blipFill>
        <p:spPr>
          <a:xfrm>
            <a:off x="2497598" y="2181736"/>
            <a:ext cx="2143125" cy="2143125"/>
          </a:xfrm>
          <a:prstGeom prst="rect">
            <a:avLst/>
          </a:prstGeom>
        </p:spPr>
      </p:pic>
      <p:pic>
        <p:nvPicPr>
          <p:cNvPr id="1036" name="Picture 12" descr="Bildergebnis für spect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4263644" y="2241824"/>
            <a:ext cx="3046255" cy="2012400"/>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14" descr="Bildergebnis für positron emission tomography ima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DE"/>
          </a:p>
        </p:txBody>
      </p:sp>
      <p:pic>
        <p:nvPicPr>
          <p:cNvPr id="7" name="Grafik 6"/>
          <p:cNvPicPr>
            <a:picLocks noChangeAspect="1"/>
          </p:cNvPicPr>
          <p:nvPr/>
        </p:nvPicPr>
        <p:blipFill>
          <a:blip r:embed="rId5"/>
          <a:stretch>
            <a:fillRect/>
          </a:stretch>
        </p:blipFill>
        <p:spPr>
          <a:xfrm>
            <a:off x="6960539" y="2185407"/>
            <a:ext cx="1766598" cy="2142000"/>
          </a:xfrm>
          <a:prstGeom prst="rect">
            <a:avLst/>
          </a:prstGeom>
        </p:spPr>
      </p:pic>
    </p:spTree>
    <p:extLst>
      <p:ext uri="{BB962C8B-B14F-4D97-AF65-F5344CB8AC3E}">
        <p14:creationId xmlns:p14="http://schemas.microsoft.com/office/powerpoint/2010/main" val="10002633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Text Box 2"/>
          <p:cNvSpPr txBox="1">
            <a:spLocks noChangeArrowheads="1"/>
          </p:cNvSpPr>
          <p:nvPr/>
        </p:nvSpPr>
        <p:spPr bwMode="auto">
          <a:xfrm>
            <a:off x="179512" y="223838"/>
            <a:ext cx="45720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b="1" dirty="0" smtClean="0">
                <a:solidFill>
                  <a:srgbClr val="3075B5"/>
                </a:solidFill>
                <a:latin typeface="+mj-lt"/>
              </a:rPr>
              <a:t>   Why </a:t>
            </a:r>
            <a:r>
              <a:rPr lang="en-US" altLang="de-DE" b="1" dirty="0">
                <a:solidFill>
                  <a:srgbClr val="3075B5"/>
                </a:solidFill>
                <a:latin typeface="+mj-lt"/>
              </a:rPr>
              <a:t>combine PET with MR?</a:t>
            </a:r>
          </a:p>
        </p:txBody>
      </p:sp>
      <p:sp>
        <p:nvSpPr>
          <p:cNvPr id="175107" name="Text Box 5"/>
          <p:cNvSpPr txBox="1">
            <a:spLocks noChangeArrowheads="1"/>
          </p:cNvSpPr>
          <p:nvPr/>
        </p:nvSpPr>
        <p:spPr bwMode="auto">
          <a:xfrm>
            <a:off x="304800" y="962025"/>
            <a:ext cx="8610600" cy="233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spcAft>
                <a:spcPts val="600"/>
              </a:spcAft>
              <a:buFont typeface="Arial" charset="0"/>
              <a:buChar char="•"/>
            </a:pPr>
            <a:r>
              <a:rPr lang="en-US" altLang="de-DE" sz="1800">
                <a:solidFill>
                  <a:schemeClr val="accent2"/>
                </a:solidFill>
              </a:rPr>
              <a:t> What we get:</a:t>
            </a:r>
          </a:p>
          <a:p>
            <a:pPr lvl="1" eaLnBrk="1" hangingPunct="1">
              <a:spcAft>
                <a:spcPts val="600"/>
              </a:spcAft>
              <a:buFont typeface="Symbol" pitchFamily="18" charset="2"/>
              <a:buChar char="-"/>
            </a:pPr>
            <a:r>
              <a:rPr lang="en-US" altLang="de-DE" sz="1800"/>
              <a:t> MR: high resolution and soft tissue contrast</a:t>
            </a:r>
          </a:p>
          <a:p>
            <a:pPr lvl="1" eaLnBrk="1" hangingPunct="1">
              <a:spcAft>
                <a:spcPts val="600"/>
              </a:spcAft>
              <a:buFont typeface="Symbol" pitchFamily="18" charset="2"/>
              <a:buChar char="-"/>
            </a:pPr>
            <a:r>
              <a:rPr lang="en-US" altLang="de-DE" sz="1800"/>
              <a:t> PET: high sensitivity (pico molar) and variety of tracers</a:t>
            </a:r>
          </a:p>
          <a:p>
            <a:pPr eaLnBrk="1" hangingPunct="1">
              <a:spcAft>
                <a:spcPts val="600"/>
              </a:spcAft>
            </a:pPr>
            <a:endParaRPr lang="en-US" altLang="de-DE"/>
          </a:p>
          <a:p>
            <a:pPr eaLnBrk="1" hangingPunct="1"/>
            <a:endParaRPr lang="en-US" altLang="de-DE"/>
          </a:p>
          <a:p>
            <a:pPr eaLnBrk="1" hangingPunct="1">
              <a:buFontTx/>
              <a:buChar char="•"/>
            </a:pPr>
            <a:endParaRPr lang="de-DE" altLang="de-DE"/>
          </a:p>
        </p:txBody>
      </p:sp>
      <p:sp>
        <p:nvSpPr>
          <p:cNvPr id="5" name="Text Box 5"/>
          <p:cNvSpPr txBox="1">
            <a:spLocks noChangeArrowheads="1"/>
          </p:cNvSpPr>
          <p:nvPr/>
        </p:nvSpPr>
        <p:spPr bwMode="auto">
          <a:xfrm>
            <a:off x="304800" y="962025"/>
            <a:ext cx="8610600" cy="638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spcAft>
                <a:spcPts val="600"/>
              </a:spcAft>
              <a:buFont typeface="Arial" charset="0"/>
              <a:buChar char="•"/>
            </a:pPr>
            <a:endParaRPr lang="en-US" altLang="de-DE" sz="1800" dirty="0">
              <a:solidFill>
                <a:srgbClr val="333399"/>
              </a:solidFill>
            </a:endParaRPr>
          </a:p>
          <a:p>
            <a:pPr eaLnBrk="1" hangingPunct="1">
              <a:spcAft>
                <a:spcPts val="600"/>
              </a:spcAft>
              <a:buFont typeface="Arial" charset="0"/>
              <a:buChar char="•"/>
            </a:pPr>
            <a:endParaRPr lang="en-US" altLang="de-DE" sz="1800" dirty="0">
              <a:solidFill>
                <a:srgbClr val="333399"/>
              </a:solidFill>
            </a:endParaRPr>
          </a:p>
          <a:p>
            <a:pPr eaLnBrk="1" hangingPunct="1">
              <a:spcAft>
                <a:spcPts val="600"/>
              </a:spcAft>
              <a:buFont typeface="Arial" charset="0"/>
              <a:buChar char="•"/>
            </a:pPr>
            <a:endParaRPr lang="en-US" altLang="de-DE" sz="1800" dirty="0">
              <a:solidFill>
                <a:srgbClr val="333399"/>
              </a:solidFill>
            </a:endParaRPr>
          </a:p>
          <a:p>
            <a:pPr eaLnBrk="1" hangingPunct="1">
              <a:spcAft>
                <a:spcPts val="600"/>
              </a:spcAft>
              <a:buFont typeface="Arial" charset="0"/>
              <a:buChar char="•"/>
            </a:pPr>
            <a:endParaRPr lang="en-US" altLang="de-DE" sz="1800" dirty="0">
              <a:solidFill>
                <a:srgbClr val="333399"/>
              </a:solidFill>
            </a:endParaRPr>
          </a:p>
          <a:p>
            <a:pPr eaLnBrk="1" hangingPunct="1">
              <a:spcAft>
                <a:spcPts val="600"/>
              </a:spcAft>
              <a:buFont typeface="Arial" charset="0"/>
              <a:buChar char="•"/>
            </a:pPr>
            <a:endParaRPr lang="en-US" altLang="de-DE" sz="1800" dirty="0">
              <a:solidFill>
                <a:srgbClr val="333399"/>
              </a:solidFill>
            </a:endParaRPr>
          </a:p>
          <a:p>
            <a:pPr eaLnBrk="1" hangingPunct="1">
              <a:spcAft>
                <a:spcPts val="600"/>
              </a:spcAft>
              <a:buFont typeface="Arial" charset="0"/>
              <a:buChar char="•"/>
            </a:pPr>
            <a:endParaRPr lang="en-US" altLang="de-DE" sz="1800" dirty="0">
              <a:solidFill>
                <a:srgbClr val="333399"/>
              </a:solidFill>
            </a:endParaRPr>
          </a:p>
          <a:p>
            <a:pPr eaLnBrk="1" hangingPunct="1">
              <a:spcAft>
                <a:spcPts val="600"/>
              </a:spcAft>
              <a:buFont typeface="Arial" charset="0"/>
              <a:buChar char="•"/>
            </a:pPr>
            <a:endParaRPr lang="en-US" altLang="de-DE" sz="1800" dirty="0">
              <a:solidFill>
                <a:srgbClr val="333399"/>
              </a:solidFill>
            </a:endParaRPr>
          </a:p>
          <a:p>
            <a:pPr eaLnBrk="1" hangingPunct="1">
              <a:spcAft>
                <a:spcPts val="600"/>
              </a:spcAft>
              <a:buFont typeface="Arial" charset="0"/>
              <a:buChar char="•"/>
            </a:pPr>
            <a:r>
              <a:rPr lang="en-US" altLang="de-DE" sz="1800" dirty="0">
                <a:solidFill>
                  <a:srgbClr val="333399"/>
                </a:solidFill>
              </a:rPr>
              <a:t> Additional benefits:</a:t>
            </a:r>
          </a:p>
          <a:p>
            <a:pPr lvl="1" eaLnBrk="1" hangingPunct="1">
              <a:spcAft>
                <a:spcPts val="600"/>
              </a:spcAft>
              <a:buFont typeface="Symbol" pitchFamily="18" charset="2"/>
              <a:buChar char="-"/>
            </a:pPr>
            <a:r>
              <a:rPr lang="en-US" altLang="de-DE" sz="1800" dirty="0"/>
              <a:t> No additional radiation dose by the MR (in contrast to PET/CT)</a:t>
            </a:r>
          </a:p>
          <a:p>
            <a:pPr lvl="1" eaLnBrk="1" hangingPunct="1">
              <a:spcAft>
                <a:spcPts val="600"/>
              </a:spcAft>
              <a:buFont typeface="Symbol" pitchFamily="18" charset="2"/>
              <a:buChar char="-"/>
            </a:pPr>
            <a:r>
              <a:rPr lang="en-US" altLang="de-DE" sz="1800" dirty="0"/>
              <a:t> Soft tissue contrast of </a:t>
            </a:r>
            <a:r>
              <a:rPr lang="en-US" altLang="de-DE" sz="1800" dirty="0" smtClean="0"/>
              <a:t>MRI </a:t>
            </a:r>
            <a:r>
              <a:rPr lang="en-US" altLang="de-DE" sz="1800" dirty="0"/>
              <a:t>can be exploited </a:t>
            </a:r>
          </a:p>
          <a:p>
            <a:pPr lvl="1" eaLnBrk="1" hangingPunct="1">
              <a:spcAft>
                <a:spcPts val="600"/>
              </a:spcAft>
              <a:buFont typeface="Symbol" pitchFamily="18" charset="2"/>
              <a:buChar char="-"/>
            </a:pPr>
            <a:r>
              <a:rPr lang="en-US" altLang="de-DE" sz="1800" dirty="0"/>
              <a:t> Can be combined with advanced MR techniques such as fMRI, DWI, MRS</a:t>
            </a:r>
          </a:p>
          <a:p>
            <a:pPr lvl="1" eaLnBrk="1" hangingPunct="1">
              <a:spcAft>
                <a:spcPts val="600"/>
              </a:spcAft>
              <a:buFont typeface="Symbol" pitchFamily="18" charset="2"/>
              <a:buChar char="-"/>
            </a:pPr>
            <a:r>
              <a:rPr lang="en-US" altLang="de-DE" sz="1800" dirty="0"/>
              <a:t> Simultaneous imaging</a:t>
            </a:r>
          </a:p>
          <a:p>
            <a:pPr lvl="2" eaLnBrk="1" hangingPunct="1">
              <a:spcAft>
                <a:spcPts val="600"/>
              </a:spcAft>
              <a:buFont typeface="Symbol" pitchFamily="18" charset="2"/>
              <a:buChar char="-"/>
            </a:pPr>
            <a:r>
              <a:rPr lang="en-US" altLang="de-DE" sz="1800" dirty="0"/>
              <a:t> Time savings</a:t>
            </a:r>
          </a:p>
          <a:p>
            <a:pPr lvl="2" eaLnBrk="1" hangingPunct="1">
              <a:spcAft>
                <a:spcPts val="600"/>
              </a:spcAft>
              <a:buFont typeface="Symbol" pitchFamily="18" charset="2"/>
              <a:buChar char="-"/>
            </a:pPr>
            <a:r>
              <a:rPr lang="en-US" altLang="de-DE" sz="1800" dirty="0"/>
              <a:t> Multifunctional </a:t>
            </a:r>
            <a:r>
              <a:rPr lang="en-US" altLang="de-DE" sz="1800" dirty="0" smtClean="0"/>
              <a:t>imaging (spatial and temporal correlation)</a:t>
            </a:r>
            <a:endParaRPr lang="en-US" altLang="de-DE" sz="1800" dirty="0"/>
          </a:p>
          <a:p>
            <a:pPr eaLnBrk="1" hangingPunct="1">
              <a:spcAft>
                <a:spcPts val="1800"/>
              </a:spcAft>
              <a:buFont typeface="Symbol" pitchFamily="18" charset="2"/>
              <a:buChar char="-"/>
            </a:pPr>
            <a:endParaRPr lang="en-US" altLang="de-DE" dirty="0"/>
          </a:p>
          <a:p>
            <a:pPr eaLnBrk="1" hangingPunct="1"/>
            <a:endParaRPr lang="en-US" altLang="de-DE" dirty="0"/>
          </a:p>
          <a:p>
            <a:pPr eaLnBrk="1" hangingPunct="1">
              <a:buFontTx/>
              <a:buChar char="•"/>
            </a:pPr>
            <a:endParaRPr lang="de-DE" altLang="de-DE" dirty="0"/>
          </a:p>
        </p:txBody>
      </p:sp>
      <p:sp>
        <p:nvSpPr>
          <p:cNvPr id="6" name="Text Box 5"/>
          <p:cNvSpPr txBox="1">
            <a:spLocks noChangeArrowheads="1"/>
          </p:cNvSpPr>
          <p:nvPr/>
        </p:nvSpPr>
        <p:spPr bwMode="auto">
          <a:xfrm>
            <a:off x="304800" y="962025"/>
            <a:ext cx="8610600" cy="390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spcAft>
                <a:spcPts val="600"/>
              </a:spcAft>
              <a:buFont typeface="Arial" charset="0"/>
              <a:buChar char="•"/>
            </a:pPr>
            <a:endParaRPr lang="en-US" altLang="de-DE" sz="1800" dirty="0">
              <a:solidFill>
                <a:srgbClr val="333399"/>
              </a:solidFill>
            </a:endParaRPr>
          </a:p>
          <a:p>
            <a:pPr eaLnBrk="1" hangingPunct="1">
              <a:spcAft>
                <a:spcPts val="600"/>
              </a:spcAft>
              <a:buFont typeface="Arial" charset="0"/>
              <a:buChar char="•"/>
            </a:pPr>
            <a:endParaRPr lang="en-US" altLang="de-DE" sz="1800" dirty="0">
              <a:solidFill>
                <a:srgbClr val="333399"/>
              </a:solidFill>
            </a:endParaRPr>
          </a:p>
          <a:p>
            <a:pPr eaLnBrk="1" hangingPunct="1">
              <a:spcAft>
                <a:spcPts val="600"/>
              </a:spcAft>
            </a:pPr>
            <a:endParaRPr lang="en-US" altLang="de-DE" sz="1800" dirty="0">
              <a:solidFill>
                <a:srgbClr val="333399"/>
              </a:solidFill>
            </a:endParaRPr>
          </a:p>
          <a:p>
            <a:pPr eaLnBrk="1" hangingPunct="1">
              <a:spcAft>
                <a:spcPts val="600"/>
              </a:spcAft>
              <a:buFont typeface="Arial" charset="0"/>
              <a:buChar char="•"/>
            </a:pPr>
            <a:r>
              <a:rPr lang="en-US" altLang="de-DE" sz="1800" dirty="0">
                <a:solidFill>
                  <a:srgbClr val="333399"/>
                </a:solidFill>
              </a:rPr>
              <a:t> </a:t>
            </a:r>
            <a:r>
              <a:rPr lang="en-US" altLang="de-DE" sz="1800" dirty="0" smtClean="0">
                <a:solidFill>
                  <a:srgbClr val="333399"/>
                </a:solidFill>
              </a:rPr>
              <a:t>Similar to PET/CT:</a:t>
            </a:r>
            <a:endParaRPr lang="en-US" altLang="de-DE" sz="1800" dirty="0">
              <a:solidFill>
                <a:srgbClr val="333399"/>
              </a:solidFill>
            </a:endParaRPr>
          </a:p>
          <a:p>
            <a:pPr lvl="1" eaLnBrk="1" hangingPunct="1">
              <a:spcAft>
                <a:spcPts val="600"/>
              </a:spcAft>
              <a:buFont typeface="Symbol" pitchFamily="18" charset="2"/>
              <a:buChar char="-"/>
            </a:pPr>
            <a:r>
              <a:rPr lang="en-US" altLang="de-DE" sz="1800" dirty="0"/>
              <a:t> “Near perfect” registration of image data</a:t>
            </a:r>
          </a:p>
          <a:p>
            <a:pPr lvl="1" eaLnBrk="1" hangingPunct="1">
              <a:spcAft>
                <a:spcPts val="600"/>
              </a:spcAft>
              <a:buFont typeface="Symbol" pitchFamily="18" charset="2"/>
              <a:buChar char="-"/>
            </a:pPr>
            <a:r>
              <a:rPr lang="en-US" altLang="de-DE" sz="1800" dirty="0"/>
              <a:t> Anatomically guided interpretation of PET data</a:t>
            </a:r>
          </a:p>
          <a:p>
            <a:pPr lvl="1" eaLnBrk="1" hangingPunct="1">
              <a:spcAft>
                <a:spcPts val="600"/>
              </a:spcAft>
              <a:buFont typeface="Symbol" pitchFamily="18" charset="2"/>
              <a:buChar char="-"/>
            </a:pPr>
            <a:r>
              <a:rPr lang="en-US" altLang="de-DE" sz="1800" dirty="0"/>
              <a:t> Anatomic priors for reconstruction and data modeling</a:t>
            </a:r>
          </a:p>
          <a:p>
            <a:pPr eaLnBrk="1" hangingPunct="1">
              <a:spcAft>
                <a:spcPts val="1800"/>
              </a:spcAft>
            </a:pPr>
            <a:endParaRPr lang="en-US" altLang="de-DE" dirty="0"/>
          </a:p>
          <a:p>
            <a:pPr eaLnBrk="1" hangingPunct="1"/>
            <a:endParaRPr lang="en-US" altLang="de-DE" dirty="0"/>
          </a:p>
          <a:p>
            <a:pPr eaLnBrk="1" hangingPunct="1">
              <a:buFontTx/>
              <a:buChar char="•"/>
            </a:pPr>
            <a:endParaRPr lang="de-DE" altLang="de-DE" dirty="0"/>
          </a:p>
        </p:txBody>
      </p:sp>
    </p:spTree>
    <p:extLst>
      <p:ext uri="{BB962C8B-B14F-4D97-AF65-F5344CB8AC3E}">
        <p14:creationId xmlns:p14="http://schemas.microsoft.com/office/powerpoint/2010/main" val="34863752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ext Box 5"/>
          <p:cNvSpPr txBox="1">
            <a:spLocks noChangeArrowheads="1"/>
          </p:cNvSpPr>
          <p:nvPr/>
        </p:nvSpPr>
        <p:spPr bwMode="auto">
          <a:xfrm>
            <a:off x="228600" y="1104900"/>
            <a:ext cx="8610600" cy="2062103"/>
          </a:xfrm>
          <a:prstGeom prst="rect">
            <a:avLst/>
          </a:prstGeom>
          <a:noFill/>
          <a:ln w="9525">
            <a:noFill/>
            <a:miter lim="800000"/>
            <a:headEnd/>
            <a:tailEnd/>
          </a:ln>
        </p:spPr>
        <p:txBody>
          <a:bodyPr>
            <a:spAutoFit/>
          </a:bodyPr>
          <a:lstStyle/>
          <a:p>
            <a:pPr eaLnBrk="0" hangingPunct="0">
              <a:spcAft>
                <a:spcPts val="600"/>
              </a:spcAft>
              <a:buFont typeface="Arial" charset="0"/>
              <a:buChar char="•"/>
            </a:pPr>
            <a:r>
              <a:rPr lang="en-US" sz="1800" dirty="0">
                <a:solidFill>
                  <a:srgbClr val="21549E"/>
                </a:solidFill>
              </a:rPr>
              <a:t> Interference on PET:</a:t>
            </a:r>
          </a:p>
          <a:p>
            <a:pPr lvl="1" eaLnBrk="0" hangingPunct="0">
              <a:spcAft>
                <a:spcPts val="600"/>
              </a:spcAft>
              <a:buFont typeface="Symbol" pitchFamily="18" charset="2"/>
              <a:buChar char="-"/>
            </a:pPr>
            <a:r>
              <a:rPr lang="en-US" sz="1800" dirty="0"/>
              <a:t> Static magnetic field</a:t>
            </a:r>
          </a:p>
          <a:p>
            <a:pPr lvl="1" eaLnBrk="0" hangingPunct="0">
              <a:spcAft>
                <a:spcPts val="600"/>
              </a:spcAft>
              <a:buFont typeface="Symbol" pitchFamily="18" charset="2"/>
              <a:buChar char="-"/>
            </a:pPr>
            <a:r>
              <a:rPr lang="en-US" sz="1800" dirty="0"/>
              <a:t> Electromagnetic interference from RF and gradients</a:t>
            </a:r>
          </a:p>
          <a:p>
            <a:pPr lvl="1" eaLnBrk="0" hangingPunct="0">
              <a:spcAft>
                <a:spcPts val="600"/>
              </a:spcAft>
            </a:pPr>
            <a:endParaRPr lang="en-US" sz="1800" dirty="0"/>
          </a:p>
          <a:p>
            <a:pPr eaLnBrk="0" hangingPunct="0"/>
            <a:endParaRPr lang="en-US" sz="1800" dirty="0"/>
          </a:p>
          <a:p>
            <a:pPr eaLnBrk="0" hangingPunct="0">
              <a:buFontTx/>
              <a:buChar char="•"/>
            </a:pPr>
            <a:endParaRPr lang="de-DE" sz="1800" dirty="0"/>
          </a:p>
        </p:txBody>
      </p:sp>
      <p:grpSp>
        <p:nvGrpSpPr>
          <p:cNvPr id="2" name="Gruppierung 14"/>
          <p:cNvGrpSpPr>
            <a:grpSpLocks/>
          </p:cNvGrpSpPr>
          <p:nvPr/>
        </p:nvGrpSpPr>
        <p:grpSpPr bwMode="auto">
          <a:xfrm>
            <a:off x="6248400" y="1219200"/>
            <a:ext cx="2862263" cy="838200"/>
            <a:chOff x="6248400" y="1219200"/>
            <a:chExt cx="2861960" cy="838200"/>
          </a:xfrm>
        </p:grpSpPr>
        <p:sp>
          <p:nvSpPr>
            <p:cNvPr id="30730" name="Geschweifte Klammer rechts 3"/>
            <p:cNvSpPr>
              <a:spLocks/>
            </p:cNvSpPr>
            <p:nvPr/>
          </p:nvSpPr>
          <p:spPr bwMode="auto">
            <a:xfrm>
              <a:off x="6248400" y="1219200"/>
              <a:ext cx="228600" cy="838200"/>
            </a:xfrm>
            <a:prstGeom prst="rightBrace">
              <a:avLst>
                <a:gd name="adj1" fmla="val 8335"/>
                <a:gd name="adj2" fmla="val 50000"/>
              </a:avLst>
            </a:prstGeom>
            <a:noFill/>
            <a:ln w="25400">
              <a:solidFill>
                <a:schemeClr val="tx1"/>
              </a:solidFill>
              <a:round/>
              <a:headEnd/>
              <a:tailEnd/>
            </a:ln>
          </p:spPr>
          <p:txBody>
            <a:bodyPr/>
            <a:lstStyle/>
            <a:p>
              <a:pPr eaLnBrk="0" hangingPunct="0"/>
              <a:endParaRPr lang="en-US"/>
            </a:p>
          </p:txBody>
        </p:sp>
        <p:sp>
          <p:nvSpPr>
            <p:cNvPr id="30731" name="Textfeld 4"/>
            <p:cNvSpPr txBox="1">
              <a:spLocks noChangeArrowheads="1"/>
            </p:cNvSpPr>
            <p:nvPr/>
          </p:nvSpPr>
          <p:spPr bwMode="auto">
            <a:xfrm>
              <a:off x="6561931" y="1272672"/>
              <a:ext cx="2548429" cy="738664"/>
            </a:xfrm>
            <a:prstGeom prst="rect">
              <a:avLst/>
            </a:prstGeom>
            <a:solidFill>
              <a:srgbClr val="CCFFCC"/>
            </a:solidFill>
            <a:ln w="9525">
              <a:noFill/>
              <a:miter lim="800000"/>
              <a:headEnd/>
              <a:tailEnd/>
            </a:ln>
          </p:spPr>
          <p:txBody>
            <a:bodyPr>
              <a:spAutoFit/>
            </a:bodyPr>
            <a:lstStyle/>
            <a:p>
              <a:pPr algn="ctr" eaLnBrk="0" hangingPunct="0"/>
              <a:r>
                <a:rPr lang="en-US" sz="1400"/>
                <a:t>solved: </a:t>
              </a:r>
            </a:p>
            <a:p>
              <a:pPr algn="ctr" eaLnBrk="0" hangingPunct="0"/>
              <a:r>
                <a:rPr lang="en-US" sz="1400"/>
                <a:t>- new detector technology</a:t>
              </a:r>
            </a:p>
            <a:p>
              <a:pPr algn="ctr" eaLnBrk="0" hangingPunct="0"/>
              <a:r>
                <a:rPr lang="en-US" sz="1400"/>
                <a:t>- intelligent PET insert design</a:t>
              </a:r>
            </a:p>
          </p:txBody>
        </p:sp>
      </p:grpSp>
      <p:sp>
        <p:nvSpPr>
          <p:cNvPr id="52230" name="Text Box 2"/>
          <p:cNvSpPr txBox="1">
            <a:spLocks noChangeArrowheads="1"/>
          </p:cNvSpPr>
          <p:nvPr/>
        </p:nvSpPr>
        <p:spPr bwMode="auto">
          <a:xfrm>
            <a:off x="457200" y="223838"/>
            <a:ext cx="3468688" cy="461962"/>
          </a:xfrm>
          <a:prstGeom prst="rect">
            <a:avLst/>
          </a:prstGeom>
          <a:noFill/>
          <a:ln w="9525">
            <a:noFill/>
            <a:miter lim="800000"/>
            <a:headEnd/>
            <a:tailEnd/>
          </a:ln>
        </p:spPr>
        <p:txBody>
          <a:bodyPr wrap="non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0" hangingPunct="0">
              <a:defRPr/>
            </a:pPr>
            <a:r>
              <a:rPr lang="en-US" b="1" dirty="0" smtClean="0">
                <a:solidFill>
                  <a:srgbClr val="21549E"/>
                </a:solidFill>
                <a:latin typeface="+mj-lt"/>
              </a:rPr>
              <a:t>Challenges of PET/MR</a:t>
            </a:r>
          </a:p>
        </p:txBody>
      </p:sp>
    </p:spTree>
    <p:extLst>
      <p:ext uri="{BB962C8B-B14F-4D97-AF65-F5344CB8AC3E}">
        <p14:creationId xmlns:p14="http://schemas.microsoft.com/office/powerpoint/2010/main" val="13187499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uppierung 8"/>
          <p:cNvGrpSpPr>
            <a:grpSpLocks/>
          </p:cNvGrpSpPr>
          <p:nvPr/>
        </p:nvGrpSpPr>
        <p:grpSpPr bwMode="auto">
          <a:xfrm>
            <a:off x="1565275" y="1301750"/>
            <a:ext cx="2931404" cy="4049931"/>
            <a:chOff x="1565768" y="1301511"/>
            <a:chExt cx="2930660" cy="4049802"/>
          </a:xfrm>
        </p:grpSpPr>
        <p:cxnSp>
          <p:nvCxnSpPr>
            <p:cNvPr id="28" name="Gerade Verbindung 27"/>
            <p:cNvCxnSpPr>
              <a:cxnSpLocks noChangeShapeType="1"/>
              <a:endCxn id="33" idx="0"/>
            </p:cNvCxnSpPr>
            <p:nvPr/>
          </p:nvCxnSpPr>
          <p:spPr bwMode="auto">
            <a:xfrm flipH="1">
              <a:off x="1565768" y="2039675"/>
              <a:ext cx="1639472" cy="2981230"/>
            </a:xfrm>
            <a:prstGeom prst="line">
              <a:avLst/>
            </a:prstGeom>
            <a:noFill/>
            <a:ln w="25400">
              <a:solidFill>
                <a:schemeClr val="tx1"/>
              </a:solidFill>
              <a:prstDash val="lgDash"/>
              <a:round/>
              <a:headEnd type="triangle" w="med" len="med"/>
              <a:tailEnd type="triangle"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grpSp>
          <p:nvGrpSpPr>
            <p:cNvPr id="36143" name="Gruppierung 12"/>
            <p:cNvGrpSpPr>
              <a:grpSpLocks/>
            </p:cNvGrpSpPr>
            <p:nvPr/>
          </p:nvGrpSpPr>
          <p:grpSpPr bwMode="auto">
            <a:xfrm rot="-2118583">
              <a:off x="1732389" y="2873212"/>
              <a:ext cx="1423376" cy="1191335"/>
              <a:chOff x="2478087" y="2695271"/>
              <a:chExt cx="1423376" cy="1191335"/>
            </a:xfrm>
          </p:grpSpPr>
          <p:sp>
            <p:nvSpPr>
              <p:cNvPr id="14" name="Explosion 1 13"/>
              <p:cNvSpPr/>
              <p:nvPr/>
            </p:nvSpPr>
            <p:spPr>
              <a:xfrm rot="20757278">
                <a:off x="2478087" y="2695271"/>
                <a:ext cx="1423376" cy="1191335"/>
              </a:xfrm>
              <a:prstGeom prst="irregularSeal1">
                <a:avLst/>
              </a:prstGeom>
              <a:gradFill flip="none" rotWithShape="1">
                <a:gsLst>
                  <a:gs pos="0">
                    <a:schemeClr val="bg1"/>
                  </a:gs>
                  <a:gs pos="100000">
                    <a:srgbClr val="FFFF00"/>
                  </a:gs>
                </a:gsLst>
                <a:path path="circle">
                  <a:fillToRect l="50000" t="50000" r="50000" b="50000"/>
                </a:path>
                <a:tileRect/>
              </a:gradFill>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sz="1800">
                  <a:solidFill>
                    <a:prstClr val="white"/>
                  </a:solidFill>
                </a:endParaRPr>
              </a:p>
            </p:txBody>
          </p:sp>
          <p:sp>
            <p:nvSpPr>
              <p:cNvPr id="15" name="Explosion 1 14"/>
              <p:cNvSpPr>
                <a:spLocks noChangeArrowheads="1"/>
              </p:cNvSpPr>
              <p:nvPr/>
            </p:nvSpPr>
            <p:spPr bwMode="auto">
              <a:xfrm rot="-921595">
                <a:off x="2739039" y="2908881"/>
                <a:ext cx="852272" cy="757213"/>
              </a:xfrm>
              <a:prstGeom prst="irregularSeal1">
                <a:avLst/>
              </a:prstGeom>
              <a:solidFill>
                <a:schemeClr val="bg1"/>
              </a:solid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grpSp>
        <p:sp>
          <p:nvSpPr>
            <p:cNvPr id="56" name="Textfeld 55"/>
            <p:cNvSpPr txBox="1"/>
            <p:nvPr/>
          </p:nvSpPr>
          <p:spPr>
            <a:xfrm>
              <a:off x="1802176" y="4705003"/>
              <a:ext cx="1077778" cy="646310"/>
            </a:xfrm>
            <a:prstGeom prst="rect">
              <a:avLst/>
            </a:prstGeom>
            <a:noFill/>
          </p:spPr>
          <p:txBody>
            <a:bodyPr wrap="none">
              <a:spAutoFit/>
            </a:bodyPr>
            <a:lstStyle/>
            <a:p>
              <a:pPr algn="ctr" defTabSz="457200" eaLnBrk="1" fontAlgn="auto" hangingPunct="1">
                <a:spcBef>
                  <a:spcPts val="0"/>
                </a:spcBef>
                <a:spcAft>
                  <a:spcPts val="0"/>
                </a:spcAft>
                <a:defRPr/>
              </a:pPr>
              <a:r>
                <a:rPr lang="en-US" sz="1800" dirty="0">
                  <a:solidFill>
                    <a:prstClr val="black"/>
                  </a:solidFill>
                  <a:latin typeface="Arial"/>
                  <a:ea typeface="+mn-ea"/>
                  <a:cs typeface="Arial"/>
                </a:rPr>
                <a:t>511 </a:t>
              </a:r>
              <a:r>
                <a:rPr lang="en-US" sz="1800" dirty="0" err="1">
                  <a:solidFill>
                    <a:prstClr val="black"/>
                  </a:solidFill>
                  <a:latin typeface="Arial"/>
                  <a:ea typeface="+mn-ea"/>
                  <a:cs typeface="Arial"/>
                </a:rPr>
                <a:t>keV</a:t>
              </a:r>
              <a:r>
                <a:rPr lang="en-US" sz="1800" dirty="0">
                  <a:solidFill>
                    <a:prstClr val="black"/>
                  </a:solidFill>
                  <a:latin typeface="Arial"/>
                  <a:ea typeface="+mn-ea"/>
                  <a:cs typeface="Arial"/>
                </a:rPr>
                <a:t> </a:t>
              </a:r>
            </a:p>
            <a:p>
              <a:pPr algn="ctr" defTabSz="457200" eaLnBrk="1" fontAlgn="auto" hangingPunct="1">
                <a:spcBef>
                  <a:spcPts val="0"/>
                </a:spcBef>
                <a:spcAft>
                  <a:spcPts val="0"/>
                </a:spcAft>
                <a:defRPr/>
              </a:pPr>
              <a:r>
                <a:rPr lang="en-US" sz="1800" dirty="0">
                  <a:solidFill>
                    <a:prstClr val="black"/>
                  </a:solidFill>
                  <a:latin typeface="Symbol" charset="2"/>
                  <a:ea typeface="+mn-ea"/>
                  <a:cs typeface="Symbol" charset="2"/>
                </a:rPr>
                <a:t>g</a:t>
              </a:r>
              <a:r>
                <a:rPr lang="en-US" sz="1800" dirty="0">
                  <a:solidFill>
                    <a:prstClr val="black"/>
                  </a:solidFill>
                  <a:latin typeface="Arial"/>
                  <a:ea typeface="+mn-ea"/>
                  <a:cs typeface="Arial"/>
                </a:rPr>
                <a:t>-Quant</a:t>
              </a:r>
              <a:endParaRPr lang="en-US" sz="1800" baseline="30000" dirty="0">
                <a:solidFill>
                  <a:prstClr val="black"/>
                </a:solidFill>
                <a:latin typeface="Arial"/>
                <a:ea typeface="+mn-ea"/>
                <a:cs typeface="Arial"/>
              </a:endParaRPr>
            </a:p>
          </p:txBody>
        </p:sp>
        <p:cxnSp>
          <p:nvCxnSpPr>
            <p:cNvPr id="57" name="Gerade Verbindung 56"/>
            <p:cNvCxnSpPr>
              <a:cxnSpLocks noChangeShapeType="1"/>
              <a:stCxn id="56" idx="0"/>
            </p:cNvCxnSpPr>
            <p:nvPr/>
          </p:nvCxnSpPr>
          <p:spPr bwMode="auto">
            <a:xfrm flipH="1" flipV="1">
              <a:off x="2030788" y="4397038"/>
              <a:ext cx="310277" cy="307964"/>
            </a:xfrm>
            <a:prstGeom prst="line">
              <a:avLst/>
            </a:prstGeom>
            <a:noFill/>
            <a:ln w="9525">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61" name="Textfeld 60"/>
            <p:cNvSpPr txBox="1"/>
            <p:nvPr/>
          </p:nvSpPr>
          <p:spPr>
            <a:xfrm>
              <a:off x="3209932" y="2328591"/>
              <a:ext cx="1077778" cy="646310"/>
            </a:xfrm>
            <a:prstGeom prst="rect">
              <a:avLst/>
            </a:prstGeom>
            <a:noFill/>
          </p:spPr>
          <p:txBody>
            <a:bodyPr wrap="none">
              <a:spAutoFit/>
            </a:bodyPr>
            <a:lstStyle/>
            <a:p>
              <a:pPr algn="ctr" defTabSz="457200" eaLnBrk="1" fontAlgn="auto" hangingPunct="1">
                <a:spcBef>
                  <a:spcPts val="0"/>
                </a:spcBef>
                <a:spcAft>
                  <a:spcPts val="0"/>
                </a:spcAft>
                <a:defRPr/>
              </a:pPr>
              <a:r>
                <a:rPr lang="en-US" sz="1800" dirty="0">
                  <a:solidFill>
                    <a:prstClr val="black"/>
                  </a:solidFill>
                  <a:latin typeface="Arial"/>
                  <a:ea typeface="+mn-ea"/>
                  <a:cs typeface="Arial"/>
                </a:rPr>
                <a:t>511 </a:t>
              </a:r>
              <a:r>
                <a:rPr lang="en-US" sz="1800" dirty="0" err="1">
                  <a:solidFill>
                    <a:prstClr val="black"/>
                  </a:solidFill>
                  <a:latin typeface="Arial"/>
                  <a:ea typeface="+mn-ea"/>
                  <a:cs typeface="Arial"/>
                </a:rPr>
                <a:t>keV</a:t>
              </a:r>
              <a:r>
                <a:rPr lang="en-US" sz="1800" dirty="0">
                  <a:solidFill>
                    <a:prstClr val="black"/>
                  </a:solidFill>
                  <a:latin typeface="Arial"/>
                  <a:ea typeface="+mn-ea"/>
                  <a:cs typeface="Arial"/>
                </a:rPr>
                <a:t> </a:t>
              </a:r>
            </a:p>
            <a:p>
              <a:pPr algn="ctr" defTabSz="457200" eaLnBrk="1" fontAlgn="auto" hangingPunct="1">
                <a:spcBef>
                  <a:spcPts val="0"/>
                </a:spcBef>
                <a:spcAft>
                  <a:spcPts val="0"/>
                </a:spcAft>
                <a:defRPr/>
              </a:pPr>
              <a:r>
                <a:rPr lang="en-US" sz="1800" dirty="0">
                  <a:solidFill>
                    <a:prstClr val="black"/>
                  </a:solidFill>
                  <a:latin typeface="Symbol" charset="2"/>
                  <a:ea typeface="+mn-ea"/>
                  <a:cs typeface="Symbol" charset="2"/>
                </a:rPr>
                <a:t>g</a:t>
              </a:r>
              <a:r>
                <a:rPr lang="en-US" sz="1800" dirty="0">
                  <a:solidFill>
                    <a:prstClr val="black"/>
                  </a:solidFill>
                  <a:latin typeface="Arial"/>
                  <a:ea typeface="+mn-ea"/>
                  <a:cs typeface="Arial"/>
                </a:rPr>
                <a:t>-Quant</a:t>
              </a:r>
              <a:endParaRPr lang="en-US" sz="1800" baseline="30000" dirty="0">
                <a:solidFill>
                  <a:prstClr val="black"/>
                </a:solidFill>
                <a:latin typeface="Arial"/>
                <a:ea typeface="+mn-ea"/>
                <a:cs typeface="Arial"/>
              </a:endParaRPr>
            </a:p>
          </p:txBody>
        </p:sp>
        <p:cxnSp>
          <p:nvCxnSpPr>
            <p:cNvPr id="62" name="Gerade Verbindung 61"/>
            <p:cNvCxnSpPr>
              <a:cxnSpLocks noChangeShapeType="1"/>
              <a:stCxn id="61" idx="1"/>
            </p:cNvCxnSpPr>
            <p:nvPr/>
          </p:nvCxnSpPr>
          <p:spPr bwMode="auto">
            <a:xfrm flipH="1" flipV="1">
              <a:off x="2959239" y="2585759"/>
              <a:ext cx="250692" cy="65988"/>
            </a:xfrm>
            <a:prstGeom prst="line">
              <a:avLst/>
            </a:prstGeom>
            <a:noFill/>
            <a:ln w="9525">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66" name="Textfeld 65"/>
            <p:cNvSpPr txBox="1"/>
            <p:nvPr/>
          </p:nvSpPr>
          <p:spPr>
            <a:xfrm>
              <a:off x="2542543" y="4047799"/>
              <a:ext cx="1953885" cy="646310"/>
            </a:xfrm>
            <a:prstGeom prst="rect">
              <a:avLst/>
            </a:prstGeom>
            <a:noFill/>
          </p:spPr>
          <p:txBody>
            <a:bodyPr wrap="none">
              <a:spAutoFit/>
            </a:bodyPr>
            <a:lstStyle/>
            <a:p>
              <a:pPr algn="ctr" defTabSz="457200" eaLnBrk="1" fontAlgn="auto" hangingPunct="1">
                <a:spcBef>
                  <a:spcPts val="0"/>
                </a:spcBef>
                <a:spcAft>
                  <a:spcPts val="0"/>
                </a:spcAft>
                <a:defRPr/>
              </a:pPr>
              <a:r>
                <a:rPr lang="en-US" sz="1800" dirty="0">
                  <a:solidFill>
                    <a:prstClr val="black"/>
                  </a:solidFill>
                  <a:latin typeface="Arial"/>
                  <a:ea typeface="+mn-ea"/>
                  <a:cs typeface="Arial"/>
                </a:rPr>
                <a:t>Positron-Electron</a:t>
              </a:r>
            </a:p>
            <a:p>
              <a:pPr algn="ctr" defTabSz="457200" eaLnBrk="1" fontAlgn="auto" hangingPunct="1">
                <a:spcBef>
                  <a:spcPts val="0"/>
                </a:spcBef>
                <a:spcAft>
                  <a:spcPts val="0"/>
                </a:spcAft>
                <a:defRPr/>
              </a:pPr>
              <a:r>
                <a:rPr lang="en-US" sz="1800" dirty="0">
                  <a:solidFill>
                    <a:prstClr val="black"/>
                  </a:solidFill>
                  <a:latin typeface="Arial"/>
                  <a:ea typeface="+mn-ea"/>
                  <a:cs typeface="Arial"/>
                </a:rPr>
                <a:t>Annihilation</a:t>
              </a:r>
            </a:p>
          </p:txBody>
        </p:sp>
        <p:cxnSp>
          <p:nvCxnSpPr>
            <p:cNvPr id="67" name="Gerade Verbindung 66"/>
            <p:cNvCxnSpPr>
              <a:cxnSpLocks noChangeShapeType="1"/>
            </p:cNvCxnSpPr>
            <p:nvPr/>
          </p:nvCxnSpPr>
          <p:spPr bwMode="auto">
            <a:xfrm flipH="1" flipV="1">
              <a:off x="2959239" y="3677923"/>
              <a:ext cx="309484" cy="307965"/>
            </a:xfrm>
            <a:prstGeom prst="line">
              <a:avLst/>
            </a:prstGeom>
            <a:noFill/>
            <a:ln w="9525">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16" name="Gerade Verbindung 315"/>
            <p:cNvCxnSpPr>
              <a:cxnSpLocks noChangeShapeType="1"/>
            </p:cNvCxnSpPr>
            <p:nvPr/>
          </p:nvCxnSpPr>
          <p:spPr bwMode="auto">
            <a:xfrm flipH="1" flipV="1">
              <a:off x="1743523" y="1938079"/>
              <a:ext cx="1149058" cy="569894"/>
            </a:xfrm>
            <a:prstGeom prst="line">
              <a:avLst/>
            </a:prstGeom>
            <a:noFill/>
            <a:ln w="25400">
              <a:solidFill>
                <a:schemeClr val="tx1"/>
              </a:solidFill>
              <a:round/>
              <a:headEnd type="triangle" w="med" len="med"/>
              <a:tailEnd type="triangle"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317" name="Textfeld 316"/>
            <p:cNvSpPr txBox="1"/>
            <p:nvPr/>
          </p:nvSpPr>
          <p:spPr>
            <a:xfrm>
              <a:off x="1909154" y="1301511"/>
              <a:ext cx="1325667" cy="646310"/>
            </a:xfrm>
            <a:prstGeom prst="rect">
              <a:avLst/>
            </a:prstGeom>
            <a:noFill/>
          </p:spPr>
          <p:txBody>
            <a:bodyPr wrap="none">
              <a:spAutoFit/>
            </a:bodyPr>
            <a:lstStyle/>
            <a:p>
              <a:pPr algn="ctr" defTabSz="457200" eaLnBrk="1" fontAlgn="auto" hangingPunct="1">
                <a:spcBef>
                  <a:spcPts val="0"/>
                </a:spcBef>
                <a:spcAft>
                  <a:spcPts val="0"/>
                </a:spcAft>
                <a:defRPr/>
              </a:pPr>
              <a:r>
                <a:rPr lang="en-US" sz="1800" dirty="0">
                  <a:solidFill>
                    <a:prstClr val="black"/>
                  </a:solidFill>
                  <a:latin typeface="Arial"/>
                  <a:ea typeface="+mn-ea"/>
                  <a:cs typeface="Arial"/>
                </a:rPr>
                <a:t>Positron</a:t>
              </a:r>
            </a:p>
            <a:p>
              <a:pPr algn="ctr" defTabSz="457200" eaLnBrk="1" fontAlgn="auto" hangingPunct="1">
                <a:spcBef>
                  <a:spcPts val="0"/>
                </a:spcBef>
                <a:spcAft>
                  <a:spcPts val="0"/>
                </a:spcAft>
                <a:defRPr/>
              </a:pPr>
              <a:r>
                <a:rPr lang="en-US" sz="1800" dirty="0">
                  <a:solidFill>
                    <a:prstClr val="black"/>
                  </a:solidFill>
                  <a:latin typeface="Arial"/>
                  <a:ea typeface="+mn-ea"/>
                  <a:cs typeface="Arial"/>
                </a:rPr>
                <a:t>path length</a:t>
              </a:r>
            </a:p>
          </p:txBody>
        </p:sp>
        <p:cxnSp>
          <p:nvCxnSpPr>
            <p:cNvPr id="318" name="Gerade Verbindung 317"/>
            <p:cNvCxnSpPr>
              <a:cxnSpLocks noChangeShapeType="1"/>
              <a:stCxn id="317" idx="2"/>
            </p:cNvCxnSpPr>
            <p:nvPr/>
          </p:nvCxnSpPr>
          <p:spPr bwMode="auto">
            <a:xfrm flipH="1">
              <a:off x="2422008" y="1947821"/>
              <a:ext cx="149980" cy="242999"/>
            </a:xfrm>
            <a:prstGeom prst="line">
              <a:avLst/>
            </a:prstGeom>
            <a:noFill/>
            <a:ln w="9525">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grpSp>
      <p:sp>
        <p:nvSpPr>
          <p:cNvPr id="35843" name="Text Box 2"/>
          <p:cNvSpPr txBox="1">
            <a:spLocks noChangeArrowheads="1"/>
          </p:cNvSpPr>
          <p:nvPr/>
        </p:nvSpPr>
        <p:spPr bwMode="auto">
          <a:xfrm>
            <a:off x="457200" y="223838"/>
            <a:ext cx="63611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defTabSz="457200">
              <a:spcBef>
                <a:spcPct val="20000"/>
              </a:spcBef>
              <a:buFont typeface="Arial" pitchFamily="34" charset="0"/>
              <a:buChar char="–"/>
              <a:defRPr sz="2800">
                <a:solidFill>
                  <a:schemeClr val="tx1"/>
                </a:solidFill>
                <a:latin typeface="Calibri" pitchFamily="34" charset="0"/>
                <a:ea typeface="ＭＳ Ｐゴシック" pitchFamily="34" charset="-128"/>
              </a:defRPr>
            </a:lvl2pPr>
            <a:lvl3pPr marL="1143000" indent="-228600" defTabSz="457200">
              <a:spcBef>
                <a:spcPct val="20000"/>
              </a:spcBef>
              <a:buFont typeface="Arial" pitchFamily="34" charset="0"/>
              <a:buChar char="•"/>
              <a:defRPr sz="2400">
                <a:solidFill>
                  <a:schemeClr val="tx1"/>
                </a:solidFill>
                <a:latin typeface="Calibri" pitchFamily="34" charset="0"/>
                <a:ea typeface="ＭＳ Ｐゴシック" pitchFamily="34" charset="-128"/>
              </a:defRPr>
            </a:lvl3pPr>
            <a:lvl4pPr marL="1600200" indent="-228600" defTabSz="4572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defTabSz="4572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buFontTx/>
              <a:buNone/>
            </a:pPr>
            <a:r>
              <a:rPr lang="en-US" altLang="de-DE" sz="2400" b="1" dirty="0">
                <a:solidFill>
                  <a:srgbClr val="21549E"/>
                </a:solidFill>
                <a:latin typeface="+mj-lt"/>
              </a:rPr>
              <a:t>Positron-Emission-Tomography Principle</a:t>
            </a:r>
          </a:p>
        </p:txBody>
      </p:sp>
      <p:grpSp>
        <p:nvGrpSpPr>
          <p:cNvPr id="35844" name="Gruppierung 1"/>
          <p:cNvGrpSpPr>
            <a:grpSpLocks/>
          </p:cNvGrpSpPr>
          <p:nvPr/>
        </p:nvGrpSpPr>
        <p:grpSpPr bwMode="auto">
          <a:xfrm>
            <a:off x="1066800" y="1422400"/>
            <a:ext cx="701675" cy="652463"/>
            <a:chOff x="1066341" y="1631805"/>
            <a:chExt cx="701926" cy="652504"/>
          </a:xfrm>
        </p:grpSpPr>
        <p:sp>
          <p:nvSpPr>
            <p:cNvPr id="17" name="Oval 16"/>
            <p:cNvSpPr>
              <a:spLocks noChangeArrowheads="1"/>
            </p:cNvSpPr>
            <p:nvPr/>
          </p:nvSpPr>
          <p:spPr bwMode="auto">
            <a:xfrm>
              <a:off x="1536409" y="1863595"/>
              <a:ext cx="231858" cy="231790"/>
            </a:xfrm>
            <a:prstGeom prst="ellipse">
              <a:avLst/>
            </a:prstGeom>
            <a:gradFill rotWithShape="1">
              <a:gsLst>
                <a:gs pos="0">
                  <a:srgbClr val="F2F2F2"/>
                </a:gs>
                <a:gs pos="100000">
                  <a:srgbClr val="FF0000"/>
                </a:gs>
              </a:gsLst>
              <a:lin ang="5400000"/>
            </a:gradFill>
            <a:ln w="12700">
              <a:solidFill>
                <a:schemeClr val="tx1"/>
              </a:solidFill>
              <a:round/>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sp>
          <p:nvSpPr>
            <p:cNvPr id="18" name="Oval 17"/>
            <p:cNvSpPr>
              <a:spLocks noChangeArrowheads="1"/>
            </p:cNvSpPr>
            <p:nvPr/>
          </p:nvSpPr>
          <p:spPr bwMode="auto">
            <a:xfrm>
              <a:off x="1175918" y="1631805"/>
              <a:ext cx="231858" cy="231790"/>
            </a:xfrm>
            <a:prstGeom prst="ellipse">
              <a:avLst/>
            </a:prstGeom>
            <a:gradFill rotWithShape="1">
              <a:gsLst>
                <a:gs pos="0">
                  <a:srgbClr val="FDEADA"/>
                </a:gs>
                <a:gs pos="100000">
                  <a:srgbClr val="E46C0A"/>
                </a:gs>
              </a:gsLst>
              <a:lin ang="5400000"/>
            </a:gradFill>
            <a:ln w="12700">
              <a:solidFill>
                <a:schemeClr val="tx1"/>
              </a:solidFill>
              <a:round/>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sp>
          <p:nvSpPr>
            <p:cNvPr id="19" name="Oval 18"/>
            <p:cNvSpPr>
              <a:spLocks noChangeArrowheads="1"/>
            </p:cNvSpPr>
            <p:nvPr/>
          </p:nvSpPr>
          <p:spPr bwMode="auto">
            <a:xfrm>
              <a:off x="1066341" y="1893759"/>
              <a:ext cx="231858" cy="231790"/>
            </a:xfrm>
            <a:prstGeom prst="ellipse">
              <a:avLst/>
            </a:prstGeom>
            <a:gradFill rotWithShape="1">
              <a:gsLst>
                <a:gs pos="0">
                  <a:srgbClr val="FDEADA"/>
                </a:gs>
                <a:gs pos="100000">
                  <a:srgbClr val="E46C0A"/>
                </a:gs>
              </a:gsLst>
              <a:lin ang="5400000"/>
            </a:gradFill>
            <a:ln w="12700">
              <a:solidFill>
                <a:schemeClr val="tx1"/>
              </a:solidFill>
              <a:round/>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sp>
          <p:nvSpPr>
            <p:cNvPr id="20" name="Oval 19"/>
            <p:cNvSpPr>
              <a:spLocks noChangeArrowheads="1"/>
            </p:cNvSpPr>
            <p:nvPr/>
          </p:nvSpPr>
          <p:spPr bwMode="auto">
            <a:xfrm>
              <a:off x="1218796" y="1777864"/>
              <a:ext cx="231858" cy="231790"/>
            </a:xfrm>
            <a:prstGeom prst="ellipse">
              <a:avLst/>
            </a:prstGeom>
            <a:gradFill rotWithShape="1">
              <a:gsLst>
                <a:gs pos="0">
                  <a:srgbClr val="F2F2F2"/>
                </a:gs>
                <a:gs pos="100000">
                  <a:srgbClr val="7F7F7F"/>
                </a:gs>
              </a:gsLst>
              <a:lin ang="5400000"/>
            </a:gradFill>
            <a:ln w="12700">
              <a:solidFill>
                <a:schemeClr val="tx1"/>
              </a:solidFill>
              <a:round/>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sp>
          <p:nvSpPr>
            <p:cNvPr id="21" name="Oval 20"/>
            <p:cNvSpPr>
              <a:spLocks noChangeArrowheads="1"/>
            </p:cNvSpPr>
            <p:nvPr/>
          </p:nvSpPr>
          <p:spPr bwMode="auto">
            <a:xfrm>
              <a:off x="1218796" y="2016004"/>
              <a:ext cx="231858" cy="231790"/>
            </a:xfrm>
            <a:prstGeom prst="ellipse">
              <a:avLst/>
            </a:prstGeom>
            <a:gradFill rotWithShape="1">
              <a:gsLst>
                <a:gs pos="0">
                  <a:srgbClr val="F2F2F2"/>
                </a:gs>
                <a:gs pos="100000">
                  <a:srgbClr val="7F7F7F"/>
                </a:gs>
              </a:gsLst>
              <a:lin ang="5400000"/>
            </a:gradFill>
            <a:ln w="12700">
              <a:solidFill>
                <a:schemeClr val="tx1"/>
              </a:solidFill>
              <a:round/>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sp>
          <p:nvSpPr>
            <p:cNvPr id="22" name="Oval 21"/>
            <p:cNvSpPr>
              <a:spLocks noChangeArrowheads="1"/>
            </p:cNvSpPr>
            <p:nvPr/>
          </p:nvSpPr>
          <p:spPr bwMode="auto">
            <a:xfrm>
              <a:off x="1434773" y="2052519"/>
              <a:ext cx="231858" cy="231790"/>
            </a:xfrm>
            <a:prstGeom prst="ellipse">
              <a:avLst/>
            </a:prstGeom>
            <a:gradFill rotWithShape="1">
              <a:gsLst>
                <a:gs pos="0">
                  <a:srgbClr val="F2F2F2"/>
                </a:gs>
                <a:gs pos="100000">
                  <a:srgbClr val="7F7F7F"/>
                </a:gs>
              </a:gsLst>
              <a:lin ang="5400000"/>
            </a:gradFill>
            <a:ln w="12700">
              <a:solidFill>
                <a:schemeClr val="tx1"/>
              </a:solidFill>
              <a:round/>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sp>
          <p:nvSpPr>
            <p:cNvPr id="23" name="Oval 22"/>
            <p:cNvSpPr>
              <a:spLocks noChangeArrowheads="1"/>
            </p:cNvSpPr>
            <p:nvPr/>
          </p:nvSpPr>
          <p:spPr bwMode="auto">
            <a:xfrm>
              <a:off x="1407776" y="1728649"/>
              <a:ext cx="231858" cy="231790"/>
            </a:xfrm>
            <a:prstGeom prst="ellipse">
              <a:avLst/>
            </a:prstGeom>
            <a:gradFill rotWithShape="1">
              <a:gsLst>
                <a:gs pos="0">
                  <a:srgbClr val="F2F2F2"/>
                </a:gs>
                <a:gs pos="100000">
                  <a:srgbClr val="7F7F7F"/>
                </a:gs>
              </a:gsLst>
              <a:lin ang="5400000"/>
            </a:gradFill>
            <a:ln w="12700">
              <a:solidFill>
                <a:schemeClr val="tx1"/>
              </a:solidFill>
              <a:round/>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sp>
          <p:nvSpPr>
            <p:cNvPr id="24" name="Oval 23"/>
            <p:cNvSpPr>
              <a:spLocks noChangeArrowheads="1"/>
            </p:cNvSpPr>
            <p:nvPr/>
          </p:nvSpPr>
          <p:spPr bwMode="auto">
            <a:xfrm>
              <a:off x="1334725" y="1901697"/>
              <a:ext cx="231858" cy="230202"/>
            </a:xfrm>
            <a:prstGeom prst="ellipse">
              <a:avLst/>
            </a:prstGeom>
            <a:gradFill rotWithShape="1">
              <a:gsLst>
                <a:gs pos="0">
                  <a:srgbClr val="FDEADA"/>
                </a:gs>
                <a:gs pos="100000">
                  <a:srgbClr val="E46C0A"/>
                </a:gs>
              </a:gsLst>
              <a:lin ang="5400000"/>
            </a:gradFill>
            <a:ln w="12700">
              <a:solidFill>
                <a:schemeClr val="tx1"/>
              </a:solidFill>
              <a:round/>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sp>
          <p:nvSpPr>
            <p:cNvPr id="25" name="Oval 24"/>
            <p:cNvSpPr>
              <a:spLocks noChangeArrowheads="1"/>
            </p:cNvSpPr>
            <p:nvPr/>
          </p:nvSpPr>
          <p:spPr bwMode="auto">
            <a:xfrm>
              <a:off x="1291847" y="1681021"/>
              <a:ext cx="231858" cy="231790"/>
            </a:xfrm>
            <a:prstGeom prst="ellipse">
              <a:avLst/>
            </a:prstGeom>
            <a:gradFill rotWithShape="1">
              <a:gsLst>
                <a:gs pos="0">
                  <a:srgbClr val="F2F2F2"/>
                </a:gs>
                <a:gs pos="100000">
                  <a:srgbClr val="7F7F7F"/>
                </a:gs>
              </a:gsLst>
              <a:lin ang="5400000"/>
            </a:gradFill>
            <a:ln w="12700">
              <a:solidFill>
                <a:schemeClr val="tx1"/>
              </a:solidFill>
              <a:round/>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grpSp>
      <p:sp>
        <p:nvSpPr>
          <p:cNvPr id="35845" name="Textfeld 41"/>
          <p:cNvSpPr txBox="1">
            <a:spLocks noChangeArrowheads="1"/>
          </p:cNvSpPr>
          <p:nvPr/>
        </p:nvSpPr>
        <p:spPr bwMode="auto">
          <a:xfrm>
            <a:off x="-35634" y="742894"/>
            <a:ext cx="302037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defTabSz="457200">
              <a:spcBef>
                <a:spcPct val="20000"/>
              </a:spcBef>
              <a:buFont typeface="Arial" pitchFamily="34" charset="0"/>
              <a:buChar char="–"/>
              <a:defRPr sz="2800">
                <a:solidFill>
                  <a:schemeClr val="tx1"/>
                </a:solidFill>
                <a:latin typeface="Calibri" pitchFamily="34" charset="0"/>
                <a:ea typeface="ＭＳ Ｐゴシック" pitchFamily="34" charset="-128"/>
              </a:defRPr>
            </a:lvl2pPr>
            <a:lvl3pPr marL="1143000" indent="-228600" defTabSz="457200">
              <a:spcBef>
                <a:spcPct val="20000"/>
              </a:spcBef>
              <a:buFont typeface="Arial" pitchFamily="34" charset="0"/>
              <a:buChar char="•"/>
              <a:defRPr sz="2400">
                <a:solidFill>
                  <a:schemeClr val="tx1"/>
                </a:solidFill>
                <a:latin typeface="Calibri" pitchFamily="34" charset="0"/>
                <a:ea typeface="ＭＳ Ｐゴシック" pitchFamily="34" charset="-128"/>
              </a:defRPr>
            </a:lvl3pPr>
            <a:lvl4pPr marL="1600200" indent="-228600" defTabSz="4572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defTabSz="4572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de-DE" sz="1600" dirty="0">
                <a:solidFill>
                  <a:srgbClr val="000000"/>
                </a:solidFill>
                <a:latin typeface="Arial" pitchFamily="34" charset="0"/>
                <a:cs typeface="Arial" pitchFamily="34" charset="0"/>
              </a:rPr>
              <a:t>Biomolecule with </a:t>
            </a:r>
          </a:p>
          <a:p>
            <a:pPr algn="ctr" eaLnBrk="1" hangingPunct="1">
              <a:spcBef>
                <a:spcPct val="0"/>
              </a:spcBef>
              <a:buFontTx/>
              <a:buNone/>
            </a:pPr>
            <a:r>
              <a:rPr lang="en-US" altLang="de-DE" sz="1600" dirty="0">
                <a:solidFill>
                  <a:srgbClr val="000000"/>
                </a:solidFill>
                <a:latin typeface="Arial" pitchFamily="34" charset="0"/>
                <a:cs typeface="Arial" pitchFamily="34" charset="0"/>
              </a:rPr>
              <a:t>Positron Emitter </a:t>
            </a:r>
            <a:r>
              <a:rPr lang="en-US" altLang="de-DE" sz="1600" dirty="0">
                <a:solidFill>
                  <a:srgbClr val="000000"/>
                </a:solidFill>
                <a:latin typeface="Arial" pitchFamily="34" charset="0"/>
                <a:cs typeface="Arial" pitchFamily="34" charset="0"/>
                <a:sym typeface="Wingdings" pitchFamily="2" charset="2"/>
              </a:rPr>
              <a:t></a:t>
            </a:r>
            <a:r>
              <a:rPr lang="en-US" altLang="de-DE" sz="1600" dirty="0">
                <a:solidFill>
                  <a:srgbClr val="000000"/>
                </a:solidFill>
                <a:latin typeface="Arial" pitchFamily="34" charset="0"/>
                <a:cs typeface="Arial" pitchFamily="34" charset="0"/>
              </a:rPr>
              <a:t> </a:t>
            </a:r>
            <a:r>
              <a:rPr lang="en-US" altLang="de-DE" sz="1600" dirty="0" smtClean="0">
                <a:solidFill>
                  <a:srgbClr val="000000"/>
                </a:solidFill>
                <a:latin typeface="Arial" pitchFamily="34" charset="0"/>
                <a:cs typeface="Arial" pitchFamily="34" charset="0"/>
              </a:rPr>
              <a:t>Radiotracer</a:t>
            </a:r>
            <a:endParaRPr lang="en-US" altLang="de-DE" sz="1600" dirty="0">
              <a:solidFill>
                <a:srgbClr val="000000"/>
              </a:solidFill>
              <a:latin typeface="Arial" pitchFamily="34" charset="0"/>
              <a:cs typeface="Arial" pitchFamily="34" charset="0"/>
            </a:endParaRPr>
          </a:p>
        </p:txBody>
      </p:sp>
      <p:cxnSp>
        <p:nvCxnSpPr>
          <p:cNvPr id="4" name="Gerade Verbindung 3"/>
          <p:cNvCxnSpPr>
            <a:cxnSpLocks noChangeShapeType="1"/>
          </p:cNvCxnSpPr>
          <p:nvPr/>
        </p:nvCxnSpPr>
        <p:spPr bwMode="auto">
          <a:xfrm>
            <a:off x="1368425" y="1311275"/>
            <a:ext cx="66675" cy="214313"/>
          </a:xfrm>
          <a:prstGeom prst="line">
            <a:avLst/>
          </a:prstGeom>
          <a:noFill/>
          <a:ln w="9525">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grpSp>
        <p:nvGrpSpPr>
          <p:cNvPr id="10" name="Gruppierung 9"/>
          <p:cNvGrpSpPr>
            <a:grpSpLocks/>
          </p:cNvGrpSpPr>
          <p:nvPr/>
        </p:nvGrpSpPr>
        <p:grpSpPr bwMode="auto">
          <a:xfrm>
            <a:off x="1265238" y="1117084"/>
            <a:ext cx="4146145" cy="4316928"/>
            <a:chOff x="1264664" y="1117611"/>
            <a:chExt cx="4147174" cy="4316120"/>
          </a:xfrm>
        </p:grpSpPr>
        <p:grpSp>
          <p:nvGrpSpPr>
            <p:cNvPr id="36119" name="Gruppierung 28"/>
            <p:cNvGrpSpPr>
              <a:grpSpLocks/>
            </p:cNvGrpSpPr>
            <p:nvPr/>
          </p:nvGrpSpPr>
          <p:grpSpPr bwMode="auto">
            <a:xfrm rot="1731291">
              <a:off x="1264664" y="4971677"/>
              <a:ext cx="304116" cy="462054"/>
              <a:chOff x="4246307" y="5924209"/>
              <a:chExt cx="343314" cy="518091"/>
            </a:xfrm>
          </p:grpSpPr>
          <p:sp>
            <p:nvSpPr>
              <p:cNvPr id="30" name="Rechteck 29"/>
              <p:cNvSpPr>
                <a:spLocks noChangeArrowheads="1"/>
              </p:cNvSpPr>
              <p:nvPr/>
            </p:nvSpPr>
            <p:spPr bwMode="auto">
              <a:xfrm>
                <a:off x="4241383" y="6101083"/>
                <a:ext cx="344171" cy="338142"/>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sp>
            <p:nvSpPr>
              <p:cNvPr id="31" name="Rechteck 30"/>
              <p:cNvSpPr>
                <a:spLocks noChangeArrowheads="1"/>
              </p:cNvSpPr>
              <p:nvPr/>
            </p:nvSpPr>
            <p:spPr bwMode="auto">
              <a:xfrm>
                <a:off x="4249762" y="5924091"/>
                <a:ext cx="71702" cy="179750"/>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sp>
            <p:nvSpPr>
              <p:cNvPr id="32" name="Rechteck 31"/>
              <p:cNvSpPr>
                <a:spLocks noChangeArrowheads="1"/>
              </p:cNvSpPr>
              <p:nvPr/>
            </p:nvSpPr>
            <p:spPr bwMode="auto">
              <a:xfrm>
                <a:off x="4342040" y="5924411"/>
                <a:ext cx="71702" cy="179749"/>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sp>
            <p:nvSpPr>
              <p:cNvPr id="33" name="Rechteck 32"/>
              <p:cNvSpPr>
                <a:spLocks noChangeArrowheads="1"/>
              </p:cNvSpPr>
              <p:nvPr/>
            </p:nvSpPr>
            <p:spPr bwMode="auto">
              <a:xfrm>
                <a:off x="4430918" y="5923870"/>
                <a:ext cx="66324" cy="177969"/>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sp>
            <p:nvSpPr>
              <p:cNvPr id="34" name="Rechteck 33"/>
              <p:cNvSpPr>
                <a:spLocks noChangeArrowheads="1"/>
              </p:cNvSpPr>
              <p:nvPr/>
            </p:nvSpPr>
            <p:spPr bwMode="auto">
              <a:xfrm>
                <a:off x="4517718" y="5923808"/>
                <a:ext cx="71702" cy="179750"/>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grpSp>
        <p:grpSp>
          <p:nvGrpSpPr>
            <p:cNvPr id="36120" name="Gruppierung 34"/>
            <p:cNvGrpSpPr>
              <a:grpSpLocks/>
            </p:cNvGrpSpPr>
            <p:nvPr/>
          </p:nvGrpSpPr>
          <p:grpSpPr bwMode="auto">
            <a:xfrm rot="1731291" flipH="1" flipV="1">
              <a:off x="3171331" y="1613354"/>
              <a:ext cx="304116" cy="462054"/>
              <a:chOff x="4246307" y="5924209"/>
              <a:chExt cx="343314" cy="518091"/>
            </a:xfrm>
          </p:grpSpPr>
          <p:sp>
            <p:nvSpPr>
              <p:cNvPr id="36" name="Rechteck 35"/>
              <p:cNvSpPr>
                <a:spLocks noChangeArrowheads="1"/>
              </p:cNvSpPr>
              <p:nvPr/>
            </p:nvSpPr>
            <p:spPr bwMode="auto">
              <a:xfrm>
                <a:off x="4250711" y="6110650"/>
                <a:ext cx="335209" cy="338142"/>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sp>
            <p:nvSpPr>
              <p:cNvPr id="37" name="Rechteck 36"/>
              <p:cNvSpPr>
                <a:spLocks noChangeArrowheads="1"/>
              </p:cNvSpPr>
              <p:nvPr/>
            </p:nvSpPr>
            <p:spPr bwMode="auto">
              <a:xfrm>
                <a:off x="4258263" y="5927104"/>
                <a:ext cx="73495" cy="179750"/>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sp>
            <p:nvSpPr>
              <p:cNvPr id="38" name="Rechteck 37"/>
              <p:cNvSpPr>
                <a:spLocks noChangeArrowheads="1"/>
              </p:cNvSpPr>
              <p:nvPr/>
            </p:nvSpPr>
            <p:spPr bwMode="auto">
              <a:xfrm>
                <a:off x="4350652" y="5927853"/>
                <a:ext cx="71702" cy="179749"/>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sp>
            <p:nvSpPr>
              <p:cNvPr id="39" name="Rechteck 38"/>
              <p:cNvSpPr>
                <a:spLocks noChangeArrowheads="1"/>
              </p:cNvSpPr>
              <p:nvPr/>
            </p:nvSpPr>
            <p:spPr bwMode="auto">
              <a:xfrm>
                <a:off x="4438070" y="5928601"/>
                <a:ext cx="64532" cy="177969"/>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sp>
            <p:nvSpPr>
              <p:cNvPr id="40" name="Rechteck 39"/>
              <p:cNvSpPr>
                <a:spLocks noChangeArrowheads="1"/>
              </p:cNvSpPr>
              <p:nvPr/>
            </p:nvSpPr>
            <p:spPr bwMode="auto">
              <a:xfrm>
                <a:off x="4519457" y="5926820"/>
                <a:ext cx="71702" cy="177969"/>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grpSp>
        <p:sp>
          <p:nvSpPr>
            <p:cNvPr id="68" name="Textfeld 67"/>
            <p:cNvSpPr txBox="1"/>
            <p:nvPr/>
          </p:nvSpPr>
          <p:spPr>
            <a:xfrm>
              <a:off x="4239431" y="1117611"/>
              <a:ext cx="1172407" cy="369263"/>
            </a:xfrm>
            <a:prstGeom prst="rect">
              <a:avLst/>
            </a:prstGeom>
            <a:noFill/>
          </p:spPr>
          <p:txBody>
            <a:bodyPr wrap="none">
              <a:spAutoFit/>
            </a:bodyPr>
            <a:lstStyle/>
            <a:p>
              <a:pPr defTabSz="457200" eaLnBrk="1" fontAlgn="auto" hangingPunct="1">
                <a:spcBef>
                  <a:spcPts val="0"/>
                </a:spcBef>
                <a:spcAft>
                  <a:spcPts val="0"/>
                </a:spcAft>
                <a:defRPr/>
              </a:pPr>
              <a:r>
                <a:rPr lang="en-US" sz="1800" dirty="0">
                  <a:solidFill>
                    <a:prstClr val="black"/>
                  </a:solidFill>
                  <a:latin typeface="Arial"/>
                  <a:ea typeface="+mn-ea"/>
                  <a:cs typeface="Arial"/>
                </a:rPr>
                <a:t>Detectors</a:t>
              </a:r>
              <a:endParaRPr lang="en-US" sz="1800" baseline="30000" dirty="0">
                <a:solidFill>
                  <a:prstClr val="black"/>
                </a:solidFill>
                <a:latin typeface="Arial"/>
                <a:ea typeface="+mn-ea"/>
                <a:cs typeface="Arial"/>
              </a:endParaRPr>
            </a:p>
          </p:txBody>
        </p:sp>
        <p:cxnSp>
          <p:nvCxnSpPr>
            <p:cNvPr id="69" name="Gerade Verbindung 68"/>
            <p:cNvCxnSpPr>
              <a:cxnSpLocks noChangeShapeType="1"/>
              <a:stCxn id="68" idx="1"/>
            </p:cNvCxnSpPr>
            <p:nvPr/>
          </p:nvCxnSpPr>
          <p:spPr bwMode="auto">
            <a:xfrm flipH="1">
              <a:off x="3718602" y="1302241"/>
              <a:ext cx="520829" cy="258198"/>
            </a:xfrm>
            <a:prstGeom prst="line">
              <a:avLst/>
            </a:prstGeom>
            <a:noFill/>
            <a:ln w="9525">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grpSp>
      <p:grpSp>
        <p:nvGrpSpPr>
          <p:cNvPr id="39230" name="Group 318"/>
          <p:cNvGrpSpPr>
            <a:grpSpLocks/>
          </p:cNvGrpSpPr>
          <p:nvPr/>
        </p:nvGrpSpPr>
        <p:grpSpPr bwMode="auto">
          <a:xfrm>
            <a:off x="3519488" y="869950"/>
            <a:ext cx="5453062" cy="5338763"/>
            <a:chOff x="2217" y="548"/>
            <a:chExt cx="3435" cy="3363"/>
          </a:xfrm>
        </p:grpSpPr>
        <p:sp>
          <p:nvSpPr>
            <p:cNvPr id="179212" name="Rechteck 179211"/>
            <p:cNvSpPr>
              <a:spLocks noChangeArrowheads="1"/>
            </p:cNvSpPr>
            <p:nvPr/>
          </p:nvSpPr>
          <p:spPr bwMode="auto">
            <a:xfrm>
              <a:off x="3437" y="3679"/>
              <a:ext cx="1595" cy="232"/>
            </a:xfrm>
            <a:prstGeom prst="rect">
              <a:avLst/>
            </a:prstGeom>
            <a:gradFill rotWithShape="1">
              <a:gsLst>
                <a:gs pos="0">
                  <a:srgbClr val="FFFFFF"/>
                </a:gs>
                <a:gs pos="50000">
                  <a:srgbClr val="E46C0A"/>
                </a:gs>
                <a:gs pos="100000">
                  <a:srgbClr val="FDEADA"/>
                </a:gs>
              </a:gsLst>
              <a:lin ang="5400000"/>
            </a:gra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r>
                <a:rPr lang="de-DE" sz="1800" dirty="0" err="1">
                  <a:solidFill>
                    <a:prstClr val="black"/>
                  </a:solidFill>
                  <a:latin typeface="Calibri"/>
                  <a:ea typeface="+mn-ea"/>
                </a:rPr>
                <a:t>Coincidence</a:t>
              </a:r>
              <a:r>
                <a:rPr lang="de-DE" sz="1800" dirty="0">
                  <a:solidFill>
                    <a:prstClr val="black"/>
                  </a:solidFill>
                  <a:latin typeface="Calibri"/>
                  <a:ea typeface="+mn-ea"/>
                </a:rPr>
                <a:t> </a:t>
              </a:r>
              <a:r>
                <a:rPr lang="de-DE" sz="1800" dirty="0" err="1" smtClean="0">
                  <a:solidFill>
                    <a:prstClr val="black"/>
                  </a:solidFill>
                  <a:latin typeface="Calibri"/>
                  <a:ea typeface="+mn-ea"/>
                </a:rPr>
                <a:t>Detection</a:t>
              </a:r>
              <a:r>
                <a:rPr lang="de-DE" sz="1800" dirty="0" err="1" smtClean="0">
                  <a:solidFill>
                    <a:prstClr val="black"/>
                  </a:solidFill>
                  <a:latin typeface="Symbol" charset="2"/>
                  <a:ea typeface="+mn-ea"/>
                  <a:cs typeface="Symbol" charset="2"/>
                </a:rPr>
                <a:t>D</a:t>
              </a:r>
              <a:r>
                <a:rPr lang="de-DE" sz="1800" dirty="0" err="1" smtClean="0">
                  <a:solidFill>
                    <a:prstClr val="black"/>
                  </a:solidFill>
                  <a:latin typeface="Calibri"/>
                  <a:ea typeface="+mn-ea"/>
                </a:rPr>
                <a:t>t</a:t>
              </a:r>
              <a:endParaRPr lang="de-DE" sz="1800" dirty="0">
                <a:solidFill>
                  <a:prstClr val="black"/>
                </a:solidFill>
                <a:latin typeface="Calibri"/>
                <a:ea typeface="+mn-ea"/>
              </a:endParaRPr>
            </a:p>
          </p:txBody>
        </p:sp>
        <p:cxnSp>
          <p:nvCxnSpPr>
            <p:cNvPr id="332" name="Gerade Verbindung 331"/>
            <p:cNvCxnSpPr>
              <a:cxnSpLocks noChangeShapeType="1"/>
              <a:endCxn id="273" idx="2"/>
            </p:cNvCxnSpPr>
            <p:nvPr/>
          </p:nvCxnSpPr>
          <p:spPr bwMode="auto">
            <a:xfrm>
              <a:off x="3235" y="3439"/>
              <a:ext cx="282" cy="0"/>
            </a:xfrm>
            <a:prstGeom prst="line">
              <a:avLst/>
            </a:prstGeom>
            <a:noFill/>
            <a:ln w="25400">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35" name="Gerade Verbindung 334"/>
            <p:cNvCxnSpPr>
              <a:cxnSpLocks noChangeShapeType="1"/>
              <a:endCxn id="179212" idx="1"/>
            </p:cNvCxnSpPr>
            <p:nvPr/>
          </p:nvCxnSpPr>
          <p:spPr bwMode="auto">
            <a:xfrm>
              <a:off x="3237" y="3795"/>
              <a:ext cx="200" cy="0"/>
            </a:xfrm>
            <a:prstGeom prst="line">
              <a:avLst/>
            </a:prstGeom>
            <a:noFill/>
            <a:ln w="25400">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38" name="Gerade Verbindung 337"/>
            <p:cNvCxnSpPr>
              <a:cxnSpLocks noChangeShapeType="1"/>
            </p:cNvCxnSpPr>
            <p:nvPr/>
          </p:nvCxnSpPr>
          <p:spPr bwMode="auto">
            <a:xfrm flipV="1">
              <a:off x="3237" y="3441"/>
              <a:ext cx="7" cy="354"/>
            </a:xfrm>
            <a:prstGeom prst="line">
              <a:avLst/>
            </a:prstGeom>
            <a:noFill/>
            <a:ln w="25400">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43" name="Gerade Verbindung 342"/>
            <p:cNvCxnSpPr>
              <a:cxnSpLocks noChangeShapeType="1"/>
              <a:stCxn id="93" idx="2"/>
            </p:cNvCxnSpPr>
            <p:nvPr/>
          </p:nvCxnSpPr>
          <p:spPr bwMode="auto">
            <a:xfrm>
              <a:off x="4862" y="1070"/>
              <a:ext cx="786" cy="12"/>
            </a:xfrm>
            <a:prstGeom prst="line">
              <a:avLst/>
            </a:prstGeom>
            <a:noFill/>
            <a:ln w="25400">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46" name="Gerade Verbindung 345"/>
            <p:cNvCxnSpPr>
              <a:cxnSpLocks noChangeShapeType="1"/>
            </p:cNvCxnSpPr>
            <p:nvPr/>
          </p:nvCxnSpPr>
          <p:spPr bwMode="auto">
            <a:xfrm flipV="1">
              <a:off x="5595" y="1073"/>
              <a:ext cx="57" cy="2722"/>
            </a:xfrm>
            <a:prstGeom prst="line">
              <a:avLst/>
            </a:prstGeom>
            <a:noFill/>
            <a:ln w="25400">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51" name="Gerade Verbindung 350"/>
            <p:cNvCxnSpPr>
              <a:cxnSpLocks noChangeShapeType="1"/>
              <a:stCxn id="179212" idx="3"/>
            </p:cNvCxnSpPr>
            <p:nvPr/>
          </p:nvCxnSpPr>
          <p:spPr bwMode="auto">
            <a:xfrm>
              <a:off x="5032" y="3795"/>
              <a:ext cx="563" cy="0"/>
            </a:xfrm>
            <a:prstGeom prst="line">
              <a:avLst/>
            </a:prstGeom>
            <a:noFill/>
            <a:ln w="25400">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grpSp>
          <p:nvGrpSpPr>
            <p:cNvPr id="35864" name="Group 317"/>
            <p:cNvGrpSpPr>
              <a:grpSpLocks/>
            </p:cNvGrpSpPr>
            <p:nvPr/>
          </p:nvGrpSpPr>
          <p:grpSpPr bwMode="auto">
            <a:xfrm>
              <a:off x="2217" y="548"/>
              <a:ext cx="3340" cy="3068"/>
              <a:chOff x="2217" y="548"/>
              <a:chExt cx="3340" cy="3068"/>
            </a:xfrm>
          </p:grpSpPr>
          <p:grpSp>
            <p:nvGrpSpPr>
              <p:cNvPr id="35865" name="Gruppierung 70"/>
              <p:cNvGrpSpPr>
                <a:grpSpLocks/>
              </p:cNvGrpSpPr>
              <p:nvPr/>
            </p:nvGrpSpPr>
            <p:grpSpPr bwMode="auto">
              <a:xfrm>
                <a:off x="2835" y="894"/>
                <a:ext cx="2722" cy="2722"/>
                <a:chOff x="4542844" y="1885929"/>
                <a:chExt cx="4320522" cy="4320000"/>
              </a:xfrm>
            </p:grpSpPr>
            <p:grpSp>
              <p:nvGrpSpPr>
                <p:cNvPr id="35876" name="Gruppierung 71"/>
                <p:cNvGrpSpPr>
                  <a:grpSpLocks/>
                </p:cNvGrpSpPr>
                <p:nvPr/>
              </p:nvGrpSpPr>
              <p:grpSpPr bwMode="auto">
                <a:xfrm>
                  <a:off x="4543365" y="1885929"/>
                  <a:ext cx="4320000" cy="4320000"/>
                  <a:chOff x="5051997" y="932975"/>
                  <a:chExt cx="4320000" cy="4320000"/>
                </a:xfrm>
              </p:grpSpPr>
              <p:sp>
                <p:nvSpPr>
                  <p:cNvPr id="301" name="Zwölfeck 300"/>
                  <p:cNvSpPr>
                    <a:spLocks noChangeAspect="1"/>
                  </p:cNvSpPr>
                  <p:nvPr/>
                </p:nvSpPr>
                <p:spPr bwMode="auto">
                  <a:xfrm>
                    <a:off x="5051476" y="932975"/>
                    <a:ext cx="4320522" cy="4320000"/>
                  </a:xfrm>
                  <a:custGeom>
                    <a:avLst/>
                    <a:gdLst>
                      <a:gd name="T0" fmla="*/ 0 w 4320543"/>
                      <a:gd name="T1" fmla="*/ 1581362 h 4320443"/>
                      <a:gd name="T2" fmla="*/ 578873 w 4320543"/>
                      <a:gd name="T3" fmla="*/ 578859 h 4320443"/>
                      <a:gd name="T4" fmla="*/ 1581399 w 4320543"/>
                      <a:gd name="T5" fmla="*/ 0 h 4320443"/>
                      <a:gd name="T6" fmla="*/ 2739144 w 4320543"/>
                      <a:gd name="T7" fmla="*/ 0 h 4320443"/>
                      <a:gd name="T8" fmla="*/ 3741670 w 4320543"/>
                      <a:gd name="T9" fmla="*/ 578859 h 4320443"/>
                      <a:gd name="T10" fmla="*/ 4320543 w 4320543"/>
                      <a:gd name="T11" fmla="*/ 1581362 h 4320443"/>
                      <a:gd name="T12" fmla="*/ 4320543 w 4320543"/>
                      <a:gd name="T13" fmla="*/ 2739081 h 4320443"/>
                      <a:gd name="T14" fmla="*/ 3741670 w 4320543"/>
                      <a:gd name="T15" fmla="*/ 3741584 h 4320443"/>
                      <a:gd name="T16" fmla="*/ 2739144 w 4320543"/>
                      <a:gd name="T17" fmla="*/ 4320443 h 4320443"/>
                      <a:gd name="T18" fmla="*/ 1581399 w 4320543"/>
                      <a:gd name="T19" fmla="*/ 4320443 h 4320443"/>
                      <a:gd name="T20" fmla="*/ 578873 w 4320543"/>
                      <a:gd name="T21" fmla="*/ 3741584 h 4320443"/>
                      <a:gd name="T22" fmla="*/ 0 w 4320543"/>
                      <a:gd name="T23" fmla="*/ 2739081 h 4320443"/>
                      <a:gd name="T24" fmla="*/ 0 w 4320543"/>
                      <a:gd name="T25" fmla="*/ 1581362 h 43204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320543" h="4320443">
                        <a:moveTo>
                          <a:pt x="0" y="1581362"/>
                        </a:moveTo>
                        <a:lnTo>
                          <a:pt x="578873" y="578859"/>
                        </a:lnTo>
                        <a:lnTo>
                          <a:pt x="1581399" y="0"/>
                        </a:lnTo>
                        <a:lnTo>
                          <a:pt x="2739144" y="0"/>
                        </a:lnTo>
                        <a:lnTo>
                          <a:pt x="3741670" y="578859"/>
                        </a:lnTo>
                        <a:lnTo>
                          <a:pt x="4320543" y="1581362"/>
                        </a:lnTo>
                        <a:lnTo>
                          <a:pt x="4320543" y="2739081"/>
                        </a:lnTo>
                        <a:lnTo>
                          <a:pt x="3741670" y="3741584"/>
                        </a:lnTo>
                        <a:lnTo>
                          <a:pt x="2739144" y="4320443"/>
                        </a:lnTo>
                        <a:lnTo>
                          <a:pt x="1581399" y="4320443"/>
                        </a:lnTo>
                        <a:lnTo>
                          <a:pt x="578873" y="3741584"/>
                        </a:lnTo>
                        <a:lnTo>
                          <a:pt x="0" y="2739081"/>
                        </a:lnTo>
                        <a:lnTo>
                          <a:pt x="0" y="1581362"/>
                        </a:lnTo>
                        <a:close/>
                      </a:path>
                    </a:pathLst>
                  </a:custGeom>
                  <a:noFill/>
                  <a:ln w="9525" cap="flat" cmpd="sng">
                    <a:solidFill>
                      <a:srgbClr val="4A7EBB"/>
                    </a:solidFill>
                    <a:prstDash val="solid"/>
                    <a:round/>
                    <a:headEnd/>
                    <a:tailEnd/>
                  </a:ln>
                  <a:effectLst>
                    <a:outerShdw blurRad="40000" dist="23000" dir="5400000" rotWithShape="0">
                      <a:srgbClr val="00000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defRPr/>
                    </a:pPr>
                    <a:endParaRPr lang="de-DE"/>
                  </a:p>
                </p:txBody>
              </p:sp>
              <p:sp>
                <p:nvSpPr>
                  <p:cNvPr id="302" name="Zwölfeck 301"/>
                  <p:cNvSpPr>
                    <a:spLocks noChangeAspect="1"/>
                  </p:cNvSpPr>
                  <p:nvPr/>
                </p:nvSpPr>
                <p:spPr bwMode="auto">
                  <a:xfrm>
                    <a:off x="5519717" y="1401161"/>
                    <a:ext cx="3384038" cy="3383630"/>
                  </a:xfrm>
                  <a:custGeom>
                    <a:avLst/>
                    <a:gdLst>
                      <a:gd name="T0" fmla="*/ 0 w 3384055"/>
                      <a:gd name="T1" fmla="*/ 1238598 h 3383977"/>
                      <a:gd name="T2" fmla="*/ 453401 w 3384055"/>
                      <a:gd name="T3" fmla="*/ 453390 h 3383977"/>
                      <a:gd name="T4" fmla="*/ 1238627 w 3384055"/>
                      <a:gd name="T5" fmla="*/ 0 h 3383977"/>
                      <a:gd name="T6" fmla="*/ 2145428 w 3384055"/>
                      <a:gd name="T7" fmla="*/ 0 h 3383977"/>
                      <a:gd name="T8" fmla="*/ 2930654 w 3384055"/>
                      <a:gd name="T9" fmla="*/ 453390 h 3383977"/>
                      <a:gd name="T10" fmla="*/ 3384055 w 3384055"/>
                      <a:gd name="T11" fmla="*/ 1238598 h 3383977"/>
                      <a:gd name="T12" fmla="*/ 3384055 w 3384055"/>
                      <a:gd name="T13" fmla="*/ 2145379 h 3383977"/>
                      <a:gd name="T14" fmla="*/ 2930654 w 3384055"/>
                      <a:gd name="T15" fmla="*/ 2930587 h 3383977"/>
                      <a:gd name="T16" fmla="*/ 2145428 w 3384055"/>
                      <a:gd name="T17" fmla="*/ 3383977 h 3383977"/>
                      <a:gd name="T18" fmla="*/ 1238627 w 3384055"/>
                      <a:gd name="T19" fmla="*/ 3383977 h 3383977"/>
                      <a:gd name="T20" fmla="*/ 453401 w 3384055"/>
                      <a:gd name="T21" fmla="*/ 2930587 h 3383977"/>
                      <a:gd name="T22" fmla="*/ 0 w 3384055"/>
                      <a:gd name="T23" fmla="*/ 2145379 h 3383977"/>
                      <a:gd name="T24" fmla="*/ 0 w 3384055"/>
                      <a:gd name="T25" fmla="*/ 1238598 h 338397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384055" h="3383977">
                        <a:moveTo>
                          <a:pt x="0" y="1238598"/>
                        </a:moveTo>
                        <a:lnTo>
                          <a:pt x="453401" y="453390"/>
                        </a:lnTo>
                        <a:lnTo>
                          <a:pt x="1238627" y="0"/>
                        </a:lnTo>
                        <a:lnTo>
                          <a:pt x="2145428" y="0"/>
                        </a:lnTo>
                        <a:lnTo>
                          <a:pt x="2930654" y="453390"/>
                        </a:lnTo>
                        <a:lnTo>
                          <a:pt x="3384055" y="1238598"/>
                        </a:lnTo>
                        <a:lnTo>
                          <a:pt x="3384055" y="2145379"/>
                        </a:lnTo>
                        <a:lnTo>
                          <a:pt x="2930654" y="2930587"/>
                        </a:lnTo>
                        <a:lnTo>
                          <a:pt x="2145428" y="3383977"/>
                        </a:lnTo>
                        <a:lnTo>
                          <a:pt x="1238627" y="3383977"/>
                        </a:lnTo>
                        <a:lnTo>
                          <a:pt x="453401" y="2930587"/>
                        </a:lnTo>
                        <a:lnTo>
                          <a:pt x="0" y="2145379"/>
                        </a:lnTo>
                        <a:lnTo>
                          <a:pt x="0" y="1238598"/>
                        </a:lnTo>
                        <a:close/>
                      </a:path>
                    </a:pathLst>
                  </a:custGeom>
                  <a:noFill/>
                  <a:ln w="9525" cap="flat" cmpd="sng">
                    <a:solidFill>
                      <a:srgbClr val="4A7EBB"/>
                    </a:solidFill>
                    <a:prstDash val="solid"/>
                    <a:round/>
                    <a:headEnd/>
                    <a:tailEnd/>
                  </a:ln>
                  <a:effectLst>
                    <a:outerShdw blurRad="40000" dist="23000" dir="5400000" rotWithShape="0">
                      <a:srgbClr val="00000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defRPr/>
                    </a:pPr>
                    <a:endParaRPr lang="de-DE"/>
                  </a:p>
                </p:txBody>
              </p:sp>
              <p:cxnSp>
                <p:nvCxnSpPr>
                  <p:cNvPr id="303" name="Gerade Verbindung 302"/>
                  <p:cNvCxnSpPr>
                    <a:cxnSpLocks noChangeShapeType="1"/>
                    <a:stCxn id="301" idx="10"/>
                    <a:endCxn id="302" idx="10"/>
                  </p:cNvCxnSpPr>
                  <p:nvPr/>
                </p:nvCxnSpPr>
                <p:spPr bwMode="auto">
                  <a:xfrm>
                    <a:off x="6632387" y="932975"/>
                    <a:ext cx="125393" cy="468186"/>
                  </a:xfrm>
                  <a:prstGeom prst="line">
                    <a:avLst/>
                  </a:prstGeom>
                  <a:noFill/>
                  <a:ln w="25400">
                    <a:solidFill>
                      <a:schemeClr val="accent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04" name="Gerade Verbindung 303"/>
                  <p:cNvCxnSpPr>
                    <a:cxnSpLocks noChangeShapeType="1"/>
                    <a:stCxn id="301" idx="9"/>
                    <a:endCxn id="302" idx="9"/>
                  </p:cNvCxnSpPr>
                  <p:nvPr/>
                </p:nvCxnSpPr>
                <p:spPr bwMode="auto">
                  <a:xfrm>
                    <a:off x="5630826" y="1512255"/>
                    <a:ext cx="342848" cy="342807"/>
                  </a:xfrm>
                  <a:prstGeom prst="line">
                    <a:avLst/>
                  </a:prstGeom>
                  <a:noFill/>
                  <a:ln w="25400">
                    <a:solidFill>
                      <a:schemeClr val="accent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05" name="Gerade Verbindung 304"/>
                  <p:cNvCxnSpPr>
                    <a:cxnSpLocks noChangeShapeType="1"/>
                    <a:stCxn id="301" idx="8"/>
                    <a:endCxn id="302" idx="8"/>
                  </p:cNvCxnSpPr>
                  <p:nvPr/>
                </p:nvCxnSpPr>
                <p:spPr bwMode="auto">
                  <a:xfrm>
                    <a:off x="5051476" y="2513695"/>
                    <a:ext cx="468241" cy="125379"/>
                  </a:xfrm>
                  <a:prstGeom prst="line">
                    <a:avLst/>
                  </a:prstGeom>
                  <a:noFill/>
                  <a:ln w="25400">
                    <a:solidFill>
                      <a:schemeClr val="accent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06" name="Gerade Verbindung 305"/>
                  <p:cNvCxnSpPr>
                    <a:cxnSpLocks noChangeShapeType="1"/>
                    <a:stCxn id="301" idx="7"/>
                    <a:endCxn id="302" idx="7"/>
                  </p:cNvCxnSpPr>
                  <p:nvPr/>
                </p:nvCxnSpPr>
                <p:spPr bwMode="auto">
                  <a:xfrm flipV="1">
                    <a:off x="5051476" y="3546877"/>
                    <a:ext cx="468241" cy="125378"/>
                  </a:xfrm>
                  <a:prstGeom prst="line">
                    <a:avLst/>
                  </a:prstGeom>
                  <a:noFill/>
                  <a:ln w="25400">
                    <a:solidFill>
                      <a:schemeClr val="accent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07" name="Gerade Verbindung 306"/>
                  <p:cNvCxnSpPr>
                    <a:cxnSpLocks noChangeShapeType="1"/>
                    <a:stCxn id="301" idx="6"/>
                    <a:endCxn id="302" idx="6"/>
                  </p:cNvCxnSpPr>
                  <p:nvPr/>
                </p:nvCxnSpPr>
                <p:spPr bwMode="auto">
                  <a:xfrm flipV="1">
                    <a:off x="5630826" y="4330889"/>
                    <a:ext cx="342848" cy="342807"/>
                  </a:xfrm>
                  <a:prstGeom prst="line">
                    <a:avLst/>
                  </a:prstGeom>
                  <a:noFill/>
                  <a:ln w="25400">
                    <a:solidFill>
                      <a:schemeClr val="accent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08" name="Gerade Verbindung 307"/>
                  <p:cNvCxnSpPr>
                    <a:cxnSpLocks noChangeShapeType="1"/>
                    <a:stCxn id="301" idx="5"/>
                    <a:endCxn id="302" idx="5"/>
                  </p:cNvCxnSpPr>
                  <p:nvPr/>
                </p:nvCxnSpPr>
                <p:spPr bwMode="auto">
                  <a:xfrm flipV="1">
                    <a:off x="6632387" y="4784790"/>
                    <a:ext cx="125393" cy="468185"/>
                  </a:xfrm>
                  <a:prstGeom prst="line">
                    <a:avLst/>
                  </a:prstGeom>
                  <a:noFill/>
                  <a:ln w="25400">
                    <a:solidFill>
                      <a:schemeClr val="accent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09" name="Gerade Verbindung 308"/>
                  <p:cNvCxnSpPr>
                    <a:cxnSpLocks noChangeShapeType="1"/>
                    <a:stCxn id="301" idx="4"/>
                    <a:endCxn id="302" idx="4"/>
                  </p:cNvCxnSpPr>
                  <p:nvPr/>
                </p:nvCxnSpPr>
                <p:spPr bwMode="auto">
                  <a:xfrm flipH="1" flipV="1">
                    <a:off x="7665693" y="4784790"/>
                    <a:ext cx="125394" cy="468185"/>
                  </a:xfrm>
                  <a:prstGeom prst="line">
                    <a:avLst/>
                  </a:prstGeom>
                  <a:noFill/>
                  <a:ln w="25400">
                    <a:solidFill>
                      <a:schemeClr val="accent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10" name="Gerade Verbindung 309"/>
                  <p:cNvCxnSpPr>
                    <a:cxnSpLocks noChangeShapeType="1"/>
                    <a:stCxn id="301" idx="3"/>
                    <a:endCxn id="302" idx="3"/>
                  </p:cNvCxnSpPr>
                  <p:nvPr/>
                </p:nvCxnSpPr>
                <p:spPr bwMode="auto">
                  <a:xfrm flipH="1" flipV="1">
                    <a:off x="8449799" y="4330889"/>
                    <a:ext cx="342848" cy="342807"/>
                  </a:xfrm>
                  <a:prstGeom prst="line">
                    <a:avLst/>
                  </a:prstGeom>
                  <a:noFill/>
                  <a:ln w="25400">
                    <a:solidFill>
                      <a:schemeClr val="accent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11" name="Gerade Verbindung 310"/>
                  <p:cNvCxnSpPr>
                    <a:cxnSpLocks noChangeShapeType="1"/>
                    <a:stCxn id="301" idx="2"/>
                    <a:endCxn id="302" idx="2"/>
                  </p:cNvCxnSpPr>
                  <p:nvPr/>
                </p:nvCxnSpPr>
                <p:spPr bwMode="auto">
                  <a:xfrm flipH="1" flipV="1">
                    <a:off x="8903756" y="3546877"/>
                    <a:ext cx="468242" cy="125378"/>
                  </a:xfrm>
                  <a:prstGeom prst="line">
                    <a:avLst/>
                  </a:prstGeom>
                  <a:noFill/>
                  <a:ln w="25400">
                    <a:solidFill>
                      <a:schemeClr val="accent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12" name="Gerade Verbindung 311"/>
                  <p:cNvCxnSpPr>
                    <a:cxnSpLocks noChangeShapeType="1"/>
                    <a:stCxn id="301" idx="1"/>
                    <a:endCxn id="302" idx="1"/>
                  </p:cNvCxnSpPr>
                  <p:nvPr/>
                </p:nvCxnSpPr>
                <p:spPr bwMode="auto">
                  <a:xfrm flipH="1">
                    <a:off x="8903756" y="2513695"/>
                    <a:ext cx="468242" cy="125379"/>
                  </a:xfrm>
                  <a:prstGeom prst="line">
                    <a:avLst/>
                  </a:prstGeom>
                  <a:noFill/>
                  <a:ln w="25400">
                    <a:solidFill>
                      <a:schemeClr val="accent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13" name="Gerade Verbindung 312"/>
                  <p:cNvCxnSpPr>
                    <a:cxnSpLocks noChangeShapeType="1"/>
                    <a:stCxn id="301" idx="0"/>
                    <a:endCxn id="302" idx="0"/>
                  </p:cNvCxnSpPr>
                  <p:nvPr/>
                </p:nvCxnSpPr>
                <p:spPr bwMode="auto">
                  <a:xfrm flipH="1">
                    <a:off x="8449799" y="1512255"/>
                    <a:ext cx="342848" cy="342807"/>
                  </a:xfrm>
                  <a:prstGeom prst="line">
                    <a:avLst/>
                  </a:prstGeom>
                  <a:noFill/>
                  <a:ln w="25400">
                    <a:solidFill>
                      <a:schemeClr val="accent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14" name="Gerade Verbindung 313"/>
                  <p:cNvCxnSpPr>
                    <a:cxnSpLocks noChangeShapeType="1"/>
                    <a:stCxn id="301" idx="11"/>
                    <a:endCxn id="302" idx="11"/>
                  </p:cNvCxnSpPr>
                  <p:nvPr/>
                </p:nvCxnSpPr>
                <p:spPr bwMode="auto">
                  <a:xfrm flipH="1">
                    <a:off x="7665693" y="932975"/>
                    <a:ext cx="125394" cy="468186"/>
                  </a:xfrm>
                  <a:prstGeom prst="line">
                    <a:avLst/>
                  </a:prstGeom>
                  <a:noFill/>
                  <a:ln w="25400">
                    <a:solidFill>
                      <a:schemeClr val="accent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grpSp>
            <p:grpSp>
              <p:nvGrpSpPr>
                <p:cNvPr id="35877" name="Gruppierung 72"/>
                <p:cNvGrpSpPr>
                  <a:grpSpLocks/>
                </p:cNvGrpSpPr>
                <p:nvPr/>
              </p:nvGrpSpPr>
              <p:grpSpPr bwMode="auto">
                <a:xfrm>
                  <a:off x="6249971" y="5737929"/>
                  <a:ext cx="906787" cy="468000"/>
                  <a:chOff x="6145300" y="5737929"/>
                  <a:chExt cx="995262" cy="468000"/>
                </a:xfrm>
              </p:grpSpPr>
              <p:grpSp>
                <p:nvGrpSpPr>
                  <p:cNvPr id="36087" name="Gruppierung 282"/>
                  <p:cNvGrpSpPr>
                    <a:grpSpLocks/>
                  </p:cNvGrpSpPr>
                  <p:nvPr/>
                </p:nvGrpSpPr>
                <p:grpSpPr bwMode="auto">
                  <a:xfrm>
                    <a:off x="6806773" y="5743875"/>
                    <a:ext cx="333789" cy="462054"/>
                    <a:chOff x="4246307" y="5924209"/>
                    <a:chExt cx="343314" cy="518091"/>
                  </a:xfrm>
                </p:grpSpPr>
                <p:sp>
                  <p:nvSpPr>
                    <p:cNvPr id="296" name="Rechteck 295"/>
                    <p:cNvSpPr>
                      <a:spLocks noChangeArrowheads="1"/>
                    </p:cNvSpPr>
                    <p:nvPr/>
                  </p:nvSpPr>
                  <p:spPr bwMode="auto">
                    <a:xfrm>
                      <a:off x="4245929" y="6105966"/>
                      <a:ext cx="342243" cy="33633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97" name="Rechteck 296"/>
                    <p:cNvSpPr>
                      <a:spLocks noChangeArrowheads="1"/>
                    </p:cNvSpPr>
                    <p:nvPr/>
                  </p:nvSpPr>
                  <p:spPr bwMode="auto">
                    <a:xfrm>
                      <a:off x="4253096" y="5926231"/>
                      <a:ext cx="71674"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98" name="Rechteck 297"/>
                    <p:cNvSpPr>
                      <a:spLocks noChangeArrowheads="1"/>
                    </p:cNvSpPr>
                    <p:nvPr/>
                  </p:nvSpPr>
                  <p:spPr bwMode="auto">
                    <a:xfrm>
                      <a:off x="4342688" y="5926231"/>
                      <a:ext cx="71674"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99" name="Rechteck 298"/>
                    <p:cNvSpPr>
                      <a:spLocks noChangeArrowheads="1"/>
                    </p:cNvSpPr>
                    <p:nvPr/>
                  </p:nvSpPr>
                  <p:spPr bwMode="auto">
                    <a:xfrm>
                      <a:off x="4434073" y="5926231"/>
                      <a:ext cx="66298"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300" name="Rechteck 299"/>
                    <p:cNvSpPr>
                      <a:spLocks noChangeArrowheads="1"/>
                    </p:cNvSpPr>
                    <p:nvPr/>
                  </p:nvSpPr>
                  <p:spPr bwMode="auto">
                    <a:xfrm>
                      <a:off x="4520082" y="5926231"/>
                      <a:ext cx="71674"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6088" name="Gruppierung 283"/>
                  <p:cNvGrpSpPr>
                    <a:grpSpLocks/>
                  </p:cNvGrpSpPr>
                  <p:nvPr/>
                </p:nvGrpSpPr>
                <p:grpSpPr bwMode="auto">
                  <a:xfrm>
                    <a:off x="6479089" y="5743875"/>
                    <a:ext cx="333789" cy="462054"/>
                    <a:chOff x="4246307" y="5924209"/>
                    <a:chExt cx="343314" cy="518091"/>
                  </a:xfrm>
                </p:grpSpPr>
                <p:sp>
                  <p:nvSpPr>
                    <p:cNvPr id="291" name="Rechteck 290"/>
                    <p:cNvSpPr>
                      <a:spLocks noChangeArrowheads="1"/>
                    </p:cNvSpPr>
                    <p:nvPr/>
                  </p:nvSpPr>
                  <p:spPr bwMode="auto">
                    <a:xfrm>
                      <a:off x="4253266" y="6105966"/>
                      <a:ext cx="335075" cy="33633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92" name="Rechteck 291"/>
                    <p:cNvSpPr>
                      <a:spLocks noChangeArrowheads="1"/>
                    </p:cNvSpPr>
                    <p:nvPr/>
                  </p:nvSpPr>
                  <p:spPr bwMode="auto">
                    <a:xfrm>
                      <a:off x="4258642" y="5926231"/>
                      <a:ext cx="73465"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93" name="Rechteck 292"/>
                    <p:cNvSpPr>
                      <a:spLocks noChangeArrowheads="1"/>
                    </p:cNvSpPr>
                    <p:nvPr/>
                  </p:nvSpPr>
                  <p:spPr bwMode="auto">
                    <a:xfrm>
                      <a:off x="4350025" y="5926231"/>
                      <a:ext cx="71674"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94" name="Rechteck 293"/>
                    <p:cNvSpPr>
                      <a:spLocks noChangeArrowheads="1"/>
                    </p:cNvSpPr>
                    <p:nvPr/>
                  </p:nvSpPr>
                  <p:spPr bwMode="auto">
                    <a:xfrm>
                      <a:off x="4439617" y="5926231"/>
                      <a:ext cx="62715"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95" name="Rechteck 294"/>
                    <p:cNvSpPr>
                      <a:spLocks noChangeArrowheads="1"/>
                    </p:cNvSpPr>
                    <p:nvPr/>
                  </p:nvSpPr>
                  <p:spPr bwMode="auto">
                    <a:xfrm>
                      <a:off x="4520251" y="5926231"/>
                      <a:ext cx="71674"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6089" name="Gruppierung 284"/>
                  <p:cNvGrpSpPr>
                    <a:grpSpLocks/>
                  </p:cNvGrpSpPr>
                  <p:nvPr/>
                </p:nvGrpSpPr>
                <p:grpSpPr bwMode="auto">
                  <a:xfrm>
                    <a:off x="6145300" y="5737929"/>
                    <a:ext cx="333789" cy="462054"/>
                    <a:chOff x="4246307" y="5924209"/>
                    <a:chExt cx="343314" cy="518091"/>
                  </a:xfrm>
                </p:grpSpPr>
                <p:sp>
                  <p:nvSpPr>
                    <p:cNvPr id="286" name="Rechteck 285"/>
                    <p:cNvSpPr>
                      <a:spLocks noChangeArrowheads="1"/>
                    </p:cNvSpPr>
                    <p:nvPr/>
                  </p:nvSpPr>
                  <p:spPr bwMode="auto">
                    <a:xfrm>
                      <a:off x="4248962" y="6103735"/>
                      <a:ext cx="344034" cy="33811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87" name="Rechteck 286"/>
                    <p:cNvSpPr>
                      <a:spLocks noChangeArrowheads="1"/>
                    </p:cNvSpPr>
                    <p:nvPr/>
                  </p:nvSpPr>
                  <p:spPr bwMode="auto">
                    <a:xfrm>
                      <a:off x="4256129" y="5924002"/>
                      <a:ext cx="75257"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88" name="Rechteck 287"/>
                    <p:cNvSpPr>
                      <a:spLocks noChangeArrowheads="1"/>
                    </p:cNvSpPr>
                    <p:nvPr/>
                  </p:nvSpPr>
                  <p:spPr bwMode="auto">
                    <a:xfrm>
                      <a:off x="4349305" y="5924002"/>
                      <a:ext cx="71674"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89" name="Rechteck 288"/>
                    <p:cNvSpPr>
                      <a:spLocks noChangeArrowheads="1"/>
                    </p:cNvSpPr>
                    <p:nvPr/>
                  </p:nvSpPr>
                  <p:spPr bwMode="auto">
                    <a:xfrm>
                      <a:off x="4440690" y="5924002"/>
                      <a:ext cx="64506"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90" name="Rechteck 289"/>
                    <p:cNvSpPr>
                      <a:spLocks noChangeArrowheads="1"/>
                    </p:cNvSpPr>
                    <p:nvPr/>
                  </p:nvSpPr>
                  <p:spPr bwMode="auto">
                    <a:xfrm>
                      <a:off x="4524906" y="5924002"/>
                      <a:ext cx="71674"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grpSp>
              <p:nvGrpSpPr>
                <p:cNvPr id="35878" name="Gruppierung 73"/>
                <p:cNvGrpSpPr>
                  <a:grpSpLocks/>
                </p:cNvGrpSpPr>
                <p:nvPr/>
              </p:nvGrpSpPr>
              <p:grpSpPr bwMode="auto">
                <a:xfrm rot="1731291">
                  <a:off x="5287142" y="5489842"/>
                  <a:ext cx="906787" cy="468000"/>
                  <a:chOff x="6145300" y="5737929"/>
                  <a:chExt cx="995262" cy="468000"/>
                </a:xfrm>
              </p:grpSpPr>
              <p:grpSp>
                <p:nvGrpSpPr>
                  <p:cNvPr id="36069" name="Gruppierung 264"/>
                  <p:cNvGrpSpPr>
                    <a:grpSpLocks/>
                  </p:cNvGrpSpPr>
                  <p:nvPr/>
                </p:nvGrpSpPr>
                <p:grpSpPr bwMode="auto">
                  <a:xfrm>
                    <a:off x="6806773" y="5743875"/>
                    <a:ext cx="333789" cy="462054"/>
                    <a:chOff x="4246307" y="5924209"/>
                    <a:chExt cx="343314" cy="518091"/>
                  </a:xfrm>
                </p:grpSpPr>
                <p:sp>
                  <p:nvSpPr>
                    <p:cNvPr id="278" name="Rechteck 277"/>
                    <p:cNvSpPr>
                      <a:spLocks noChangeArrowheads="1"/>
                    </p:cNvSpPr>
                    <p:nvPr/>
                  </p:nvSpPr>
                  <p:spPr bwMode="auto">
                    <a:xfrm>
                      <a:off x="4232258" y="6099916"/>
                      <a:ext cx="344034" cy="33811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79" name="Rechteck 278"/>
                    <p:cNvSpPr>
                      <a:spLocks noChangeArrowheads="1"/>
                    </p:cNvSpPr>
                    <p:nvPr/>
                  </p:nvSpPr>
                  <p:spPr bwMode="auto">
                    <a:xfrm>
                      <a:off x="4238089" y="5921808"/>
                      <a:ext cx="73465"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80" name="Rechteck 279"/>
                    <p:cNvSpPr>
                      <a:spLocks noChangeArrowheads="1"/>
                    </p:cNvSpPr>
                    <p:nvPr/>
                  </p:nvSpPr>
                  <p:spPr bwMode="auto">
                    <a:xfrm>
                      <a:off x="4331145" y="5920139"/>
                      <a:ext cx="71674"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81" name="Rechteck 280"/>
                    <p:cNvSpPr>
                      <a:spLocks noChangeArrowheads="1"/>
                    </p:cNvSpPr>
                    <p:nvPr/>
                  </p:nvSpPr>
                  <p:spPr bwMode="auto">
                    <a:xfrm>
                      <a:off x="4419877" y="5919170"/>
                      <a:ext cx="68090" cy="1779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82" name="Rechteck 281"/>
                    <p:cNvSpPr>
                      <a:spLocks noChangeArrowheads="1"/>
                    </p:cNvSpPr>
                    <p:nvPr/>
                  </p:nvSpPr>
                  <p:spPr bwMode="auto">
                    <a:xfrm>
                      <a:off x="4507619" y="5921096"/>
                      <a:ext cx="71674"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6070" name="Gruppierung 265"/>
                  <p:cNvGrpSpPr>
                    <a:grpSpLocks/>
                  </p:cNvGrpSpPr>
                  <p:nvPr/>
                </p:nvGrpSpPr>
                <p:grpSpPr bwMode="auto">
                  <a:xfrm>
                    <a:off x="6479089" y="5743875"/>
                    <a:ext cx="333789" cy="462054"/>
                    <a:chOff x="4246307" y="5924209"/>
                    <a:chExt cx="343314" cy="518091"/>
                  </a:xfrm>
                </p:grpSpPr>
                <p:sp>
                  <p:nvSpPr>
                    <p:cNvPr id="273" name="Rechteck 272"/>
                    <p:cNvSpPr>
                      <a:spLocks noChangeArrowheads="1"/>
                    </p:cNvSpPr>
                    <p:nvPr/>
                  </p:nvSpPr>
                  <p:spPr bwMode="auto">
                    <a:xfrm>
                      <a:off x="4238537" y="6102041"/>
                      <a:ext cx="336867" cy="33811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74" name="Rechteck 273"/>
                    <p:cNvSpPr>
                      <a:spLocks noChangeArrowheads="1"/>
                    </p:cNvSpPr>
                    <p:nvPr/>
                  </p:nvSpPr>
                  <p:spPr bwMode="auto">
                    <a:xfrm>
                      <a:off x="4244083" y="5926193"/>
                      <a:ext cx="73466"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75" name="Rechteck 274"/>
                    <p:cNvSpPr>
                      <a:spLocks noChangeArrowheads="1"/>
                    </p:cNvSpPr>
                    <p:nvPr/>
                  </p:nvSpPr>
                  <p:spPr bwMode="auto">
                    <a:xfrm>
                      <a:off x="4332271" y="5923124"/>
                      <a:ext cx="71674"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76" name="Rechteck 275"/>
                    <p:cNvSpPr>
                      <a:spLocks noChangeArrowheads="1"/>
                    </p:cNvSpPr>
                    <p:nvPr/>
                  </p:nvSpPr>
                  <p:spPr bwMode="auto">
                    <a:xfrm>
                      <a:off x="4424092" y="5923603"/>
                      <a:ext cx="64506"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77" name="Rechteck 276"/>
                    <p:cNvSpPr>
                      <a:spLocks noChangeArrowheads="1"/>
                    </p:cNvSpPr>
                    <p:nvPr/>
                  </p:nvSpPr>
                  <p:spPr bwMode="auto">
                    <a:xfrm>
                      <a:off x="4507015" y="5920964"/>
                      <a:ext cx="71674"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6071" name="Gruppierung 266"/>
                  <p:cNvGrpSpPr>
                    <a:grpSpLocks/>
                  </p:cNvGrpSpPr>
                  <p:nvPr/>
                </p:nvGrpSpPr>
                <p:grpSpPr bwMode="auto">
                  <a:xfrm>
                    <a:off x="6145300" y="5737929"/>
                    <a:ext cx="333789" cy="462054"/>
                    <a:chOff x="4246307" y="5924209"/>
                    <a:chExt cx="343314" cy="518091"/>
                  </a:xfrm>
                </p:grpSpPr>
                <p:sp>
                  <p:nvSpPr>
                    <p:cNvPr id="268" name="Rechteck 267"/>
                    <p:cNvSpPr>
                      <a:spLocks noChangeArrowheads="1"/>
                    </p:cNvSpPr>
                    <p:nvPr/>
                  </p:nvSpPr>
                  <p:spPr bwMode="auto">
                    <a:xfrm>
                      <a:off x="4238741" y="6101484"/>
                      <a:ext cx="344034" cy="33811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69" name="Rechteck 268"/>
                    <p:cNvSpPr>
                      <a:spLocks noChangeArrowheads="1"/>
                    </p:cNvSpPr>
                    <p:nvPr/>
                  </p:nvSpPr>
                  <p:spPr bwMode="auto">
                    <a:xfrm>
                      <a:off x="4243819" y="5922247"/>
                      <a:ext cx="71674"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70" name="Rechteck 269"/>
                    <p:cNvSpPr>
                      <a:spLocks noChangeArrowheads="1"/>
                    </p:cNvSpPr>
                    <p:nvPr/>
                  </p:nvSpPr>
                  <p:spPr bwMode="auto">
                    <a:xfrm>
                      <a:off x="4335243" y="5924555"/>
                      <a:ext cx="73465"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71" name="Rechteck 270"/>
                    <p:cNvSpPr>
                      <a:spLocks noChangeArrowheads="1"/>
                    </p:cNvSpPr>
                    <p:nvPr/>
                  </p:nvSpPr>
                  <p:spPr bwMode="auto">
                    <a:xfrm>
                      <a:off x="4426150" y="5919927"/>
                      <a:ext cx="64506"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72" name="Rechteck 271"/>
                    <p:cNvSpPr>
                      <a:spLocks noChangeArrowheads="1"/>
                    </p:cNvSpPr>
                    <p:nvPr/>
                  </p:nvSpPr>
                  <p:spPr bwMode="auto">
                    <a:xfrm>
                      <a:off x="4516104" y="5923475"/>
                      <a:ext cx="71674" cy="1779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grpSp>
              <p:nvGrpSpPr>
                <p:cNvPr id="35879" name="Gruppierung 74"/>
                <p:cNvGrpSpPr>
                  <a:grpSpLocks/>
                </p:cNvGrpSpPr>
                <p:nvPr/>
              </p:nvGrpSpPr>
              <p:grpSpPr bwMode="auto">
                <a:xfrm rot="3613890">
                  <a:off x="4570194" y="4761482"/>
                  <a:ext cx="906787" cy="468000"/>
                  <a:chOff x="6145300" y="5737929"/>
                  <a:chExt cx="995262" cy="468000"/>
                </a:xfrm>
              </p:grpSpPr>
              <p:grpSp>
                <p:nvGrpSpPr>
                  <p:cNvPr id="36051" name="Gruppierung 246"/>
                  <p:cNvGrpSpPr>
                    <a:grpSpLocks/>
                  </p:cNvGrpSpPr>
                  <p:nvPr/>
                </p:nvGrpSpPr>
                <p:grpSpPr bwMode="auto">
                  <a:xfrm>
                    <a:off x="6806773" y="5743875"/>
                    <a:ext cx="333789" cy="462054"/>
                    <a:chOff x="4246307" y="5924209"/>
                    <a:chExt cx="343314" cy="518091"/>
                  </a:xfrm>
                </p:grpSpPr>
                <p:sp>
                  <p:nvSpPr>
                    <p:cNvPr id="260" name="Rechteck 259"/>
                    <p:cNvSpPr>
                      <a:spLocks noChangeArrowheads="1"/>
                    </p:cNvSpPr>
                    <p:nvPr/>
                  </p:nvSpPr>
                  <p:spPr bwMode="auto">
                    <a:xfrm>
                      <a:off x="4238176" y="6102572"/>
                      <a:ext cx="342201" cy="33815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61" name="Rechteck 260"/>
                    <p:cNvSpPr>
                      <a:spLocks noChangeArrowheads="1"/>
                    </p:cNvSpPr>
                    <p:nvPr/>
                  </p:nvSpPr>
                  <p:spPr bwMode="auto">
                    <a:xfrm>
                      <a:off x="4241880" y="5931715"/>
                      <a:ext cx="71665"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62" name="Rechteck 261"/>
                    <p:cNvSpPr>
                      <a:spLocks noChangeArrowheads="1"/>
                    </p:cNvSpPr>
                    <p:nvPr/>
                  </p:nvSpPr>
                  <p:spPr bwMode="auto">
                    <a:xfrm>
                      <a:off x="4332547" y="5931973"/>
                      <a:ext cx="71665"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63" name="Rechteck 262"/>
                    <p:cNvSpPr>
                      <a:spLocks noChangeArrowheads="1"/>
                    </p:cNvSpPr>
                    <p:nvPr/>
                  </p:nvSpPr>
                  <p:spPr bwMode="auto">
                    <a:xfrm>
                      <a:off x="4424903" y="5929478"/>
                      <a:ext cx="66291" cy="17797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64" name="Rechteck 263"/>
                    <p:cNvSpPr>
                      <a:spLocks noChangeArrowheads="1"/>
                    </p:cNvSpPr>
                    <p:nvPr/>
                  </p:nvSpPr>
                  <p:spPr bwMode="auto">
                    <a:xfrm>
                      <a:off x="4509216" y="5929838"/>
                      <a:ext cx="71665"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6052" name="Gruppierung 247"/>
                  <p:cNvGrpSpPr>
                    <a:grpSpLocks/>
                  </p:cNvGrpSpPr>
                  <p:nvPr/>
                </p:nvGrpSpPr>
                <p:grpSpPr bwMode="auto">
                  <a:xfrm>
                    <a:off x="6479089" y="5743875"/>
                    <a:ext cx="333789" cy="462054"/>
                    <a:chOff x="4246307" y="5924209"/>
                    <a:chExt cx="343314" cy="518091"/>
                  </a:xfrm>
                </p:grpSpPr>
                <p:sp>
                  <p:nvSpPr>
                    <p:cNvPr id="255" name="Rechteck 254"/>
                    <p:cNvSpPr>
                      <a:spLocks noChangeArrowheads="1"/>
                    </p:cNvSpPr>
                    <p:nvPr/>
                  </p:nvSpPr>
                  <p:spPr bwMode="auto">
                    <a:xfrm>
                      <a:off x="4241014" y="6101330"/>
                      <a:ext cx="335035" cy="33815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56" name="Rechteck 255"/>
                    <p:cNvSpPr>
                      <a:spLocks noChangeArrowheads="1"/>
                    </p:cNvSpPr>
                    <p:nvPr/>
                  </p:nvSpPr>
                  <p:spPr bwMode="auto">
                    <a:xfrm>
                      <a:off x="4246690" y="5931580"/>
                      <a:ext cx="71665"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57" name="Rechteck 256"/>
                    <p:cNvSpPr>
                      <a:spLocks noChangeArrowheads="1"/>
                    </p:cNvSpPr>
                    <p:nvPr/>
                  </p:nvSpPr>
                  <p:spPr bwMode="auto">
                    <a:xfrm>
                      <a:off x="4333357" y="5931615"/>
                      <a:ext cx="71665"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58" name="Rechteck 257"/>
                    <p:cNvSpPr>
                      <a:spLocks noChangeArrowheads="1"/>
                    </p:cNvSpPr>
                    <p:nvPr/>
                  </p:nvSpPr>
                  <p:spPr bwMode="auto">
                    <a:xfrm>
                      <a:off x="4423713" y="5928119"/>
                      <a:ext cx="66291"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59" name="Rechteck 258"/>
                    <p:cNvSpPr>
                      <a:spLocks noChangeArrowheads="1"/>
                    </p:cNvSpPr>
                    <p:nvPr/>
                  </p:nvSpPr>
                  <p:spPr bwMode="auto">
                    <a:xfrm>
                      <a:off x="4507700" y="5929699"/>
                      <a:ext cx="69873"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6053" name="Gruppierung 248"/>
                  <p:cNvGrpSpPr>
                    <a:grpSpLocks/>
                  </p:cNvGrpSpPr>
                  <p:nvPr/>
                </p:nvGrpSpPr>
                <p:grpSpPr bwMode="auto">
                  <a:xfrm>
                    <a:off x="6145300" y="5737929"/>
                    <a:ext cx="333789" cy="462054"/>
                    <a:chOff x="4246307" y="5924209"/>
                    <a:chExt cx="343314" cy="518091"/>
                  </a:xfrm>
                </p:grpSpPr>
                <p:sp>
                  <p:nvSpPr>
                    <p:cNvPr id="250" name="Rechteck 249"/>
                    <p:cNvSpPr>
                      <a:spLocks noChangeArrowheads="1"/>
                    </p:cNvSpPr>
                    <p:nvPr/>
                  </p:nvSpPr>
                  <p:spPr bwMode="auto">
                    <a:xfrm>
                      <a:off x="4241856" y="6105989"/>
                      <a:ext cx="342200" cy="33637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51" name="Rechteck 250"/>
                    <p:cNvSpPr>
                      <a:spLocks noChangeArrowheads="1"/>
                    </p:cNvSpPr>
                    <p:nvPr/>
                  </p:nvSpPr>
                  <p:spPr bwMode="auto">
                    <a:xfrm>
                      <a:off x="4249338" y="5931264"/>
                      <a:ext cx="71665"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52" name="Rechteck 251"/>
                    <p:cNvSpPr>
                      <a:spLocks noChangeArrowheads="1"/>
                    </p:cNvSpPr>
                    <p:nvPr/>
                  </p:nvSpPr>
                  <p:spPr bwMode="auto">
                    <a:xfrm>
                      <a:off x="4337561" y="5932183"/>
                      <a:ext cx="71665"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53" name="Rechteck 252"/>
                    <p:cNvSpPr>
                      <a:spLocks noChangeArrowheads="1"/>
                    </p:cNvSpPr>
                    <p:nvPr/>
                  </p:nvSpPr>
                  <p:spPr bwMode="auto">
                    <a:xfrm>
                      <a:off x="4430925" y="5927702"/>
                      <a:ext cx="64499" cy="17797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54" name="Rechteck 253"/>
                    <p:cNvSpPr>
                      <a:spLocks noChangeArrowheads="1"/>
                    </p:cNvSpPr>
                    <p:nvPr/>
                  </p:nvSpPr>
                  <p:spPr bwMode="auto">
                    <a:xfrm>
                      <a:off x="4514230" y="5930048"/>
                      <a:ext cx="71665"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grpSp>
              <p:nvGrpSpPr>
                <p:cNvPr id="35880" name="Gruppierung 75"/>
                <p:cNvGrpSpPr>
                  <a:grpSpLocks/>
                </p:cNvGrpSpPr>
                <p:nvPr/>
              </p:nvGrpSpPr>
              <p:grpSpPr bwMode="auto">
                <a:xfrm rot="5400000">
                  <a:off x="4323450" y="3803173"/>
                  <a:ext cx="906787" cy="468000"/>
                  <a:chOff x="6145300" y="5737929"/>
                  <a:chExt cx="995262" cy="468000"/>
                </a:xfrm>
              </p:grpSpPr>
              <p:grpSp>
                <p:nvGrpSpPr>
                  <p:cNvPr id="36033" name="Gruppierung 228"/>
                  <p:cNvGrpSpPr>
                    <a:grpSpLocks/>
                  </p:cNvGrpSpPr>
                  <p:nvPr/>
                </p:nvGrpSpPr>
                <p:grpSpPr bwMode="auto">
                  <a:xfrm>
                    <a:off x="6806773" y="5743875"/>
                    <a:ext cx="333789" cy="462054"/>
                    <a:chOff x="4246307" y="5924209"/>
                    <a:chExt cx="343314" cy="518091"/>
                  </a:xfrm>
                </p:grpSpPr>
                <p:sp>
                  <p:nvSpPr>
                    <p:cNvPr id="242" name="Rechteck 241"/>
                    <p:cNvSpPr>
                      <a:spLocks noChangeArrowheads="1"/>
                    </p:cNvSpPr>
                    <p:nvPr/>
                  </p:nvSpPr>
                  <p:spPr bwMode="auto">
                    <a:xfrm>
                      <a:off x="4238170" y="6100585"/>
                      <a:ext cx="343992" cy="33815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43" name="Rechteck 242"/>
                    <p:cNvSpPr>
                      <a:spLocks noChangeArrowheads="1"/>
                    </p:cNvSpPr>
                    <p:nvPr/>
                  </p:nvSpPr>
                  <p:spPr bwMode="auto">
                    <a:xfrm>
                      <a:off x="4245337" y="5927950"/>
                      <a:ext cx="75248"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44" name="Rechteck 243"/>
                    <p:cNvSpPr>
                      <a:spLocks noChangeArrowheads="1"/>
                    </p:cNvSpPr>
                    <p:nvPr/>
                  </p:nvSpPr>
                  <p:spPr bwMode="auto">
                    <a:xfrm>
                      <a:off x="4338501" y="5927949"/>
                      <a:ext cx="71665"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45" name="Rechteck 244"/>
                    <p:cNvSpPr>
                      <a:spLocks noChangeArrowheads="1"/>
                    </p:cNvSpPr>
                    <p:nvPr/>
                  </p:nvSpPr>
                  <p:spPr bwMode="auto">
                    <a:xfrm>
                      <a:off x="4429873" y="5927949"/>
                      <a:ext cx="64499"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46" name="Rechteck 245"/>
                    <p:cNvSpPr>
                      <a:spLocks noChangeArrowheads="1"/>
                    </p:cNvSpPr>
                    <p:nvPr/>
                  </p:nvSpPr>
                  <p:spPr bwMode="auto">
                    <a:xfrm>
                      <a:off x="4514080" y="5927949"/>
                      <a:ext cx="71665"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6034" name="Gruppierung 229"/>
                  <p:cNvGrpSpPr>
                    <a:grpSpLocks/>
                  </p:cNvGrpSpPr>
                  <p:nvPr/>
                </p:nvGrpSpPr>
                <p:grpSpPr bwMode="auto">
                  <a:xfrm>
                    <a:off x="6479089" y="5743875"/>
                    <a:ext cx="333789" cy="462054"/>
                    <a:chOff x="4246307" y="5924209"/>
                    <a:chExt cx="343314" cy="518091"/>
                  </a:xfrm>
                </p:grpSpPr>
                <p:sp>
                  <p:nvSpPr>
                    <p:cNvPr id="237" name="Rechteck 236"/>
                    <p:cNvSpPr>
                      <a:spLocks noChangeArrowheads="1"/>
                    </p:cNvSpPr>
                    <p:nvPr/>
                  </p:nvSpPr>
                  <p:spPr bwMode="auto">
                    <a:xfrm>
                      <a:off x="4249130" y="6100586"/>
                      <a:ext cx="333243" cy="33815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38" name="Rechteck 237"/>
                    <p:cNvSpPr>
                      <a:spLocks noChangeArrowheads="1"/>
                    </p:cNvSpPr>
                    <p:nvPr/>
                  </p:nvSpPr>
                  <p:spPr bwMode="auto">
                    <a:xfrm>
                      <a:off x="4254504" y="5927950"/>
                      <a:ext cx="69874"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39" name="Rechteck 238"/>
                    <p:cNvSpPr>
                      <a:spLocks noChangeArrowheads="1"/>
                    </p:cNvSpPr>
                    <p:nvPr/>
                  </p:nvSpPr>
                  <p:spPr bwMode="auto">
                    <a:xfrm>
                      <a:off x="4342294" y="5927949"/>
                      <a:ext cx="71665"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40" name="Rechteck 239"/>
                    <p:cNvSpPr>
                      <a:spLocks noChangeArrowheads="1"/>
                    </p:cNvSpPr>
                    <p:nvPr/>
                  </p:nvSpPr>
                  <p:spPr bwMode="auto">
                    <a:xfrm>
                      <a:off x="4431875" y="5927949"/>
                      <a:ext cx="64499"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41" name="Rechteck 240"/>
                    <p:cNvSpPr>
                      <a:spLocks noChangeArrowheads="1"/>
                    </p:cNvSpPr>
                    <p:nvPr/>
                  </p:nvSpPr>
                  <p:spPr bwMode="auto">
                    <a:xfrm>
                      <a:off x="4514290" y="5927949"/>
                      <a:ext cx="71665"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6035" name="Gruppierung 230"/>
                  <p:cNvGrpSpPr>
                    <a:grpSpLocks/>
                  </p:cNvGrpSpPr>
                  <p:nvPr/>
                </p:nvGrpSpPr>
                <p:grpSpPr bwMode="auto">
                  <a:xfrm>
                    <a:off x="6145300" y="5737929"/>
                    <a:ext cx="333789" cy="462054"/>
                    <a:chOff x="4246307" y="5924209"/>
                    <a:chExt cx="343314" cy="518091"/>
                  </a:xfrm>
                </p:grpSpPr>
                <p:sp>
                  <p:nvSpPr>
                    <p:cNvPr id="232" name="Rechteck 231"/>
                    <p:cNvSpPr>
                      <a:spLocks noChangeArrowheads="1"/>
                    </p:cNvSpPr>
                    <p:nvPr/>
                  </p:nvSpPr>
                  <p:spPr bwMode="auto">
                    <a:xfrm>
                      <a:off x="4243076" y="6098354"/>
                      <a:ext cx="345784" cy="33815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33" name="Rechteck 232"/>
                    <p:cNvSpPr>
                      <a:spLocks noChangeArrowheads="1"/>
                    </p:cNvSpPr>
                    <p:nvPr/>
                  </p:nvSpPr>
                  <p:spPr bwMode="auto">
                    <a:xfrm>
                      <a:off x="4250243" y="5925717"/>
                      <a:ext cx="73457"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34" name="Rechteck 233"/>
                    <p:cNvSpPr>
                      <a:spLocks noChangeArrowheads="1"/>
                    </p:cNvSpPr>
                    <p:nvPr/>
                  </p:nvSpPr>
                  <p:spPr bwMode="auto">
                    <a:xfrm>
                      <a:off x="4341616" y="5925717"/>
                      <a:ext cx="71665"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35" name="Rechteck 234"/>
                    <p:cNvSpPr>
                      <a:spLocks noChangeArrowheads="1"/>
                    </p:cNvSpPr>
                    <p:nvPr/>
                  </p:nvSpPr>
                  <p:spPr bwMode="auto">
                    <a:xfrm>
                      <a:off x="4432989" y="5925717"/>
                      <a:ext cx="64499"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36" name="Rechteck 235"/>
                    <p:cNvSpPr>
                      <a:spLocks noChangeArrowheads="1"/>
                    </p:cNvSpPr>
                    <p:nvPr/>
                  </p:nvSpPr>
                  <p:spPr bwMode="auto">
                    <a:xfrm>
                      <a:off x="4517196" y="5925718"/>
                      <a:ext cx="75248"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grpSp>
              <p:nvGrpSpPr>
                <p:cNvPr id="35881" name="Gruppierung 76"/>
                <p:cNvGrpSpPr>
                  <a:grpSpLocks/>
                </p:cNvGrpSpPr>
                <p:nvPr/>
              </p:nvGrpSpPr>
              <p:grpSpPr bwMode="auto">
                <a:xfrm rot="10800000">
                  <a:off x="6266637" y="1885930"/>
                  <a:ext cx="906787" cy="468000"/>
                  <a:chOff x="6145300" y="5737929"/>
                  <a:chExt cx="995262" cy="468000"/>
                </a:xfrm>
              </p:grpSpPr>
              <p:grpSp>
                <p:nvGrpSpPr>
                  <p:cNvPr id="36015" name="Gruppierung 210"/>
                  <p:cNvGrpSpPr>
                    <a:grpSpLocks/>
                  </p:cNvGrpSpPr>
                  <p:nvPr/>
                </p:nvGrpSpPr>
                <p:grpSpPr bwMode="auto">
                  <a:xfrm>
                    <a:off x="6806773" y="5743875"/>
                    <a:ext cx="333789" cy="462054"/>
                    <a:chOff x="4246307" y="5924209"/>
                    <a:chExt cx="343314" cy="518091"/>
                  </a:xfrm>
                </p:grpSpPr>
                <p:sp>
                  <p:nvSpPr>
                    <p:cNvPr id="224" name="Rechteck 223"/>
                    <p:cNvSpPr>
                      <a:spLocks noChangeArrowheads="1"/>
                    </p:cNvSpPr>
                    <p:nvPr/>
                  </p:nvSpPr>
                  <p:spPr bwMode="auto">
                    <a:xfrm>
                      <a:off x="4245620" y="6100628"/>
                      <a:ext cx="342243" cy="33811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25" name="Rechteck 224"/>
                    <p:cNvSpPr>
                      <a:spLocks noChangeArrowheads="1"/>
                    </p:cNvSpPr>
                    <p:nvPr/>
                  </p:nvSpPr>
                  <p:spPr bwMode="auto">
                    <a:xfrm>
                      <a:off x="4247412" y="5928011"/>
                      <a:ext cx="71674"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26" name="Rechteck 225"/>
                    <p:cNvSpPr>
                      <a:spLocks noChangeArrowheads="1"/>
                    </p:cNvSpPr>
                    <p:nvPr/>
                  </p:nvSpPr>
                  <p:spPr bwMode="auto">
                    <a:xfrm>
                      <a:off x="4337004" y="5928011"/>
                      <a:ext cx="71674"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27" name="Rechteck 226"/>
                    <p:cNvSpPr>
                      <a:spLocks noChangeArrowheads="1"/>
                    </p:cNvSpPr>
                    <p:nvPr/>
                  </p:nvSpPr>
                  <p:spPr bwMode="auto">
                    <a:xfrm>
                      <a:off x="4428388" y="5928011"/>
                      <a:ext cx="64506"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28" name="Rechteck 227"/>
                    <p:cNvSpPr>
                      <a:spLocks noChangeArrowheads="1"/>
                    </p:cNvSpPr>
                    <p:nvPr/>
                  </p:nvSpPr>
                  <p:spPr bwMode="auto">
                    <a:xfrm>
                      <a:off x="4514396" y="5928011"/>
                      <a:ext cx="71674"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6016" name="Gruppierung 211"/>
                  <p:cNvGrpSpPr>
                    <a:grpSpLocks/>
                  </p:cNvGrpSpPr>
                  <p:nvPr/>
                </p:nvGrpSpPr>
                <p:grpSpPr bwMode="auto">
                  <a:xfrm>
                    <a:off x="6479089" y="5743875"/>
                    <a:ext cx="333789" cy="462054"/>
                    <a:chOff x="4246307" y="5924209"/>
                    <a:chExt cx="343314" cy="518091"/>
                  </a:xfrm>
                </p:grpSpPr>
                <p:sp>
                  <p:nvSpPr>
                    <p:cNvPr id="219" name="Rechteck 218"/>
                    <p:cNvSpPr>
                      <a:spLocks noChangeArrowheads="1"/>
                    </p:cNvSpPr>
                    <p:nvPr/>
                  </p:nvSpPr>
                  <p:spPr bwMode="auto">
                    <a:xfrm>
                      <a:off x="4252955" y="6100628"/>
                      <a:ext cx="335075" cy="33811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20" name="Rechteck 219"/>
                    <p:cNvSpPr>
                      <a:spLocks noChangeArrowheads="1"/>
                    </p:cNvSpPr>
                    <p:nvPr/>
                  </p:nvSpPr>
                  <p:spPr bwMode="auto">
                    <a:xfrm>
                      <a:off x="4260123" y="5928011"/>
                      <a:ext cx="73466"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21" name="Rechteck 220"/>
                    <p:cNvSpPr>
                      <a:spLocks noChangeArrowheads="1"/>
                    </p:cNvSpPr>
                    <p:nvPr/>
                  </p:nvSpPr>
                  <p:spPr bwMode="auto">
                    <a:xfrm>
                      <a:off x="4346131" y="5928011"/>
                      <a:ext cx="68090"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22" name="Rechteck 221"/>
                    <p:cNvSpPr>
                      <a:spLocks noChangeArrowheads="1"/>
                    </p:cNvSpPr>
                    <p:nvPr/>
                  </p:nvSpPr>
                  <p:spPr bwMode="auto">
                    <a:xfrm>
                      <a:off x="4437516" y="5928011"/>
                      <a:ext cx="66298"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23" name="Rechteck 222"/>
                    <p:cNvSpPr>
                      <a:spLocks noChangeArrowheads="1"/>
                    </p:cNvSpPr>
                    <p:nvPr/>
                  </p:nvSpPr>
                  <p:spPr bwMode="auto">
                    <a:xfrm>
                      <a:off x="4514564" y="5928011"/>
                      <a:ext cx="71674"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6017" name="Gruppierung 212"/>
                  <p:cNvGrpSpPr>
                    <a:grpSpLocks/>
                  </p:cNvGrpSpPr>
                  <p:nvPr/>
                </p:nvGrpSpPr>
                <p:grpSpPr bwMode="auto">
                  <a:xfrm>
                    <a:off x="6145300" y="5737929"/>
                    <a:ext cx="333789" cy="462054"/>
                    <a:chOff x="4246307" y="5924209"/>
                    <a:chExt cx="343314" cy="518091"/>
                  </a:xfrm>
                </p:grpSpPr>
                <p:sp>
                  <p:nvSpPr>
                    <p:cNvPr id="214" name="Rechteck 213"/>
                    <p:cNvSpPr>
                      <a:spLocks noChangeArrowheads="1"/>
                    </p:cNvSpPr>
                    <p:nvPr/>
                  </p:nvSpPr>
                  <p:spPr bwMode="auto">
                    <a:xfrm>
                      <a:off x="4245069" y="6100177"/>
                      <a:ext cx="344034" cy="33811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15" name="Rechteck 214"/>
                    <p:cNvSpPr>
                      <a:spLocks noChangeArrowheads="1"/>
                    </p:cNvSpPr>
                    <p:nvPr/>
                  </p:nvSpPr>
                  <p:spPr bwMode="auto">
                    <a:xfrm>
                      <a:off x="4250445" y="5927561"/>
                      <a:ext cx="71674"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16" name="Rechteck 215"/>
                    <p:cNvSpPr>
                      <a:spLocks noChangeArrowheads="1"/>
                    </p:cNvSpPr>
                    <p:nvPr/>
                  </p:nvSpPr>
                  <p:spPr bwMode="auto">
                    <a:xfrm>
                      <a:off x="4341828" y="5927561"/>
                      <a:ext cx="75257"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17" name="Rechteck 216"/>
                    <p:cNvSpPr>
                      <a:spLocks noChangeArrowheads="1"/>
                    </p:cNvSpPr>
                    <p:nvPr/>
                  </p:nvSpPr>
                  <p:spPr bwMode="auto">
                    <a:xfrm>
                      <a:off x="4435004" y="5927561"/>
                      <a:ext cx="64506"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18" name="Rechteck 217"/>
                    <p:cNvSpPr>
                      <a:spLocks noChangeArrowheads="1"/>
                    </p:cNvSpPr>
                    <p:nvPr/>
                  </p:nvSpPr>
                  <p:spPr bwMode="auto">
                    <a:xfrm>
                      <a:off x="4519222" y="5927561"/>
                      <a:ext cx="71674"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grpSp>
              <p:nvGrpSpPr>
                <p:cNvPr id="35882" name="Gruppierung 77"/>
                <p:cNvGrpSpPr>
                  <a:grpSpLocks/>
                </p:cNvGrpSpPr>
                <p:nvPr/>
              </p:nvGrpSpPr>
              <p:grpSpPr bwMode="auto">
                <a:xfrm rot="19868709" flipH="1">
                  <a:off x="7210845" y="5478125"/>
                  <a:ext cx="906787" cy="468000"/>
                  <a:chOff x="6145300" y="5737929"/>
                  <a:chExt cx="995262" cy="468000"/>
                </a:xfrm>
              </p:grpSpPr>
              <p:grpSp>
                <p:nvGrpSpPr>
                  <p:cNvPr id="35997" name="Gruppierung 192"/>
                  <p:cNvGrpSpPr>
                    <a:grpSpLocks/>
                  </p:cNvGrpSpPr>
                  <p:nvPr/>
                </p:nvGrpSpPr>
                <p:grpSpPr bwMode="auto">
                  <a:xfrm>
                    <a:off x="6806773" y="5743875"/>
                    <a:ext cx="333789" cy="462054"/>
                    <a:chOff x="4246307" y="5924209"/>
                    <a:chExt cx="343314" cy="518091"/>
                  </a:xfrm>
                </p:grpSpPr>
                <p:sp>
                  <p:nvSpPr>
                    <p:cNvPr id="206" name="Rechteck 205"/>
                    <p:cNvSpPr>
                      <a:spLocks noChangeArrowheads="1"/>
                    </p:cNvSpPr>
                    <p:nvPr/>
                  </p:nvSpPr>
                  <p:spPr bwMode="auto">
                    <a:xfrm>
                      <a:off x="4245564" y="6097965"/>
                      <a:ext cx="342243" cy="33811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07" name="Rechteck 206"/>
                    <p:cNvSpPr>
                      <a:spLocks noChangeArrowheads="1"/>
                    </p:cNvSpPr>
                    <p:nvPr/>
                  </p:nvSpPr>
                  <p:spPr bwMode="auto">
                    <a:xfrm>
                      <a:off x="4252965" y="5918999"/>
                      <a:ext cx="71674"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08" name="Rechteck 207"/>
                    <p:cNvSpPr>
                      <a:spLocks noChangeArrowheads="1"/>
                    </p:cNvSpPr>
                    <p:nvPr/>
                  </p:nvSpPr>
                  <p:spPr bwMode="auto">
                    <a:xfrm>
                      <a:off x="4342660" y="5918190"/>
                      <a:ext cx="73465"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09" name="Rechteck 208"/>
                    <p:cNvSpPr>
                      <a:spLocks noChangeArrowheads="1"/>
                    </p:cNvSpPr>
                    <p:nvPr/>
                  </p:nvSpPr>
                  <p:spPr bwMode="auto">
                    <a:xfrm>
                      <a:off x="4432862" y="5915980"/>
                      <a:ext cx="64506"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10" name="Rechteck 209"/>
                    <p:cNvSpPr>
                      <a:spLocks noChangeArrowheads="1"/>
                    </p:cNvSpPr>
                    <p:nvPr/>
                  </p:nvSpPr>
                  <p:spPr bwMode="auto">
                    <a:xfrm>
                      <a:off x="4518652" y="5915710"/>
                      <a:ext cx="71674" cy="1779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5998" name="Gruppierung 193"/>
                  <p:cNvGrpSpPr>
                    <a:grpSpLocks/>
                  </p:cNvGrpSpPr>
                  <p:nvPr/>
                </p:nvGrpSpPr>
                <p:grpSpPr bwMode="auto">
                  <a:xfrm>
                    <a:off x="6479089" y="5743875"/>
                    <a:ext cx="333789" cy="462054"/>
                    <a:chOff x="4246307" y="5924209"/>
                    <a:chExt cx="343314" cy="518091"/>
                  </a:xfrm>
                </p:grpSpPr>
                <p:sp>
                  <p:nvSpPr>
                    <p:cNvPr id="201" name="Rechteck 200"/>
                    <p:cNvSpPr>
                      <a:spLocks noChangeArrowheads="1"/>
                    </p:cNvSpPr>
                    <p:nvPr/>
                  </p:nvSpPr>
                  <p:spPr bwMode="auto">
                    <a:xfrm>
                      <a:off x="4250819" y="6094556"/>
                      <a:ext cx="335074" cy="33811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02" name="Rechteck 201"/>
                    <p:cNvSpPr>
                      <a:spLocks noChangeArrowheads="1"/>
                    </p:cNvSpPr>
                    <p:nvPr/>
                  </p:nvSpPr>
                  <p:spPr bwMode="auto">
                    <a:xfrm>
                      <a:off x="4254957" y="5916830"/>
                      <a:ext cx="73466" cy="1779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03" name="Rechteck 202"/>
                    <p:cNvSpPr>
                      <a:spLocks noChangeArrowheads="1"/>
                    </p:cNvSpPr>
                    <p:nvPr/>
                  </p:nvSpPr>
                  <p:spPr bwMode="auto">
                    <a:xfrm>
                      <a:off x="4344442" y="5915210"/>
                      <a:ext cx="71674"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04" name="Rechteck 203"/>
                    <p:cNvSpPr>
                      <a:spLocks noChangeArrowheads="1"/>
                    </p:cNvSpPr>
                    <p:nvPr/>
                  </p:nvSpPr>
                  <p:spPr bwMode="auto">
                    <a:xfrm>
                      <a:off x="4431987" y="5911441"/>
                      <a:ext cx="66299"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05" name="Rechteck 204"/>
                    <p:cNvSpPr>
                      <a:spLocks noChangeArrowheads="1"/>
                    </p:cNvSpPr>
                    <p:nvPr/>
                  </p:nvSpPr>
                  <p:spPr bwMode="auto">
                    <a:xfrm>
                      <a:off x="4517617" y="5913908"/>
                      <a:ext cx="71674"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5999" name="Gruppierung 194"/>
                  <p:cNvGrpSpPr>
                    <a:grpSpLocks/>
                  </p:cNvGrpSpPr>
                  <p:nvPr/>
                </p:nvGrpSpPr>
                <p:grpSpPr bwMode="auto">
                  <a:xfrm>
                    <a:off x="6145300" y="5737929"/>
                    <a:ext cx="333789" cy="462054"/>
                    <a:chOff x="4246307" y="5924209"/>
                    <a:chExt cx="343314" cy="518091"/>
                  </a:xfrm>
                </p:grpSpPr>
                <p:sp>
                  <p:nvSpPr>
                    <p:cNvPr id="196" name="Rechteck 195"/>
                    <p:cNvSpPr>
                      <a:spLocks noChangeArrowheads="1"/>
                    </p:cNvSpPr>
                    <p:nvPr/>
                  </p:nvSpPr>
                  <p:spPr bwMode="auto">
                    <a:xfrm>
                      <a:off x="4251887" y="6095557"/>
                      <a:ext cx="342242" cy="33811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97" name="Rechteck 196"/>
                    <p:cNvSpPr>
                      <a:spLocks noChangeArrowheads="1"/>
                    </p:cNvSpPr>
                    <p:nvPr/>
                  </p:nvSpPr>
                  <p:spPr bwMode="auto">
                    <a:xfrm>
                      <a:off x="4260152" y="5918150"/>
                      <a:ext cx="71674"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98" name="Rechteck 197"/>
                    <p:cNvSpPr>
                      <a:spLocks noChangeArrowheads="1"/>
                    </p:cNvSpPr>
                    <p:nvPr/>
                  </p:nvSpPr>
                  <p:spPr bwMode="auto">
                    <a:xfrm>
                      <a:off x="4349959" y="5917769"/>
                      <a:ext cx="71674"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99" name="Rechteck 198"/>
                    <p:cNvSpPr>
                      <a:spLocks noChangeArrowheads="1"/>
                    </p:cNvSpPr>
                    <p:nvPr/>
                  </p:nvSpPr>
                  <p:spPr bwMode="auto">
                    <a:xfrm>
                      <a:off x="4440804" y="5916260"/>
                      <a:ext cx="66298"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200" name="Rechteck 199"/>
                    <p:cNvSpPr>
                      <a:spLocks noChangeArrowheads="1"/>
                    </p:cNvSpPr>
                    <p:nvPr/>
                  </p:nvSpPr>
                  <p:spPr bwMode="auto">
                    <a:xfrm>
                      <a:off x="4525135" y="5917278"/>
                      <a:ext cx="71674" cy="1779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grpSp>
              <p:nvGrpSpPr>
                <p:cNvPr id="35883" name="Gruppierung 78"/>
                <p:cNvGrpSpPr>
                  <a:grpSpLocks/>
                </p:cNvGrpSpPr>
                <p:nvPr/>
              </p:nvGrpSpPr>
              <p:grpSpPr bwMode="auto">
                <a:xfrm rot="17986110" flipV="1">
                  <a:off x="4575355" y="2855678"/>
                  <a:ext cx="906787" cy="468000"/>
                  <a:chOff x="6145300" y="5737929"/>
                  <a:chExt cx="995262" cy="468000"/>
                </a:xfrm>
              </p:grpSpPr>
              <p:grpSp>
                <p:nvGrpSpPr>
                  <p:cNvPr id="35979" name="Gruppierung 174"/>
                  <p:cNvGrpSpPr>
                    <a:grpSpLocks/>
                  </p:cNvGrpSpPr>
                  <p:nvPr/>
                </p:nvGrpSpPr>
                <p:grpSpPr bwMode="auto">
                  <a:xfrm>
                    <a:off x="6806773" y="5743875"/>
                    <a:ext cx="333789" cy="462054"/>
                    <a:chOff x="4246307" y="5924209"/>
                    <a:chExt cx="343314" cy="518091"/>
                  </a:xfrm>
                </p:grpSpPr>
                <p:sp>
                  <p:nvSpPr>
                    <p:cNvPr id="188" name="Rechteck 187"/>
                    <p:cNvSpPr>
                      <a:spLocks noChangeArrowheads="1"/>
                    </p:cNvSpPr>
                    <p:nvPr/>
                  </p:nvSpPr>
                  <p:spPr bwMode="auto">
                    <a:xfrm>
                      <a:off x="4245058" y="6108404"/>
                      <a:ext cx="340409" cy="33637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89" name="Rechteck 188"/>
                    <p:cNvSpPr>
                      <a:spLocks noChangeArrowheads="1"/>
                    </p:cNvSpPr>
                    <p:nvPr/>
                  </p:nvSpPr>
                  <p:spPr bwMode="auto">
                    <a:xfrm>
                      <a:off x="4250202" y="5930809"/>
                      <a:ext cx="71665"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90" name="Rechteck 189"/>
                    <p:cNvSpPr>
                      <a:spLocks noChangeArrowheads="1"/>
                    </p:cNvSpPr>
                    <p:nvPr/>
                  </p:nvSpPr>
                  <p:spPr bwMode="auto">
                    <a:xfrm>
                      <a:off x="4341759" y="5929522"/>
                      <a:ext cx="71665"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91" name="Rechteck 190"/>
                    <p:cNvSpPr>
                      <a:spLocks noChangeArrowheads="1"/>
                    </p:cNvSpPr>
                    <p:nvPr/>
                  </p:nvSpPr>
                  <p:spPr bwMode="auto">
                    <a:xfrm>
                      <a:off x="4433789" y="5926467"/>
                      <a:ext cx="64499"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92" name="Rechteck 191"/>
                    <p:cNvSpPr>
                      <a:spLocks noChangeArrowheads="1"/>
                    </p:cNvSpPr>
                    <p:nvPr/>
                  </p:nvSpPr>
                  <p:spPr bwMode="auto">
                    <a:xfrm>
                      <a:off x="4517763" y="5924958"/>
                      <a:ext cx="71665"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5980" name="Gruppierung 175"/>
                  <p:cNvGrpSpPr>
                    <a:grpSpLocks/>
                  </p:cNvGrpSpPr>
                  <p:nvPr/>
                </p:nvGrpSpPr>
                <p:grpSpPr bwMode="auto">
                  <a:xfrm>
                    <a:off x="6479089" y="5743875"/>
                    <a:ext cx="333789" cy="462054"/>
                    <a:chOff x="4246307" y="5924209"/>
                    <a:chExt cx="343314" cy="518091"/>
                  </a:xfrm>
                </p:grpSpPr>
                <p:sp>
                  <p:nvSpPr>
                    <p:cNvPr id="183" name="Rechteck 182"/>
                    <p:cNvSpPr>
                      <a:spLocks noChangeArrowheads="1"/>
                    </p:cNvSpPr>
                    <p:nvPr/>
                  </p:nvSpPr>
                  <p:spPr bwMode="auto">
                    <a:xfrm>
                      <a:off x="4254208" y="6110360"/>
                      <a:ext cx="338618" cy="33815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84" name="Rechteck 183"/>
                    <p:cNvSpPr>
                      <a:spLocks noChangeArrowheads="1"/>
                    </p:cNvSpPr>
                    <p:nvPr/>
                  </p:nvSpPr>
                  <p:spPr bwMode="auto">
                    <a:xfrm>
                      <a:off x="4258449" y="5933000"/>
                      <a:ext cx="73457" cy="17797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85" name="Rechteck 184"/>
                    <p:cNvSpPr>
                      <a:spLocks noChangeArrowheads="1"/>
                    </p:cNvSpPr>
                    <p:nvPr/>
                  </p:nvSpPr>
                  <p:spPr bwMode="auto">
                    <a:xfrm>
                      <a:off x="4342569" y="5929164"/>
                      <a:ext cx="71665"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86" name="Rechteck 185"/>
                    <p:cNvSpPr>
                      <a:spLocks noChangeArrowheads="1"/>
                    </p:cNvSpPr>
                    <p:nvPr/>
                  </p:nvSpPr>
                  <p:spPr bwMode="auto">
                    <a:xfrm>
                      <a:off x="4435930" y="5930967"/>
                      <a:ext cx="64499"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87" name="Rechteck 186"/>
                    <p:cNvSpPr>
                      <a:spLocks noChangeArrowheads="1"/>
                    </p:cNvSpPr>
                    <p:nvPr/>
                  </p:nvSpPr>
                  <p:spPr bwMode="auto">
                    <a:xfrm>
                      <a:off x="4516910" y="5927248"/>
                      <a:ext cx="69874"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5981" name="Gruppierung 176"/>
                  <p:cNvGrpSpPr>
                    <a:grpSpLocks/>
                  </p:cNvGrpSpPr>
                  <p:nvPr/>
                </p:nvGrpSpPr>
                <p:grpSpPr bwMode="auto">
                  <a:xfrm>
                    <a:off x="6145300" y="5737929"/>
                    <a:ext cx="333789" cy="462054"/>
                    <a:chOff x="4246307" y="5924209"/>
                    <a:chExt cx="343314" cy="518091"/>
                  </a:xfrm>
                </p:grpSpPr>
                <p:sp>
                  <p:nvSpPr>
                    <p:cNvPr id="178" name="Rechteck 177"/>
                    <p:cNvSpPr>
                      <a:spLocks noChangeArrowheads="1"/>
                    </p:cNvSpPr>
                    <p:nvPr/>
                  </p:nvSpPr>
                  <p:spPr bwMode="auto">
                    <a:xfrm>
                      <a:off x="4250947" y="6110264"/>
                      <a:ext cx="343992" cy="33815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79" name="Rechteck 178"/>
                    <p:cNvSpPr>
                      <a:spLocks noChangeArrowheads="1"/>
                    </p:cNvSpPr>
                    <p:nvPr/>
                  </p:nvSpPr>
                  <p:spPr bwMode="auto">
                    <a:xfrm>
                      <a:off x="4253661" y="5930135"/>
                      <a:ext cx="71665"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80" name="Rechteck 179"/>
                    <p:cNvSpPr>
                      <a:spLocks noChangeArrowheads="1"/>
                    </p:cNvSpPr>
                    <p:nvPr/>
                  </p:nvSpPr>
                  <p:spPr bwMode="auto">
                    <a:xfrm>
                      <a:off x="4345099" y="5929290"/>
                      <a:ext cx="73456"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81" name="Rechteck 180"/>
                    <p:cNvSpPr>
                      <a:spLocks noChangeArrowheads="1"/>
                    </p:cNvSpPr>
                    <p:nvPr/>
                  </p:nvSpPr>
                  <p:spPr bwMode="auto">
                    <a:xfrm>
                      <a:off x="4434803" y="5926455"/>
                      <a:ext cx="64499"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82" name="Rechteck 181"/>
                    <p:cNvSpPr>
                      <a:spLocks noChangeArrowheads="1"/>
                    </p:cNvSpPr>
                    <p:nvPr/>
                  </p:nvSpPr>
                  <p:spPr bwMode="auto">
                    <a:xfrm>
                      <a:off x="4518776" y="5924946"/>
                      <a:ext cx="71665"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grpSp>
              <p:nvGrpSpPr>
                <p:cNvPr id="35884" name="Gruppierung 79"/>
                <p:cNvGrpSpPr>
                  <a:grpSpLocks/>
                </p:cNvGrpSpPr>
                <p:nvPr/>
              </p:nvGrpSpPr>
              <p:grpSpPr bwMode="auto">
                <a:xfrm rot="3613890" flipH="1" flipV="1">
                  <a:off x="7919591" y="2841172"/>
                  <a:ext cx="906787" cy="468000"/>
                  <a:chOff x="6145300" y="5737929"/>
                  <a:chExt cx="995262" cy="468000"/>
                </a:xfrm>
              </p:grpSpPr>
              <p:grpSp>
                <p:nvGrpSpPr>
                  <p:cNvPr id="35961" name="Gruppierung 156"/>
                  <p:cNvGrpSpPr>
                    <a:grpSpLocks/>
                  </p:cNvGrpSpPr>
                  <p:nvPr/>
                </p:nvGrpSpPr>
                <p:grpSpPr bwMode="auto">
                  <a:xfrm>
                    <a:off x="6806773" y="5743875"/>
                    <a:ext cx="333789" cy="462054"/>
                    <a:chOff x="4246307" y="5924209"/>
                    <a:chExt cx="343314" cy="518091"/>
                  </a:xfrm>
                </p:grpSpPr>
                <p:sp>
                  <p:nvSpPr>
                    <p:cNvPr id="170" name="Rechteck 169"/>
                    <p:cNvSpPr>
                      <a:spLocks noChangeArrowheads="1"/>
                    </p:cNvSpPr>
                    <p:nvPr/>
                  </p:nvSpPr>
                  <p:spPr bwMode="auto">
                    <a:xfrm>
                      <a:off x="4246443" y="6096758"/>
                      <a:ext cx="342201" cy="33281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71" name="Rechteck 170"/>
                    <p:cNvSpPr>
                      <a:spLocks noChangeArrowheads="1"/>
                    </p:cNvSpPr>
                    <p:nvPr/>
                  </p:nvSpPr>
                  <p:spPr bwMode="auto">
                    <a:xfrm>
                      <a:off x="4255706" y="5918944"/>
                      <a:ext cx="71665" cy="17619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72" name="Rechteck 171"/>
                    <p:cNvSpPr>
                      <a:spLocks noChangeArrowheads="1"/>
                    </p:cNvSpPr>
                    <p:nvPr/>
                  </p:nvSpPr>
                  <p:spPr bwMode="auto">
                    <a:xfrm>
                      <a:off x="4346255" y="5917864"/>
                      <a:ext cx="73456"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73" name="Rechteck 172"/>
                    <p:cNvSpPr>
                      <a:spLocks noChangeArrowheads="1"/>
                    </p:cNvSpPr>
                    <p:nvPr/>
                  </p:nvSpPr>
                  <p:spPr bwMode="auto">
                    <a:xfrm>
                      <a:off x="4438844" y="5922550"/>
                      <a:ext cx="64499" cy="17619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74" name="Rechteck 173"/>
                    <p:cNvSpPr>
                      <a:spLocks noChangeArrowheads="1"/>
                    </p:cNvSpPr>
                    <p:nvPr/>
                  </p:nvSpPr>
                  <p:spPr bwMode="auto">
                    <a:xfrm>
                      <a:off x="4523263" y="5921158"/>
                      <a:ext cx="71665" cy="17441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5962" name="Gruppierung 157"/>
                  <p:cNvGrpSpPr>
                    <a:grpSpLocks/>
                  </p:cNvGrpSpPr>
                  <p:nvPr/>
                </p:nvGrpSpPr>
                <p:grpSpPr bwMode="auto">
                  <a:xfrm>
                    <a:off x="6479089" y="5743875"/>
                    <a:ext cx="333789" cy="462054"/>
                    <a:chOff x="4246307" y="5924209"/>
                    <a:chExt cx="343314" cy="518091"/>
                  </a:xfrm>
                </p:grpSpPr>
                <p:sp>
                  <p:nvSpPr>
                    <p:cNvPr id="165" name="Rechteck 164"/>
                    <p:cNvSpPr>
                      <a:spLocks noChangeArrowheads="1"/>
                    </p:cNvSpPr>
                    <p:nvPr/>
                  </p:nvSpPr>
                  <p:spPr bwMode="auto">
                    <a:xfrm>
                      <a:off x="4258497" y="6093196"/>
                      <a:ext cx="336826" cy="334595"/>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66" name="Rechteck 165"/>
                    <p:cNvSpPr>
                      <a:spLocks noChangeArrowheads="1"/>
                    </p:cNvSpPr>
                    <p:nvPr/>
                  </p:nvSpPr>
                  <p:spPr bwMode="auto">
                    <a:xfrm>
                      <a:off x="4265744" y="5919355"/>
                      <a:ext cx="69873" cy="17797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67" name="Rechteck 166"/>
                    <p:cNvSpPr>
                      <a:spLocks noChangeArrowheads="1"/>
                    </p:cNvSpPr>
                    <p:nvPr/>
                  </p:nvSpPr>
                  <p:spPr bwMode="auto">
                    <a:xfrm>
                      <a:off x="4355864" y="5916741"/>
                      <a:ext cx="68082" cy="17797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68" name="Rechteck 167"/>
                    <p:cNvSpPr>
                      <a:spLocks noChangeArrowheads="1"/>
                    </p:cNvSpPr>
                    <p:nvPr/>
                  </p:nvSpPr>
                  <p:spPr bwMode="auto">
                    <a:xfrm>
                      <a:off x="4443536" y="5922856"/>
                      <a:ext cx="66291" cy="17619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69" name="Rechteck 168"/>
                    <p:cNvSpPr>
                      <a:spLocks noChangeArrowheads="1"/>
                    </p:cNvSpPr>
                    <p:nvPr/>
                  </p:nvSpPr>
                  <p:spPr bwMode="auto">
                    <a:xfrm>
                      <a:off x="4527081" y="5918034"/>
                      <a:ext cx="69873" cy="17619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5963" name="Gruppierung 158"/>
                  <p:cNvGrpSpPr>
                    <a:grpSpLocks/>
                  </p:cNvGrpSpPr>
                  <p:nvPr/>
                </p:nvGrpSpPr>
                <p:grpSpPr bwMode="auto">
                  <a:xfrm>
                    <a:off x="6145300" y="5737929"/>
                    <a:ext cx="333789" cy="462054"/>
                    <a:chOff x="4246307" y="5924209"/>
                    <a:chExt cx="343314" cy="518091"/>
                  </a:xfrm>
                </p:grpSpPr>
                <p:sp>
                  <p:nvSpPr>
                    <p:cNvPr id="160" name="Rechteck 159"/>
                    <p:cNvSpPr>
                      <a:spLocks noChangeArrowheads="1"/>
                    </p:cNvSpPr>
                    <p:nvPr/>
                  </p:nvSpPr>
                  <p:spPr bwMode="auto">
                    <a:xfrm>
                      <a:off x="4253355" y="6093436"/>
                      <a:ext cx="340409" cy="33281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61" name="Rechteck 160"/>
                    <p:cNvSpPr>
                      <a:spLocks noChangeArrowheads="1"/>
                    </p:cNvSpPr>
                    <p:nvPr/>
                  </p:nvSpPr>
                  <p:spPr bwMode="auto">
                    <a:xfrm>
                      <a:off x="4259609" y="5916608"/>
                      <a:ext cx="71665" cy="17797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62" name="Rechteck 161"/>
                    <p:cNvSpPr>
                      <a:spLocks noChangeArrowheads="1"/>
                    </p:cNvSpPr>
                    <p:nvPr/>
                  </p:nvSpPr>
                  <p:spPr bwMode="auto">
                    <a:xfrm>
                      <a:off x="4349387" y="5918411"/>
                      <a:ext cx="71665" cy="17797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63" name="Rechteck 162"/>
                    <p:cNvSpPr>
                      <a:spLocks noChangeArrowheads="1"/>
                    </p:cNvSpPr>
                    <p:nvPr/>
                  </p:nvSpPr>
                  <p:spPr bwMode="auto">
                    <a:xfrm>
                      <a:off x="4441519" y="5919890"/>
                      <a:ext cx="66291" cy="176197"/>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64" name="Rechteck 163"/>
                    <p:cNvSpPr>
                      <a:spLocks noChangeArrowheads="1"/>
                    </p:cNvSpPr>
                    <p:nvPr/>
                  </p:nvSpPr>
                  <p:spPr bwMode="auto">
                    <a:xfrm>
                      <a:off x="4527269" y="5921574"/>
                      <a:ext cx="73457" cy="17797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grpSp>
              <p:nvGrpSpPr>
                <p:cNvPr id="35885" name="Gruppierung 80"/>
                <p:cNvGrpSpPr>
                  <a:grpSpLocks/>
                </p:cNvGrpSpPr>
                <p:nvPr/>
              </p:nvGrpSpPr>
              <p:grpSpPr bwMode="auto">
                <a:xfrm rot="-3601950">
                  <a:off x="7934184" y="4777637"/>
                  <a:ext cx="906787" cy="468000"/>
                  <a:chOff x="6145300" y="5737929"/>
                  <a:chExt cx="995262" cy="468000"/>
                </a:xfrm>
              </p:grpSpPr>
              <p:grpSp>
                <p:nvGrpSpPr>
                  <p:cNvPr id="35943" name="Gruppierung 138"/>
                  <p:cNvGrpSpPr>
                    <a:grpSpLocks/>
                  </p:cNvGrpSpPr>
                  <p:nvPr/>
                </p:nvGrpSpPr>
                <p:grpSpPr bwMode="auto">
                  <a:xfrm>
                    <a:off x="6806773" y="5743875"/>
                    <a:ext cx="333789" cy="462054"/>
                    <a:chOff x="4246307" y="5924209"/>
                    <a:chExt cx="343314" cy="518091"/>
                  </a:xfrm>
                </p:grpSpPr>
                <p:sp>
                  <p:nvSpPr>
                    <p:cNvPr id="152" name="Rechteck 151"/>
                    <p:cNvSpPr>
                      <a:spLocks noChangeArrowheads="1"/>
                    </p:cNvSpPr>
                    <p:nvPr/>
                  </p:nvSpPr>
                  <p:spPr bwMode="auto">
                    <a:xfrm>
                      <a:off x="4241571" y="6099469"/>
                      <a:ext cx="343992" cy="33815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53" name="Rechteck 152"/>
                    <p:cNvSpPr>
                      <a:spLocks noChangeArrowheads="1"/>
                    </p:cNvSpPr>
                    <p:nvPr/>
                  </p:nvSpPr>
                  <p:spPr bwMode="auto">
                    <a:xfrm>
                      <a:off x="4245619" y="5922552"/>
                      <a:ext cx="71665"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54" name="Rechteck 153"/>
                    <p:cNvSpPr>
                      <a:spLocks noChangeArrowheads="1"/>
                    </p:cNvSpPr>
                    <p:nvPr/>
                  </p:nvSpPr>
                  <p:spPr bwMode="auto">
                    <a:xfrm>
                      <a:off x="4335627" y="5924412"/>
                      <a:ext cx="71665"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55" name="Rechteck 154"/>
                    <p:cNvSpPr>
                      <a:spLocks noChangeArrowheads="1"/>
                    </p:cNvSpPr>
                    <p:nvPr/>
                  </p:nvSpPr>
                  <p:spPr bwMode="auto">
                    <a:xfrm>
                      <a:off x="4426773" y="5925620"/>
                      <a:ext cx="64499"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56" name="Rechteck 155"/>
                    <p:cNvSpPr>
                      <a:spLocks noChangeArrowheads="1"/>
                    </p:cNvSpPr>
                    <p:nvPr/>
                  </p:nvSpPr>
                  <p:spPr bwMode="auto">
                    <a:xfrm>
                      <a:off x="4513615" y="5924160"/>
                      <a:ext cx="75248"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5944" name="Gruppierung 139"/>
                  <p:cNvGrpSpPr>
                    <a:grpSpLocks/>
                  </p:cNvGrpSpPr>
                  <p:nvPr/>
                </p:nvGrpSpPr>
                <p:grpSpPr bwMode="auto">
                  <a:xfrm>
                    <a:off x="6479089" y="5743875"/>
                    <a:ext cx="333789" cy="462054"/>
                    <a:chOff x="4246307" y="5924209"/>
                    <a:chExt cx="343314" cy="518091"/>
                  </a:xfrm>
                </p:grpSpPr>
                <p:sp>
                  <p:nvSpPr>
                    <p:cNvPr id="147" name="Rechteck 146"/>
                    <p:cNvSpPr>
                      <a:spLocks noChangeArrowheads="1"/>
                    </p:cNvSpPr>
                    <p:nvPr/>
                  </p:nvSpPr>
                  <p:spPr bwMode="auto">
                    <a:xfrm>
                      <a:off x="4251401" y="6096334"/>
                      <a:ext cx="335035" cy="33815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48" name="Rechteck 147"/>
                    <p:cNvSpPr>
                      <a:spLocks noChangeArrowheads="1"/>
                    </p:cNvSpPr>
                    <p:nvPr/>
                  </p:nvSpPr>
                  <p:spPr bwMode="auto">
                    <a:xfrm>
                      <a:off x="4258073" y="5918944"/>
                      <a:ext cx="73456"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49" name="Rechteck 148"/>
                    <p:cNvSpPr>
                      <a:spLocks noChangeArrowheads="1"/>
                    </p:cNvSpPr>
                    <p:nvPr/>
                  </p:nvSpPr>
                  <p:spPr bwMode="auto">
                    <a:xfrm>
                      <a:off x="4346741" y="5916299"/>
                      <a:ext cx="69873" cy="17797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50" name="Rechteck 149"/>
                    <p:cNvSpPr>
                      <a:spLocks noChangeArrowheads="1"/>
                    </p:cNvSpPr>
                    <p:nvPr/>
                  </p:nvSpPr>
                  <p:spPr bwMode="auto">
                    <a:xfrm>
                      <a:off x="4433557" y="5919609"/>
                      <a:ext cx="64499"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51" name="Rechteck 150"/>
                    <p:cNvSpPr>
                      <a:spLocks noChangeArrowheads="1"/>
                    </p:cNvSpPr>
                    <p:nvPr/>
                  </p:nvSpPr>
                  <p:spPr bwMode="auto">
                    <a:xfrm>
                      <a:off x="4512642" y="5919512"/>
                      <a:ext cx="71665"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5945" name="Gruppierung 140"/>
                  <p:cNvGrpSpPr>
                    <a:grpSpLocks/>
                  </p:cNvGrpSpPr>
                  <p:nvPr/>
                </p:nvGrpSpPr>
                <p:grpSpPr bwMode="auto">
                  <a:xfrm>
                    <a:off x="6145300" y="5737929"/>
                    <a:ext cx="333789" cy="462054"/>
                    <a:chOff x="4246307" y="5924209"/>
                    <a:chExt cx="343314" cy="518091"/>
                  </a:xfrm>
                </p:grpSpPr>
                <p:sp>
                  <p:nvSpPr>
                    <p:cNvPr id="142" name="Rechteck 141"/>
                    <p:cNvSpPr>
                      <a:spLocks noChangeArrowheads="1"/>
                    </p:cNvSpPr>
                    <p:nvPr/>
                  </p:nvSpPr>
                  <p:spPr bwMode="auto">
                    <a:xfrm>
                      <a:off x="4251988" y="6095922"/>
                      <a:ext cx="342201" cy="33815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43" name="Rechteck 142"/>
                    <p:cNvSpPr>
                      <a:spLocks noChangeArrowheads="1"/>
                    </p:cNvSpPr>
                    <p:nvPr/>
                  </p:nvSpPr>
                  <p:spPr bwMode="auto">
                    <a:xfrm>
                      <a:off x="4255023" y="5917019"/>
                      <a:ext cx="71665"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44" name="Rechteck 143"/>
                    <p:cNvSpPr>
                      <a:spLocks noChangeArrowheads="1"/>
                    </p:cNvSpPr>
                    <p:nvPr/>
                  </p:nvSpPr>
                  <p:spPr bwMode="auto">
                    <a:xfrm>
                      <a:off x="4344674" y="5914462"/>
                      <a:ext cx="73457"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45" name="Rechteck 144"/>
                    <p:cNvSpPr>
                      <a:spLocks noChangeArrowheads="1"/>
                    </p:cNvSpPr>
                    <p:nvPr/>
                  </p:nvSpPr>
                  <p:spPr bwMode="auto">
                    <a:xfrm>
                      <a:off x="4433967" y="5923406"/>
                      <a:ext cx="64499"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46" name="Rechteck 145"/>
                    <p:cNvSpPr>
                      <a:spLocks noChangeArrowheads="1"/>
                    </p:cNvSpPr>
                    <p:nvPr/>
                  </p:nvSpPr>
                  <p:spPr bwMode="auto">
                    <a:xfrm>
                      <a:off x="4518365" y="5918210"/>
                      <a:ext cx="71665" cy="1797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grpSp>
              <p:nvGrpSpPr>
                <p:cNvPr id="35886" name="Gruppierung 81"/>
                <p:cNvGrpSpPr>
                  <a:grpSpLocks/>
                </p:cNvGrpSpPr>
                <p:nvPr/>
              </p:nvGrpSpPr>
              <p:grpSpPr bwMode="auto">
                <a:xfrm rot="-5400000">
                  <a:off x="8175972" y="3803956"/>
                  <a:ext cx="906787" cy="468000"/>
                  <a:chOff x="6145300" y="5737929"/>
                  <a:chExt cx="995262" cy="468000"/>
                </a:xfrm>
              </p:grpSpPr>
              <p:grpSp>
                <p:nvGrpSpPr>
                  <p:cNvPr id="35925" name="Gruppierung 120"/>
                  <p:cNvGrpSpPr>
                    <a:grpSpLocks/>
                  </p:cNvGrpSpPr>
                  <p:nvPr/>
                </p:nvGrpSpPr>
                <p:grpSpPr bwMode="auto">
                  <a:xfrm>
                    <a:off x="6806773" y="5743875"/>
                    <a:ext cx="333789" cy="462054"/>
                    <a:chOff x="4246307" y="5924209"/>
                    <a:chExt cx="343314" cy="518091"/>
                  </a:xfrm>
                </p:grpSpPr>
                <p:sp>
                  <p:nvSpPr>
                    <p:cNvPr id="134" name="Rechteck 133"/>
                    <p:cNvSpPr>
                      <a:spLocks noChangeArrowheads="1"/>
                    </p:cNvSpPr>
                    <p:nvPr/>
                  </p:nvSpPr>
                  <p:spPr bwMode="auto">
                    <a:xfrm>
                      <a:off x="4247950" y="6105925"/>
                      <a:ext cx="340409" cy="336375"/>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35" name="Rechteck 134"/>
                    <p:cNvSpPr>
                      <a:spLocks noChangeArrowheads="1"/>
                    </p:cNvSpPr>
                    <p:nvPr/>
                  </p:nvSpPr>
                  <p:spPr bwMode="auto">
                    <a:xfrm>
                      <a:off x="4255117" y="5924390"/>
                      <a:ext cx="71665"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36" name="Rechteck 135"/>
                    <p:cNvSpPr>
                      <a:spLocks noChangeArrowheads="1"/>
                    </p:cNvSpPr>
                    <p:nvPr/>
                  </p:nvSpPr>
                  <p:spPr bwMode="auto">
                    <a:xfrm>
                      <a:off x="4344699" y="5924390"/>
                      <a:ext cx="71665"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37" name="Rechteck 136"/>
                    <p:cNvSpPr>
                      <a:spLocks noChangeArrowheads="1"/>
                    </p:cNvSpPr>
                    <p:nvPr/>
                  </p:nvSpPr>
                  <p:spPr bwMode="auto">
                    <a:xfrm>
                      <a:off x="4437863" y="5924390"/>
                      <a:ext cx="64499"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38" name="Rechteck 137"/>
                    <p:cNvSpPr>
                      <a:spLocks noChangeArrowheads="1"/>
                    </p:cNvSpPr>
                    <p:nvPr/>
                  </p:nvSpPr>
                  <p:spPr bwMode="auto">
                    <a:xfrm>
                      <a:off x="4522070" y="5924390"/>
                      <a:ext cx="71665"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5926" name="Gruppierung 121"/>
                  <p:cNvGrpSpPr>
                    <a:grpSpLocks/>
                  </p:cNvGrpSpPr>
                  <p:nvPr/>
                </p:nvGrpSpPr>
                <p:grpSpPr bwMode="auto">
                  <a:xfrm>
                    <a:off x="6479089" y="5743875"/>
                    <a:ext cx="333789" cy="462054"/>
                    <a:chOff x="4246307" y="5924209"/>
                    <a:chExt cx="343314" cy="518091"/>
                  </a:xfrm>
                </p:grpSpPr>
                <p:sp>
                  <p:nvSpPr>
                    <p:cNvPr id="129" name="Rechteck 128"/>
                    <p:cNvSpPr>
                      <a:spLocks noChangeArrowheads="1"/>
                    </p:cNvSpPr>
                    <p:nvPr/>
                  </p:nvSpPr>
                  <p:spPr bwMode="auto">
                    <a:xfrm>
                      <a:off x="4248160" y="6105925"/>
                      <a:ext cx="340409" cy="336375"/>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30" name="Rechteck 129"/>
                    <p:cNvSpPr>
                      <a:spLocks noChangeArrowheads="1"/>
                    </p:cNvSpPr>
                    <p:nvPr/>
                  </p:nvSpPr>
                  <p:spPr bwMode="auto">
                    <a:xfrm>
                      <a:off x="4255327" y="5924390"/>
                      <a:ext cx="71665"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31" name="Rechteck 130"/>
                    <p:cNvSpPr>
                      <a:spLocks noChangeArrowheads="1"/>
                    </p:cNvSpPr>
                    <p:nvPr/>
                  </p:nvSpPr>
                  <p:spPr bwMode="auto">
                    <a:xfrm>
                      <a:off x="4344909" y="5924390"/>
                      <a:ext cx="71665"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32" name="Rechteck 131"/>
                    <p:cNvSpPr>
                      <a:spLocks noChangeArrowheads="1"/>
                    </p:cNvSpPr>
                    <p:nvPr/>
                  </p:nvSpPr>
                  <p:spPr bwMode="auto">
                    <a:xfrm>
                      <a:off x="4438073" y="5924390"/>
                      <a:ext cx="64499"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33" name="Rechteck 132"/>
                    <p:cNvSpPr>
                      <a:spLocks noChangeArrowheads="1"/>
                    </p:cNvSpPr>
                    <p:nvPr/>
                  </p:nvSpPr>
                  <p:spPr bwMode="auto">
                    <a:xfrm>
                      <a:off x="4522280" y="5924390"/>
                      <a:ext cx="71665"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5927" name="Gruppierung 122"/>
                  <p:cNvGrpSpPr>
                    <a:grpSpLocks/>
                  </p:cNvGrpSpPr>
                  <p:nvPr/>
                </p:nvGrpSpPr>
                <p:grpSpPr bwMode="auto">
                  <a:xfrm>
                    <a:off x="6145300" y="5737929"/>
                    <a:ext cx="333789" cy="462054"/>
                    <a:chOff x="4246307" y="5924209"/>
                    <a:chExt cx="343314" cy="518091"/>
                  </a:xfrm>
                </p:grpSpPr>
                <p:sp>
                  <p:nvSpPr>
                    <p:cNvPr id="124" name="Rechteck 123"/>
                    <p:cNvSpPr>
                      <a:spLocks noChangeArrowheads="1"/>
                    </p:cNvSpPr>
                    <p:nvPr/>
                  </p:nvSpPr>
                  <p:spPr bwMode="auto">
                    <a:xfrm>
                      <a:off x="4249275" y="6101915"/>
                      <a:ext cx="342200" cy="33815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25" name="Rechteck 124"/>
                    <p:cNvSpPr>
                      <a:spLocks noChangeArrowheads="1"/>
                    </p:cNvSpPr>
                    <p:nvPr/>
                  </p:nvSpPr>
                  <p:spPr bwMode="auto">
                    <a:xfrm>
                      <a:off x="4251066" y="5920379"/>
                      <a:ext cx="71665"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26" name="Rechteck 125"/>
                    <p:cNvSpPr>
                      <a:spLocks noChangeArrowheads="1"/>
                    </p:cNvSpPr>
                    <p:nvPr/>
                  </p:nvSpPr>
                  <p:spPr bwMode="auto">
                    <a:xfrm>
                      <a:off x="4346022" y="5920378"/>
                      <a:ext cx="73456"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27" name="Rechteck 126"/>
                    <p:cNvSpPr>
                      <a:spLocks noChangeArrowheads="1"/>
                    </p:cNvSpPr>
                    <p:nvPr/>
                  </p:nvSpPr>
                  <p:spPr bwMode="auto">
                    <a:xfrm>
                      <a:off x="4435604" y="5920379"/>
                      <a:ext cx="64499"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28" name="Rechteck 127"/>
                    <p:cNvSpPr>
                      <a:spLocks noChangeArrowheads="1"/>
                    </p:cNvSpPr>
                    <p:nvPr/>
                  </p:nvSpPr>
                  <p:spPr bwMode="auto">
                    <a:xfrm>
                      <a:off x="4519810" y="5920379"/>
                      <a:ext cx="71665" cy="179756"/>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vert="eaVert"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grpSp>
              <p:nvGrpSpPr>
                <p:cNvPr id="35887" name="Gruppierung 82"/>
                <p:cNvGrpSpPr>
                  <a:grpSpLocks/>
                </p:cNvGrpSpPr>
                <p:nvPr/>
              </p:nvGrpSpPr>
              <p:grpSpPr bwMode="auto">
                <a:xfrm rot="19781255" flipV="1">
                  <a:off x="5292852" y="2134967"/>
                  <a:ext cx="906787" cy="468000"/>
                  <a:chOff x="6145300" y="5737929"/>
                  <a:chExt cx="995262" cy="468000"/>
                </a:xfrm>
              </p:grpSpPr>
              <p:grpSp>
                <p:nvGrpSpPr>
                  <p:cNvPr id="35907" name="Gruppierung 102"/>
                  <p:cNvGrpSpPr>
                    <a:grpSpLocks/>
                  </p:cNvGrpSpPr>
                  <p:nvPr/>
                </p:nvGrpSpPr>
                <p:grpSpPr bwMode="auto">
                  <a:xfrm>
                    <a:off x="6806773" y="5743875"/>
                    <a:ext cx="333789" cy="462054"/>
                    <a:chOff x="4246307" y="5924209"/>
                    <a:chExt cx="343314" cy="518091"/>
                  </a:xfrm>
                </p:grpSpPr>
                <p:sp>
                  <p:nvSpPr>
                    <p:cNvPr id="116" name="Rechteck 115"/>
                    <p:cNvSpPr>
                      <a:spLocks noChangeArrowheads="1"/>
                    </p:cNvSpPr>
                    <p:nvPr/>
                  </p:nvSpPr>
                  <p:spPr bwMode="auto">
                    <a:xfrm>
                      <a:off x="4243478" y="6112877"/>
                      <a:ext cx="342242" cy="33811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17" name="Rechteck 116"/>
                    <p:cNvSpPr>
                      <a:spLocks noChangeArrowheads="1"/>
                    </p:cNvSpPr>
                    <p:nvPr/>
                  </p:nvSpPr>
                  <p:spPr bwMode="auto">
                    <a:xfrm>
                      <a:off x="4253589" y="5931836"/>
                      <a:ext cx="71674"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18" name="Rechteck 117"/>
                    <p:cNvSpPr>
                      <a:spLocks noChangeArrowheads="1"/>
                    </p:cNvSpPr>
                    <p:nvPr/>
                  </p:nvSpPr>
                  <p:spPr bwMode="auto">
                    <a:xfrm>
                      <a:off x="4340262" y="5930984"/>
                      <a:ext cx="71674"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19" name="Rechteck 118"/>
                    <p:cNvSpPr>
                      <a:spLocks noChangeArrowheads="1"/>
                    </p:cNvSpPr>
                    <p:nvPr/>
                  </p:nvSpPr>
                  <p:spPr bwMode="auto">
                    <a:xfrm>
                      <a:off x="4433876" y="5932305"/>
                      <a:ext cx="64506"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20" name="Rechteck 119"/>
                    <p:cNvSpPr>
                      <a:spLocks noChangeArrowheads="1"/>
                    </p:cNvSpPr>
                    <p:nvPr/>
                  </p:nvSpPr>
                  <p:spPr bwMode="auto">
                    <a:xfrm>
                      <a:off x="4519416" y="5932090"/>
                      <a:ext cx="71674"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5908" name="Gruppierung 103"/>
                  <p:cNvGrpSpPr>
                    <a:grpSpLocks/>
                  </p:cNvGrpSpPr>
                  <p:nvPr/>
                </p:nvGrpSpPr>
                <p:grpSpPr bwMode="auto">
                  <a:xfrm>
                    <a:off x="6479089" y="5743875"/>
                    <a:ext cx="333789" cy="462054"/>
                    <a:chOff x="4246307" y="5924209"/>
                    <a:chExt cx="343314" cy="518091"/>
                  </a:xfrm>
                </p:grpSpPr>
                <p:sp>
                  <p:nvSpPr>
                    <p:cNvPr id="111" name="Rechteck 110"/>
                    <p:cNvSpPr>
                      <a:spLocks noChangeArrowheads="1"/>
                    </p:cNvSpPr>
                    <p:nvPr/>
                  </p:nvSpPr>
                  <p:spPr bwMode="auto">
                    <a:xfrm>
                      <a:off x="4246684" y="6110899"/>
                      <a:ext cx="335074" cy="33811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12" name="Rechteck 111"/>
                    <p:cNvSpPr>
                      <a:spLocks noChangeArrowheads="1"/>
                    </p:cNvSpPr>
                    <p:nvPr/>
                  </p:nvSpPr>
                  <p:spPr bwMode="auto">
                    <a:xfrm>
                      <a:off x="4252447" y="5931843"/>
                      <a:ext cx="73465"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13" name="Rechteck 112"/>
                    <p:cNvSpPr>
                      <a:spLocks noChangeArrowheads="1"/>
                    </p:cNvSpPr>
                    <p:nvPr/>
                  </p:nvSpPr>
                  <p:spPr bwMode="auto">
                    <a:xfrm>
                      <a:off x="4342459" y="5930092"/>
                      <a:ext cx="69881"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14" name="Rechteck 113"/>
                    <p:cNvSpPr>
                      <a:spLocks noChangeArrowheads="1"/>
                    </p:cNvSpPr>
                    <p:nvPr/>
                  </p:nvSpPr>
                  <p:spPr bwMode="auto">
                    <a:xfrm>
                      <a:off x="4431951" y="5931225"/>
                      <a:ext cx="64506"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15" name="Rechteck 114"/>
                    <p:cNvSpPr>
                      <a:spLocks noChangeArrowheads="1"/>
                    </p:cNvSpPr>
                    <p:nvPr/>
                  </p:nvSpPr>
                  <p:spPr bwMode="auto">
                    <a:xfrm>
                      <a:off x="4512713" y="5930183"/>
                      <a:ext cx="69881"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5909" name="Gruppierung 104"/>
                  <p:cNvGrpSpPr>
                    <a:grpSpLocks/>
                  </p:cNvGrpSpPr>
                  <p:nvPr/>
                </p:nvGrpSpPr>
                <p:grpSpPr bwMode="auto">
                  <a:xfrm>
                    <a:off x="6145300" y="5737929"/>
                    <a:ext cx="333789" cy="462054"/>
                    <a:chOff x="4246307" y="5924209"/>
                    <a:chExt cx="343314" cy="518091"/>
                  </a:xfrm>
                </p:grpSpPr>
                <p:sp>
                  <p:nvSpPr>
                    <p:cNvPr id="106" name="Rechteck 105"/>
                    <p:cNvSpPr>
                      <a:spLocks noChangeArrowheads="1"/>
                    </p:cNvSpPr>
                    <p:nvPr/>
                  </p:nvSpPr>
                  <p:spPr bwMode="auto">
                    <a:xfrm>
                      <a:off x="4242290" y="6111238"/>
                      <a:ext cx="342242" cy="33811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07" name="Rechteck 106"/>
                    <p:cNvSpPr>
                      <a:spLocks noChangeArrowheads="1"/>
                    </p:cNvSpPr>
                    <p:nvPr/>
                  </p:nvSpPr>
                  <p:spPr bwMode="auto">
                    <a:xfrm>
                      <a:off x="4250854" y="5931096"/>
                      <a:ext cx="71674"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08" name="Rechteck 107"/>
                    <p:cNvSpPr>
                      <a:spLocks noChangeArrowheads="1"/>
                    </p:cNvSpPr>
                    <p:nvPr/>
                  </p:nvSpPr>
                  <p:spPr bwMode="auto">
                    <a:xfrm>
                      <a:off x="4339978" y="5930881"/>
                      <a:ext cx="71674"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09" name="Rechteck 108"/>
                    <p:cNvSpPr>
                      <a:spLocks noChangeArrowheads="1"/>
                    </p:cNvSpPr>
                    <p:nvPr/>
                  </p:nvSpPr>
                  <p:spPr bwMode="auto">
                    <a:xfrm>
                      <a:off x="4429019" y="5932136"/>
                      <a:ext cx="66298" cy="1779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10" name="Rechteck 109"/>
                    <p:cNvSpPr>
                      <a:spLocks noChangeArrowheads="1"/>
                    </p:cNvSpPr>
                    <p:nvPr/>
                  </p:nvSpPr>
                  <p:spPr bwMode="auto">
                    <a:xfrm>
                      <a:off x="4517464" y="5932437"/>
                      <a:ext cx="73465"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grpSp>
              <p:nvGrpSpPr>
                <p:cNvPr id="35888" name="Gruppierung 83"/>
                <p:cNvGrpSpPr>
                  <a:grpSpLocks/>
                </p:cNvGrpSpPr>
                <p:nvPr/>
              </p:nvGrpSpPr>
              <p:grpSpPr bwMode="auto">
                <a:xfrm rot="1744962" flipV="1">
                  <a:off x="7193028" y="2138125"/>
                  <a:ext cx="906787" cy="468000"/>
                  <a:chOff x="6145300" y="5737929"/>
                  <a:chExt cx="995262" cy="468000"/>
                </a:xfrm>
              </p:grpSpPr>
              <p:grpSp>
                <p:nvGrpSpPr>
                  <p:cNvPr id="35889" name="Gruppierung 84"/>
                  <p:cNvGrpSpPr>
                    <a:grpSpLocks/>
                  </p:cNvGrpSpPr>
                  <p:nvPr/>
                </p:nvGrpSpPr>
                <p:grpSpPr bwMode="auto">
                  <a:xfrm>
                    <a:off x="6806773" y="5743875"/>
                    <a:ext cx="333789" cy="462054"/>
                    <a:chOff x="4246307" y="5924209"/>
                    <a:chExt cx="343314" cy="518091"/>
                  </a:xfrm>
                </p:grpSpPr>
                <p:sp>
                  <p:nvSpPr>
                    <p:cNvPr id="98" name="Rechteck 97"/>
                    <p:cNvSpPr>
                      <a:spLocks noChangeArrowheads="1"/>
                    </p:cNvSpPr>
                    <p:nvPr/>
                  </p:nvSpPr>
                  <p:spPr bwMode="auto">
                    <a:xfrm>
                      <a:off x="4239645" y="6109851"/>
                      <a:ext cx="342243" cy="336335"/>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99" name="Rechteck 98"/>
                    <p:cNvSpPr>
                      <a:spLocks noChangeArrowheads="1"/>
                    </p:cNvSpPr>
                    <p:nvPr/>
                  </p:nvSpPr>
                  <p:spPr bwMode="auto">
                    <a:xfrm>
                      <a:off x="4245312" y="5927180"/>
                      <a:ext cx="71674"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00" name="Rechteck 99"/>
                    <p:cNvSpPr>
                      <a:spLocks noChangeArrowheads="1"/>
                    </p:cNvSpPr>
                    <p:nvPr/>
                  </p:nvSpPr>
                  <p:spPr bwMode="auto">
                    <a:xfrm>
                      <a:off x="4335116" y="5927915"/>
                      <a:ext cx="71674"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01" name="Rechteck 100"/>
                    <p:cNvSpPr>
                      <a:spLocks noChangeArrowheads="1"/>
                    </p:cNvSpPr>
                    <p:nvPr/>
                  </p:nvSpPr>
                  <p:spPr bwMode="auto">
                    <a:xfrm>
                      <a:off x="4429375" y="5927094"/>
                      <a:ext cx="64506"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102" name="Rechteck 101"/>
                    <p:cNvSpPr>
                      <a:spLocks noChangeArrowheads="1"/>
                    </p:cNvSpPr>
                    <p:nvPr/>
                  </p:nvSpPr>
                  <p:spPr bwMode="auto">
                    <a:xfrm>
                      <a:off x="4513158" y="5928520"/>
                      <a:ext cx="71674"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5890" name="Gruppierung 85"/>
                  <p:cNvGrpSpPr>
                    <a:grpSpLocks/>
                  </p:cNvGrpSpPr>
                  <p:nvPr/>
                </p:nvGrpSpPr>
                <p:grpSpPr bwMode="auto">
                  <a:xfrm>
                    <a:off x="6479089" y="5743875"/>
                    <a:ext cx="333789" cy="462054"/>
                    <a:chOff x="4246307" y="5924209"/>
                    <a:chExt cx="343314" cy="518091"/>
                  </a:xfrm>
                </p:grpSpPr>
                <p:sp>
                  <p:nvSpPr>
                    <p:cNvPr id="93" name="Rechteck 92"/>
                    <p:cNvSpPr>
                      <a:spLocks noChangeArrowheads="1"/>
                    </p:cNvSpPr>
                    <p:nvPr/>
                  </p:nvSpPr>
                  <p:spPr bwMode="auto">
                    <a:xfrm>
                      <a:off x="4245614" y="6105860"/>
                      <a:ext cx="333283" cy="33811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94" name="Rechteck 93"/>
                    <p:cNvSpPr>
                      <a:spLocks noChangeArrowheads="1"/>
                    </p:cNvSpPr>
                    <p:nvPr/>
                  </p:nvSpPr>
                  <p:spPr bwMode="auto">
                    <a:xfrm>
                      <a:off x="4249473" y="5925029"/>
                      <a:ext cx="73466"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95" name="Rechteck 94"/>
                    <p:cNvSpPr>
                      <a:spLocks noChangeArrowheads="1"/>
                    </p:cNvSpPr>
                    <p:nvPr/>
                  </p:nvSpPr>
                  <p:spPr bwMode="auto">
                    <a:xfrm>
                      <a:off x="4337937" y="5924034"/>
                      <a:ext cx="69881"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96" name="Rechteck 95"/>
                    <p:cNvSpPr>
                      <a:spLocks noChangeArrowheads="1"/>
                    </p:cNvSpPr>
                    <p:nvPr/>
                  </p:nvSpPr>
                  <p:spPr bwMode="auto">
                    <a:xfrm>
                      <a:off x="4427967" y="5923905"/>
                      <a:ext cx="66298"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97" name="Rechteck 96"/>
                    <p:cNvSpPr>
                      <a:spLocks noChangeArrowheads="1"/>
                    </p:cNvSpPr>
                    <p:nvPr/>
                  </p:nvSpPr>
                  <p:spPr bwMode="auto">
                    <a:xfrm>
                      <a:off x="4510556" y="5928120"/>
                      <a:ext cx="71674" cy="17795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nvGrpSpPr>
                  <p:cNvPr id="35891" name="Gruppierung 86"/>
                  <p:cNvGrpSpPr>
                    <a:grpSpLocks/>
                  </p:cNvGrpSpPr>
                  <p:nvPr/>
                </p:nvGrpSpPr>
                <p:grpSpPr bwMode="auto">
                  <a:xfrm>
                    <a:off x="6145300" y="5737929"/>
                    <a:ext cx="333789" cy="462054"/>
                    <a:chOff x="4246307" y="5924209"/>
                    <a:chExt cx="343314" cy="518091"/>
                  </a:xfrm>
                </p:grpSpPr>
                <p:sp>
                  <p:nvSpPr>
                    <p:cNvPr id="88" name="Rechteck 87"/>
                    <p:cNvSpPr>
                      <a:spLocks noChangeArrowheads="1"/>
                    </p:cNvSpPr>
                    <p:nvPr/>
                  </p:nvSpPr>
                  <p:spPr bwMode="auto">
                    <a:xfrm>
                      <a:off x="4238959" y="6105446"/>
                      <a:ext cx="344034" cy="338114"/>
                    </a:xfrm>
                    <a:prstGeom prst="rect">
                      <a:avLst/>
                    </a:prstGeom>
                    <a:gradFill rotWithShape="1">
                      <a:gsLst>
                        <a:gs pos="0">
                          <a:srgbClr val="E46C0A"/>
                        </a:gs>
                        <a:gs pos="50000">
                          <a:srgbClr val="FDEADA"/>
                        </a:gs>
                        <a:gs pos="99001">
                          <a:srgbClr val="E46C0A"/>
                        </a:gs>
                        <a:gs pos="100000">
                          <a:srgbClr val="E46C0A"/>
                        </a:gs>
                      </a:gsLst>
                      <a:lin ang="0" scaled="1"/>
                    </a:gradFill>
                    <a:ln w="9525">
                      <a:solidFill>
                        <a:srgbClr val="4A7EBB"/>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89" name="Rechteck 88"/>
                    <p:cNvSpPr>
                      <a:spLocks noChangeArrowheads="1"/>
                    </p:cNvSpPr>
                    <p:nvPr/>
                  </p:nvSpPr>
                  <p:spPr bwMode="auto">
                    <a:xfrm>
                      <a:off x="4245869" y="5924873"/>
                      <a:ext cx="71674" cy="179734"/>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90" name="Rechteck 89"/>
                    <p:cNvSpPr>
                      <a:spLocks noChangeArrowheads="1"/>
                    </p:cNvSpPr>
                    <p:nvPr/>
                  </p:nvSpPr>
                  <p:spPr bwMode="auto">
                    <a:xfrm>
                      <a:off x="4331670" y="5925433"/>
                      <a:ext cx="71674"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91" name="Rechteck 90"/>
                    <p:cNvSpPr>
                      <a:spLocks noChangeArrowheads="1"/>
                    </p:cNvSpPr>
                    <p:nvPr/>
                  </p:nvSpPr>
                  <p:spPr bwMode="auto">
                    <a:xfrm>
                      <a:off x="4428365" y="5923922"/>
                      <a:ext cx="64506"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sp>
                  <p:nvSpPr>
                    <p:cNvPr id="92" name="Rechteck 91"/>
                    <p:cNvSpPr>
                      <a:spLocks noChangeArrowheads="1"/>
                    </p:cNvSpPr>
                    <p:nvPr/>
                  </p:nvSpPr>
                  <p:spPr bwMode="auto">
                    <a:xfrm>
                      <a:off x="4511278" y="5926903"/>
                      <a:ext cx="71674" cy="179735"/>
                    </a:xfrm>
                    <a:prstGeom prst="rect">
                      <a:avLst/>
                    </a:prstGeom>
                    <a:gradFill rotWithShape="1">
                      <a:gsLst>
                        <a:gs pos="0">
                          <a:srgbClr val="D9D9D9"/>
                        </a:gs>
                        <a:gs pos="50000">
                          <a:srgbClr val="7F7F7F"/>
                        </a:gs>
                        <a:gs pos="99001">
                          <a:srgbClr val="D9D9D9"/>
                        </a:gs>
                        <a:gs pos="100000">
                          <a:srgbClr val="D9D9D9"/>
                        </a:gs>
                      </a:gsLst>
                      <a:lin ang="0" scaled="1"/>
                    </a:gradFill>
                    <a:ln w="9525">
                      <a:solidFill>
                        <a:srgbClr val="7F7F7F"/>
                      </a:solidFill>
                      <a:miter lim="800000"/>
                      <a:headEnd/>
                      <a:tailEnd/>
                    </a:ln>
                    <a:effectLst>
                      <a:outerShdw blurRad="40000" dist="23000" dir="5400000" rotWithShape="0">
                        <a:srgbClr val="808080">
                          <a:alpha val="34999"/>
                        </a:srgbClr>
                      </a:outerShdw>
                    </a:effectLst>
                  </p:spPr>
                  <p:txBody>
                    <a:bodyPr rot="10800000"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grpSp>
          </p:grpSp>
          <p:cxnSp>
            <p:nvCxnSpPr>
              <p:cNvPr id="315" name="Gerade Verbindung 314"/>
              <p:cNvCxnSpPr>
                <a:cxnSpLocks noChangeShapeType="1"/>
              </p:cNvCxnSpPr>
              <p:nvPr/>
            </p:nvCxnSpPr>
            <p:spPr bwMode="auto">
              <a:xfrm>
                <a:off x="3379" y="838"/>
                <a:ext cx="216" cy="131"/>
              </a:xfrm>
              <a:prstGeom prst="line">
                <a:avLst/>
              </a:prstGeom>
              <a:noFill/>
              <a:ln w="9525">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179207" name="Oval 179206"/>
              <p:cNvSpPr>
                <a:spLocks noChangeArrowheads="1"/>
              </p:cNvSpPr>
              <p:nvPr/>
            </p:nvSpPr>
            <p:spPr bwMode="auto">
              <a:xfrm>
                <a:off x="3648" y="1887"/>
                <a:ext cx="1182" cy="588"/>
              </a:xfrm>
              <a:prstGeom prst="ellipse">
                <a:avLst/>
              </a:prstGeom>
              <a:gradFill rotWithShape="1">
                <a:gsLst>
                  <a:gs pos="0">
                    <a:srgbClr val="9BC1FF"/>
                  </a:gs>
                  <a:gs pos="100000">
                    <a:srgbClr val="3F80CD"/>
                  </a:gs>
                </a:gsLst>
                <a:lin ang="5400000"/>
              </a:gradFill>
              <a:ln w="9525">
                <a:solidFill>
                  <a:srgbClr val="4A7EBB"/>
                </a:solidFill>
                <a:round/>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de-DE" sz="1800">
                  <a:solidFill>
                    <a:prstClr val="white"/>
                  </a:solidFill>
                  <a:latin typeface="Calibri"/>
                  <a:ea typeface="+mn-ea"/>
                </a:endParaRPr>
              </a:p>
            </p:txBody>
          </p:sp>
          <p:grpSp>
            <p:nvGrpSpPr>
              <p:cNvPr id="35868" name="Gruppierung 320"/>
              <p:cNvGrpSpPr>
                <a:grpSpLocks/>
              </p:cNvGrpSpPr>
              <p:nvPr/>
            </p:nvGrpSpPr>
            <p:grpSpPr bwMode="auto">
              <a:xfrm rot="-2118583">
                <a:off x="4145" y="2128"/>
                <a:ext cx="145" cy="227"/>
                <a:chOff x="2478087" y="2695271"/>
                <a:chExt cx="1423376" cy="1191335"/>
              </a:xfrm>
            </p:grpSpPr>
            <p:grpSp>
              <p:nvGrpSpPr>
                <p:cNvPr id="35872" name="Explosion 1 321"/>
                <p:cNvGrpSpPr>
                  <a:grpSpLocks/>
                </p:cNvGrpSpPr>
                <p:nvPr/>
              </p:nvGrpSpPr>
              <p:grpSpPr bwMode="auto">
                <a:xfrm rot="2118583">
                  <a:off x="1719822" y="2676499"/>
                  <a:ext cx="2609549" cy="1247569"/>
                  <a:chOff x="6510528" y="3340608"/>
                  <a:chExt cx="420624" cy="377952"/>
                </a:xfrm>
              </p:grpSpPr>
              <p:pic>
                <p:nvPicPr>
                  <p:cNvPr id="35874" name="Explosion 1 32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0528" y="3340608"/>
                    <a:ext cx="420624" cy="377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75" name="Text Box 31"/>
                  <p:cNvSpPr txBox="1">
                    <a:spLocks noChangeArrowheads="1"/>
                  </p:cNvSpPr>
                  <p:nvPr/>
                </p:nvSpPr>
                <p:spPr bwMode="auto">
                  <a:xfrm rot="-2961306">
                    <a:off x="6667351" y="3442032"/>
                    <a:ext cx="128257" cy="12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nchor="ctr"/>
                  <a:lstStyle>
                    <a:lvl1pPr defTabSz="4572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defTabSz="457200">
                      <a:spcBef>
                        <a:spcPct val="20000"/>
                      </a:spcBef>
                      <a:buFont typeface="Arial" pitchFamily="34" charset="0"/>
                      <a:buChar char="–"/>
                      <a:defRPr sz="2800">
                        <a:solidFill>
                          <a:schemeClr val="tx1"/>
                        </a:solidFill>
                        <a:latin typeface="Calibri" pitchFamily="34" charset="0"/>
                        <a:ea typeface="ＭＳ Ｐゴシック" pitchFamily="34" charset="-128"/>
                      </a:defRPr>
                    </a:lvl2pPr>
                    <a:lvl3pPr marL="1143000" indent="-228600" defTabSz="457200">
                      <a:spcBef>
                        <a:spcPct val="20000"/>
                      </a:spcBef>
                      <a:buFont typeface="Arial" pitchFamily="34" charset="0"/>
                      <a:buChar char="•"/>
                      <a:defRPr sz="2400">
                        <a:solidFill>
                          <a:schemeClr val="tx1"/>
                        </a:solidFill>
                        <a:latin typeface="Calibri" pitchFamily="34" charset="0"/>
                        <a:ea typeface="ＭＳ Ｐゴシック" pitchFamily="34" charset="-128"/>
                      </a:defRPr>
                    </a:lvl3pPr>
                    <a:lvl4pPr marL="1600200" indent="-228600" defTabSz="4572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defTabSz="4572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endParaRPr lang="en-US" altLang="de-DE" sz="1800">
                      <a:solidFill>
                        <a:srgbClr val="FFFFFF"/>
                      </a:solidFill>
                    </a:endParaRPr>
                  </a:p>
                </p:txBody>
              </p:sp>
            </p:grpSp>
            <p:sp>
              <p:nvSpPr>
                <p:cNvPr id="323" name="Explosion 1 322"/>
                <p:cNvSpPr>
                  <a:spLocks noChangeArrowheads="1"/>
                </p:cNvSpPr>
                <p:nvPr/>
              </p:nvSpPr>
              <p:spPr bwMode="auto">
                <a:xfrm rot="-921595">
                  <a:off x="2738056" y="2890855"/>
                  <a:ext cx="854027" cy="755736"/>
                </a:xfrm>
                <a:prstGeom prst="irregularSeal1">
                  <a:avLst/>
                </a:prstGeom>
                <a:solidFill>
                  <a:schemeClr val="bg1"/>
                </a:solid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vert="eaVert"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grpSp>
          <p:cxnSp>
            <p:nvCxnSpPr>
              <p:cNvPr id="324" name="Gerade Verbindung 323"/>
              <p:cNvCxnSpPr>
                <a:cxnSpLocks noChangeShapeType="1"/>
              </p:cNvCxnSpPr>
              <p:nvPr/>
            </p:nvCxnSpPr>
            <p:spPr bwMode="auto">
              <a:xfrm flipH="1">
                <a:off x="3698" y="1298"/>
                <a:ext cx="1033" cy="1879"/>
              </a:xfrm>
              <a:prstGeom prst="line">
                <a:avLst/>
              </a:prstGeom>
              <a:noFill/>
              <a:ln w="25400">
                <a:solidFill>
                  <a:schemeClr val="tx1"/>
                </a:solidFill>
                <a:prstDash val="lgDash"/>
                <a:round/>
                <a:headEnd type="triangle" w="med" len="med"/>
                <a:tailEnd type="triangle"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26" name="Gerade Verbindung 325"/>
              <p:cNvCxnSpPr>
                <a:cxnSpLocks noChangeShapeType="1"/>
              </p:cNvCxnSpPr>
              <p:nvPr/>
            </p:nvCxnSpPr>
            <p:spPr bwMode="auto">
              <a:xfrm flipV="1">
                <a:off x="2217" y="2239"/>
                <a:ext cx="1893" cy="311"/>
              </a:xfrm>
              <a:prstGeom prst="line">
                <a:avLst/>
              </a:prstGeom>
              <a:noFill/>
              <a:ln w="9525">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354" name="Textfeld 353"/>
              <p:cNvSpPr txBox="1"/>
              <p:nvPr/>
            </p:nvSpPr>
            <p:spPr>
              <a:xfrm>
                <a:off x="3718" y="548"/>
                <a:ext cx="981" cy="233"/>
              </a:xfrm>
              <a:prstGeom prst="rect">
                <a:avLst/>
              </a:prstGeom>
              <a:noFill/>
            </p:spPr>
            <p:txBody>
              <a:bodyPr wrap="none">
                <a:spAutoFit/>
              </a:bodyPr>
              <a:lstStyle/>
              <a:p>
                <a:pPr algn="ctr" defTabSz="457200" eaLnBrk="1" fontAlgn="auto" hangingPunct="1">
                  <a:spcBef>
                    <a:spcPts val="0"/>
                  </a:spcBef>
                  <a:spcAft>
                    <a:spcPts val="0"/>
                  </a:spcAft>
                  <a:defRPr/>
                </a:pPr>
                <a:r>
                  <a:rPr lang="en-US" sz="1800" dirty="0">
                    <a:solidFill>
                      <a:prstClr val="black"/>
                    </a:solidFill>
                    <a:latin typeface="Arial"/>
                    <a:ea typeface="+mn-ea"/>
                    <a:cs typeface="Arial"/>
                  </a:rPr>
                  <a:t>PET-Scanner</a:t>
                </a:r>
              </a:p>
            </p:txBody>
          </p:sp>
        </p:grpSp>
      </p:grpSp>
      <p:grpSp>
        <p:nvGrpSpPr>
          <p:cNvPr id="8" name="Gruppierung 7"/>
          <p:cNvGrpSpPr>
            <a:grpSpLocks/>
          </p:cNvGrpSpPr>
          <p:nvPr/>
        </p:nvGrpSpPr>
        <p:grpSpPr bwMode="auto">
          <a:xfrm>
            <a:off x="419924" y="2060575"/>
            <a:ext cx="3816291" cy="2204484"/>
            <a:chOff x="419690" y="2060210"/>
            <a:chExt cx="3816671" cy="2204087"/>
          </a:xfrm>
        </p:grpSpPr>
        <p:sp>
          <p:nvSpPr>
            <p:cNvPr id="16" name="Oval 15"/>
            <p:cNvSpPr>
              <a:spLocks noChangeArrowheads="1"/>
            </p:cNvSpPr>
            <p:nvPr/>
          </p:nvSpPr>
          <p:spPr bwMode="auto">
            <a:xfrm>
              <a:off x="2224034" y="3445849"/>
              <a:ext cx="231798" cy="231733"/>
            </a:xfrm>
            <a:prstGeom prst="ellipse">
              <a:avLst/>
            </a:prstGeom>
            <a:gradFill rotWithShape="1">
              <a:gsLst>
                <a:gs pos="0">
                  <a:srgbClr val="F2F2F2"/>
                </a:gs>
                <a:gs pos="100000">
                  <a:srgbClr val="FF0000"/>
                </a:gs>
              </a:gsLst>
              <a:lin ang="5400000"/>
            </a:gradFill>
            <a:ln w="12700">
              <a:solidFill>
                <a:schemeClr val="tx1"/>
              </a:solidFill>
              <a:round/>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sp>
          <p:nvSpPr>
            <p:cNvPr id="26" name="Freihandform 25"/>
            <p:cNvSpPr>
              <a:spLocks/>
            </p:cNvSpPr>
            <p:nvPr/>
          </p:nvSpPr>
          <p:spPr bwMode="auto">
            <a:xfrm>
              <a:off x="1222221" y="2060210"/>
              <a:ext cx="1014514" cy="1501505"/>
            </a:xfrm>
            <a:custGeom>
              <a:avLst/>
              <a:gdLst>
                <a:gd name="T0" fmla="*/ 246177 w 1054709"/>
                <a:gd name="T1" fmla="*/ 0 h 1413733"/>
                <a:gd name="T2" fmla="*/ 169345 w 1054709"/>
                <a:gd name="T3" fmla="*/ 84831 h 1413733"/>
                <a:gd name="T4" fmla="*/ 138611 w 1054709"/>
                <a:gd name="T5" fmla="*/ 127246 h 1413733"/>
                <a:gd name="T6" fmla="*/ 92511 w 1054709"/>
                <a:gd name="T7" fmla="*/ 178145 h 1413733"/>
                <a:gd name="T8" fmla="*/ 61777 w 1054709"/>
                <a:gd name="T9" fmla="*/ 229044 h 1413733"/>
                <a:gd name="T10" fmla="*/ 46410 w 1054709"/>
                <a:gd name="T11" fmla="*/ 305391 h 1413733"/>
                <a:gd name="T12" fmla="*/ 31044 w 1054709"/>
                <a:gd name="T13" fmla="*/ 330841 h 1413733"/>
                <a:gd name="T14" fmla="*/ 23360 w 1054709"/>
                <a:gd name="T15" fmla="*/ 356289 h 1413733"/>
                <a:gd name="T16" fmla="*/ 7994 w 1054709"/>
                <a:gd name="T17" fmla="*/ 432637 h 1413733"/>
                <a:gd name="T18" fmla="*/ 7994 w 1054709"/>
                <a:gd name="T19" fmla="*/ 627748 h 1413733"/>
                <a:gd name="T20" fmla="*/ 23360 w 1054709"/>
                <a:gd name="T21" fmla="*/ 712579 h 1413733"/>
                <a:gd name="T22" fmla="*/ 38728 w 1054709"/>
                <a:gd name="T23" fmla="*/ 738028 h 1413733"/>
                <a:gd name="T24" fmla="*/ 61777 w 1054709"/>
                <a:gd name="T25" fmla="*/ 780444 h 1413733"/>
                <a:gd name="T26" fmla="*/ 69461 w 1054709"/>
                <a:gd name="T27" fmla="*/ 805892 h 1413733"/>
                <a:gd name="T28" fmla="*/ 115560 w 1054709"/>
                <a:gd name="T29" fmla="*/ 848308 h 1413733"/>
                <a:gd name="T30" fmla="*/ 161661 w 1054709"/>
                <a:gd name="T31" fmla="*/ 882240 h 1413733"/>
                <a:gd name="T32" fmla="*/ 192394 w 1054709"/>
                <a:gd name="T33" fmla="*/ 907690 h 1413733"/>
                <a:gd name="T34" fmla="*/ 392162 w 1054709"/>
                <a:gd name="T35" fmla="*/ 907690 h 1413733"/>
                <a:gd name="T36" fmla="*/ 422895 w 1054709"/>
                <a:gd name="T37" fmla="*/ 899206 h 1413733"/>
                <a:gd name="T38" fmla="*/ 453628 w 1054709"/>
                <a:gd name="T39" fmla="*/ 865274 h 1413733"/>
                <a:gd name="T40" fmla="*/ 484362 w 1054709"/>
                <a:gd name="T41" fmla="*/ 848308 h 1413733"/>
                <a:gd name="T42" fmla="*/ 492045 w 1054709"/>
                <a:gd name="T43" fmla="*/ 822859 h 1413733"/>
                <a:gd name="T44" fmla="*/ 507412 w 1054709"/>
                <a:gd name="T45" fmla="*/ 797409 h 1413733"/>
                <a:gd name="T46" fmla="*/ 515095 w 1054709"/>
                <a:gd name="T47" fmla="*/ 746511 h 1413733"/>
                <a:gd name="T48" fmla="*/ 507412 w 1054709"/>
                <a:gd name="T49" fmla="*/ 661680 h 1413733"/>
                <a:gd name="T50" fmla="*/ 492045 w 1054709"/>
                <a:gd name="T51" fmla="*/ 627748 h 1413733"/>
                <a:gd name="T52" fmla="*/ 438262 w 1054709"/>
                <a:gd name="T53" fmla="*/ 568366 h 1413733"/>
                <a:gd name="T54" fmla="*/ 407529 w 1054709"/>
                <a:gd name="T55" fmla="*/ 576849 h 1413733"/>
                <a:gd name="T56" fmla="*/ 384478 w 1054709"/>
                <a:gd name="T57" fmla="*/ 602299 h 1413733"/>
                <a:gd name="T58" fmla="*/ 361428 w 1054709"/>
                <a:gd name="T59" fmla="*/ 619265 h 1413733"/>
                <a:gd name="T60" fmla="*/ 330695 w 1054709"/>
                <a:gd name="T61" fmla="*/ 678647 h 1413733"/>
                <a:gd name="T62" fmla="*/ 315328 w 1054709"/>
                <a:gd name="T63" fmla="*/ 738028 h 1413733"/>
                <a:gd name="T64" fmla="*/ 323011 w 1054709"/>
                <a:gd name="T65" fmla="*/ 865274 h 1413733"/>
                <a:gd name="T66" fmla="*/ 338378 w 1054709"/>
                <a:gd name="T67" fmla="*/ 916173 h 1413733"/>
                <a:gd name="T68" fmla="*/ 361428 w 1054709"/>
                <a:gd name="T69" fmla="*/ 1001004 h 1413733"/>
                <a:gd name="T70" fmla="*/ 369112 w 1054709"/>
                <a:gd name="T71" fmla="*/ 1026452 h 1413733"/>
                <a:gd name="T72" fmla="*/ 415211 w 1054709"/>
                <a:gd name="T73" fmla="*/ 1077351 h 1413733"/>
                <a:gd name="T74" fmla="*/ 453628 w 1054709"/>
                <a:gd name="T75" fmla="*/ 1102800 h 1413733"/>
                <a:gd name="T76" fmla="*/ 484362 w 1054709"/>
                <a:gd name="T77" fmla="*/ 1128250 h 1413733"/>
                <a:gd name="T78" fmla="*/ 507412 w 1054709"/>
                <a:gd name="T79" fmla="*/ 1136733 h 1413733"/>
                <a:gd name="T80" fmla="*/ 522779 w 1054709"/>
                <a:gd name="T81" fmla="*/ 1162182 h 1413733"/>
                <a:gd name="T82" fmla="*/ 561195 w 1054709"/>
                <a:gd name="T83" fmla="*/ 1170664 h 1413733"/>
                <a:gd name="T84" fmla="*/ 591929 w 1054709"/>
                <a:gd name="T85" fmla="*/ 1179148 h 1413733"/>
                <a:gd name="T86" fmla="*/ 699496 w 1054709"/>
                <a:gd name="T87" fmla="*/ 1170664 h 1413733"/>
                <a:gd name="T88" fmla="*/ 722546 w 1054709"/>
                <a:gd name="T89" fmla="*/ 1162182 h 1413733"/>
                <a:gd name="T90" fmla="*/ 784012 w 1054709"/>
                <a:gd name="T91" fmla="*/ 1119766 h 1413733"/>
                <a:gd name="T92" fmla="*/ 807063 w 1054709"/>
                <a:gd name="T93" fmla="*/ 1102800 h 1413733"/>
                <a:gd name="T94" fmla="*/ 807063 w 1054709"/>
                <a:gd name="T95" fmla="*/ 1043419 h 1413733"/>
                <a:gd name="T96" fmla="*/ 760963 w 1054709"/>
                <a:gd name="T97" fmla="*/ 1026452 h 1413733"/>
                <a:gd name="T98" fmla="*/ 691812 w 1054709"/>
                <a:gd name="T99" fmla="*/ 1034935 h 1413733"/>
                <a:gd name="T100" fmla="*/ 668763 w 1054709"/>
                <a:gd name="T101" fmla="*/ 1068868 h 1413733"/>
                <a:gd name="T102" fmla="*/ 653395 w 1054709"/>
                <a:gd name="T103" fmla="*/ 1119766 h 1413733"/>
                <a:gd name="T104" fmla="*/ 661079 w 1054709"/>
                <a:gd name="T105" fmla="*/ 1204597 h 1413733"/>
                <a:gd name="T106" fmla="*/ 676446 w 1054709"/>
                <a:gd name="T107" fmla="*/ 1247012 h 1413733"/>
                <a:gd name="T108" fmla="*/ 737913 w 1054709"/>
                <a:gd name="T109" fmla="*/ 1331843 h 1413733"/>
                <a:gd name="T110" fmla="*/ 784012 w 1054709"/>
                <a:gd name="T111" fmla="*/ 1374259 h 1413733"/>
                <a:gd name="T112" fmla="*/ 814746 w 1054709"/>
                <a:gd name="T113" fmla="*/ 1391224 h 1413733"/>
                <a:gd name="T114" fmla="*/ 860846 w 1054709"/>
                <a:gd name="T115" fmla="*/ 1408191 h 1413733"/>
                <a:gd name="T116" fmla="*/ 883896 w 1054709"/>
                <a:gd name="T117" fmla="*/ 1425157 h 1413733"/>
                <a:gd name="T118" fmla="*/ 929997 w 1054709"/>
                <a:gd name="T119" fmla="*/ 1442124 h 1413733"/>
                <a:gd name="T120" fmla="*/ 976097 w 1054709"/>
                <a:gd name="T121" fmla="*/ 1484538 h 1413733"/>
                <a:gd name="T122" fmla="*/ 999147 w 1054709"/>
                <a:gd name="T123" fmla="*/ 1493022 h 1413733"/>
                <a:gd name="T124" fmla="*/ 1014514 w 1054709"/>
                <a:gd name="T125" fmla="*/ 1501505 h 141373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054709" h="1413733">
                  <a:moveTo>
                    <a:pt x="255931" y="0"/>
                  </a:moveTo>
                  <a:cubicBezTo>
                    <a:pt x="229305" y="26624"/>
                    <a:pt x="199577" y="50471"/>
                    <a:pt x="176054" y="79872"/>
                  </a:cubicBezTo>
                  <a:cubicBezTo>
                    <a:pt x="165404" y="93184"/>
                    <a:pt x="155571" y="107194"/>
                    <a:pt x="144103" y="119808"/>
                  </a:cubicBezTo>
                  <a:cubicBezTo>
                    <a:pt x="128905" y="136524"/>
                    <a:pt x="108708" y="148934"/>
                    <a:pt x="96176" y="167731"/>
                  </a:cubicBezTo>
                  <a:lnTo>
                    <a:pt x="64225" y="215655"/>
                  </a:lnTo>
                  <a:cubicBezTo>
                    <a:pt x="61156" y="234065"/>
                    <a:pt x="58082" y="267875"/>
                    <a:pt x="48249" y="287539"/>
                  </a:cubicBezTo>
                  <a:cubicBezTo>
                    <a:pt x="43956" y="296125"/>
                    <a:pt x="36567" y="302915"/>
                    <a:pt x="32274" y="311501"/>
                  </a:cubicBezTo>
                  <a:cubicBezTo>
                    <a:pt x="28509" y="319031"/>
                    <a:pt x="26599" y="327367"/>
                    <a:pt x="24286" y="335462"/>
                  </a:cubicBezTo>
                  <a:cubicBezTo>
                    <a:pt x="16764" y="361786"/>
                    <a:pt x="13802" y="379891"/>
                    <a:pt x="8311" y="407347"/>
                  </a:cubicBezTo>
                  <a:cubicBezTo>
                    <a:pt x="-8" y="532115"/>
                    <a:pt x="-5230" y="496265"/>
                    <a:pt x="8311" y="591052"/>
                  </a:cubicBezTo>
                  <a:cubicBezTo>
                    <a:pt x="9728" y="600968"/>
                    <a:pt x="18046" y="656366"/>
                    <a:pt x="24286" y="670924"/>
                  </a:cubicBezTo>
                  <a:cubicBezTo>
                    <a:pt x="28068" y="679747"/>
                    <a:pt x="34937" y="686899"/>
                    <a:pt x="40262" y="694886"/>
                  </a:cubicBezTo>
                  <a:cubicBezTo>
                    <a:pt x="62885" y="762754"/>
                    <a:pt x="31334" y="680009"/>
                    <a:pt x="64225" y="734822"/>
                  </a:cubicBezTo>
                  <a:cubicBezTo>
                    <a:pt x="68557" y="742041"/>
                    <a:pt x="67543" y="751778"/>
                    <a:pt x="72213" y="758783"/>
                  </a:cubicBezTo>
                  <a:cubicBezTo>
                    <a:pt x="89717" y="785037"/>
                    <a:pt x="98035" y="780300"/>
                    <a:pt x="120139" y="798719"/>
                  </a:cubicBezTo>
                  <a:cubicBezTo>
                    <a:pt x="160029" y="831958"/>
                    <a:pt x="125953" y="816632"/>
                    <a:pt x="168066" y="830668"/>
                  </a:cubicBezTo>
                  <a:cubicBezTo>
                    <a:pt x="178716" y="838655"/>
                    <a:pt x="187897" y="849121"/>
                    <a:pt x="200017" y="854630"/>
                  </a:cubicBezTo>
                  <a:cubicBezTo>
                    <a:pt x="273227" y="887905"/>
                    <a:pt x="319623" y="863900"/>
                    <a:pt x="407699" y="854630"/>
                  </a:cubicBezTo>
                  <a:cubicBezTo>
                    <a:pt x="418349" y="851967"/>
                    <a:pt x="430340" y="852460"/>
                    <a:pt x="439650" y="846642"/>
                  </a:cubicBezTo>
                  <a:cubicBezTo>
                    <a:pt x="452422" y="838660"/>
                    <a:pt x="459552" y="823730"/>
                    <a:pt x="471601" y="814694"/>
                  </a:cubicBezTo>
                  <a:cubicBezTo>
                    <a:pt x="481127" y="807550"/>
                    <a:pt x="492902" y="804044"/>
                    <a:pt x="503552" y="798719"/>
                  </a:cubicBezTo>
                  <a:cubicBezTo>
                    <a:pt x="506215" y="790732"/>
                    <a:pt x="507775" y="782288"/>
                    <a:pt x="511540" y="774758"/>
                  </a:cubicBezTo>
                  <a:cubicBezTo>
                    <a:pt x="515834" y="766172"/>
                    <a:pt x="524480" y="759903"/>
                    <a:pt x="527516" y="750796"/>
                  </a:cubicBezTo>
                  <a:cubicBezTo>
                    <a:pt x="532637" y="735432"/>
                    <a:pt x="532841" y="718847"/>
                    <a:pt x="535503" y="702873"/>
                  </a:cubicBezTo>
                  <a:cubicBezTo>
                    <a:pt x="532841" y="676249"/>
                    <a:pt x="533123" y="649164"/>
                    <a:pt x="527516" y="623001"/>
                  </a:cubicBezTo>
                  <a:cubicBezTo>
                    <a:pt x="525021" y="611358"/>
                    <a:pt x="518145" y="600959"/>
                    <a:pt x="511540" y="591052"/>
                  </a:cubicBezTo>
                  <a:cubicBezTo>
                    <a:pt x="484976" y="551209"/>
                    <a:pt x="487364" y="556299"/>
                    <a:pt x="455626" y="535142"/>
                  </a:cubicBezTo>
                  <a:cubicBezTo>
                    <a:pt x="444976" y="537804"/>
                    <a:pt x="433207" y="537683"/>
                    <a:pt x="423675" y="543129"/>
                  </a:cubicBezTo>
                  <a:cubicBezTo>
                    <a:pt x="413867" y="548733"/>
                    <a:pt x="408389" y="559860"/>
                    <a:pt x="399711" y="567091"/>
                  </a:cubicBezTo>
                  <a:cubicBezTo>
                    <a:pt x="392336" y="573236"/>
                    <a:pt x="383736" y="577740"/>
                    <a:pt x="375748" y="583065"/>
                  </a:cubicBezTo>
                  <a:cubicBezTo>
                    <a:pt x="359705" y="607129"/>
                    <a:pt x="355958" y="610603"/>
                    <a:pt x="343797" y="638976"/>
                  </a:cubicBezTo>
                  <a:cubicBezTo>
                    <a:pt x="336921" y="655019"/>
                    <a:pt x="331875" y="678672"/>
                    <a:pt x="327821" y="694886"/>
                  </a:cubicBezTo>
                  <a:cubicBezTo>
                    <a:pt x="330484" y="734822"/>
                    <a:pt x="330148" y="775072"/>
                    <a:pt x="335809" y="814694"/>
                  </a:cubicBezTo>
                  <a:cubicBezTo>
                    <a:pt x="338191" y="831363"/>
                    <a:pt x="347701" y="846281"/>
                    <a:pt x="351785" y="862617"/>
                  </a:cubicBezTo>
                  <a:cubicBezTo>
                    <a:pt x="363856" y="910897"/>
                    <a:pt x="356303" y="884158"/>
                    <a:pt x="375748" y="942489"/>
                  </a:cubicBezTo>
                  <a:cubicBezTo>
                    <a:pt x="378411" y="950476"/>
                    <a:pt x="377783" y="960497"/>
                    <a:pt x="383736" y="966450"/>
                  </a:cubicBezTo>
                  <a:lnTo>
                    <a:pt x="431662" y="1014373"/>
                  </a:lnTo>
                  <a:cubicBezTo>
                    <a:pt x="453592" y="1036301"/>
                    <a:pt x="440493" y="1027967"/>
                    <a:pt x="471601" y="1038335"/>
                  </a:cubicBezTo>
                  <a:cubicBezTo>
                    <a:pt x="482251" y="1046322"/>
                    <a:pt x="491993" y="1055692"/>
                    <a:pt x="503552" y="1062297"/>
                  </a:cubicBezTo>
                  <a:cubicBezTo>
                    <a:pt x="510863" y="1066474"/>
                    <a:pt x="520941" y="1065024"/>
                    <a:pt x="527516" y="1070284"/>
                  </a:cubicBezTo>
                  <a:cubicBezTo>
                    <a:pt x="535012" y="1076280"/>
                    <a:pt x="535156" y="1089483"/>
                    <a:pt x="543491" y="1094245"/>
                  </a:cubicBezTo>
                  <a:cubicBezTo>
                    <a:pt x="555279" y="1100980"/>
                    <a:pt x="570177" y="1099287"/>
                    <a:pt x="583430" y="1102232"/>
                  </a:cubicBezTo>
                  <a:cubicBezTo>
                    <a:pt x="594147" y="1104613"/>
                    <a:pt x="604731" y="1107557"/>
                    <a:pt x="615381" y="1110220"/>
                  </a:cubicBezTo>
                  <a:cubicBezTo>
                    <a:pt x="652657" y="1107557"/>
                    <a:pt x="690095" y="1106598"/>
                    <a:pt x="727210" y="1102232"/>
                  </a:cubicBezTo>
                  <a:cubicBezTo>
                    <a:pt x="735572" y="1101248"/>
                    <a:pt x="744321" y="1099139"/>
                    <a:pt x="751173" y="1094245"/>
                  </a:cubicBezTo>
                  <a:cubicBezTo>
                    <a:pt x="815328" y="1048424"/>
                    <a:pt x="750698" y="1070404"/>
                    <a:pt x="815075" y="1054309"/>
                  </a:cubicBezTo>
                  <a:cubicBezTo>
                    <a:pt x="823063" y="1048984"/>
                    <a:pt x="833042" y="1045831"/>
                    <a:pt x="839039" y="1038335"/>
                  </a:cubicBezTo>
                  <a:cubicBezTo>
                    <a:pt x="848541" y="1026458"/>
                    <a:pt x="851618" y="993207"/>
                    <a:pt x="839039" y="982425"/>
                  </a:cubicBezTo>
                  <a:cubicBezTo>
                    <a:pt x="826253" y="971466"/>
                    <a:pt x="791112" y="966450"/>
                    <a:pt x="791112" y="966450"/>
                  </a:cubicBezTo>
                  <a:cubicBezTo>
                    <a:pt x="767149" y="969112"/>
                    <a:pt x="741478" y="965164"/>
                    <a:pt x="719222" y="974437"/>
                  </a:cubicBezTo>
                  <a:cubicBezTo>
                    <a:pt x="706934" y="979557"/>
                    <a:pt x="701213" y="994479"/>
                    <a:pt x="695259" y="1006386"/>
                  </a:cubicBezTo>
                  <a:cubicBezTo>
                    <a:pt x="687728" y="1021447"/>
                    <a:pt x="679283" y="1054309"/>
                    <a:pt x="679283" y="1054309"/>
                  </a:cubicBezTo>
                  <a:cubicBezTo>
                    <a:pt x="681946" y="1080933"/>
                    <a:pt x="682023" y="1107944"/>
                    <a:pt x="687271" y="1134181"/>
                  </a:cubicBezTo>
                  <a:cubicBezTo>
                    <a:pt x="690083" y="1148240"/>
                    <a:pt x="696381" y="1161530"/>
                    <a:pt x="703247" y="1174117"/>
                  </a:cubicBezTo>
                  <a:cubicBezTo>
                    <a:pt x="722940" y="1210218"/>
                    <a:pt x="737792" y="1227569"/>
                    <a:pt x="767149" y="1253989"/>
                  </a:cubicBezTo>
                  <a:cubicBezTo>
                    <a:pt x="782606" y="1267899"/>
                    <a:pt x="798039" y="1282001"/>
                    <a:pt x="815075" y="1293925"/>
                  </a:cubicBezTo>
                  <a:cubicBezTo>
                    <a:pt x="824830" y="1300753"/>
                    <a:pt x="835970" y="1305477"/>
                    <a:pt x="847026" y="1309899"/>
                  </a:cubicBezTo>
                  <a:cubicBezTo>
                    <a:pt x="862661" y="1316153"/>
                    <a:pt x="880941" y="1316534"/>
                    <a:pt x="894953" y="1325874"/>
                  </a:cubicBezTo>
                  <a:cubicBezTo>
                    <a:pt x="902941" y="1331199"/>
                    <a:pt x="910144" y="1337949"/>
                    <a:pt x="918916" y="1341848"/>
                  </a:cubicBezTo>
                  <a:cubicBezTo>
                    <a:pt x="934305" y="1348687"/>
                    <a:pt x="966843" y="1357823"/>
                    <a:pt x="966843" y="1357823"/>
                  </a:cubicBezTo>
                  <a:cubicBezTo>
                    <a:pt x="984512" y="1375490"/>
                    <a:pt x="992526" y="1386637"/>
                    <a:pt x="1014770" y="1397758"/>
                  </a:cubicBezTo>
                  <a:cubicBezTo>
                    <a:pt x="1022301" y="1401523"/>
                    <a:pt x="1030915" y="1402619"/>
                    <a:pt x="1038733" y="1405746"/>
                  </a:cubicBezTo>
                  <a:cubicBezTo>
                    <a:pt x="1044261" y="1407957"/>
                    <a:pt x="1049384" y="1411071"/>
                    <a:pt x="1054709" y="1413733"/>
                  </a:cubicBezTo>
                </a:path>
              </a:pathLst>
            </a:custGeom>
            <a:noFill/>
            <a:ln w="25400" cap="flat" cmpd="sng">
              <a:solidFill>
                <a:schemeClr val="tx1"/>
              </a:solidFill>
              <a:prstDash val="dash"/>
              <a:round/>
              <a:headEnd type="none" w="med" len="med"/>
              <a:tailEnd type="triangle" w="med" len="med"/>
            </a:ln>
            <a:effectLst>
              <a:outerShdw blurRad="40000"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a:defRPr/>
              </a:pPr>
              <a:endParaRPr lang="de-DE"/>
            </a:p>
          </p:txBody>
        </p:sp>
        <p:sp>
          <p:nvSpPr>
            <p:cNvPr id="27" name="Oval 26"/>
            <p:cNvSpPr>
              <a:spLocks noChangeArrowheads="1"/>
            </p:cNvSpPr>
            <p:nvPr/>
          </p:nvSpPr>
          <p:spPr bwMode="auto">
            <a:xfrm>
              <a:off x="2339932" y="3250621"/>
              <a:ext cx="231798" cy="231733"/>
            </a:xfrm>
            <a:prstGeom prst="ellipse">
              <a:avLst/>
            </a:prstGeom>
            <a:gradFill rotWithShape="1">
              <a:gsLst>
                <a:gs pos="0">
                  <a:srgbClr val="F2F2F2"/>
                </a:gs>
                <a:gs pos="100000">
                  <a:srgbClr val="3366FF"/>
                </a:gs>
              </a:gsLst>
              <a:lin ang="5400000"/>
            </a:gradFill>
            <a:ln w="12700">
              <a:solidFill>
                <a:schemeClr val="tx1"/>
              </a:solidFill>
              <a:round/>
              <a:headEnd/>
              <a:tailEnd/>
            </a:ln>
            <a:effectLst>
              <a:outerShdw blurRad="40000" dist="23000" dir="5400000" rotWithShape="0">
                <a:srgbClr val="808080">
                  <a:alpha val="34999"/>
                </a:srgbClr>
              </a:outerShdw>
            </a:effectLst>
          </p:spPr>
          <p:txBody>
            <a:bodyPr anchor="ctr"/>
            <a:lstStyle/>
            <a:p>
              <a:pPr algn="ctr" defTabSz="457200" eaLnBrk="1" fontAlgn="auto" hangingPunct="1">
                <a:spcBef>
                  <a:spcPts val="0"/>
                </a:spcBef>
                <a:spcAft>
                  <a:spcPts val="0"/>
                </a:spcAft>
                <a:defRPr/>
              </a:pPr>
              <a:endParaRPr lang="en-US" sz="1800">
                <a:solidFill>
                  <a:prstClr val="white"/>
                </a:solidFill>
                <a:latin typeface="Calibri"/>
                <a:ea typeface="+mn-ea"/>
              </a:endParaRPr>
            </a:p>
          </p:txBody>
        </p:sp>
        <p:sp>
          <p:nvSpPr>
            <p:cNvPr id="44" name="Textfeld 43"/>
            <p:cNvSpPr txBox="1"/>
            <p:nvPr/>
          </p:nvSpPr>
          <p:spPr>
            <a:xfrm>
              <a:off x="419690" y="3895031"/>
              <a:ext cx="1031154" cy="369266"/>
            </a:xfrm>
            <a:prstGeom prst="rect">
              <a:avLst/>
            </a:prstGeom>
            <a:noFill/>
          </p:spPr>
          <p:txBody>
            <a:bodyPr wrap="none">
              <a:spAutoFit/>
            </a:bodyPr>
            <a:lstStyle/>
            <a:p>
              <a:pPr defTabSz="457200" eaLnBrk="1" fontAlgn="auto" hangingPunct="1">
                <a:spcBef>
                  <a:spcPts val="0"/>
                </a:spcBef>
                <a:spcAft>
                  <a:spcPts val="0"/>
                </a:spcAft>
                <a:defRPr/>
              </a:pPr>
              <a:r>
                <a:rPr lang="en-US" sz="1800" dirty="0">
                  <a:solidFill>
                    <a:prstClr val="black"/>
                  </a:solidFill>
                  <a:latin typeface="Arial"/>
                  <a:ea typeface="+mn-ea"/>
                  <a:cs typeface="Arial"/>
                </a:rPr>
                <a:t>Positron</a:t>
              </a:r>
              <a:endParaRPr lang="en-US" sz="1800" baseline="30000" dirty="0">
                <a:solidFill>
                  <a:prstClr val="black"/>
                </a:solidFill>
                <a:latin typeface="Arial"/>
                <a:ea typeface="+mn-ea"/>
                <a:cs typeface="Arial"/>
              </a:endParaRPr>
            </a:p>
          </p:txBody>
        </p:sp>
        <p:sp>
          <p:nvSpPr>
            <p:cNvPr id="45" name="Textfeld 44"/>
            <p:cNvSpPr txBox="1"/>
            <p:nvPr/>
          </p:nvSpPr>
          <p:spPr>
            <a:xfrm>
              <a:off x="3205207" y="2910957"/>
              <a:ext cx="1031154" cy="369266"/>
            </a:xfrm>
            <a:prstGeom prst="rect">
              <a:avLst/>
            </a:prstGeom>
            <a:noFill/>
          </p:spPr>
          <p:txBody>
            <a:bodyPr wrap="none">
              <a:spAutoFit/>
            </a:bodyPr>
            <a:lstStyle/>
            <a:p>
              <a:pPr defTabSz="457200" eaLnBrk="1" fontAlgn="auto" hangingPunct="1">
                <a:spcBef>
                  <a:spcPts val="0"/>
                </a:spcBef>
                <a:spcAft>
                  <a:spcPts val="0"/>
                </a:spcAft>
                <a:defRPr/>
              </a:pPr>
              <a:r>
                <a:rPr lang="en-US" sz="1800" dirty="0">
                  <a:solidFill>
                    <a:prstClr val="black"/>
                  </a:solidFill>
                  <a:latin typeface="Arial"/>
                  <a:ea typeface="+mn-ea"/>
                  <a:cs typeface="Arial"/>
                </a:rPr>
                <a:t>Electron</a:t>
              </a:r>
              <a:endParaRPr lang="en-US" sz="1800" baseline="30000" dirty="0">
                <a:solidFill>
                  <a:prstClr val="black"/>
                </a:solidFill>
                <a:latin typeface="Arial"/>
                <a:ea typeface="+mn-ea"/>
                <a:cs typeface="Arial"/>
              </a:endParaRPr>
            </a:p>
          </p:txBody>
        </p:sp>
        <p:cxnSp>
          <p:nvCxnSpPr>
            <p:cNvPr id="49" name="Gerade Verbindung 48"/>
            <p:cNvCxnSpPr>
              <a:cxnSpLocks noChangeShapeType="1"/>
              <a:endCxn id="44" idx="0"/>
            </p:cNvCxnSpPr>
            <p:nvPr/>
          </p:nvCxnSpPr>
          <p:spPr bwMode="auto">
            <a:xfrm flipH="1">
              <a:off x="935266" y="3693454"/>
              <a:ext cx="1003813" cy="201577"/>
            </a:xfrm>
            <a:prstGeom prst="line">
              <a:avLst/>
            </a:prstGeom>
            <a:noFill/>
            <a:ln w="9525">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52" name="Gerade Verbindung 51"/>
            <p:cNvCxnSpPr>
              <a:cxnSpLocks noChangeShapeType="1"/>
              <a:stCxn id="45" idx="1"/>
            </p:cNvCxnSpPr>
            <p:nvPr/>
          </p:nvCxnSpPr>
          <p:spPr bwMode="auto">
            <a:xfrm flipH="1">
              <a:off x="2640000" y="3095590"/>
              <a:ext cx="565207" cy="155031"/>
            </a:xfrm>
            <a:prstGeom prst="line">
              <a:avLst/>
            </a:prstGeom>
            <a:noFill/>
            <a:ln w="9525">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7034892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92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ierung 2318"/>
          <p:cNvGrpSpPr>
            <a:grpSpLocks/>
          </p:cNvGrpSpPr>
          <p:nvPr/>
        </p:nvGrpSpPr>
        <p:grpSpPr bwMode="auto">
          <a:xfrm>
            <a:off x="4114800" y="3343275"/>
            <a:ext cx="850900" cy="1182688"/>
            <a:chOff x="7178372" y="4800407"/>
            <a:chExt cx="851078" cy="1182601"/>
          </a:xfrm>
        </p:grpSpPr>
        <p:sp>
          <p:nvSpPr>
            <p:cNvPr id="2301" name="Halbbogen 2300"/>
            <p:cNvSpPr/>
            <p:nvPr/>
          </p:nvSpPr>
          <p:spPr bwMode="auto">
            <a:xfrm rot="17968242" flipH="1">
              <a:off x="7099142" y="5067001"/>
              <a:ext cx="1142916" cy="609728"/>
            </a:xfrm>
            <a:prstGeom prst="blockArc">
              <a:avLst/>
            </a:prstGeom>
            <a:solidFill>
              <a:srgbClr val="FF0000"/>
            </a:soli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2302" name="Halbbogen 2301"/>
            <p:cNvSpPr/>
            <p:nvPr/>
          </p:nvSpPr>
          <p:spPr bwMode="auto">
            <a:xfrm rot="17968242" flipH="1" flipV="1">
              <a:off x="7099142" y="5067001"/>
              <a:ext cx="1142916" cy="609728"/>
            </a:xfrm>
            <a:prstGeom prst="blockArc">
              <a:avLst/>
            </a:prstGeom>
            <a:solidFill>
              <a:srgbClr val="008000"/>
            </a:soli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190469" name="Rechteck 2302"/>
            <p:cNvSpPr>
              <a:spLocks noChangeArrowheads="1"/>
            </p:cNvSpPr>
            <p:nvPr/>
          </p:nvSpPr>
          <p:spPr bwMode="auto">
            <a:xfrm rot="17968242" flipH="1">
              <a:off x="7216472" y="5411508"/>
              <a:ext cx="533400" cy="609600"/>
            </a:xfrm>
            <a:prstGeom prst="rect">
              <a:avLst/>
            </a:prstGeom>
            <a:solidFill>
              <a:schemeClr val="bg1"/>
            </a:solidFill>
            <a:ln>
              <a:noFill/>
            </a:ln>
            <a:extLst>
              <a:ext uri="{91240B29-F687-4F45-9708-019B960494DF}">
                <a14:hiddenLine xmlns:a14="http://schemas.microsoft.com/office/drawing/2010/main" w="12700">
                  <a:solidFill>
                    <a:srgbClr val="000000"/>
                  </a:solidFill>
                  <a:round/>
                  <a:headEnd/>
                  <a:tailEnd/>
                </a14:hiddenLine>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470" name="Textfeld 2316"/>
            <p:cNvSpPr txBox="1">
              <a:spLocks noChangeArrowheads="1"/>
            </p:cNvSpPr>
            <p:nvPr/>
          </p:nvSpPr>
          <p:spPr bwMode="auto">
            <a:xfrm rot="2014966">
              <a:off x="7320172" y="5101585"/>
              <a:ext cx="3143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ctr"/>
              <a:r>
                <a:rPr lang="en-US" altLang="de-DE" sz="1400">
                  <a:cs typeface="Arial" charset="0"/>
                </a:rPr>
                <a:t>N</a:t>
              </a:r>
            </a:p>
          </p:txBody>
        </p:sp>
        <p:sp>
          <p:nvSpPr>
            <p:cNvPr id="190471" name="Textfeld 2317"/>
            <p:cNvSpPr txBox="1">
              <a:spLocks noChangeArrowheads="1"/>
            </p:cNvSpPr>
            <p:nvPr/>
          </p:nvSpPr>
          <p:spPr bwMode="auto">
            <a:xfrm rot="2014966">
              <a:off x="7715129" y="5323696"/>
              <a:ext cx="3143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ctr"/>
              <a:r>
                <a:rPr lang="en-US" altLang="de-DE" sz="1400">
                  <a:cs typeface="Arial" charset="0"/>
                </a:rPr>
                <a:t>S</a:t>
              </a:r>
            </a:p>
          </p:txBody>
        </p:sp>
      </p:grpSp>
      <p:sp>
        <p:nvSpPr>
          <p:cNvPr id="127" name="Rechteck 126"/>
          <p:cNvSpPr/>
          <p:nvPr/>
        </p:nvSpPr>
        <p:spPr bwMode="auto">
          <a:xfrm>
            <a:off x="3048000" y="1752600"/>
            <a:ext cx="3124200" cy="1219200"/>
          </a:xfrm>
          <a:prstGeom prst="rect">
            <a:avLst/>
          </a:prstGeom>
          <a:solidFill>
            <a:schemeClr val="accent3">
              <a:lumMod val="85000"/>
            </a:schemeClr>
          </a:soli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190473" name="Text Box 2"/>
          <p:cNvSpPr txBox="1">
            <a:spLocks noChangeArrowheads="1"/>
          </p:cNvSpPr>
          <p:nvPr/>
        </p:nvSpPr>
        <p:spPr bwMode="auto">
          <a:xfrm>
            <a:off x="457200" y="254000"/>
            <a:ext cx="34239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b="1" dirty="0" smtClean="0">
                <a:solidFill>
                  <a:srgbClr val="3075B5"/>
                </a:solidFill>
                <a:latin typeface="+mj-lt"/>
              </a:rPr>
              <a:t>Photomultiplier-Tubes</a:t>
            </a:r>
            <a:endParaRPr lang="en-US" altLang="de-DE" b="1" dirty="0">
              <a:solidFill>
                <a:srgbClr val="3075B5"/>
              </a:solidFill>
              <a:latin typeface="+mj-lt"/>
            </a:endParaRPr>
          </a:p>
        </p:txBody>
      </p:sp>
      <p:sp>
        <p:nvSpPr>
          <p:cNvPr id="190474" name="Rechteck 125"/>
          <p:cNvSpPr>
            <a:spLocks noChangeArrowheads="1"/>
          </p:cNvSpPr>
          <p:nvPr/>
        </p:nvSpPr>
        <p:spPr bwMode="auto">
          <a:xfrm>
            <a:off x="3124200" y="1828800"/>
            <a:ext cx="2971800" cy="1066800"/>
          </a:xfrm>
          <a:prstGeom prst="rect">
            <a:avLst/>
          </a:prstGeom>
          <a:solidFill>
            <a:schemeClr val="accent1"/>
          </a:soli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33" name="Halbbogen 132"/>
          <p:cNvSpPr/>
          <p:nvPr/>
        </p:nvSpPr>
        <p:spPr bwMode="auto">
          <a:xfrm rot="20720803" flipV="1">
            <a:off x="3236913" y="2555875"/>
            <a:ext cx="533400" cy="354013"/>
          </a:xfrm>
          <a:prstGeom prst="blockArc">
            <a:avLst/>
          </a:prstGeom>
          <a:gradFill flip="none" rotWithShape="1">
            <a:gsLst>
              <a:gs pos="0">
                <a:srgbClr val="FF6600"/>
              </a:gs>
              <a:gs pos="100000">
                <a:srgbClr val="FF0000"/>
              </a:gs>
            </a:gsLst>
            <a:lin ang="16200000" scaled="0"/>
            <a:tileRect/>
          </a:gra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190476" name="Rechteck 133"/>
          <p:cNvSpPr>
            <a:spLocks noChangeArrowheads="1"/>
          </p:cNvSpPr>
          <p:nvPr/>
        </p:nvSpPr>
        <p:spPr bwMode="auto">
          <a:xfrm>
            <a:off x="3048000" y="1905000"/>
            <a:ext cx="76200" cy="914400"/>
          </a:xfrm>
          <a:prstGeom prst="rect">
            <a:avLst/>
          </a:prstGeom>
          <a:gradFill rotWithShape="1">
            <a:gsLst>
              <a:gs pos="0">
                <a:srgbClr val="FF6600"/>
              </a:gs>
              <a:gs pos="100000">
                <a:srgbClr val="FF0000"/>
              </a:gs>
            </a:gsLst>
            <a:lin ang="0" scaled="1"/>
          </a:gra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819" name="Bogen 818"/>
          <p:cNvSpPr/>
          <p:nvPr/>
        </p:nvSpPr>
        <p:spPr bwMode="auto">
          <a:xfrm>
            <a:off x="2743200" y="2133600"/>
            <a:ext cx="762000" cy="1447800"/>
          </a:xfrm>
          <a:prstGeom prst="arc">
            <a:avLst>
              <a:gd name="adj1" fmla="val 16200000"/>
              <a:gd name="adj2" fmla="val 20805657"/>
            </a:avLst>
          </a:prstGeom>
          <a:noFill/>
          <a:ln w="19050" cap="flat" cmpd="sng" algn="ctr">
            <a:solidFill>
              <a:srgbClr val="FFFF00"/>
            </a:solidFill>
            <a:prstDash val="solid"/>
            <a:round/>
            <a:headEnd type="none" w="med" len="med"/>
            <a:tailEnd type="none" w="med" len="med"/>
          </a:ln>
          <a:effectLst/>
        </p:spPr>
        <p:txBody>
          <a:bodyPr/>
          <a:lstStyle/>
          <a:p>
            <a:pPr>
              <a:defRPr/>
            </a:pPr>
            <a:endParaRPr lang="en-US">
              <a:ea typeface="ＭＳ Ｐゴシック" charset="-128"/>
            </a:endParaRPr>
          </a:p>
        </p:txBody>
      </p:sp>
      <p:grpSp>
        <p:nvGrpSpPr>
          <p:cNvPr id="3" name="Gruppierung 1361"/>
          <p:cNvGrpSpPr>
            <a:grpSpLocks/>
          </p:cNvGrpSpPr>
          <p:nvPr/>
        </p:nvGrpSpPr>
        <p:grpSpPr bwMode="auto">
          <a:xfrm>
            <a:off x="3505200" y="1905000"/>
            <a:ext cx="619125" cy="922338"/>
            <a:chOff x="3582372" y="5183801"/>
            <a:chExt cx="619484" cy="923055"/>
          </a:xfrm>
        </p:grpSpPr>
        <p:sp>
          <p:nvSpPr>
            <p:cNvPr id="190479" name="Freihandform 821"/>
            <p:cNvSpPr>
              <a:spLocks noChangeArrowheads="1"/>
            </p:cNvSpPr>
            <p:nvPr/>
          </p:nvSpPr>
          <p:spPr bwMode="auto">
            <a:xfrm>
              <a:off x="3582372" y="51838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480" name="Freihandform 822"/>
            <p:cNvSpPr>
              <a:spLocks noChangeArrowheads="1"/>
            </p:cNvSpPr>
            <p:nvPr/>
          </p:nvSpPr>
          <p:spPr bwMode="auto">
            <a:xfrm rot="494774">
              <a:off x="3641709" y="52151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481" name="Freihandform 823"/>
            <p:cNvSpPr>
              <a:spLocks noChangeArrowheads="1"/>
            </p:cNvSpPr>
            <p:nvPr/>
          </p:nvSpPr>
          <p:spPr bwMode="auto">
            <a:xfrm>
              <a:off x="3592256" y="51924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4" name="Gruppierung 1367"/>
          <p:cNvGrpSpPr>
            <a:grpSpLocks/>
          </p:cNvGrpSpPr>
          <p:nvPr/>
        </p:nvGrpSpPr>
        <p:grpSpPr bwMode="auto">
          <a:xfrm>
            <a:off x="3951288" y="1882775"/>
            <a:ext cx="690562" cy="947738"/>
            <a:chOff x="4033605" y="5154687"/>
            <a:chExt cx="690713" cy="947655"/>
          </a:xfrm>
        </p:grpSpPr>
        <p:grpSp>
          <p:nvGrpSpPr>
            <p:cNvPr id="190483" name="Gruppierung 828"/>
            <p:cNvGrpSpPr>
              <a:grpSpLocks/>
            </p:cNvGrpSpPr>
            <p:nvPr/>
          </p:nvGrpSpPr>
          <p:grpSpPr bwMode="auto">
            <a:xfrm rot="931885" flipV="1">
              <a:off x="4059748" y="5238877"/>
              <a:ext cx="639532" cy="863465"/>
              <a:chOff x="915371" y="2745401"/>
              <a:chExt cx="619484" cy="923055"/>
            </a:xfrm>
          </p:grpSpPr>
          <p:sp>
            <p:nvSpPr>
              <p:cNvPr id="190484" name="Freihandform 829"/>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485" name="Freihandform 830"/>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486" name="Freihandform 831"/>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487" name="Gruppierung 1366"/>
            <p:cNvGrpSpPr>
              <a:grpSpLocks/>
            </p:cNvGrpSpPr>
            <p:nvPr/>
          </p:nvGrpSpPr>
          <p:grpSpPr bwMode="auto">
            <a:xfrm>
              <a:off x="4033605" y="5154687"/>
              <a:ext cx="690713" cy="892255"/>
              <a:chOff x="4033605" y="5154687"/>
              <a:chExt cx="690713" cy="892255"/>
            </a:xfrm>
          </p:grpSpPr>
          <p:grpSp>
            <p:nvGrpSpPr>
              <p:cNvPr id="190488" name="Gruppierung 824"/>
              <p:cNvGrpSpPr>
                <a:grpSpLocks/>
              </p:cNvGrpSpPr>
              <p:nvPr/>
            </p:nvGrpSpPr>
            <p:grpSpPr bwMode="auto">
              <a:xfrm rot="624764" flipV="1">
                <a:off x="4033605" y="5201440"/>
                <a:ext cx="619906" cy="845502"/>
                <a:chOff x="915371" y="2745401"/>
                <a:chExt cx="619484" cy="923055"/>
              </a:xfrm>
            </p:grpSpPr>
            <p:sp>
              <p:nvSpPr>
                <p:cNvPr id="190489" name="Freihandform 825"/>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490" name="Freihandform 826"/>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491" name="Freihandform 827"/>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492" name="Gruppierung 833"/>
              <p:cNvGrpSpPr>
                <a:grpSpLocks/>
              </p:cNvGrpSpPr>
              <p:nvPr/>
            </p:nvGrpSpPr>
            <p:grpSpPr bwMode="auto">
              <a:xfrm rot="554766" flipV="1">
                <a:off x="4038683" y="5154687"/>
                <a:ext cx="685635" cy="892026"/>
                <a:chOff x="915371" y="2745401"/>
                <a:chExt cx="619484" cy="923055"/>
              </a:xfrm>
            </p:grpSpPr>
            <p:sp>
              <p:nvSpPr>
                <p:cNvPr id="190493" name="Freihandform 834"/>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494" name="Freihandform 835"/>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495" name="Freihandform 836"/>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nvGrpSpPr>
          <p:cNvPr id="9" name="Gruppierung 1362"/>
          <p:cNvGrpSpPr>
            <a:grpSpLocks/>
          </p:cNvGrpSpPr>
          <p:nvPr/>
        </p:nvGrpSpPr>
        <p:grpSpPr bwMode="auto">
          <a:xfrm>
            <a:off x="4267200" y="1905000"/>
            <a:ext cx="838200" cy="947738"/>
            <a:chOff x="4343400" y="5181599"/>
            <a:chExt cx="838200" cy="947655"/>
          </a:xfrm>
        </p:grpSpPr>
        <p:grpSp>
          <p:nvGrpSpPr>
            <p:cNvPr id="190497" name="Gruppierung 838"/>
            <p:cNvGrpSpPr>
              <a:grpSpLocks/>
            </p:cNvGrpSpPr>
            <p:nvPr/>
          </p:nvGrpSpPr>
          <p:grpSpPr bwMode="auto">
            <a:xfrm flipV="1">
              <a:off x="4343400" y="5181599"/>
              <a:ext cx="838200" cy="947655"/>
              <a:chOff x="1060833" y="4085686"/>
              <a:chExt cx="690713" cy="947655"/>
            </a:xfrm>
          </p:grpSpPr>
          <p:grpSp>
            <p:nvGrpSpPr>
              <p:cNvPr id="190498" name="Gruppierung 165"/>
              <p:cNvGrpSpPr>
                <a:grpSpLocks/>
              </p:cNvGrpSpPr>
              <p:nvPr/>
            </p:nvGrpSpPr>
            <p:grpSpPr bwMode="auto">
              <a:xfrm rot="624764" flipV="1">
                <a:off x="1060830" y="4132439"/>
                <a:ext cx="619904" cy="845502"/>
                <a:chOff x="915371" y="2745401"/>
                <a:chExt cx="619484" cy="923055"/>
              </a:xfrm>
            </p:grpSpPr>
            <p:sp>
              <p:nvSpPr>
                <p:cNvPr id="190499" name="Freihandform 848"/>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00" name="Freihandform 849"/>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01" name="Freihandform 850"/>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502" name="Gruppierung 169"/>
              <p:cNvGrpSpPr>
                <a:grpSpLocks/>
              </p:cNvGrpSpPr>
              <p:nvPr/>
            </p:nvGrpSpPr>
            <p:grpSpPr bwMode="auto">
              <a:xfrm rot="931885" flipV="1">
                <a:off x="1086973" y="4169875"/>
                <a:ext cx="639531" cy="863465"/>
                <a:chOff x="915371" y="2745401"/>
                <a:chExt cx="619484" cy="923055"/>
              </a:xfrm>
            </p:grpSpPr>
            <p:sp>
              <p:nvSpPr>
                <p:cNvPr id="190503" name="Freihandform 845"/>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04" name="Freihandform 846"/>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05" name="Freihandform 847"/>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506" name="Gruppierung 174"/>
              <p:cNvGrpSpPr>
                <a:grpSpLocks/>
              </p:cNvGrpSpPr>
              <p:nvPr/>
            </p:nvGrpSpPr>
            <p:grpSpPr bwMode="auto">
              <a:xfrm rot="554766" flipV="1">
                <a:off x="1065913" y="4085680"/>
                <a:ext cx="685635" cy="892028"/>
                <a:chOff x="915371" y="2745401"/>
                <a:chExt cx="619484" cy="923055"/>
              </a:xfrm>
            </p:grpSpPr>
            <p:sp>
              <p:nvSpPr>
                <p:cNvPr id="190507" name="Freihandform 842"/>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08" name="Freihandform 843"/>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09" name="Freihandform 844"/>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0510" name="Gruppierung 851"/>
            <p:cNvGrpSpPr>
              <a:grpSpLocks/>
            </p:cNvGrpSpPr>
            <p:nvPr/>
          </p:nvGrpSpPr>
          <p:grpSpPr bwMode="auto">
            <a:xfrm rot="169671" flipV="1">
              <a:off x="4441069" y="5182118"/>
              <a:ext cx="718136" cy="888037"/>
              <a:chOff x="1060833" y="4085686"/>
              <a:chExt cx="690713" cy="947655"/>
            </a:xfrm>
          </p:grpSpPr>
          <p:grpSp>
            <p:nvGrpSpPr>
              <p:cNvPr id="190511" name="Gruppierung 165"/>
              <p:cNvGrpSpPr>
                <a:grpSpLocks/>
              </p:cNvGrpSpPr>
              <p:nvPr/>
            </p:nvGrpSpPr>
            <p:grpSpPr bwMode="auto">
              <a:xfrm rot="624764" flipV="1">
                <a:off x="1060830" y="4132439"/>
                <a:ext cx="619904" cy="845502"/>
                <a:chOff x="915371" y="2745401"/>
                <a:chExt cx="619484" cy="923055"/>
              </a:xfrm>
            </p:grpSpPr>
            <p:sp>
              <p:nvSpPr>
                <p:cNvPr id="190512" name="Freihandform 861"/>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13" name="Freihandform 862"/>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14" name="Freihandform 863"/>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515" name="Gruppierung 169"/>
              <p:cNvGrpSpPr>
                <a:grpSpLocks/>
              </p:cNvGrpSpPr>
              <p:nvPr/>
            </p:nvGrpSpPr>
            <p:grpSpPr bwMode="auto">
              <a:xfrm rot="931885" flipV="1">
                <a:off x="1086971" y="4169875"/>
                <a:ext cx="639531" cy="863465"/>
                <a:chOff x="915371" y="2745401"/>
                <a:chExt cx="619484" cy="923055"/>
              </a:xfrm>
            </p:grpSpPr>
            <p:sp>
              <p:nvSpPr>
                <p:cNvPr id="190516" name="Freihandform 858"/>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17" name="Freihandform 859"/>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18" name="Freihandform 860"/>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519" name="Gruppierung 174"/>
              <p:cNvGrpSpPr>
                <a:grpSpLocks/>
              </p:cNvGrpSpPr>
              <p:nvPr/>
            </p:nvGrpSpPr>
            <p:grpSpPr bwMode="auto">
              <a:xfrm rot="554766" flipV="1">
                <a:off x="1065915" y="4085672"/>
                <a:ext cx="685635" cy="892030"/>
                <a:chOff x="915371" y="2745401"/>
                <a:chExt cx="619484" cy="923055"/>
              </a:xfrm>
            </p:grpSpPr>
            <p:sp>
              <p:nvSpPr>
                <p:cNvPr id="190520" name="Freihandform 855"/>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21" name="Freihandform 856"/>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22" name="Freihandform 857"/>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nvGrpSpPr>
          <p:cNvPr id="18" name="Gruppierung 1363"/>
          <p:cNvGrpSpPr>
            <a:grpSpLocks/>
          </p:cNvGrpSpPr>
          <p:nvPr/>
        </p:nvGrpSpPr>
        <p:grpSpPr bwMode="auto">
          <a:xfrm>
            <a:off x="4724400" y="1828800"/>
            <a:ext cx="838200" cy="990600"/>
            <a:chOff x="4800600" y="5105400"/>
            <a:chExt cx="838200" cy="990600"/>
          </a:xfrm>
        </p:grpSpPr>
        <p:grpSp>
          <p:nvGrpSpPr>
            <p:cNvPr id="190524" name="Gruppierung 864"/>
            <p:cNvGrpSpPr>
              <a:grpSpLocks/>
            </p:cNvGrpSpPr>
            <p:nvPr/>
          </p:nvGrpSpPr>
          <p:grpSpPr bwMode="auto">
            <a:xfrm flipV="1">
              <a:off x="4800600" y="5105400"/>
              <a:ext cx="762000" cy="990600"/>
              <a:chOff x="1524000" y="3105933"/>
              <a:chExt cx="838200" cy="965921"/>
            </a:xfrm>
          </p:grpSpPr>
          <p:grpSp>
            <p:nvGrpSpPr>
              <p:cNvPr id="190525" name="Gruppierung 211"/>
              <p:cNvGrpSpPr>
                <a:grpSpLocks/>
              </p:cNvGrpSpPr>
              <p:nvPr/>
            </p:nvGrpSpPr>
            <p:grpSpPr bwMode="auto">
              <a:xfrm flipV="1">
                <a:off x="1523992" y="3124200"/>
                <a:ext cx="838206" cy="947668"/>
                <a:chOff x="1060830" y="4085672"/>
                <a:chExt cx="690720" cy="947668"/>
              </a:xfrm>
            </p:grpSpPr>
            <p:grpSp>
              <p:nvGrpSpPr>
                <p:cNvPr id="190526" name="Gruppierung 165"/>
                <p:cNvGrpSpPr>
                  <a:grpSpLocks/>
                </p:cNvGrpSpPr>
                <p:nvPr/>
              </p:nvGrpSpPr>
              <p:grpSpPr bwMode="auto">
                <a:xfrm rot="624764" flipV="1">
                  <a:off x="1060830" y="4132439"/>
                  <a:ext cx="619904" cy="845502"/>
                  <a:chOff x="915371" y="2745401"/>
                  <a:chExt cx="619484" cy="923055"/>
                </a:xfrm>
              </p:grpSpPr>
              <p:sp>
                <p:nvSpPr>
                  <p:cNvPr id="190527" name="Freihandform 888"/>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28" name="Freihandform 889"/>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29" name="Freihandform 890"/>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530" name="Gruppierung 169"/>
                <p:cNvGrpSpPr>
                  <a:grpSpLocks/>
                </p:cNvGrpSpPr>
                <p:nvPr/>
              </p:nvGrpSpPr>
              <p:grpSpPr bwMode="auto">
                <a:xfrm rot="931885" flipV="1">
                  <a:off x="1086971" y="4169875"/>
                  <a:ext cx="639531" cy="863465"/>
                  <a:chOff x="915371" y="2745401"/>
                  <a:chExt cx="619484" cy="923055"/>
                </a:xfrm>
              </p:grpSpPr>
              <p:sp>
                <p:nvSpPr>
                  <p:cNvPr id="190531" name="Freihandform 885"/>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32" name="Freihandform 886"/>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33" name="Freihandform 887"/>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534" name="Gruppierung 174"/>
                <p:cNvGrpSpPr>
                  <a:grpSpLocks/>
                </p:cNvGrpSpPr>
                <p:nvPr/>
              </p:nvGrpSpPr>
              <p:grpSpPr bwMode="auto">
                <a:xfrm rot="554766" flipV="1">
                  <a:off x="1065915" y="4085672"/>
                  <a:ext cx="685635" cy="892030"/>
                  <a:chOff x="915371" y="2745401"/>
                  <a:chExt cx="619484" cy="923055"/>
                </a:xfrm>
              </p:grpSpPr>
              <p:sp>
                <p:nvSpPr>
                  <p:cNvPr id="190535" name="Freihandform 882"/>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36" name="Freihandform 883"/>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37" name="Freihandform 884"/>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0538" name="Gruppierung 224"/>
              <p:cNvGrpSpPr>
                <a:grpSpLocks/>
              </p:cNvGrpSpPr>
              <p:nvPr/>
            </p:nvGrpSpPr>
            <p:grpSpPr bwMode="auto">
              <a:xfrm rot="169671" flipV="1">
                <a:off x="1622128" y="3105923"/>
                <a:ext cx="718146" cy="906856"/>
                <a:chOff x="1060830" y="4085664"/>
                <a:chExt cx="690722" cy="947676"/>
              </a:xfrm>
            </p:grpSpPr>
            <p:grpSp>
              <p:nvGrpSpPr>
                <p:cNvPr id="190539" name="Gruppierung 165"/>
                <p:cNvGrpSpPr>
                  <a:grpSpLocks/>
                </p:cNvGrpSpPr>
                <p:nvPr/>
              </p:nvGrpSpPr>
              <p:grpSpPr bwMode="auto">
                <a:xfrm rot="624764" flipV="1">
                  <a:off x="1060830" y="4132439"/>
                  <a:ext cx="619904" cy="845502"/>
                  <a:chOff x="915371" y="2745401"/>
                  <a:chExt cx="619484" cy="923055"/>
                </a:xfrm>
              </p:grpSpPr>
              <p:sp>
                <p:nvSpPr>
                  <p:cNvPr id="190540" name="Freihandform 876"/>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41" name="Freihandform 877"/>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42" name="Freihandform 878"/>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543" name="Gruppierung 169"/>
                <p:cNvGrpSpPr>
                  <a:grpSpLocks/>
                </p:cNvGrpSpPr>
                <p:nvPr/>
              </p:nvGrpSpPr>
              <p:grpSpPr bwMode="auto">
                <a:xfrm rot="931885" flipV="1">
                  <a:off x="1086969" y="4169875"/>
                  <a:ext cx="639531" cy="863465"/>
                  <a:chOff x="915371" y="2745401"/>
                  <a:chExt cx="619484" cy="923055"/>
                </a:xfrm>
              </p:grpSpPr>
              <p:sp>
                <p:nvSpPr>
                  <p:cNvPr id="190544" name="Freihandform 873"/>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45" name="Freihandform 874"/>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46" name="Freihandform 875"/>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547" name="Gruppierung 174"/>
                <p:cNvGrpSpPr>
                  <a:grpSpLocks/>
                </p:cNvGrpSpPr>
                <p:nvPr/>
              </p:nvGrpSpPr>
              <p:grpSpPr bwMode="auto">
                <a:xfrm rot="554766" flipV="1">
                  <a:off x="1065917" y="4085664"/>
                  <a:ext cx="685635" cy="892032"/>
                  <a:chOff x="915371" y="2745401"/>
                  <a:chExt cx="619484" cy="923055"/>
                </a:xfrm>
              </p:grpSpPr>
              <p:sp>
                <p:nvSpPr>
                  <p:cNvPr id="190548" name="Freihandform 870"/>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49" name="Freihandform 871"/>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50" name="Freihandform 872"/>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nvGrpSpPr>
            <p:cNvPr id="190551" name="Gruppierung 891"/>
            <p:cNvGrpSpPr>
              <a:grpSpLocks/>
            </p:cNvGrpSpPr>
            <p:nvPr/>
          </p:nvGrpSpPr>
          <p:grpSpPr bwMode="auto">
            <a:xfrm flipV="1">
              <a:off x="4876800" y="5181600"/>
              <a:ext cx="762000" cy="914400"/>
              <a:chOff x="1524000" y="3105933"/>
              <a:chExt cx="838200" cy="965921"/>
            </a:xfrm>
          </p:grpSpPr>
          <p:grpSp>
            <p:nvGrpSpPr>
              <p:cNvPr id="190552" name="Gruppierung 211"/>
              <p:cNvGrpSpPr>
                <a:grpSpLocks/>
              </p:cNvGrpSpPr>
              <p:nvPr/>
            </p:nvGrpSpPr>
            <p:grpSpPr bwMode="auto">
              <a:xfrm flipV="1">
                <a:off x="1523989" y="3124200"/>
                <a:ext cx="838207" cy="947676"/>
                <a:chOff x="1060830" y="4085664"/>
                <a:chExt cx="690722" cy="947676"/>
              </a:xfrm>
            </p:grpSpPr>
            <p:grpSp>
              <p:nvGrpSpPr>
                <p:cNvPr id="190553" name="Gruppierung 165"/>
                <p:cNvGrpSpPr>
                  <a:grpSpLocks/>
                </p:cNvGrpSpPr>
                <p:nvPr/>
              </p:nvGrpSpPr>
              <p:grpSpPr bwMode="auto">
                <a:xfrm rot="624764" flipV="1">
                  <a:off x="1060830" y="4132439"/>
                  <a:ext cx="619904" cy="845502"/>
                  <a:chOff x="915371" y="2745401"/>
                  <a:chExt cx="619484" cy="923055"/>
                </a:xfrm>
              </p:grpSpPr>
              <p:sp>
                <p:nvSpPr>
                  <p:cNvPr id="190554" name="Freihandform 915"/>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55" name="Freihandform 916"/>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56" name="Freihandform 917"/>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557" name="Gruppierung 169"/>
                <p:cNvGrpSpPr>
                  <a:grpSpLocks/>
                </p:cNvGrpSpPr>
                <p:nvPr/>
              </p:nvGrpSpPr>
              <p:grpSpPr bwMode="auto">
                <a:xfrm rot="931885" flipV="1">
                  <a:off x="1086969" y="4169875"/>
                  <a:ext cx="639531" cy="863465"/>
                  <a:chOff x="915371" y="2745401"/>
                  <a:chExt cx="619484" cy="923055"/>
                </a:xfrm>
              </p:grpSpPr>
              <p:sp>
                <p:nvSpPr>
                  <p:cNvPr id="190558" name="Freihandform 912"/>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59" name="Freihandform 913"/>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60" name="Freihandform 914"/>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561" name="Gruppierung 174"/>
                <p:cNvGrpSpPr>
                  <a:grpSpLocks/>
                </p:cNvGrpSpPr>
                <p:nvPr/>
              </p:nvGrpSpPr>
              <p:grpSpPr bwMode="auto">
                <a:xfrm rot="554766" flipV="1">
                  <a:off x="1065917" y="4085664"/>
                  <a:ext cx="685635" cy="892032"/>
                  <a:chOff x="915371" y="2745401"/>
                  <a:chExt cx="619484" cy="923055"/>
                </a:xfrm>
              </p:grpSpPr>
              <p:sp>
                <p:nvSpPr>
                  <p:cNvPr id="190562" name="Freihandform 909"/>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63" name="Freihandform 910"/>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64" name="Freihandform 911"/>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0565" name="Gruppierung 224"/>
              <p:cNvGrpSpPr>
                <a:grpSpLocks/>
              </p:cNvGrpSpPr>
              <p:nvPr/>
            </p:nvGrpSpPr>
            <p:grpSpPr bwMode="auto">
              <a:xfrm rot="169671" flipV="1">
                <a:off x="1622127" y="3105912"/>
                <a:ext cx="718147" cy="906862"/>
                <a:chOff x="1060830" y="4085660"/>
                <a:chExt cx="690723" cy="947680"/>
              </a:xfrm>
            </p:grpSpPr>
            <p:grpSp>
              <p:nvGrpSpPr>
                <p:cNvPr id="190566" name="Gruppierung 165"/>
                <p:cNvGrpSpPr>
                  <a:grpSpLocks/>
                </p:cNvGrpSpPr>
                <p:nvPr/>
              </p:nvGrpSpPr>
              <p:grpSpPr bwMode="auto">
                <a:xfrm rot="624764" flipV="1">
                  <a:off x="1060830" y="4132439"/>
                  <a:ext cx="619904" cy="845502"/>
                  <a:chOff x="915371" y="2745401"/>
                  <a:chExt cx="619484" cy="923055"/>
                </a:xfrm>
              </p:grpSpPr>
              <p:sp>
                <p:nvSpPr>
                  <p:cNvPr id="190567" name="Freihandform 903"/>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68" name="Freihandform 904"/>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69" name="Freihandform 905"/>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570" name="Gruppierung 169"/>
                <p:cNvGrpSpPr>
                  <a:grpSpLocks/>
                </p:cNvGrpSpPr>
                <p:nvPr/>
              </p:nvGrpSpPr>
              <p:grpSpPr bwMode="auto">
                <a:xfrm rot="931885" flipV="1">
                  <a:off x="1086967" y="4169875"/>
                  <a:ext cx="639531" cy="863465"/>
                  <a:chOff x="915371" y="2745401"/>
                  <a:chExt cx="619484" cy="923055"/>
                </a:xfrm>
              </p:grpSpPr>
              <p:sp>
                <p:nvSpPr>
                  <p:cNvPr id="190571" name="Freihandform 900"/>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72" name="Freihandform 901"/>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73" name="Freihandform 902"/>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574" name="Gruppierung 174"/>
                <p:cNvGrpSpPr>
                  <a:grpSpLocks/>
                </p:cNvGrpSpPr>
                <p:nvPr/>
              </p:nvGrpSpPr>
              <p:grpSpPr bwMode="auto">
                <a:xfrm rot="554766" flipV="1">
                  <a:off x="1065918" y="4085660"/>
                  <a:ext cx="685635" cy="892033"/>
                  <a:chOff x="915371" y="2745401"/>
                  <a:chExt cx="619484" cy="923055"/>
                </a:xfrm>
              </p:grpSpPr>
              <p:sp>
                <p:nvSpPr>
                  <p:cNvPr id="190575" name="Freihandform 897"/>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76" name="Freihandform 898"/>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77" name="Freihandform 899"/>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grpSp>
        <p:nvGrpSpPr>
          <p:cNvPr id="95790" name="Gruppierung 1365"/>
          <p:cNvGrpSpPr>
            <a:grpSpLocks/>
          </p:cNvGrpSpPr>
          <p:nvPr/>
        </p:nvGrpSpPr>
        <p:grpSpPr bwMode="auto">
          <a:xfrm>
            <a:off x="5029200" y="1905000"/>
            <a:ext cx="914400" cy="914400"/>
            <a:chOff x="5105400" y="5181600"/>
            <a:chExt cx="914400" cy="914400"/>
          </a:xfrm>
        </p:grpSpPr>
        <p:grpSp>
          <p:nvGrpSpPr>
            <p:cNvPr id="190579" name="Gruppierung 918"/>
            <p:cNvGrpSpPr>
              <a:grpSpLocks/>
            </p:cNvGrpSpPr>
            <p:nvPr/>
          </p:nvGrpSpPr>
          <p:grpSpPr bwMode="auto">
            <a:xfrm flipV="1">
              <a:off x="5105400" y="5181600"/>
              <a:ext cx="838200" cy="914400"/>
              <a:chOff x="1371599" y="3429000"/>
              <a:chExt cx="838200" cy="990600"/>
            </a:xfrm>
          </p:grpSpPr>
          <p:grpSp>
            <p:nvGrpSpPr>
              <p:cNvPr id="190580" name="Gruppierung 268"/>
              <p:cNvGrpSpPr>
                <a:grpSpLocks/>
              </p:cNvGrpSpPr>
              <p:nvPr/>
            </p:nvGrpSpPr>
            <p:grpSpPr bwMode="auto">
              <a:xfrm flipV="1">
                <a:off x="1371590" y="3428967"/>
                <a:ext cx="762006" cy="990647"/>
                <a:chOff x="1523989" y="3105912"/>
                <a:chExt cx="838207" cy="965964"/>
              </a:xfrm>
            </p:grpSpPr>
            <p:grpSp>
              <p:nvGrpSpPr>
                <p:cNvPr id="190581" name="Gruppierung 211"/>
                <p:cNvGrpSpPr>
                  <a:grpSpLocks/>
                </p:cNvGrpSpPr>
                <p:nvPr/>
              </p:nvGrpSpPr>
              <p:grpSpPr bwMode="auto">
                <a:xfrm flipV="1">
                  <a:off x="1523989" y="3124200"/>
                  <a:ext cx="838207" cy="947676"/>
                  <a:chOff x="1060830" y="4085664"/>
                  <a:chExt cx="690722" cy="947676"/>
                </a:xfrm>
              </p:grpSpPr>
              <p:grpSp>
                <p:nvGrpSpPr>
                  <p:cNvPr id="190582" name="Gruppierung 165"/>
                  <p:cNvGrpSpPr>
                    <a:grpSpLocks/>
                  </p:cNvGrpSpPr>
                  <p:nvPr/>
                </p:nvGrpSpPr>
                <p:grpSpPr bwMode="auto">
                  <a:xfrm rot="624764" flipV="1">
                    <a:off x="1060830" y="4132439"/>
                    <a:ext cx="619904" cy="845502"/>
                    <a:chOff x="915371" y="2745401"/>
                    <a:chExt cx="619484" cy="923055"/>
                  </a:xfrm>
                </p:grpSpPr>
                <p:sp>
                  <p:nvSpPr>
                    <p:cNvPr id="190583" name="Freihandform 970"/>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84" name="Freihandform 971"/>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85" name="Freihandform 972"/>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586" name="Gruppierung 169"/>
                  <p:cNvGrpSpPr>
                    <a:grpSpLocks/>
                  </p:cNvGrpSpPr>
                  <p:nvPr/>
                </p:nvGrpSpPr>
                <p:grpSpPr bwMode="auto">
                  <a:xfrm rot="931885" flipV="1">
                    <a:off x="1086969" y="4169875"/>
                    <a:ext cx="639531" cy="863465"/>
                    <a:chOff x="915371" y="2745401"/>
                    <a:chExt cx="619484" cy="923055"/>
                  </a:xfrm>
                </p:grpSpPr>
                <p:sp>
                  <p:nvSpPr>
                    <p:cNvPr id="190587" name="Freihandform 967"/>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88" name="Freihandform 968"/>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89" name="Freihandform 969"/>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590" name="Gruppierung 174"/>
                  <p:cNvGrpSpPr>
                    <a:grpSpLocks/>
                  </p:cNvGrpSpPr>
                  <p:nvPr/>
                </p:nvGrpSpPr>
                <p:grpSpPr bwMode="auto">
                  <a:xfrm rot="554766" flipV="1">
                    <a:off x="1065917" y="4085664"/>
                    <a:ext cx="685635" cy="892032"/>
                    <a:chOff x="915371" y="2745401"/>
                    <a:chExt cx="619484" cy="923055"/>
                  </a:xfrm>
                </p:grpSpPr>
                <p:sp>
                  <p:nvSpPr>
                    <p:cNvPr id="190591" name="Freihandform 964"/>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92" name="Freihandform 965"/>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93" name="Freihandform 966"/>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0594" name="Gruppierung 224"/>
                <p:cNvGrpSpPr>
                  <a:grpSpLocks/>
                </p:cNvGrpSpPr>
                <p:nvPr/>
              </p:nvGrpSpPr>
              <p:grpSpPr bwMode="auto">
                <a:xfrm rot="169671" flipV="1">
                  <a:off x="1622127" y="3105912"/>
                  <a:ext cx="718147" cy="906862"/>
                  <a:chOff x="1060830" y="4085660"/>
                  <a:chExt cx="690723" cy="947680"/>
                </a:xfrm>
              </p:grpSpPr>
              <p:grpSp>
                <p:nvGrpSpPr>
                  <p:cNvPr id="190595" name="Gruppierung 165"/>
                  <p:cNvGrpSpPr>
                    <a:grpSpLocks/>
                  </p:cNvGrpSpPr>
                  <p:nvPr/>
                </p:nvGrpSpPr>
                <p:grpSpPr bwMode="auto">
                  <a:xfrm rot="624764" flipV="1">
                    <a:off x="1060830" y="4132439"/>
                    <a:ext cx="619904" cy="845502"/>
                    <a:chOff x="915371" y="2745401"/>
                    <a:chExt cx="619484" cy="923055"/>
                  </a:xfrm>
                </p:grpSpPr>
                <p:sp>
                  <p:nvSpPr>
                    <p:cNvPr id="190596" name="Freihandform 958"/>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97" name="Freihandform 959"/>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598" name="Freihandform 960"/>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599" name="Gruppierung 169"/>
                  <p:cNvGrpSpPr>
                    <a:grpSpLocks/>
                  </p:cNvGrpSpPr>
                  <p:nvPr/>
                </p:nvGrpSpPr>
                <p:grpSpPr bwMode="auto">
                  <a:xfrm rot="931885" flipV="1">
                    <a:off x="1086967" y="4169875"/>
                    <a:ext cx="639531" cy="863465"/>
                    <a:chOff x="915371" y="2745401"/>
                    <a:chExt cx="619484" cy="923055"/>
                  </a:xfrm>
                </p:grpSpPr>
                <p:sp>
                  <p:nvSpPr>
                    <p:cNvPr id="190600" name="Freihandform 955"/>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01" name="Freihandform 956"/>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02" name="Freihandform 957"/>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603" name="Gruppierung 174"/>
                  <p:cNvGrpSpPr>
                    <a:grpSpLocks/>
                  </p:cNvGrpSpPr>
                  <p:nvPr/>
                </p:nvGrpSpPr>
                <p:grpSpPr bwMode="auto">
                  <a:xfrm rot="554766" flipV="1">
                    <a:off x="1065918" y="4085660"/>
                    <a:ext cx="685635" cy="892033"/>
                    <a:chOff x="915371" y="2745401"/>
                    <a:chExt cx="619484" cy="923055"/>
                  </a:xfrm>
                </p:grpSpPr>
                <p:sp>
                  <p:nvSpPr>
                    <p:cNvPr id="190604" name="Freihandform 952"/>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05" name="Freihandform 953"/>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06" name="Freihandform 954"/>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nvGrpSpPr>
              <p:cNvPr id="190607" name="Gruppierung 295"/>
              <p:cNvGrpSpPr>
                <a:grpSpLocks/>
              </p:cNvGrpSpPr>
              <p:nvPr/>
            </p:nvGrpSpPr>
            <p:grpSpPr bwMode="auto">
              <a:xfrm flipV="1">
                <a:off x="1447787" y="3428970"/>
                <a:ext cx="762006" cy="990661"/>
                <a:chOff x="1523986" y="3105901"/>
                <a:chExt cx="838207" cy="965979"/>
              </a:xfrm>
            </p:grpSpPr>
            <p:grpSp>
              <p:nvGrpSpPr>
                <p:cNvPr id="190608" name="Gruppierung 211"/>
                <p:cNvGrpSpPr>
                  <a:grpSpLocks/>
                </p:cNvGrpSpPr>
                <p:nvPr/>
              </p:nvGrpSpPr>
              <p:grpSpPr bwMode="auto">
                <a:xfrm flipV="1">
                  <a:off x="1523986" y="3124200"/>
                  <a:ext cx="838207" cy="947680"/>
                  <a:chOff x="1060830" y="4085660"/>
                  <a:chExt cx="690723" cy="947680"/>
                </a:xfrm>
              </p:grpSpPr>
              <p:grpSp>
                <p:nvGrpSpPr>
                  <p:cNvPr id="190609" name="Gruppierung 165"/>
                  <p:cNvGrpSpPr>
                    <a:grpSpLocks/>
                  </p:cNvGrpSpPr>
                  <p:nvPr/>
                </p:nvGrpSpPr>
                <p:grpSpPr bwMode="auto">
                  <a:xfrm rot="624764" flipV="1">
                    <a:off x="1060830" y="4132439"/>
                    <a:ext cx="619904" cy="845502"/>
                    <a:chOff x="915371" y="2745401"/>
                    <a:chExt cx="619484" cy="923055"/>
                  </a:xfrm>
                </p:grpSpPr>
                <p:sp>
                  <p:nvSpPr>
                    <p:cNvPr id="190610" name="Freihandform 944"/>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11" name="Freihandform 945"/>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12" name="Freihandform 946"/>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613" name="Gruppierung 169"/>
                  <p:cNvGrpSpPr>
                    <a:grpSpLocks/>
                  </p:cNvGrpSpPr>
                  <p:nvPr/>
                </p:nvGrpSpPr>
                <p:grpSpPr bwMode="auto">
                  <a:xfrm rot="931885" flipV="1">
                    <a:off x="1086967" y="4169875"/>
                    <a:ext cx="639531" cy="863465"/>
                    <a:chOff x="915371" y="2745401"/>
                    <a:chExt cx="619484" cy="923055"/>
                  </a:xfrm>
                </p:grpSpPr>
                <p:sp>
                  <p:nvSpPr>
                    <p:cNvPr id="190614" name="Freihandform 941"/>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15" name="Freihandform 942"/>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16" name="Freihandform 943"/>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617" name="Gruppierung 174"/>
                  <p:cNvGrpSpPr>
                    <a:grpSpLocks/>
                  </p:cNvGrpSpPr>
                  <p:nvPr/>
                </p:nvGrpSpPr>
                <p:grpSpPr bwMode="auto">
                  <a:xfrm rot="554766" flipV="1">
                    <a:off x="1065918" y="4085660"/>
                    <a:ext cx="685635" cy="892033"/>
                    <a:chOff x="915371" y="2745401"/>
                    <a:chExt cx="619484" cy="923055"/>
                  </a:xfrm>
                </p:grpSpPr>
                <p:sp>
                  <p:nvSpPr>
                    <p:cNvPr id="190618" name="Freihandform 938"/>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19" name="Freihandform 939"/>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20" name="Freihandform 940"/>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0621" name="Gruppierung 224"/>
                <p:cNvGrpSpPr>
                  <a:grpSpLocks/>
                </p:cNvGrpSpPr>
                <p:nvPr/>
              </p:nvGrpSpPr>
              <p:grpSpPr bwMode="auto">
                <a:xfrm rot="169671" flipV="1">
                  <a:off x="1622125" y="3105901"/>
                  <a:ext cx="718147" cy="906864"/>
                  <a:chOff x="1060830" y="4085660"/>
                  <a:chExt cx="690723" cy="947680"/>
                </a:xfrm>
              </p:grpSpPr>
              <p:grpSp>
                <p:nvGrpSpPr>
                  <p:cNvPr id="190622" name="Gruppierung 165"/>
                  <p:cNvGrpSpPr>
                    <a:grpSpLocks/>
                  </p:cNvGrpSpPr>
                  <p:nvPr/>
                </p:nvGrpSpPr>
                <p:grpSpPr bwMode="auto">
                  <a:xfrm rot="624764" flipV="1">
                    <a:off x="1060830" y="4132439"/>
                    <a:ext cx="619904" cy="845502"/>
                    <a:chOff x="915371" y="2745401"/>
                    <a:chExt cx="619484" cy="923055"/>
                  </a:xfrm>
                </p:grpSpPr>
                <p:sp>
                  <p:nvSpPr>
                    <p:cNvPr id="190623" name="Freihandform 932"/>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24" name="Freihandform 933"/>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25" name="Freihandform 934"/>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626" name="Gruppierung 169"/>
                  <p:cNvGrpSpPr>
                    <a:grpSpLocks/>
                  </p:cNvGrpSpPr>
                  <p:nvPr/>
                </p:nvGrpSpPr>
                <p:grpSpPr bwMode="auto">
                  <a:xfrm rot="931885" flipV="1">
                    <a:off x="1086965" y="4169875"/>
                    <a:ext cx="639531" cy="863465"/>
                    <a:chOff x="915371" y="2745401"/>
                    <a:chExt cx="619484" cy="923055"/>
                  </a:xfrm>
                </p:grpSpPr>
                <p:sp>
                  <p:nvSpPr>
                    <p:cNvPr id="190627" name="Freihandform 929"/>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28" name="Freihandform 930"/>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29" name="Freihandform 931"/>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630" name="Gruppierung 174"/>
                  <p:cNvGrpSpPr>
                    <a:grpSpLocks/>
                  </p:cNvGrpSpPr>
                  <p:nvPr/>
                </p:nvGrpSpPr>
                <p:grpSpPr bwMode="auto">
                  <a:xfrm rot="554766" flipV="1">
                    <a:off x="1065918" y="4085660"/>
                    <a:ext cx="685635" cy="892033"/>
                    <a:chOff x="915371" y="2745401"/>
                    <a:chExt cx="619484" cy="923055"/>
                  </a:xfrm>
                </p:grpSpPr>
                <p:sp>
                  <p:nvSpPr>
                    <p:cNvPr id="190631" name="Freihandform 926"/>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32" name="Freihandform 927"/>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33" name="Freihandform 928"/>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grpSp>
          <p:nvGrpSpPr>
            <p:cNvPr id="190634" name="Gruppierung 973"/>
            <p:cNvGrpSpPr>
              <a:grpSpLocks/>
            </p:cNvGrpSpPr>
            <p:nvPr/>
          </p:nvGrpSpPr>
          <p:grpSpPr bwMode="auto">
            <a:xfrm flipV="1">
              <a:off x="5181600" y="5181600"/>
              <a:ext cx="838200" cy="914400"/>
              <a:chOff x="1371599" y="3429000"/>
              <a:chExt cx="838200" cy="990600"/>
            </a:xfrm>
          </p:grpSpPr>
          <p:grpSp>
            <p:nvGrpSpPr>
              <p:cNvPr id="190635" name="Gruppierung 268"/>
              <p:cNvGrpSpPr>
                <a:grpSpLocks/>
              </p:cNvGrpSpPr>
              <p:nvPr/>
            </p:nvGrpSpPr>
            <p:grpSpPr bwMode="auto">
              <a:xfrm flipV="1">
                <a:off x="1371589" y="3428954"/>
                <a:ext cx="762006" cy="990665"/>
                <a:chOff x="1523986" y="3105901"/>
                <a:chExt cx="838207" cy="965979"/>
              </a:xfrm>
            </p:grpSpPr>
            <p:grpSp>
              <p:nvGrpSpPr>
                <p:cNvPr id="190636" name="Gruppierung 211"/>
                <p:cNvGrpSpPr>
                  <a:grpSpLocks/>
                </p:cNvGrpSpPr>
                <p:nvPr/>
              </p:nvGrpSpPr>
              <p:grpSpPr bwMode="auto">
                <a:xfrm flipV="1">
                  <a:off x="1523986" y="3124200"/>
                  <a:ext cx="838207" cy="947680"/>
                  <a:chOff x="1060830" y="4085660"/>
                  <a:chExt cx="690723" cy="947680"/>
                </a:xfrm>
              </p:grpSpPr>
              <p:grpSp>
                <p:nvGrpSpPr>
                  <p:cNvPr id="190637" name="Gruppierung 165"/>
                  <p:cNvGrpSpPr>
                    <a:grpSpLocks/>
                  </p:cNvGrpSpPr>
                  <p:nvPr/>
                </p:nvGrpSpPr>
                <p:grpSpPr bwMode="auto">
                  <a:xfrm rot="624764" flipV="1">
                    <a:off x="1060830" y="4132439"/>
                    <a:ext cx="619904" cy="845502"/>
                    <a:chOff x="915371" y="2745401"/>
                    <a:chExt cx="619484" cy="923055"/>
                  </a:xfrm>
                </p:grpSpPr>
                <p:sp>
                  <p:nvSpPr>
                    <p:cNvPr id="190638" name="Freihandform 1025"/>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39" name="Freihandform 1026"/>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40" name="Freihandform 1027"/>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641" name="Gruppierung 169"/>
                  <p:cNvGrpSpPr>
                    <a:grpSpLocks/>
                  </p:cNvGrpSpPr>
                  <p:nvPr/>
                </p:nvGrpSpPr>
                <p:grpSpPr bwMode="auto">
                  <a:xfrm rot="931885" flipV="1">
                    <a:off x="1086967" y="4169875"/>
                    <a:ext cx="639531" cy="863465"/>
                    <a:chOff x="915371" y="2745401"/>
                    <a:chExt cx="619484" cy="923055"/>
                  </a:xfrm>
                </p:grpSpPr>
                <p:sp>
                  <p:nvSpPr>
                    <p:cNvPr id="190642" name="Freihandform 1022"/>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43" name="Freihandform 1023"/>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44" name="Freihandform 1024"/>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645" name="Gruppierung 174"/>
                  <p:cNvGrpSpPr>
                    <a:grpSpLocks/>
                  </p:cNvGrpSpPr>
                  <p:nvPr/>
                </p:nvGrpSpPr>
                <p:grpSpPr bwMode="auto">
                  <a:xfrm rot="554766" flipV="1">
                    <a:off x="1065918" y="4085660"/>
                    <a:ext cx="685635" cy="892033"/>
                    <a:chOff x="915371" y="2745401"/>
                    <a:chExt cx="619484" cy="923055"/>
                  </a:xfrm>
                </p:grpSpPr>
                <p:sp>
                  <p:nvSpPr>
                    <p:cNvPr id="190646" name="Freihandform 1019"/>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47" name="Freihandform 1020"/>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48" name="Freihandform 1021"/>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0649" name="Gruppierung 224"/>
                <p:cNvGrpSpPr>
                  <a:grpSpLocks/>
                </p:cNvGrpSpPr>
                <p:nvPr/>
              </p:nvGrpSpPr>
              <p:grpSpPr bwMode="auto">
                <a:xfrm rot="169671" flipV="1">
                  <a:off x="1622125" y="3105901"/>
                  <a:ext cx="718147" cy="906864"/>
                  <a:chOff x="1060830" y="4085660"/>
                  <a:chExt cx="690723" cy="947680"/>
                </a:xfrm>
              </p:grpSpPr>
              <p:grpSp>
                <p:nvGrpSpPr>
                  <p:cNvPr id="190650" name="Gruppierung 165"/>
                  <p:cNvGrpSpPr>
                    <a:grpSpLocks/>
                  </p:cNvGrpSpPr>
                  <p:nvPr/>
                </p:nvGrpSpPr>
                <p:grpSpPr bwMode="auto">
                  <a:xfrm rot="624764" flipV="1">
                    <a:off x="1060830" y="4132439"/>
                    <a:ext cx="619904" cy="845502"/>
                    <a:chOff x="915371" y="2745401"/>
                    <a:chExt cx="619484" cy="923055"/>
                  </a:xfrm>
                </p:grpSpPr>
                <p:sp>
                  <p:nvSpPr>
                    <p:cNvPr id="190651" name="Freihandform 1013"/>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52" name="Freihandform 1014"/>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53" name="Freihandform 1015"/>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654" name="Gruppierung 169"/>
                  <p:cNvGrpSpPr>
                    <a:grpSpLocks/>
                  </p:cNvGrpSpPr>
                  <p:nvPr/>
                </p:nvGrpSpPr>
                <p:grpSpPr bwMode="auto">
                  <a:xfrm rot="931885" flipV="1">
                    <a:off x="1086965" y="4169875"/>
                    <a:ext cx="639531" cy="863465"/>
                    <a:chOff x="915371" y="2745401"/>
                    <a:chExt cx="619484" cy="923055"/>
                  </a:xfrm>
                </p:grpSpPr>
                <p:sp>
                  <p:nvSpPr>
                    <p:cNvPr id="190655" name="Freihandform 1010"/>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56" name="Freihandform 1011"/>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57" name="Freihandform 1012"/>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658" name="Gruppierung 174"/>
                  <p:cNvGrpSpPr>
                    <a:grpSpLocks/>
                  </p:cNvGrpSpPr>
                  <p:nvPr/>
                </p:nvGrpSpPr>
                <p:grpSpPr bwMode="auto">
                  <a:xfrm rot="554766" flipV="1">
                    <a:off x="1065918" y="4085660"/>
                    <a:ext cx="685635" cy="892033"/>
                    <a:chOff x="915371" y="2745401"/>
                    <a:chExt cx="619484" cy="923055"/>
                  </a:xfrm>
                </p:grpSpPr>
                <p:sp>
                  <p:nvSpPr>
                    <p:cNvPr id="190659" name="Freihandform 1007"/>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60" name="Freihandform 1008"/>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61" name="Freihandform 1009"/>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nvGrpSpPr>
              <p:cNvPr id="190662" name="Gruppierung 295"/>
              <p:cNvGrpSpPr>
                <a:grpSpLocks/>
              </p:cNvGrpSpPr>
              <p:nvPr/>
            </p:nvGrpSpPr>
            <p:grpSpPr bwMode="auto">
              <a:xfrm flipV="1">
                <a:off x="1447787" y="3428974"/>
                <a:ext cx="762005" cy="990671"/>
                <a:chOff x="1523984" y="3105891"/>
                <a:chExt cx="838206" cy="965989"/>
              </a:xfrm>
            </p:grpSpPr>
            <p:grpSp>
              <p:nvGrpSpPr>
                <p:cNvPr id="190663" name="Gruppierung 211"/>
                <p:cNvGrpSpPr>
                  <a:grpSpLocks/>
                </p:cNvGrpSpPr>
                <p:nvPr/>
              </p:nvGrpSpPr>
              <p:grpSpPr bwMode="auto">
                <a:xfrm flipV="1">
                  <a:off x="1523984" y="3124200"/>
                  <a:ext cx="838206" cy="947680"/>
                  <a:chOff x="1060830" y="4085660"/>
                  <a:chExt cx="690723" cy="947680"/>
                </a:xfrm>
              </p:grpSpPr>
              <p:grpSp>
                <p:nvGrpSpPr>
                  <p:cNvPr id="190664" name="Gruppierung 165"/>
                  <p:cNvGrpSpPr>
                    <a:grpSpLocks/>
                  </p:cNvGrpSpPr>
                  <p:nvPr/>
                </p:nvGrpSpPr>
                <p:grpSpPr bwMode="auto">
                  <a:xfrm rot="624764" flipV="1">
                    <a:off x="1060830" y="4132439"/>
                    <a:ext cx="619904" cy="845502"/>
                    <a:chOff x="915371" y="2745401"/>
                    <a:chExt cx="619484" cy="923055"/>
                  </a:xfrm>
                </p:grpSpPr>
                <p:sp>
                  <p:nvSpPr>
                    <p:cNvPr id="190665" name="Freihandform 999"/>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66" name="Freihandform 1000"/>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67" name="Freihandform 1001"/>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668" name="Gruppierung 169"/>
                  <p:cNvGrpSpPr>
                    <a:grpSpLocks/>
                  </p:cNvGrpSpPr>
                  <p:nvPr/>
                </p:nvGrpSpPr>
                <p:grpSpPr bwMode="auto">
                  <a:xfrm rot="931885" flipV="1">
                    <a:off x="1086965" y="4169875"/>
                    <a:ext cx="639531" cy="863465"/>
                    <a:chOff x="915371" y="2745401"/>
                    <a:chExt cx="619484" cy="923055"/>
                  </a:xfrm>
                </p:grpSpPr>
                <p:sp>
                  <p:nvSpPr>
                    <p:cNvPr id="190669" name="Freihandform 996"/>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70" name="Freihandform 997"/>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71" name="Freihandform 998"/>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672" name="Gruppierung 174"/>
                  <p:cNvGrpSpPr>
                    <a:grpSpLocks/>
                  </p:cNvGrpSpPr>
                  <p:nvPr/>
                </p:nvGrpSpPr>
                <p:grpSpPr bwMode="auto">
                  <a:xfrm rot="554766" flipV="1">
                    <a:off x="1065918" y="4085660"/>
                    <a:ext cx="685635" cy="892033"/>
                    <a:chOff x="915371" y="2745401"/>
                    <a:chExt cx="619484" cy="923055"/>
                  </a:xfrm>
                </p:grpSpPr>
                <p:sp>
                  <p:nvSpPr>
                    <p:cNvPr id="190673" name="Freihandform 993"/>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74" name="Freihandform 994"/>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75" name="Freihandform 995"/>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0676" name="Gruppierung 224"/>
                <p:cNvGrpSpPr>
                  <a:grpSpLocks/>
                </p:cNvGrpSpPr>
                <p:nvPr/>
              </p:nvGrpSpPr>
              <p:grpSpPr bwMode="auto">
                <a:xfrm rot="169671" flipV="1">
                  <a:off x="1622124" y="3105891"/>
                  <a:ext cx="718147" cy="906866"/>
                  <a:chOff x="1060830" y="4085660"/>
                  <a:chExt cx="690723" cy="947680"/>
                </a:xfrm>
              </p:grpSpPr>
              <p:grpSp>
                <p:nvGrpSpPr>
                  <p:cNvPr id="190677" name="Gruppierung 165"/>
                  <p:cNvGrpSpPr>
                    <a:grpSpLocks/>
                  </p:cNvGrpSpPr>
                  <p:nvPr/>
                </p:nvGrpSpPr>
                <p:grpSpPr bwMode="auto">
                  <a:xfrm rot="624764" flipV="1">
                    <a:off x="1060830" y="4132439"/>
                    <a:ext cx="619904" cy="845502"/>
                    <a:chOff x="915371" y="2745401"/>
                    <a:chExt cx="619484" cy="923055"/>
                  </a:xfrm>
                </p:grpSpPr>
                <p:sp>
                  <p:nvSpPr>
                    <p:cNvPr id="190678" name="Freihandform 987"/>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79" name="Freihandform 988"/>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80" name="Freihandform 989"/>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681" name="Gruppierung 169"/>
                  <p:cNvGrpSpPr>
                    <a:grpSpLocks/>
                  </p:cNvGrpSpPr>
                  <p:nvPr/>
                </p:nvGrpSpPr>
                <p:grpSpPr bwMode="auto">
                  <a:xfrm rot="931885" flipV="1">
                    <a:off x="1086963" y="4169875"/>
                    <a:ext cx="639531" cy="863465"/>
                    <a:chOff x="915371" y="2745401"/>
                    <a:chExt cx="619484" cy="923055"/>
                  </a:xfrm>
                </p:grpSpPr>
                <p:sp>
                  <p:nvSpPr>
                    <p:cNvPr id="190682" name="Freihandform 984"/>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83" name="Freihandform 985"/>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84" name="Freihandform 986"/>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685" name="Gruppierung 980"/>
                  <p:cNvGrpSpPr>
                    <a:grpSpLocks/>
                  </p:cNvGrpSpPr>
                  <p:nvPr/>
                </p:nvGrpSpPr>
                <p:grpSpPr bwMode="auto">
                  <a:xfrm rot="554766" flipV="1">
                    <a:off x="1065918" y="4085660"/>
                    <a:ext cx="685635" cy="892033"/>
                    <a:chOff x="915371" y="2745401"/>
                    <a:chExt cx="619484" cy="923055"/>
                  </a:xfrm>
                </p:grpSpPr>
                <p:sp>
                  <p:nvSpPr>
                    <p:cNvPr id="190686" name="Freihandform 981"/>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87" name="Freihandform 982"/>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88" name="Freihandform 983"/>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grpSp>
      <p:grpSp>
        <p:nvGrpSpPr>
          <p:cNvPr id="1365" name="Gruppierung 1364"/>
          <p:cNvGrpSpPr>
            <a:grpSpLocks/>
          </p:cNvGrpSpPr>
          <p:nvPr/>
        </p:nvGrpSpPr>
        <p:grpSpPr bwMode="auto">
          <a:xfrm>
            <a:off x="5562600" y="1817688"/>
            <a:ext cx="381000" cy="838200"/>
            <a:chOff x="5638800" y="5105399"/>
            <a:chExt cx="381000" cy="838201"/>
          </a:xfrm>
        </p:grpSpPr>
        <p:grpSp>
          <p:nvGrpSpPr>
            <p:cNvPr id="190690" name="Gruppierung 1029"/>
            <p:cNvGrpSpPr>
              <a:grpSpLocks/>
            </p:cNvGrpSpPr>
            <p:nvPr/>
          </p:nvGrpSpPr>
          <p:grpSpPr bwMode="auto">
            <a:xfrm rot="-5400000">
              <a:off x="5524500" y="5448300"/>
              <a:ext cx="609600" cy="381000"/>
              <a:chOff x="1600200" y="3352800"/>
              <a:chExt cx="1066800" cy="990600"/>
            </a:xfrm>
          </p:grpSpPr>
          <p:grpSp>
            <p:nvGrpSpPr>
              <p:cNvPr id="190691" name="Gruppierung 461"/>
              <p:cNvGrpSpPr>
                <a:grpSpLocks/>
              </p:cNvGrpSpPr>
              <p:nvPr/>
            </p:nvGrpSpPr>
            <p:grpSpPr bwMode="auto">
              <a:xfrm flipV="1">
                <a:off x="1600190" y="3352771"/>
                <a:ext cx="838198" cy="914483"/>
                <a:chOff x="1371589" y="3428948"/>
                <a:chExt cx="838198" cy="990692"/>
              </a:xfrm>
            </p:grpSpPr>
            <p:grpSp>
              <p:nvGrpSpPr>
                <p:cNvPr id="190692" name="Gruppierung 268"/>
                <p:cNvGrpSpPr>
                  <a:grpSpLocks/>
                </p:cNvGrpSpPr>
                <p:nvPr/>
              </p:nvGrpSpPr>
              <p:grpSpPr bwMode="auto">
                <a:xfrm flipV="1">
                  <a:off x="1371589" y="3428948"/>
                  <a:ext cx="762005" cy="990677"/>
                  <a:chOff x="1523984" y="3105891"/>
                  <a:chExt cx="838206" cy="965989"/>
                </a:xfrm>
              </p:grpSpPr>
              <p:grpSp>
                <p:nvGrpSpPr>
                  <p:cNvPr id="190693" name="Gruppierung 211"/>
                  <p:cNvGrpSpPr>
                    <a:grpSpLocks/>
                  </p:cNvGrpSpPr>
                  <p:nvPr/>
                </p:nvGrpSpPr>
                <p:grpSpPr bwMode="auto">
                  <a:xfrm flipV="1">
                    <a:off x="1523984" y="3124200"/>
                    <a:ext cx="838206" cy="947680"/>
                    <a:chOff x="1060830" y="4085660"/>
                    <a:chExt cx="690723" cy="947680"/>
                  </a:xfrm>
                </p:grpSpPr>
                <p:grpSp>
                  <p:nvGrpSpPr>
                    <p:cNvPr id="190694" name="Gruppierung 165"/>
                    <p:cNvGrpSpPr>
                      <a:grpSpLocks/>
                    </p:cNvGrpSpPr>
                    <p:nvPr/>
                  </p:nvGrpSpPr>
                  <p:grpSpPr bwMode="auto">
                    <a:xfrm rot="624764" flipV="1">
                      <a:off x="1060830" y="4132439"/>
                      <a:ext cx="619904" cy="845502"/>
                      <a:chOff x="915371" y="2745401"/>
                      <a:chExt cx="619484" cy="923055"/>
                    </a:xfrm>
                  </p:grpSpPr>
                  <p:sp>
                    <p:nvSpPr>
                      <p:cNvPr id="190695" name="Freihandform 1192"/>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96" name="Freihandform 1193"/>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697" name="Freihandform 1194"/>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698" name="Gruppierung 169"/>
                    <p:cNvGrpSpPr>
                      <a:grpSpLocks/>
                    </p:cNvGrpSpPr>
                    <p:nvPr/>
                  </p:nvGrpSpPr>
                  <p:grpSpPr bwMode="auto">
                    <a:xfrm rot="931885" flipV="1">
                      <a:off x="1086965" y="4169875"/>
                      <a:ext cx="639531" cy="863465"/>
                      <a:chOff x="915371" y="2745401"/>
                      <a:chExt cx="619484" cy="923055"/>
                    </a:xfrm>
                  </p:grpSpPr>
                  <p:sp>
                    <p:nvSpPr>
                      <p:cNvPr id="190699" name="Freihandform 1189"/>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00" name="Freihandform 1190"/>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01" name="Freihandform 1191"/>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702" name="Gruppierung 174"/>
                    <p:cNvGrpSpPr>
                      <a:grpSpLocks/>
                    </p:cNvGrpSpPr>
                    <p:nvPr/>
                  </p:nvGrpSpPr>
                  <p:grpSpPr bwMode="auto">
                    <a:xfrm rot="554766" flipV="1">
                      <a:off x="1065918" y="4085660"/>
                      <a:ext cx="685635" cy="892033"/>
                      <a:chOff x="915371" y="2745401"/>
                      <a:chExt cx="619484" cy="923055"/>
                    </a:xfrm>
                  </p:grpSpPr>
                  <p:sp>
                    <p:nvSpPr>
                      <p:cNvPr id="190703" name="Freihandform 1186"/>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04" name="Freihandform 1187"/>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05" name="Freihandform 1188"/>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0706" name="Gruppierung 224"/>
                  <p:cNvGrpSpPr>
                    <a:grpSpLocks/>
                  </p:cNvGrpSpPr>
                  <p:nvPr/>
                </p:nvGrpSpPr>
                <p:grpSpPr bwMode="auto">
                  <a:xfrm rot="169671" flipV="1">
                    <a:off x="1622124" y="3105891"/>
                    <a:ext cx="718147" cy="906866"/>
                    <a:chOff x="1060830" y="4085660"/>
                    <a:chExt cx="690723" cy="947680"/>
                  </a:xfrm>
                </p:grpSpPr>
                <p:grpSp>
                  <p:nvGrpSpPr>
                    <p:cNvPr id="190707" name="Gruppierung 165"/>
                    <p:cNvGrpSpPr>
                      <a:grpSpLocks/>
                    </p:cNvGrpSpPr>
                    <p:nvPr/>
                  </p:nvGrpSpPr>
                  <p:grpSpPr bwMode="auto">
                    <a:xfrm rot="624764" flipV="1">
                      <a:off x="1060830" y="4132439"/>
                      <a:ext cx="619904" cy="845502"/>
                      <a:chOff x="915371" y="2745401"/>
                      <a:chExt cx="619484" cy="923055"/>
                    </a:xfrm>
                  </p:grpSpPr>
                  <p:sp>
                    <p:nvSpPr>
                      <p:cNvPr id="190708" name="Freihandform 1180"/>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09" name="Freihandform 1181"/>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10" name="Freihandform 1182"/>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711" name="Gruppierung 169"/>
                    <p:cNvGrpSpPr>
                      <a:grpSpLocks/>
                    </p:cNvGrpSpPr>
                    <p:nvPr/>
                  </p:nvGrpSpPr>
                  <p:grpSpPr bwMode="auto">
                    <a:xfrm rot="931885" flipV="1">
                      <a:off x="1086963" y="4169875"/>
                      <a:ext cx="639531" cy="863465"/>
                      <a:chOff x="915371" y="2745401"/>
                      <a:chExt cx="619484" cy="923055"/>
                    </a:xfrm>
                  </p:grpSpPr>
                  <p:sp>
                    <p:nvSpPr>
                      <p:cNvPr id="190712" name="Freihandform 1177"/>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13" name="Freihandform 1178"/>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14" name="Freihandform 1179"/>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715" name="Gruppierung 174"/>
                    <p:cNvGrpSpPr>
                      <a:grpSpLocks/>
                    </p:cNvGrpSpPr>
                    <p:nvPr/>
                  </p:nvGrpSpPr>
                  <p:grpSpPr bwMode="auto">
                    <a:xfrm rot="554766" flipV="1">
                      <a:off x="1065918" y="4085660"/>
                      <a:ext cx="685635" cy="892033"/>
                      <a:chOff x="915371" y="2745401"/>
                      <a:chExt cx="619484" cy="923055"/>
                    </a:xfrm>
                  </p:grpSpPr>
                  <p:sp>
                    <p:nvSpPr>
                      <p:cNvPr id="190716" name="Freihandform 1174"/>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17" name="Freihandform 1175"/>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18" name="Freihandform 1176"/>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nvGrpSpPr>
                <p:cNvPr id="190719" name="Gruppierung 295"/>
                <p:cNvGrpSpPr>
                  <a:grpSpLocks/>
                </p:cNvGrpSpPr>
                <p:nvPr/>
              </p:nvGrpSpPr>
              <p:grpSpPr bwMode="auto">
                <a:xfrm flipV="1">
                  <a:off x="1447784" y="3428963"/>
                  <a:ext cx="762003" cy="990677"/>
                  <a:chOff x="1523979" y="3105888"/>
                  <a:chExt cx="838204" cy="965992"/>
                </a:xfrm>
              </p:grpSpPr>
              <p:grpSp>
                <p:nvGrpSpPr>
                  <p:cNvPr id="190720" name="Gruppierung 211"/>
                  <p:cNvGrpSpPr>
                    <a:grpSpLocks/>
                  </p:cNvGrpSpPr>
                  <p:nvPr/>
                </p:nvGrpSpPr>
                <p:grpSpPr bwMode="auto">
                  <a:xfrm flipV="1">
                    <a:off x="1523979" y="3124200"/>
                    <a:ext cx="838204" cy="947680"/>
                    <a:chOff x="1060830" y="4085660"/>
                    <a:chExt cx="690723" cy="947680"/>
                  </a:xfrm>
                </p:grpSpPr>
                <p:grpSp>
                  <p:nvGrpSpPr>
                    <p:cNvPr id="190721" name="Gruppierung 165"/>
                    <p:cNvGrpSpPr>
                      <a:grpSpLocks/>
                    </p:cNvGrpSpPr>
                    <p:nvPr/>
                  </p:nvGrpSpPr>
                  <p:grpSpPr bwMode="auto">
                    <a:xfrm rot="624764" flipV="1">
                      <a:off x="1060830" y="4132439"/>
                      <a:ext cx="619904" cy="845502"/>
                      <a:chOff x="915371" y="2745401"/>
                      <a:chExt cx="619484" cy="923055"/>
                    </a:xfrm>
                  </p:grpSpPr>
                  <p:sp>
                    <p:nvSpPr>
                      <p:cNvPr id="190722" name="Freihandform 1166"/>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23" name="Freihandform 1167"/>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24" name="Freihandform 1168"/>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725" name="Gruppierung 169"/>
                    <p:cNvGrpSpPr>
                      <a:grpSpLocks/>
                    </p:cNvGrpSpPr>
                    <p:nvPr/>
                  </p:nvGrpSpPr>
                  <p:grpSpPr bwMode="auto">
                    <a:xfrm rot="931885" flipV="1">
                      <a:off x="1086963" y="4169875"/>
                      <a:ext cx="639531" cy="863465"/>
                      <a:chOff x="915371" y="2745401"/>
                      <a:chExt cx="619484" cy="923055"/>
                    </a:xfrm>
                  </p:grpSpPr>
                  <p:sp>
                    <p:nvSpPr>
                      <p:cNvPr id="190726" name="Freihandform 1163"/>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27" name="Freihandform 1164"/>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28" name="Freihandform 1165"/>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729" name="Gruppierung 174"/>
                    <p:cNvGrpSpPr>
                      <a:grpSpLocks/>
                    </p:cNvGrpSpPr>
                    <p:nvPr/>
                  </p:nvGrpSpPr>
                  <p:grpSpPr bwMode="auto">
                    <a:xfrm rot="554766" flipV="1">
                      <a:off x="1065918" y="4085660"/>
                      <a:ext cx="685635" cy="892033"/>
                      <a:chOff x="915371" y="2745401"/>
                      <a:chExt cx="619484" cy="923055"/>
                    </a:xfrm>
                  </p:grpSpPr>
                  <p:sp>
                    <p:nvSpPr>
                      <p:cNvPr id="190730" name="Freihandform 1160"/>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31" name="Freihandform 1161"/>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32" name="Freihandform 1162"/>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0733" name="Gruppierung 224"/>
                  <p:cNvGrpSpPr>
                    <a:grpSpLocks/>
                  </p:cNvGrpSpPr>
                  <p:nvPr/>
                </p:nvGrpSpPr>
                <p:grpSpPr bwMode="auto">
                  <a:xfrm rot="169671" flipV="1">
                    <a:off x="1622122" y="3105888"/>
                    <a:ext cx="718147" cy="906867"/>
                    <a:chOff x="1060830" y="4085660"/>
                    <a:chExt cx="690723" cy="947680"/>
                  </a:xfrm>
                </p:grpSpPr>
                <p:grpSp>
                  <p:nvGrpSpPr>
                    <p:cNvPr id="190734" name="Gruppierung 165"/>
                    <p:cNvGrpSpPr>
                      <a:grpSpLocks/>
                    </p:cNvGrpSpPr>
                    <p:nvPr/>
                  </p:nvGrpSpPr>
                  <p:grpSpPr bwMode="auto">
                    <a:xfrm rot="624764" flipV="1">
                      <a:off x="1060830" y="4132439"/>
                      <a:ext cx="619904" cy="845502"/>
                      <a:chOff x="915371" y="2745401"/>
                      <a:chExt cx="619484" cy="923055"/>
                    </a:xfrm>
                  </p:grpSpPr>
                  <p:sp>
                    <p:nvSpPr>
                      <p:cNvPr id="190735" name="Freihandform 1154"/>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36" name="Freihandform 1155"/>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37" name="Freihandform 1156"/>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738" name="Gruppierung 169"/>
                    <p:cNvGrpSpPr>
                      <a:grpSpLocks/>
                    </p:cNvGrpSpPr>
                    <p:nvPr/>
                  </p:nvGrpSpPr>
                  <p:grpSpPr bwMode="auto">
                    <a:xfrm rot="931885" flipV="1">
                      <a:off x="1086961" y="4169875"/>
                      <a:ext cx="639531" cy="863465"/>
                      <a:chOff x="915371" y="2745401"/>
                      <a:chExt cx="619484" cy="923055"/>
                    </a:xfrm>
                  </p:grpSpPr>
                  <p:sp>
                    <p:nvSpPr>
                      <p:cNvPr id="190739" name="Freihandform 1151"/>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40" name="Freihandform 1152"/>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41" name="Freihandform 1153"/>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742" name="Gruppierung 174"/>
                    <p:cNvGrpSpPr>
                      <a:grpSpLocks/>
                    </p:cNvGrpSpPr>
                    <p:nvPr/>
                  </p:nvGrpSpPr>
                  <p:grpSpPr bwMode="auto">
                    <a:xfrm rot="554766" flipV="1">
                      <a:off x="1065918" y="4085660"/>
                      <a:ext cx="685635" cy="892033"/>
                      <a:chOff x="915371" y="2745401"/>
                      <a:chExt cx="619484" cy="923055"/>
                    </a:xfrm>
                  </p:grpSpPr>
                  <p:sp>
                    <p:nvSpPr>
                      <p:cNvPr id="190743" name="Freihandform 1148"/>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44" name="Freihandform 1149"/>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45" name="Freihandform 1150"/>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grpSp>
            <p:nvGrpSpPr>
              <p:cNvPr id="190746" name="Gruppierung 536"/>
              <p:cNvGrpSpPr>
                <a:grpSpLocks/>
              </p:cNvGrpSpPr>
              <p:nvPr/>
            </p:nvGrpSpPr>
            <p:grpSpPr bwMode="auto">
              <a:xfrm flipV="1">
                <a:off x="1752587" y="3428982"/>
                <a:ext cx="838199" cy="914479"/>
                <a:chOff x="1371586" y="3428942"/>
                <a:chExt cx="838199" cy="990686"/>
              </a:xfrm>
            </p:grpSpPr>
            <p:grpSp>
              <p:nvGrpSpPr>
                <p:cNvPr id="190747" name="Gruppierung 268"/>
                <p:cNvGrpSpPr>
                  <a:grpSpLocks/>
                </p:cNvGrpSpPr>
                <p:nvPr/>
              </p:nvGrpSpPr>
              <p:grpSpPr bwMode="auto">
                <a:xfrm flipV="1">
                  <a:off x="1371586" y="3428942"/>
                  <a:ext cx="762003" cy="990682"/>
                  <a:chOff x="1523979" y="3105888"/>
                  <a:chExt cx="838204" cy="965992"/>
                </a:xfrm>
              </p:grpSpPr>
              <p:grpSp>
                <p:nvGrpSpPr>
                  <p:cNvPr id="190748" name="Gruppierung 211"/>
                  <p:cNvGrpSpPr>
                    <a:grpSpLocks/>
                  </p:cNvGrpSpPr>
                  <p:nvPr/>
                </p:nvGrpSpPr>
                <p:grpSpPr bwMode="auto">
                  <a:xfrm flipV="1">
                    <a:off x="1523979" y="3124200"/>
                    <a:ext cx="838204" cy="947680"/>
                    <a:chOff x="1060830" y="4085660"/>
                    <a:chExt cx="690723" cy="947680"/>
                  </a:xfrm>
                </p:grpSpPr>
                <p:grpSp>
                  <p:nvGrpSpPr>
                    <p:cNvPr id="190749" name="Gruppierung 165"/>
                    <p:cNvGrpSpPr>
                      <a:grpSpLocks/>
                    </p:cNvGrpSpPr>
                    <p:nvPr/>
                  </p:nvGrpSpPr>
                  <p:grpSpPr bwMode="auto">
                    <a:xfrm rot="624764" flipV="1">
                      <a:off x="1060830" y="4132439"/>
                      <a:ext cx="619904" cy="845502"/>
                      <a:chOff x="915371" y="2745401"/>
                      <a:chExt cx="619484" cy="923055"/>
                    </a:xfrm>
                  </p:grpSpPr>
                  <p:sp>
                    <p:nvSpPr>
                      <p:cNvPr id="190750" name="Freihandform 1138"/>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51" name="Freihandform 1139"/>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52" name="Freihandform 1140"/>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753" name="Gruppierung 169"/>
                    <p:cNvGrpSpPr>
                      <a:grpSpLocks/>
                    </p:cNvGrpSpPr>
                    <p:nvPr/>
                  </p:nvGrpSpPr>
                  <p:grpSpPr bwMode="auto">
                    <a:xfrm rot="931885" flipV="1">
                      <a:off x="1086963" y="4169875"/>
                      <a:ext cx="639531" cy="863465"/>
                      <a:chOff x="915371" y="2745401"/>
                      <a:chExt cx="619484" cy="923055"/>
                    </a:xfrm>
                  </p:grpSpPr>
                  <p:sp>
                    <p:nvSpPr>
                      <p:cNvPr id="190754" name="Freihandform 1135"/>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55" name="Freihandform 1136"/>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56" name="Freihandform 1137"/>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757" name="Gruppierung 174"/>
                    <p:cNvGrpSpPr>
                      <a:grpSpLocks/>
                    </p:cNvGrpSpPr>
                    <p:nvPr/>
                  </p:nvGrpSpPr>
                  <p:grpSpPr bwMode="auto">
                    <a:xfrm rot="554766" flipV="1">
                      <a:off x="1065918" y="4085660"/>
                      <a:ext cx="685635" cy="892033"/>
                      <a:chOff x="915371" y="2745401"/>
                      <a:chExt cx="619484" cy="923055"/>
                    </a:xfrm>
                  </p:grpSpPr>
                  <p:sp>
                    <p:nvSpPr>
                      <p:cNvPr id="190758" name="Freihandform 1132"/>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59" name="Freihandform 1133"/>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60" name="Freihandform 1134"/>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0761" name="Gruppierung 224"/>
                  <p:cNvGrpSpPr>
                    <a:grpSpLocks/>
                  </p:cNvGrpSpPr>
                  <p:nvPr/>
                </p:nvGrpSpPr>
                <p:grpSpPr bwMode="auto">
                  <a:xfrm rot="169671" flipV="1">
                    <a:off x="1622122" y="3105888"/>
                    <a:ext cx="718147" cy="906867"/>
                    <a:chOff x="1060830" y="4085660"/>
                    <a:chExt cx="690723" cy="947680"/>
                  </a:xfrm>
                </p:grpSpPr>
                <p:grpSp>
                  <p:nvGrpSpPr>
                    <p:cNvPr id="190762" name="Gruppierung 165"/>
                    <p:cNvGrpSpPr>
                      <a:grpSpLocks/>
                    </p:cNvGrpSpPr>
                    <p:nvPr/>
                  </p:nvGrpSpPr>
                  <p:grpSpPr bwMode="auto">
                    <a:xfrm rot="624764" flipV="1">
                      <a:off x="1060830" y="4132439"/>
                      <a:ext cx="619904" cy="845502"/>
                      <a:chOff x="915371" y="2745401"/>
                      <a:chExt cx="619484" cy="923055"/>
                    </a:xfrm>
                  </p:grpSpPr>
                  <p:sp>
                    <p:nvSpPr>
                      <p:cNvPr id="190763" name="Freihandform 1126"/>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64" name="Freihandform 1127"/>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65" name="Freihandform 1128"/>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766" name="Gruppierung 169"/>
                    <p:cNvGrpSpPr>
                      <a:grpSpLocks/>
                    </p:cNvGrpSpPr>
                    <p:nvPr/>
                  </p:nvGrpSpPr>
                  <p:grpSpPr bwMode="auto">
                    <a:xfrm rot="931885" flipV="1">
                      <a:off x="1086961" y="4169875"/>
                      <a:ext cx="639531" cy="863465"/>
                      <a:chOff x="915371" y="2745401"/>
                      <a:chExt cx="619484" cy="923055"/>
                    </a:xfrm>
                  </p:grpSpPr>
                  <p:sp>
                    <p:nvSpPr>
                      <p:cNvPr id="190767" name="Freihandform 1123"/>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68" name="Freihandform 1124"/>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69" name="Freihandform 1125"/>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770" name="Gruppierung 174"/>
                    <p:cNvGrpSpPr>
                      <a:grpSpLocks/>
                    </p:cNvGrpSpPr>
                    <p:nvPr/>
                  </p:nvGrpSpPr>
                  <p:grpSpPr bwMode="auto">
                    <a:xfrm rot="554766" flipV="1">
                      <a:off x="1065918" y="4085660"/>
                      <a:ext cx="685635" cy="892033"/>
                      <a:chOff x="915371" y="2745401"/>
                      <a:chExt cx="619484" cy="923055"/>
                    </a:xfrm>
                  </p:grpSpPr>
                  <p:sp>
                    <p:nvSpPr>
                      <p:cNvPr id="190771" name="Freihandform 1120"/>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72" name="Freihandform 1121"/>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73" name="Freihandform 1122"/>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nvGrpSpPr>
                <p:cNvPr id="190774" name="Gruppierung 295"/>
                <p:cNvGrpSpPr>
                  <a:grpSpLocks/>
                </p:cNvGrpSpPr>
                <p:nvPr/>
              </p:nvGrpSpPr>
              <p:grpSpPr bwMode="auto">
                <a:xfrm flipV="1">
                  <a:off x="1447783" y="3428950"/>
                  <a:ext cx="762002" cy="990678"/>
                  <a:chOff x="1523976" y="3105890"/>
                  <a:chExt cx="838203" cy="965990"/>
                </a:xfrm>
              </p:grpSpPr>
              <p:grpSp>
                <p:nvGrpSpPr>
                  <p:cNvPr id="190775" name="Gruppierung 211"/>
                  <p:cNvGrpSpPr>
                    <a:grpSpLocks/>
                  </p:cNvGrpSpPr>
                  <p:nvPr/>
                </p:nvGrpSpPr>
                <p:grpSpPr bwMode="auto">
                  <a:xfrm flipV="1">
                    <a:off x="1523976" y="3124200"/>
                    <a:ext cx="838203" cy="947680"/>
                    <a:chOff x="1060830" y="4085660"/>
                    <a:chExt cx="690723" cy="947680"/>
                  </a:xfrm>
                </p:grpSpPr>
                <p:grpSp>
                  <p:nvGrpSpPr>
                    <p:cNvPr id="190776" name="Gruppierung 165"/>
                    <p:cNvGrpSpPr>
                      <a:grpSpLocks/>
                    </p:cNvGrpSpPr>
                    <p:nvPr/>
                  </p:nvGrpSpPr>
                  <p:grpSpPr bwMode="auto">
                    <a:xfrm rot="624764" flipV="1">
                      <a:off x="1060830" y="4132439"/>
                      <a:ext cx="619904" cy="845502"/>
                      <a:chOff x="915371" y="2745401"/>
                      <a:chExt cx="619484" cy="923055"/>
                    </a:xfrm>
                  </p:grpSpPr>
                  <p:sp>
                    <p:nvSpPr>
                      <p:cNvPr id="190777" name="Freihandform 1112"/>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78" name="Freihandform 1113"/>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79" name="Freihandform 1114"/>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780" name="Gruppierung 169"/>
                    <p:cNvGrpSpPr>
                      <a:grpSpLocks/>
                    </p:cNvGrpSpPr>
                    <p:nvPr/>
                  </p:nvGrpSpPr>
                  <p:grpSpPr bwMode="auto">
                    <a:xfrm rot="931885" flipV="1">
                      <a:off x="1086961" y="4169875"/>
                      <a:ext cx="639531" cy="863465"/>
                      <a:chOff x="915371" y="2745401"/>
                      <a:chExt cx="619484" cy="923055"/>
                    </a:xfrm>
                  </p:grpSpPr>
                  <p:sp>
                    <p:nvSpPr>
                      <p:cNvPr id="190781" name="Freihandform 1109"/>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82" name="Freihandform 1110"/>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83" name="Freihandform 1111"/>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784" name="Gruppierung 174"/>
                    <p:cNvGrpSpPr>
                      <a:grpSpLocks/>
                    </p:cNvGrpSpPr>
                    <p:nvPr/>
                  </p:nvGrpSpPr>
                  <p:grpSpPr bwMode="auto">
                    <a:xfrm rot="554766" flipV="1">
                      <a:off x="1065918" y="4085660"/>
                      <a:ext cx="685635" cy="892033"/>
                      <a:chOff x="915371" y="2745401"/>
                      <a:chExt cx="619484" cy="923055"/>
                    </a:xfrm>
                  </p:grpSpPr>
                  <p:sp>
                    <p:nvSpPr>
                      <p:cNvPr id="190785" name="Freihandform 1106"/>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86" name="Freihandform 1107"/>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87" name="Freihandform 1108"/>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0788" name="Gruppierung 224"/>
                  <p:cNvGrpSpPr>
                    <a:grpSpLocks/>
                  </p:cNvGrpSpPr>
                  <p:nvPr/>
                </p:nvGrpSpPr>
                <p:grpSpPr bwMode="auto">
                  <a:xfrm rot="169671" flipV="1">
                    <a:off x="1622120" y="3105890"/>
                    <a:ext cx="718147" cy="906867"/>
                    <a:chOff x="1060830" y="4085660"/>
                    <a:chExt cx="690723" cy="947680"/>
                  </a:xfrm>
                </p:grpSpPr>
                <p:grpSp>
                  <p:nvGrpSpPr>
                    <p:cNvPr id="190789" name="Gruppierung 165"/>
                    <p:cNvGrpSpPr>
                      <a:grpSpLocks/>
                    </p:cNvGrpSpPr>
                    <p:nvPr/>
                  </p:nvGrpSpPr>
                  <p:grpSpPr bwMode="auto">
                    <a:xfrm rot="624764" flipV="1">
                      <a:off x="1060830" y="4132439"/>
                      <a:ext cx="619904" cy="845502"/>
                      <a:chOff x="915371" y="2745401"/>
                      <a:chExt cx="619484" cy="923055"/>
                    </a:xfrm>
                  </p:grpSpPr>
                  <p:sp>
                    <p:nvSpPr>
                      <p:cNvPr id="190790" name="Freihandform 1100"/>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91" name="Freihandform 1101"/>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92" name="Freihandform 1102"/>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793" name="Gruppierung 169"/>
                    <p:cNvGrpSpPr>
                      <a:grpSpLocks/>
                    </p:cNvGrpSpPr>
                    <p:nvPr/>
                  </p:nvGrpSpPr>
                  <p:grpSpPr bwMode="auto">
                    <a:xfrm rot="931885" flipV="1">
                      <a:off x="1086959" y="4169875"/>
                      <a:ext cx="639531" cy="863465"/>
                      <a:chOff x="915371" y="2745401"/>
                      <a:chExt cx="619484" cy="923055"/>
                    </a:xfrm>
                  </p:grpSpPr>
                  <p:sp>
                    <p:nvSpPr>
                      <p:cNvPr id="190794" name="Freihandform 1097"/>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95" name="Freihandform 1098"/>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96" name="Freihandform 1099"/>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797" name="Gruppierung 174"/>
                    <p:cNvGrpSpPr>
                      <a:grpSpLocks/>
                    </p:cNvGrpSpPr>
                    <p:nvPr/>
                  </p:nvGrpSpPr>
                  <p:grpSpPr bwMode="auto">
                    <a:xfrm rot="554766" flipV="1">
                      <a:off x="1065918" y="4085660"/>
                      <a:ext cx="685635" cy="892033"/>
                      <a:chOff x="915371" y="2745401"/>
                      <a:chExt cx="619484" cy="923055"/>
                    </a:xfrm>
                  </p:grpSpPr>
                  <p:sp>
                    <p:nvSpPr>
                      <p:cNvPr id="190798" name="Freihandform 1094"/>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799" name="Freihandform 1095"/>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00" name="Freihandform 1096"/>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grpSp>
            <p:nvGrpSpPr>
              <p:cNvPr id="190801" name="Gruppierung 591"/>
              <p:cNvGrpSpPr>
                <a:grpSpLocks/>
              </p:cNvGrpSpPr>
              <p:nvPr/>
            </p:nvGrpSpPr>
            <p:grpSpPr bwMode="auto">
              <a:xfrm flipV="1">
                <a:off x="1828786" y="3428999"/>
                <a:ext cx="838198" cy="914474"/>
                <a:chOff x="1371585" y="3428936"/>
                <a:chExt cx="838198" cy="990684"/>
              </a:xfrm>
            </p:grpSpPr>
            <p:grpSp>
              <p:nvGrpSpPr>
                <p:cNvPr id="190802" name="Gruppierung 268"/>
                <p:cNvGrpSpPr>
                  <a:grpSpLocks/>
                </p:cNvGrpSpPr>
                <p:nvPr/>
              </p:nvGrpSpPr>
              <p:grpSpPr bwMode="auto">
                <a:xfrm flipV="1">
                  <a:off x="1371585" y="3428936"/>
                  <a:ext cx="762002" cy="990682"/>
                  <a:chOff x="1523976" y="3105890"/>
                  <a:chExt cx="838203" cy="965990"/>
                </a:xfrm>
              </p:grpSpPr>
              <p:grpSp>
                <p:nvGrpSpPr>
                  <p:cNvPr id="190803" name="Gruppierung 211"/>
                  <p:cNvGrpSpPr>
                    <a:grpSpLocks/>
                  </p:cNvGrpSpPr>
                  <p:nvPr/>
                </p:nvGrpSpPr>
                <p:grpSpPr bwMode="auto">
                  <a:xfrm flipV="1">
                    <a:off x="1523976" y="3124200"/>
                    <a:ext cx="838203" cy="947680"/>
                    <a:chOff x="1060830" y="4085660"/>
                    <a:chExt cx="690723" cy="947680"/>
                  </a:xfrm>
                </p:grpSpPr>
                <p:grpSp>
                  <p:nvGrpSpPr>
                    <p:cNvPr id="190804" name="Gruppierung 165"/>
                    <p:cNvGrpSpPr>
                      <a:grpSpLocks/>
                    </p:cNvGrpSpPr>
                    <p:nvPr/>
                  </p:nvGrpSpPr>
                  <p:grpSpPr bwMode="auto">
                    <a:xfrm rot="624764" flipV="1">
                      <a:off x="1060830" y="4132439"/>
                      <a:ext cx="619904" cy="845502"/>
                      <a:chOff x="915371" y="2745401"/>
                      <a:chExt cx="619484" cy="923055"/>
                    </a:xfrm>
                  </p:grpSpPr>
                  <p:sp>
                    <p:nvSpPr>
                      <p:cNvPr id="190805" name="Freihandform 1084"/>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06" name="Freihandform 1085"/>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07" name="Freihandform 1086"/>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808" name="Gruppierung 169"/>
                    <p:cNvGrpSpPr>
                      <a:grpSpLocks/>
                    </p:cNvGrpSpPr>
                    <p:nvPr/>
                  </p:nvGrpSpPr>
                  <p:grpSpPr bwMode="auto">
                    <a:xfrm rot="931885" flipV="1">
                      <a:off x="1086961" y="4169875"/>
                      <a:ext cx="639531" cy="863465"/>
                      <a:chOff x="915371" y="2745401"/>
                      <a:chExt cx="619484" cy="923055"/>
                    </a:xfrm>
                  </p:grpSpPr>
                  <p:sp>
                    <p:nvSpPr>
                      <p:cNvPr id="190809" name="Freihandform 1081"/>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10" name="Freihandform 1082"/>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11" name="Freihandform 1083"/>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812" name="Gruppierung 174"/>
                    <p:cNvGrpSpPr>
                      <a:grpSpLocks/>
                    </p:cNvGrpSpPr>
                    <p:nvPr/>
                  </p:nvGrpSpPr>
                  <p:grpSpPr bwMode="auto">
                    <a:xfrm rot="554766" flipV="1">
                      <a:off x="1065918" y="4085660"/>
                      <a:ext cx="685635" cy="892033"/>
                      <a:chOff x="915371" y="2745401"/>
                      <a:chExt cx="619484" cy="923055"/>
                    </a:xfrm>
                  </p:grpSpPr>
                  <p:sp>
                    <p:nvSpPr>
                      <p:cNvPr id="190813" name="Freihandform 1078"/>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14" name="Freihandform 1079"/>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15" name="Freihandform 1080"/>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0816" name="Gruppierung 224"/>
                  <p:cNvGrpSpPr>
                    <a:grpSpLocks/>
                  </p:cNvGrpSpPr>
                  <p:nvPr/>
                </p:nvGrpSpPr>
                <p:grpSpPr bwMode="auto">
                  <a:xfrm rot="169671" flipV="1">
                    <a:off x="1622120" y="3105890"/>
                    <a:ext cx="718147" cy="906867"/>
                    <a:chOff x="1060830" y="4085660"/>
                    <a:chExt cx="690723" cy="947680"/>
                  </a:xfrm>
                </p:grpSpPr>
                <p:grpSp>
                  <p:nvGrpSpPr>
                    <p:cNvPr id="190817" name="Gruppierung 165"/>
                    <p:cNvGrpSpPr>
                      <a:grpSpLocks/>
                    </p:cNvGrpSpPr>
                    <p:nvPr/>
                  </p:nvGrpSpPr>
                  <p:grpSpPr bwMode="auto">
                    <a:xfrm rot="624764" flipV="1">
                      <a:off x="1060830" y="4132439"/>
                      <a:ext cx="619904" cy="845502"/>
                      <a:chOff x="915371" y="2745401"/>
                      <a:chExt cx="619484" cy="923055"/>
                    </a:xfrm>
                  </p:grpSpPr>
                  <p:sp>
                    <p:nvSpPr>
                      <p:cNvPr id="190818" name="Freihandform 1072"/>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19" name="Freihandform 1073"/>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20" name="Freihandform 1074"/>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821" name="Gruppierung 169"/>
                    <p:cNvGrpSpPr>
                      <a:grpSpLocks/>
                    </p:cNvGrpSpPr>
                    <p:nvPr/>
                  </p:nvGrpSpPr>
                  <p:grpSpPr bwMode="auto">
                    <a:xfrm rot="931885" flipV="1">
                      <a:off x="1086959" y="4169875"/>
                      <a:ext cx="639531" cy="863465"/>
                      <a:chOff x="915371" y="2745401"/>
                      <a:chExt cx="619484" cy="923055"/>
                    </a:xfrm>
                  </p:grpSpPr>
                  <p:sp>
                    <p:nvSpPr>
                      <p:cNvPr id="190822" name="Freihandform 1069"/>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23" name="Freihandform 1070"/>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24" name="Freihandform 1071"/>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825" name="Gruppierung 174"/>
                    <p:cNvGrpSpPr>
                      <a:grpSpLocks/>
                    </p:cNvGrpSpPr>
                    <p:nvPr/>
                  </p:nvGrpSpPr>
                  <p:grpSpPr bwMode="auto">
                    <a:xfrm rot="554766" flipV="1">
                      <a:off x="1065918" y="4085660"/>
                      <a:ext cx="685635" cy="892033"/>
                      <a:chOff x="915371" y="2745401"/>
                      <a:chExt cx="619484" cy="923055"/>
                    </a:xfrm>
                  </p:grpSpPr>
                  <p:sp>
                    <p:nvSpPr>
                      <p:cNvPr id="190826" name="Freihandform 1066"/>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27" name="Freihandform 1067"/>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28" name="Freihandform 1068"/>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nvGrpSpPr>
                <p:cNvPr id="190829" name="Gruppierung 295"/>
                <p:cNvGrpSpPr>
                  <a:grpSpLocks/>
                </p:cNvGrpSpPr>
                <p:nvPr/>
              </p:nvGrpSpPr>
              <p:grpSpPr bwMode="auto">
                <a:xfrm flipV="1">
                  <a:off x="1447783" y="3428942"/>
                  <a:ext cx="762000" cy="990678"/>
                  <a:chOff x="1523974" y="3105892"/>
                  <a:chExt cx="838201" cy="965988"/>
                </a:xfrm>
              </p:grpSpPr>
              <p:grpSp>
                <p:nvGrpSpPr>
                  <p:cNvPr id="190830" name="Gruppierung 211"/>
                  <p:cNvGrpSpPr>
                    <a:grpSpLocks/>
                  </p:cNvGrpSpPr>
                  <p:nvPr/>
                </p:nvGrpSpPr>
                <p:grpSpPr bwMode="auto">
                  <a:xfrm flipV="1">
                    <a:off x="1523974" y="3124200"/>
                    <a:ext cx="838201" cy="947680"/>
                    <a:chOff x="1060830" y="4085660"/>
                    <a:chExt cx="690723" cy="947680"/>
                  </a:xfrm>
                </p:grpSpPr>
                <p:grpSp>
                  <p:nvGrpSpPr>
                    <p:cNvPr id="190831" name="Gruppierung 165"/>
                    <p:cNvGrpSpPr>
                      <a:grpSpLocks/>
                    </p:cNvGrpSpPr>
                    <p:nvPr/>
                  </p:nvGrpSpPr>
                  <p:grpSpPr bwMode="auto">
                    <a:xfrm rot="624764" flipV="1">
                      <a:off x="1060830" y="4132439"/>
                      <a:ext cx="619904" cy="845502"/>
                      <a:chOff x="915371" y="2745401"/>
                      <a:chExt cx="619484" cy="923055"/>
                    </a:xfrm>
                  </p:grpSpPr>
                  <p:sp>
                    <p:nvSpPr>
                      <p:cNvPr id="190832" name="Freihandform 1058"/>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33" name="Freihandform 1059"/>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34" name="Freihandform 1060"/>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835" name="Gruppierung 169"/>
                    <p:cNvGrpSpPr>
                      <a:grpSpLocks/>
                    </p:cNvGrpSpPr>
                    <p:nvPr/>
                  </p:nvGrpSpPr>
                  <p:grpSpPr bwMode="auto">
                    <a:xfrm rot="931885" flipV="1">
                      <a:off x="1086959" y="4169875"/>
                      <a:ext cx="639531" cy="863465"/>
                      <a:chOff x="915371" y="2745401"/>
                      <a:chExt cx="619484" cy="923055"/>
                    </a:xfrm>
                  </p:grpSpPr>
                  <p:sp>
                    <p:nvSpPr>
                      <p:cNvPr id="190836" name="Freihandform 1055"/>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37" name="Freihandform 1056"/>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38" name="Freihandform 1057"/>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839" name="Gruppierung 174"/>
                    <p:cNvGrpSpPr>
                      <a:grpSpLocks/>
                    </p:cNvGrpSpPr>
                    <p:nvPr/>
                  </p:nvGrpSpPr>
                  <p:grpSpPr bwMode="auto">
                    <a:xfrm rot="554766" flipV="1">
                      <a:off x="1065918" y="4085660"/>
                      <a:ext cx="685635" cy="892033"/>
                      <a:chOff x="915371" y="2745401"/>
                      <a:chExt cx="619484" cy="923055"/>
                    </a:xfrm>
                  </p:grpSpPr>
                  <p:sp>
                    <p:nvSpPr>
                      <p:cNvPr id="190840" name="Freihandform 1052"/>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41" name="Freihandform 1053"/>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42" name="Freihandform 1054"/>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0843" name="Gruppierung 224"/>
                  <p:cNvGrpSpPr>
                    <a:grpSpLocks/>
                  </p:cNvGrpSpPr>
                  <p:nvPr/>
                </p:nvGrpSpPr>
                <p:grpSpPr bwMode="auto">
                  <a:xfrm rot="169671" flipV="1">
                    <a:off x="1622118" y="3105892"/>
                    <a:ext cx="718147" cy="906867"/>
                    <a:chOff x="1060830" y="4085660"/>
                    <a:chExt cx="690723" cy="947680"/>
                  </a:xfrm>
                </p:grpSpPr>
                <p:grpSp>
                  <p:nvGrpSpPr>
                    <p:cNvPr id="190844" name="Gruppierung 165"/>
                    <p:cNvGrpSpPr>
                      <a:grpSpLocks/>
                    </p:cNvGrpSpPr>
                    <p:nvPr/>
                  </p:nvGrpSpPr>
                  <p:grpSpPr bwMode="auto">
                    <a:xfrm rot="624764" flipV="1">
                      <a:off x="1060830" y="4132439"/>
                      <a:ext cx="619904" cy="845502"/>
                      <a:chOff x="915371" y="2745401"/>
                      <a:chExt cx="619484" cy="923055"/>
                    </a:xfrm>
                  </p:grpSpPr>
                  <p:sp>
                    <p:nvSpPr>
                      <p:cNvPr id="190845" name="Freihandform 1046"/>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46" name="Freihandform 1047"/>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47" name="Freihandform 1048"/>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848" name="Gruppierung 169"/>
                    <p:cNvGrpSpPr>
                      <a:grpSpLocks/>
                    </p:cNvGrpSpPr>
                    <p:nvPr/>
                  </p:nvGrpSpPr>
                  <p:grpSpPr bwMode="auto">
                    <a:xfrm rot="931885" flipV="1">
                      <a:off x="1086957" y="4169875"/>
                      <a:ext cx="639531" cy="863465"/>
                      <a:chOff x="915371" y="2745401"/>
                      <a:chExt cx="619484" cy="923055"/>
                    </a:xfrm>
                  </p:grpSpPr>
                  <p:sp>
                    <p:nvSpPr>
                      <p:cNvPr id="190849" name="Freihandform 1043"/>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50" name="Freihandform 1044"/>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51" name="Freihandform 1045"/>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852" name="Gruppierung 174"/>
                    <p:cNvGrpSpPr>
                      <a:grpSpLocks/>
                    </p:cNvGrpSpPr>
                    <p:nvPr/>
                  </p:nvGrpSpPr>
                  <p:grpSpPr bwMode="auto">
                    <a:xfrm rot="554766" flipV="1">
                      <a:off x="1065918" y="4085660"/>
                      <a:ext cx="685635" cy="892033"/>
                      <a:chOff x="915371" y="2745401"/>
                      <a:chExt cx="619484" cy="923055"/>
                    </a:xfrm>
                  </p:grpSpPr>
                  <p:sp>
                    <p:nvSpPr>
                      <p:cNvPr id="190853" name="Freihandform 1040"/>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54" name="Freihandform 1041"/>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55" name="Freihandform 1042"/>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grpSp>
        <p:grpSp>
          <p:nvGrpSpPr>
            <p:cNvPr id="190856" name="Gruppierung 1195"/>
            <p:cNvGrpSpPr>
              <a:grpSpLocks/>
            </p:cNvGrpSpPr>
            <p:nvPr/>
          </p:nvGrpSpPr>
          <p:grpSpPr bwMode="auto">
            <a:xfrm rot="-5400000">
              <a:off x="5524499" y="5219700"/>
              <a:ext cx="609601" cy="381000"/>
              <a:chOff x="1600200" y="3352800"/>
              <a:chExt cx="1066800" cy="990600"/>
            </a:xfrm>
          </p:grpSpPr>
          <p:grpSp>
            <p:nvGrpSpPr>
              <p:cNvPr id="190857" name="Gruppierung 461"/>
              <p:cNvGrpSpPr>
                <a:grpSpLocks/>
              </p:cNvGrpSpPr>
              <p:nvPr/>
            </p:nvGrpSpPr>
            <p:grpSpPr bwMode="auto">
              <a:xfrm flipV="1">
                <a:off x="1600187" y="3352791"/>
                <a:ext cx="838199" cy="914477"/>
                <a:chOff x="1371586" y="3428942"/>
                <a:chExt cx="838199" cy="990686"/>
              </a:xfrm>
            </p:grpSpPr>
            <p:grpSp>
              <p:nvGrpSpPr>
                <p:cNvPr id="190858" name="Gruppierung 268"/>
                <p:cNvGrpSpPr>
                  <a:grpSpLocks/>
                </p:cNvGrpSpPr>
                <p:nvPr/>
              </p:nvGrpSpPr>
              <p:grpSpPr bwMode="auto">
                <a:xfrm flipV="1">
                  <a:off x="1371586" y="3428942"/>
                  <a:ext cx="762003" cy="990682"/>
                  <a:chOff x="1523979" y="3105888"/>
                  <a:chExt cx="838204" cy="965992"/>
                </a:xfrm>
              </p:grpSpPr>
              <p:grpSp>
                <p:nvGrpSpPr>
                  <p:cNvPr id="190859" name="Gruppierung 211"/>
                  <p:cNvGrpSpPr>
                    <a:grpSpLocks/>
                  </p:cNvGrpSpPr>
                  <p:nvPr/>
                </p:nvGrpSpPr>
                <p:grpSpPr bwMode="auto">
                  <a:xfrm flipV="1">
                    <a:off x="1523979" y="3124200"/>
                    <a:ext cx="838204" cy="947680"/>
                    <a:chOff x="1060830" y="4085660"/>
                    <a:chExt cx="690723" cy="947680"/>
                  </a:xfrm>
                </p:grpSpPr>
                <p:grpSp>
                  <p:nvGrpSpPr>
                    <p:cNvPr id="190860" name="Gruppierung 165"/>
                    <p:cNvGrpSpPr>
                      <a:grpSpLocks/>
                    </p:cNvGrpSpPr>
                    <p:nvPr/>
                  </p:nvGrpSpPr>
                  <p:grpSpPr bwMode="auto">
                    <a:xfrm rot="624764" flipV="1">
                      <a:off x="1060830" y="4132439"/>
                      <a:ext cx="619904" cy="845502"/>
                      <a:chOff x="915371" y="2745401"/>
                      <a:chExt cx="619484" cy="923055"/>
                    </a:xfrm>
                  </p:grpSpPr>
                  <p:sp>
                    <p:nvSpPr>
                      <p:cNvPr id="190861" name="Freihandform 1358"/>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62" name="Freihandform 1359"/>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63" name="Freihandform 1360"/>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864" name="Gruppierung 169"/>
                    <p:cNvGrpSpPr>
                      <a:grpSpLocks/>
                    </p:cNvGrpSpPr>
                    <p:nvPr/>
                  </p:nvGrpSpPr>
                  <p:grpSpPr bwMode="auto">
                    <a:xfrm rot="931885" flipV="1">
                      <a:off x="1086963" y="4169875"/>
                      <a:ext cx="639531" cy="863465"/>
                      <a:chOff x="915371" y="2745401"/>
                      <a:chExt cx="619484" cy="923055"/>
                    </a:xfrm>
                  </p:grpSpPr>
                  <p:sp>
                    <p:nvSpPr>
                      <p:cNvPr id="190865" name="Freihandform 1355"/>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66" name="Freihandform 1356"/>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67" name="Freihandform 1357"/>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868" name="Gruppierung 174"/>
                    <p:cNvGrpSpPr>
                      <a:grpSpLocks/>
                    </p:cNvGrpSpPr>
                    <p:nvPr/>
                  </p:nvGrpSpPr>
                  <p:grpSpPr bwMode="auto">
                    <a:xfrm rot="554766" flipV="1">
                      <a:off x="1065918" y="4085660"/>
                      <a:ext cx="685635" cy="892033"/>
                      <a:chOff x="915371" y="2745401"/>
                      <a:chExt cx="619484" cy="923055"/>
                    </a:xfrm>
                  </p:grpSpPr>
                  <p:sp>
                    <p:nvSpPr>
                      <p:cNvPr id="190869" name="Freihandform 1352"/>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70" name="Freihandform 1353"/>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71" name="Freihandform 1354"/>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0872" name="Gruppierung 224"/>
                  <p:cNvGrpSpPr>
                    <a:grpSpLocks/>
                  </p:cNvGrpSpPr>
                  <p:nvPr/>
                </p:nvGrpSpPr>
                <p:grpSpPr bwMode="auto">
                  <a:xfrm rot="169671" flipV="1">
                    <a:off x="1622122" y="3105888"/>
                    <a:ext cx="718147" cy="906867"/>
                    <a:chOff x="1060830" y="4085660"/>
                    <a:chExt cx="690723" cy="947680"/>
                  </a:xfrm>
                </p:grpSpPr>
                <p:grpSp>
                  <p:nvGrpSpPr>
                    <p:cNvPr id="190873" name="Gruppierung 165"/>
                    <p:cNvGrpSpPr>
                      <a:grpSpLocks/>
                    </p:cNvGrpSpPr>
                    <p:nvPr/>
                  </p:nvGrpSpPr>
                  <p:grpSpPr bwMode="auto">
                    <a:xfrm rot="624764" flipV="1">
                      <a:off x="1060830" y="4132439"/>
                      <a:ext cx="619904" cy="845502"/>
                      <a:chOff x="915371" y="2745401"/>
                      <a:chExt cx="619484" cy="923055"/>
                    </a:xfrm>
                  </p:grpSpPr>
                  <p:sp>
                    <p:nvSpPr>
                      <p:cNvPr id="190874" name="Freihandform 1346"/>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75" name="Freihandform 1347"/>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76" name="Freihandform 1348"/>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877" name="Gruppierung 169"/>
                    <p:cNvGrpSpPr>
                      <a:grpSpLocks/>
                    </p:cNvGrpSpPr>
                    <p:nvPr/>
                  </p:nvGrpSpPr>
                  <p:grpSpPr bwMode="auto">
                    <a:xfrm rot="931885" flipV="1">
                      <a:off x="1086961" y="4169875"/>
                      <a:ext cx="639531" cy="863465"/>
                      <a:chOff x="915371" y="2745401"/>
                      <a:chExt cx="619484" cy="923055"/>
                    </a:xfrm>
                  </p:grpSpPr>
                  <p:sp>
                    <p:nvSpPr>
                      <p:cNvPr id="190878" name="Freihandform 1343"/>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79" name="Freihandform 1344"/>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80" name="Freihandform 1345"/>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881" name="Gruppierung 174"/>
                    <p:cNvGrpSpPr>
                      <a:grpSpLocks/>
                    </p:cNvGrpSpPr>
                    <p:nvPr/>
                  </p:nvGrpSpPr>
                  <p:grpSpPr bwMode="auto">
                    <a:xfrm rot="554766" flipV="1">
                      <a:off x="1065918" y="4085660"/>
                      <a:ext cx="685635" cy="892033"/>
                      <a:chOff x="915371" y="2745401"/>
                      <a:chExt cx="619484" cy="923055"/>
                    </a:xfrm>
                  </p:grpSpPr>
                  <p:sp>
                    <p:nvSpPr>
                      <p:cNvPr id="190882" name="Freihandform 1340"/>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83" name="Freihandform 1341"/>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84" name="Freihandform 1342"/>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nvGrpSpPr>
                <p:cNvPr id="190885" name="Gruppierung 295"/>
                <p:cNvGrpSpPr>
                  <a:grpSpLocks/>
                </p:cNvGrpSpPr>
                <p:nvPr/>
              </p:nvGrpSpPr>
              <p:grpSpPr bwMode="auto">
                <a:xfrm flipV="1">
                  <a:off x="1447783" y="3428950"/>
                  <a:ext cx="762002" cy="990678"/>
                  <a:chOff x="1523976" y="3105890"/>
                  <a:chExt cx="838203" cy="965990"/>
                </a:xfrm>
              </p:grpSpPr>
              <p:grpSp>
                <p:nvGrpSpPr>
                  <p:cNvPr id="190886" name="Gruppierung 211"/>
                  <p:cNvGrpSpPr>
                    <a:grpSpLocks/>
                  </p:cNvGrpSpPr>
                  <p:nvPr/>
                </p:nvGrpSpPr>
                <p:grpSpPr bwMode="auto">
                  <a:xfrm flipV="1">
                    <a:off x="1523976" y="3124200"/>
                    <a:ext cx="838203" cy="947680"/>
                    <a:chOff x="1060830" y="4085660"/>
                    <a:chExt cx="690723" cy="947680"/>
                  </a:xfrm>
                </p:grpSpPr>
                <p:grpSp>
                  <p:nvGrpSpPr>
                    <p:cNvPr id="190887" name="Gruppierung 165"/>
                    <p:cNvGrpSpPr>
                      <a:grpSpLocks/>
                    </p:cNvGrpSpPr>
                    <p:nvPr/>
                  </p:nvGrpSpPr>
                  <p:grpSpPr bwMode="auto">
                    <a:xfrm rot="624764" flipV="1">
                      <a:off x="1060830" y="4132439"/>
                      <a:ext cx="619904" cy="845502"/>
                      <a:chOff x="915371" y="2745401"/>
                      <a:chExt cx="619484" cy="923055"/>
                    </a:xfrm>
                  </p:grpSpPr>
                  <p:sp>
                    <p:nvSpPr>
                      <p:cNvPr id="190888" name="Freihandform 1332"/>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89" name="Freihandform 1333"/>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90" name="Freihandform 1334"/>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891" name="Gruppierung 169"/>
                    <p:cNvGrpSpPr>
                      <a:grpSpLocks/>
                    </p:cNvGrpSpPr>
                    <p:nvPr/>
                  </p:nvGrpSpPr>
                  <p:grpSpPr bwMode="auto">
                    <a:xfrm rot="931885" flipV="1">
                      <a:off x="1086961" y="4169875"/>
                      <a:ext cx="639531" cy="863465"/>
                      <a:chOff x="915371" y="2745401"/>
                      <a:chExt cx="619484" cy="923055"/>
                    </a:xfrm>
                  </p:grpSpPr>
                  <p:sp>
                    <p:nvSpPr>
                      <p:cNvPr id="190892" name="Freihandform 1329"/>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93" name="Freihandform 1330"/>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94" name="Freihandform 1331"/>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895" name="Gruppierung 174"/>
                    <p:cNvGrpSpPr>
                      <a:grpSpLocks/>
                    </p:cNvGrpSpPr>
                    <p:nvPr/>
                  </p:nvGrpSpPr>
                  <p:grpSpPr bwMode="auto">
                    <a:xfrm rot="554766" flipV="1">
                      <a:off x="1065918" y="4085660"/>
                      <a:ext cx="685635" cy="892033"/>
                      <a:chOff x="915371" y="2745401"/>
                      <a:chExt cx="619484" cy="923055"/>
                    </a:xfrm>
                  </p:grpSpPr>
                  <p:sp>
                    <p:nvSpPr>
                      <p:cNvPr id="190896" name="Freihandform 1326"/>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97" name="Freihandform 1327"/>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898" name="Freihandform 1328"/>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0899" name="Gruppierung 224"/>
                  <p:cNvGrpSpPr>
                    <a:grpSpLocks/>
                  </p:cNvGrpSpPr>
                  <p:nvPr/>
                </p:nvGrpSpPr>
                <p:grpSpPr bwMode="auto">
                  <a:xfrm rot="169671" flipV="1">
                    <a:off x="1622120" y="3105890"/>
                    <a:ext cx="718147" cy="906867"/>
                    <a:chOff x="1060830" y="4085660"/>
                    <a:chExt cx="690723" cy="947680"/>
                  </a:xfrm>
                </p:grpSpPr>
                <p:grpSp>
                  <p:nvGrpSpPr>
                    <p:cNvPr id="190900" name="Gruppierung 165"/>
                    <p:cNvGrpSpPr>
                      <a:grpSpLocks/>
                    </p:cNvGrpSpPr>
                    <p:nvPr/>
                  </p:nvGrpSpPr>
                  <p:grpSpPr bwMode="auto">
                    <a:xfrm rot="624764" flipV="1">
                      <a:off x="1060830" y="4132439"/>
                      <a:ext cx="619904" cy="845502"/>
                      <a:chOff x="915371" y="2745401"/>
                      <a:chExt cx="619484" cy="923055"/>
                    </a:xfrm>
                  </p:grpSpPr>
                  <p:sp>
                    <p:nvSpPr>
                      <p:cNvPr id="190901" name="Freihandform 1320"/>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02" name="Freihandform 1321"/>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03" name="Freihandform 1322"/>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904" name="Gruppierung 169"/>
                    <p:cNvGrpSpPr>
                      <a:grpSpLocks/>
                    </p:cNvGrpSpPr>
                    <p:nvPr/>
                  </p:nvGrpSpPr>
                  <p:grpSpPr bwMode="auto">
                    <a:xfrm rot="931885" flipV="1">
                      <a:off x="1086959" y="4169875"/>
                      <a:ext cx="639531" cy="863465"/>
                      <a:chOff x="915371" y="2745401"/>
                      <a:chExt cx="619484" cy="923055"/>
                    </a:xfrm>
                  </p:grpSpPr>
                  <p:sp>
                    <p:nvSpPr>
                      <p:cNvPr id="190905" name="Freihandform 1317"/>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06" name="Freihandform 1318"/>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07" name="Freihandform 1319"/>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908" name="Gruppierung 174"/>
                    <p:cNvGrpSpPr>
                      <a:grpSpLocks/>
                    </p:cNvGrpSpPr>
                    <p:nvPr/>
                  </p:nvGrpSpPr>
                  <p:grpSpPr bwMode="auto">
                    <a:xfrm rot="554766" flipV="1">
                      <a:off x="1065918" y="4085660"/>
                      <a:ext cx="685635" cy="892033"/>
                      <a:chOff x="915371" y="2745401"/>
                      <a:chExt cx="619484" cy="923055"/>
                    </a:xfrm>
                  </p:grpSpPr>
                  <p:sp>
                    <p:nvSpPr>
                      <p:cNvPr id="190909" name="Freihandform 1314"/>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10" name="Freihandform 1315"/>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11" name="Freihandform 1316"/>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grpSp>
            <p:nvGrpSpPr>
              <p:cNvPr id="190912" name="Gruppierung 536"/>
              <p:cNvGrpSpPr>
                <a:grpSpLocks/>
              </p:cNvGrpSpPr>
              <p:nvPr/>
            </p:nvGrpSpPr>
            <p:grpSpPr bwMode="auto">
              <a:xfrm flipV="1">
                <a:off x="1752586" y="3429010"/>
                <a:ext cx="838198" cy="914473"/>
                <a:chOff x="1371585" y="3428936"/>
                <a:chExt cx="838198" cy="990684"/>
              </a:xfrm>
            </p:grpSpPr>
            <p:grpSp>
              <p:nvGrpSpPr>
                <p:cNvPr id="190913" name="Gruppierung 268"/>
                <p:cNvGrpSpPr>
                  <a:grpSpLocks/>
                </p:cNvGrpSpPr>
                <p:nvPr/>
              </p:nvGrpSpPr>
              <p:grpSpPr bwMode="auto">
                <a:xfrm flipV="1">
                  <a:off x="1371585" y="3428936"/>
                  <a:ext cx="762002" cy="990682"/>
                  <a:chOff x="1523976" y="3105890"/>
                  <a:chExt cx="838203" cy="965990"/>
                </a:xfrm>
              </p:grpSpPr>
              <p:grpSp>
                <p:nvGrpSpPr>
                  <p:cNvPr id="190914" name="Gruppierung 211"/>
                  <p:cNvGrpSpPr>
                    <a:grpSpLocks/>
                  </p:cNvGrpSpPr>
                  <p:nvPr/>
                </p:nvGrpSpPr>
                <p:grpSpPr bwMode="auto">
                  <a:xfrm flipV="1">
                    <a:off x="1523976" y="3124200"/>
                    <a:ext cx="838203" cy="947680"/>
                    <a:chOff x="1060830" y="4085660"/>
                    <a:chExt cx="690723" cy="947680"/>
                  </a:xfrm>
                </p:grpSpPr>
                <p:grpSp>
                  <p:nvGrpSpPr>
                    <p:cNvPr id="190915" name="Gruppierung 165"/>
                    <p:cNvGrpSpPr>
                      <a:grpSpLocks/>
                    </p:cNvGrpSpPr>
                    <p:nvPr/>
                  </p:nvGrpSpPr>
                  <p:grpSpPr bwMode="auto">
                    <a:xfrm rot="624764" flipV="1">
                      <a:off x="1060830" y="4132439"/>
                      <a:ext cx="619904" cy="845502"/>
                      <a:chOff x="915371" y="2745401"/>
                      <a:chExt cx="619484" cy="923055"/>
                    </a:xfrm>
                  </p:grpSpPr>
                  <p:sp>
                    <p:nvSpPr>
                      <p:cNvPr id="190916" name="Freihandform 1304"/>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17" name="Freihandform 1305"/>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18" name="Freihandform 1306"/>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919" name="Gruppierung 169"/>
                    <p:cNvGrpSpPr>
                      <a:grpSpLocks/>
                    </p:cNvGrpSpPr>
                    <p:nvPr/>
                  </p:nvGrpSpPr>
                  <p:grpSpPr bwMode="auto">
                    <a:xfrm rot="931885" flipV="1">
                      <a:off x="1086961" y="4169875"/>
                      <a:ext cx="639531" cy="863465"/>
                      <a:chOff x="915371" y="2745401"/>
                      <a:chExt cx="619484" cy="923055"/>
                    </a:xfrm>
                  </p:grpSpPr>
                  <p:sp>
                    <p:nvSpPr>
                      <p:cNvPr id="190920" name="Freihandform 1301"/>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21" name="Freihandform 1302"/>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22" name="Freihandform 1303"/>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923" name="Gruppierung 174"/>
                    <p:cNvGrpSpPr>
                      <a:grpSpLocks/>
                    </p:cNvGrpSpPr>
                    <p:nvPr/>
                  </p:nvGrpSpPr>
                  <p:grpSpPr bwMode="auto">
                    <a:xfrm rot="554766" flipV="1">
                      <a:off x="1065918" y="4085660"/>
                      <a:ext cx="685635" cy="892033"/>
                      <a:chOff x="915371" y="2745401"/>
                      <a:chExt cx="619484" cy="923055"/>
                    </a:xfrm>
                  </p:grpSpPr>
                  <p:sp>
                    <p:nvSpPr>
                      <p:cNvPr id="190924" name="Freihandform 1298"/>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25" name="Freihandform 1299"/>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26" name="Freihandform 1300"/>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0927" name="Gruppierung 224"/>
                  <p:cNvGrpSpPr>
                    <a:grpSpLocks/>
                  </p:cNvGrpSpPr>
                  <p:nvPr/>
                </p:nvGrpSpPr>
                <p:grpSpPr bwMode="auto">
                  <a:xfrm rot="169671" flipV="1">
                    <a:off x="1622120" y="3105890"/>
                    <a:ext cx="718147" cy="906867"/>
                    <a:chOff x="1060830" y="4085660"/>
                    <a:chExt cx="690723" cy="947680"/>
                  </a:xfrm>
                </p:grpSpPr>
                <p:grpSp>
                  <p:nvGrpSpPr>
                    <p:cNvPr id="190928" name="Gruppierung 165"/>
                    <p:cNvGrpSpPr>
                      <a:grpSpLocks/>
                    </p:cNvGrpSpPr>
                    <p:nvPr/>
                  </p:nvGrpSpPr>
                  <p:grpSpPr bwMode="auto">
                    <a:xfrm rot="624764" flipV="1">
                      <a:off x="1060830" y="4132439"/>
                      <a:ext cx="619904" cy="845502"/>
                      <a:chOff x="915371" y="2745401"/>
                      <a:chExt cx="619484" cy="923055"/>
                    </a:xfrm>
                  </p:grpSpPr>
                  <p:sp>
                    <p:nvSpPr>
                      <p:cNvPr id="190929" name="Freihandform 1292"/>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30" name="Freihandform 1293"/>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31" name="Freihandform 1294"/>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932" name="Gruppierung 169"/>
                    <p:cNvGrpSpPr>
                      <a:grpSpLocks/>
                    </p:cNvGrpSpPr>
                    <p:nvPr/>
                  </p:nvGrpSpPr>
                  <p:grpSpPr bwMode="auto">
                    <a:xfrm rot="931885" flipV="1">
                      <a:off x="1086959" y="4169875"/>
                      <a:ext cx="639531" cy="863465"/>
                      <a:chOff x="915371" y="2745401"/>
                      <a:chExt cx="619484" cy="923055"/>
                    </a:xfrm>
                  </p:grpSpPr>
                  <p:sp>
                    <p:nvSpPr>
                      <p:cNvPr id="190933" name="Freihandform 1289"/>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34" name="Freihandform 1290"/>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35" name="Freihandform 1291"/>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936" name="Gruppierung 174"/>
                    <p:cNvGrpSpPr>
                      <a:grpSpLocks/>
                    </p:cNvGrpSpPr>
                    <p:nvPr/>
                  </p:nvGrpSpPr>
                  <p:grpSpPr bwMode="auto">
                    <a:xfrm rot="554766" flipV="1">
                      <a:off x="1065918" y="4085660"/>
                      <a:ext cx="685635" cy="892033"/>
                      <a:chOff x="915371" y="2745401"/>
                      <a:chExt cx="619484" cy="923055"/>
                    </a:xfrm>
                  </p:grpSpPr>
                  <p:sp>
                    <p:nvSpPr>
                      <p:cNvPr id="190937" name="Freihandform 1286"/>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38" name="Freihandform 1287"/>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39" name="Freihandform 1288"/>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nvGrpSpPr>
                <p:cNvPr id="190940" name="Gruppierung 295"/>
                <p:cNvGrpSpPr>
                  <a:grpSpLocks/>
                </p:cNvGrpSpPr>
                <p:nvPr/>
              </p:nvGrpSpPr>
              <p:grpSpPr bwMode="auto">
                <a:xfrm flipV="1">
                  <a:off x="1447783" y="3428942"/>
                  <a:ext cx="762000" cy="990678"/>
                  <a:chOff x="1523974" y="3105892"/>
                  <a:chExt cx="838201" cy="965988"/>
                </a:xfrm>
              </p:grpSpPr>
              <p:grpSp>
                <p:nvGrpSpPr>
                  <p:cNvPr id="190941" name="Gruppierung 211"/>
                  <p:cNvGrpSpPr>
                    <a:grpSpLocks/>
                  </p:cNvGrpSpPr>
                  <p:nvPr/>
                </p:nvGrpSpPr>
                <p:grpSpPr bwMode="auto">
                  <a:xfrm flipV="1">
                    <a:off x="1523974" y="3124200"/>
                    <a:ext cx="838201" cy="947680"/>
                    <a:chOff x="1060830" y="4085660"/>
                    <a:chExt cx="690723" cy="947680"/>
                  </a:xfrm>
                </p:grpSpPr>
                <p:grpSp>
                  <p:nvGrpSpPr>
                    <p:cNvPr id="190942" name="Gruppierung 165"/>
                    <p:cNvGrpSpPr>
                      <a:grpSpLocks/>
                    </p:cNvGrpSpPr>
                    <p:nvPr/>
                  </p:nvGrpSpPr>
                  <p:grpSpPr bwMode="auto">
                    <a:xfrm rot="624764" flipV="1">
                      <a:off x="1060830" y="4132439"/>
                      <a:ext cx="619904" cy="845502"/>
                      <a:chOff x="915371" y="2745401"/>
                      <a:chExt cx="619484" cy="923055"/>
                    </a:xfrm>
                  </p:grpSpPr>
                  <p:sp>
                    <p:nvSpPr>
                      <p:cNvPr id="190943" name="Freihandform 1278"/>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44" name="Freihandform 1279"/>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45" name="Freihandform 1280"/>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946" name="Gruppierung 169"/>
                    <p:cNvGrpSpPr>
                      <a:grpSpLocks/>
                    </p:cNvGrpSpPr>
                    <p:nvPr/>
                  </p:nvGrpSpPr>
                  <p:grpSpPr bwMode="auto">
                    <a:xfrm rot="931885" flipV="1">
                      <a:off x="1086959" y="4169875"/>
                      <a:ext cx="639531" cy="863465"/>
                      <a:chOff x="915371" y="2745401"/>
                      <a:chExt cx="619484" cy="923055"/>
                    </a:xfrm>
                  </p:grpSpPr>
                  <p:sp>
                    <p:nvSpPr>
                      <p:cNvPr id="190947" name="Freihandform 1275"/>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48" name="Freihandform 1276"/>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49" name="Freihandform 1277"/>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950" name="Gruppierung 174"/>
                    <p:cNvGrpSpPr>
                      <a:grpSpLocks/>
                    </p:cNvGrpSpPr>
                    <p:nvPr/>
                  </p:nvGrpSpPr>
                  <p:grpSpPr bwMode="auto">
                    <a:xfrm rot="554766" flipV="1">
                      <a:off x="1065918" y="4085660"/>
                      <a:ext cx="685635" cy="892033"/>
                      <a:chOff x="915371" y="2745401"/>
                      <a:chExt cx="619484" cy="923055"/>
                    </a:xfrm>
                  </p:grpSpPr>
                  <p:sp>
                    <p:nvSpPr>
                      <p:cNvPr id="190951" name="Freihandform 1272"/>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52" name="Freihandform 1273"/>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53" name="Freihandform 1274"/>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0954" name="Gruppierung 224"/>
                  <p:cNvGrpSpPr>
                    <a:grpSpLocks/>
                  </p:cNvGrpSpPr>
                  <p:nvPr/>
                </p:nvGrpSpPr>
                <p:grpSpPr bwMode="auto">
                  <a:xfrm rot="169671" flipV="1">
                    <a:off x="1622118" y="3105892"/>
                    <a:ext cx="718147" cy="906867"/>
                    <a:chOff x="1060830" y="4085660"/>
                    <a:chExt cx="690723" cy="947680"/>
                  </a:xfrm>
                </p:grpSpPr>
                <p:grpSp>
                  <p:nvGrpSpPr>
                    <p:cNvPr id="190955" name="Gruppierung 165"/>
                    <p:cNvGrpSpPr>
                      <a:grpSpLocks/>
                    </p:cNvGrpSpPr>
                    <p:nvPr/>
                  </p:nvGrpSpPr>
                  <p:grpSpPr bwMode="auto">
                    <a:xfrm rot="624764" flipV="1">
                      <a:off x="1060830" y="4132439"/>
                      <a:ext cx="619904" cy="845502"/>
                      <a:chOff x="915371" y="2745401"/>
                      <a:chExt cx="619484" cy="923055"/>
                    </a:xfrm>
                  </p:grpSpPr>
                  <p:sp>
                    <p:nvSpPr>
                      <p:cNvPr id="190956" name="Freihandform 1266"/>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57" name="Freihandform 1267"/>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58" name="Freihandform 1268"/>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959" name="Gruppierung 169"/>
                    <p:cNvGrpSpPr>
                      <a:grpSpLocks/>
                    </p:cNvGrpSpPr>
                    <p:nvPr/>
                  </p:nvGrpSpPr>
                  <p:grpSpPr bwMode="auto">
                    <a:xfrm rot="931885" flipV="1">
                      <a:off x="1086957" y="4169875"/>
                      <a:ext cx="639531" cy="863465"/>
                      <a:chOff x="915371" y="2745401"/>
                      <a:chExt cx="619484" cy="923055"/>
                    </a:xfrm>
                  </p:grpSpPr>
                  <p:sp>
                    <p:nvSpPr>
                      <p:cNvPr id="190960" name="Freihandform 1263"/>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61" name="Freihandform 1264"/>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62" name="Freihandform 1265"/>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963" name="Gruppierung 174"/>
                    <p:cNvGrpSpPr>
                      <a:grpSpLocks/>
                    </p:cNvGrpSpPr>
                    <p:nvPr/>
                  </p:nvGrpSpPr>
                  <p:grpSpPr bwMode="auto">
                    <a:xfrm rot="554766" flipV="1">
                      <a:off x="1065918" y="4085660"/>
                      <a:ext cx="685635" cy="892033"/>
                      <a:chOff x="915371" y="2745401"/>
                      <a:chExt cx="619484" cy="923055"/>
                    </a:xfrm>
                  </p:grpSpPr>
                  <p:sp>
                    <p:nvSpPr>
                      <p:cNvPr id="190964" name="Freihandform 1260"/>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65" name="Freihandform 1261"/>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66" name="Freihandform 1262"/>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grpSp>
            <p:nvGrpSpPr>
              <p:cNvPr id="190967" name="Gruppierung 591"/>
              <p:cNvGrpSpPr>
                <a:grpSpLocks/>
              </p:cNvGrpSpPr>
              <p:nvPr/>
            </p:nvGrpSpPr>
            <p:grpSpPr bwMode="auto">
              <a:xfrm flipV="1">
                <a:off x="1828786" y="3429020"/>
                <a:ext cx="838191" cy="914471"/>
                <a:chOff x="1371585" y="3428930"/>
                <a:chExt cx="838191" cy="990683"/>
              </a:xfrm>
            </p:grpSpPr>
            <p:grpSp>
              <p:nvGrpSpPr>
                <p:cNvPr id="190968" name="Gruppierung 268"/>
                <p:cNvGrpSpPr>
                  <a:grpSpLocks/>
                </p:cNvGrpSpPr>
                <p:nvPr/>
              </p:nvGrpSpPr>
              <p:grpSpPr bwMode="auto">
                <a:xfrm flipV="1">
                  <a:off x="1371585" y="3428930"/>
                  <a:ext cx="762000" cy="990682"/>
                  <a:chOff x="1523974" y="3105892"/>
                  <a:chExt cx="838201" cy="965988"/>
                </a:xfrm>
              </p:grpSpPr>
              <p:grpSp>
                <p:nvGrpSpPr>
                  <p:cNvPr id="190969" name="Gruppierung 211"/>
                  <p:cNvGrpSpPr>
                    <a:grpSpLocks/>
                  </p:cNvGrpSpPr>
                  <p:nvPr/>
                </p:nvGrpSpPr>
                <p:grpSpPr bwMode="auto">
                  <a:xfrm flipV="1">
                    <a:off x="1523974" y="3124200"/>
                    <a:ext cx="838201" cy="947680"/>
                    <a:chOff x="1060830" y="4085660"/>
                    <a:chExt cx="690723" cy="947680"/>
                  </a:xfrm>
                </p:grpSpPr>
                <p:grpSp>
                  <p:nvGrpSpPr>
                    <p:cNvPr id="190970" name="Gruppierung 165"/>
                    <p:cNvGrpSpPr>
                      <a:grpSpLocks/>
                    </p:cNvGrpSpPr>
                    <p:nvPr/>
                  </p:nvGrpSpPr>
                  <p:grpSpPr bwMode="auto">
                    <a:xfrm rot="624764" flipV="1">
                      <a:off x="1060830" y="4132439"/>
                      <a:ext cx="619904" cy="845502"/>
                      <a:chOff x="915371" y="2745401"/>
                      <a:chExt cx="619484" cy="923055"/>
                    </a:xfrm>
                  </p:grpSpPr>
                  <p:sp>
                    <p:nvSpPr>
                      <p:cNvPr id="190971" name="Freihandform 1250"/>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72" name="Freihandform 1251"/>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73" name="Freihandform 1252"/>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974" name="Gruppierung 169"/>
                    <p:cNvGrpSpPr>
                      <a:grpSpLocks/>
                    </p:cNvGrpSpPr>
                    <p:nvPr/>
                  </p:nvGrpSpPr>
                  <p:grpSpPr bwMode="auto">
                    <a:xfrm rot="931885" flipV="1">
                      <a:off x="1086959" y="4169875"/>
                      <a:ext cx="639531" cy="863465"/>
                      <a:chOff x="915371" y="2745401"/>
                      <a:chExt cx="619484" cy="923055"/>
                    </a:xfrm>
                  </p:grpSpPr>
                  <p:sp>
                    <p:nvSpPr>
                      <p:cNvPr id="190975" name="Freihandform 1247"/>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76" name="Freihandform 1248"/>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77" name="Freihandform 1249"/>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978" name="Gruppierung 174"/>
                    <p:cNvGrpSpPr>
                      <a:grpSpLocks/>
                    </p:cNvGrpSpPr>
                    <p:nvPr/>
                  </p:nvGrpSpPr>
                  <p:grpSpPr bwMode="auto">
                    <a:xfrm rot="554766" flipV="1">
                      <a:off x="1065918" y="4085660"/>
                      <a:ext cx="685635" cy="892033"/>
                      <a:chOff x="915371" y="2745401"/>
                      <a:chExt cx="619484" cy="923055"/>
                    </a:xfrm>
                  </p:grpSpPr>
                  <p:sp>
                    <p:nvSpPr>
                      <p:cNvPr id="190979" name="Freihandform 1244"/>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80" name="Freihandform 1245"/>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81" name="Freihandform 1246"/>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0982" name="Gruppierung 224"/>
                  <p:cNvGrpSpPr>
                    <a:grpSpLocks/>
                  </p:cNvGrpSpPr>
                  <p:nvPr/>
                </p:nvGrpSpPr>
                <p:grpSpPr bwMode="auto">
                  <a:xfrm rot="169671" flipV="1">
                    <a:off x="1622118" y="3105892"/>
                    <a:ext cx="718147" cy="906867"/>
                    <a:chOff x="1060830" y="4085660"/>
                    <a:chExt cx="690723" cy="947680"/>
                  </a:xfrm>
                </p:grpSpPr>
                <p:grpSp>
                  <p:nvGrpSpPr>
                    <p:cNvPr id="190983" name="Gruppierung 165"/>
                    <p:cNvGrpSpPr>
                      <a:grpSpLocks/>
                    </p:cNvGrpSpPr>
                    <p:nvPr/>
                  </p:nvGrpSpPr>
                  <p:grpSpPr bwMode="auto">
                    <a:xfrm rot="624764" flipV="1">
                      <a:off x="1060830" y="4132439"/>
                      <a:ext cx="619904" cy="845502"/>
                      <a:chOff x="915371" y="2745401"/>
                      <a:chExt cx="619484" cy="923055"/>
                    </a:xfrm>
                  </p:grpSpPr>
                  <p:sp>
                    <p:nvSpPr>
                      <p:cNvPr id="190984" name="Freihandform 1238"/>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85" name="Freihandform 1239"/>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86" name="Freihandform 1240"/>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987" name="Gruppierung 169"/>
                    <p:cNvGrpSpPr>
                      <a:grpSpLocks/>
                    </p:cNvGrpSpPr>
                    <p:nvPr/>
                  </p:nvGrpSpPr>
                  <p:grpSpPr bwMode="auto">
                    <a:xfrm rot="931885" flipV="1">
                      <a:off x="1086957" y="4169875"/>
                      <a:ext cx="639531" cy="863465"/>
                      <a:chOff x="915371" y="2745401"/>
                      <a:chExt cx="619484" cy="923055"/>
                    </a:xfrm>
                  </p:grpSpPr>
                  <p:sp>
                    <p:nvSpPr>
                      <p:cNvPr id="190988" name="Freihandform 1235"/>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89" name="Freihandform 1236"/>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90" name="Freihandform 1237"/>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0991" name="Gruppierung 174"/>
                    <p:cNvGrpSpPr>
                      <a:grpSpLocks/>
                    </p:cNvGrpSpPr>
                    <p:nvPr/>
                  </p:nvGrpSpPr>
                  <p:grpSpPr bwMode="auto">
                    <a:xfrm rot="554766" flipV="1">
                      <a:off x="1065918" y="4085660"/>
                      <a:ext cx="685635" cy="892033"/>
                      <a:chOff x="915371" y="2745401"/>
                      <a:chExt cx="619484" cy="923055"/>
                    </a:xfrm>
                  </p:grpSpPr>
                  <p:sp>
                    <p:nvSpPr>
                      <p:cNvPr id="190992" name="Freihandform 1232"/>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93" name="Freihandform 1233"/>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94" name="Freihandform 1234"/>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nvGrpSpPr>
                <p:cNvPr id="190995" name="Gruppierung 295"/>
                <p:cNvGrpSpPr>
                  <a:grpSpLocks/>
                </p:cNvGrpSpPr>
                <p:nvPr/>
              </p:nvGrpSpPr>
              <p:grpSpPr bwMode="auto">
                <a:xfrm flipV="1">
                  <a:off x="1447780" y="3428934"/>
                  <a:ext cx="761996" cy="990679"/>
                  <a:chOff x="1523969" y="3105893"/>
                  <a:chExt cx="838197" cy="965987"/>
                </a:xfrm>
              </p:grpSpPr>
              <p:grpSp>
                <p:nvGrpSpPr>
                  <p:cNvPr id="190996" name="Gruppierung 211"/>
                  <p:cNvGrpSpPr>
                    <a:grpSpLocks/>
                  </p:cNvGrpSpPr>
                  <p:nvPr/>
                </p:nvGrpSpPr>
                <p:grpSpPr bwMode="auto">
                  <a:xfrm flipV="1">
                    <a:off x="1523969" y="3124200"/>
                    <a:ext cx="838197" cy="947680"/>
                    <a:chOff x="1060830" y="4085660"/>
                    <a:chExt cx="690723" cy="947680"/>
                  </a:xfrm>
                </p:grpSpPr>
                <p:grpSp>
                  <p:nvGrpSpPr>
                    <p:cNvPr id="190997" name="Gruppierung 165"/>
                    <p:cNvGrpSpPr>
                      <a:grpSpLocks/>
                    </p:cNvGrpSpPr>
                    <p:nvPr/>
                  </p:nvGrpSpPr>
                  <p:grpSpPr bwMode="auto">
                    <a:xfrm rot="624764" flipV="1">
                      <a:off x="1060830" y="4132439"/>
                      <a:ext cx="619904" cy="845502"/>
                      <a:chOff x="915371" y="2745401"/>
                      <a:chExt cx="619484" cy="923055"/>
                    </a:xfrm>
                  </p:grpSpPr>
                  <p:sp>
                    <p:nvSpPr>
                      <p:cNvPr id="190998" name="Freihandform 1224"/>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0999" name="Freihandform 1225"/>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000" name="Freihandform 1226"/>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1001" name="Gruppierung 169"/>
                    <p:cNvGrpSpPr>
                      <a:grpSpLocks/>
                    </p:cNvGrpSpPr>
                    <p:nvPr/>
                  </p:nvGrpSpPr>
                  <p:grpSpPr bwMode="auto">
                    <a:xfrm rot="931885" flipV="1">
                      <a:off x="1086957" y="4169875"/>
                      <a:ext cx="639531" cy="863465"/>
                      <a:chOff x="915371" y="2745401"/>
                      <a:chExt cx="619484" cy="923055"/>
                    </a:xfrm>
                  </p:grpSpPr>
                  <p:sp>
                    <p:nvSpPr>
                      <p:cNvPr id="191002" name="Freihandform 1221"/>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003" name="Freihandform 1222"/>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004" name="Freihandform 1223"/>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1005" name="Gruppierung 174"/>
                    <p:cNvGrpSpPr>
                      <a:grpSpLocks/>
                    </p:cNvGrpSpPr>
                    <p:nvPr/>
                  </p:nvGrpSpPr>
                  <p:grpSpPr bwMode="auto">
                    <a:xfrm rot="554766" flipV="1">
                      <a:off x="1065918" y="4085660"/>
                      <a:ext cx="685635" cy="892033"/>
                      <a:chOff x="915371" y="2745401"/>
                      <a:chExt cx="619484" cy="923055"/>
                    </a:xfrm>
                  </p:grpSpPr>
                  <p:sp>
                    <p:nvSpPr>
                      <p:cNvPr id="191006" name="Freihandform 1218"/>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007" name="Freihandform 1219"/>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008" name="Freihandform 1220"/>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1009" name="Gruppierung 224"/>
                  <p:cNvGrpSpPr>
                    <a:grpSpLocks/>
                  </p:cNvGrpSpPr>
                  <p:nvPr/>
                </p:nvGrpSpPr>
                <p:grpSpPr bwMode="auto">
                  <a:xfrm rot="169671" flipV="1">
                    <a:off x="1622115" y="3105893"/>
                    <a:ext cx="718147" cy="906867"/>
                    <a:chOff x="1060830" y="4085660"/>
                    <a:chExt cx="690723" cy="947680"/>
                  </a:xfrm>
                </p:grpSpPr>
                <p:grpSp>
                  <p:nvGrpSpPr>
                    <p:cNvPr id="191010" name="Gruppierung 165"/>
                    <p:cNvGrpSpPr>
                      <a:grpSpLocks/>
                    </p:cNvGrpSpPr>
                    <p:nvPr/>
                  </p:nvGrpSpPr>
                  <p:grpSpPr bwMode="auto">
                    <a:xfrm rot="624764" flipV="1">
                      <a:off x="1060830" y="4132439"/>
                      <a:ext cx="619904" cy="845502"/>
                      <a:chOff x="915371" y="2745401"/>
                      <a:chExt cx="619484" cy="923055"/>
                    </a:xfrm>
                  </p:grpSpPr>
                  <p:sp>
                    <p:nvSpPr>
                      <p:cNvPr id="191011" name="Freihandform 1212"/>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012" name="Freihandform 1213"/>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013" name="Freihandform 1214"/>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1014" name="Gruppierung 169"/>
                    <p:cNvGrpSpPr>
                      <a:grpSpLocks/>
                    </p:cNvGrpSpPr>
                    <p:nvPr/>
                  </p:nvGrpSpPr>
                  <p:grpSpPr bwMode="auto">
                    <a:xfrm rot="931885" flipV="1">
                      <a:off x="1086955" y="4169875"/>
                      <a:ext cx="639531" cy="863465"/>
                      <a:chOff x="915371" y="2745401"/>
                      <a:chExt cx="619484" cy="923055"/>
                    </a:xfrm>
                  </p:grpSpPr>
                  <p:sp>
                    <p:nvSpPr>
                      <p:cNvPr id="191015" name="Freihandform 1209"/>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016" name="Freihandform 1210"/>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017" name="Freihandform 1211"/>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1018" name="Gruppierung 174"/>
                    <p:cNvGrpSpPr>
                      <a:grpSpLocks/>
                    </p:cNvGrpSpPr>
                    <p:nvPr/>
                  </p:nvGrpSpPr>
                  <p:grpSpPr bwMode="auto">
                    <a:xfrm rot="554766" flipV="1">
                      <a:off x="1065918" y="4085660"/>
                      <a:ext cx="685635" cy="892033"/>
                      <a:chOff x="915371" y="2745401"/>
                      <a:chExt cx="619484" cy="923055"/>
                    </a:xfrm>
                  </p:grpSpPr>
                  <p:sp>
                    <p:nvSpPr>
                      <p:cNvPr id="191019" name="Freihandform 1206"/>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020" name="Freihandform 1207"/>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021" name="Freihandform 1208"/>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grpSp>
      </p:grpSp>
      <p:sp>
        <p:nvSpPr>
          <p:cNvPr id="128" name="Halbbogen 127"/>
          <p:cNvSpPr/>
          <p:nvPr/>
        </p:nvSpPr>
        <p:spPr bwMode="auto">
          <a:xfrm rot="879197">
            <a:off x="3773488" y="1814513"/>
            <a:ext cx="533400" cy="381000"/>
          </a:xfrm>
          <a:prstGeom prst="blockArc">
            <a:avLst/>
          </a:prstGeom>
          <a:gradFill flip="none" rotWithShape="1">
            <a:gsLst>
              <a:gs pos="0">
                <a:srgbClr val="FF6600"/>
              </a:gs>
              <a:gs pos="100000">
                <a:srgbClr val="FF0000"/>
              </a:gs>
            </a:gsLst>
            <a:lin ang="16200000" scaled="0"/>
            <a:tileRect/>
          </a:gra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131" name="Halbbogen 130"/>
          <p:cNvSpPr/>
          <p:nvPr/>
        </p:nvSpPr>
        <p:spPr bwMode="auto">
          <a:xfrm rot="20720803" flipV="1">
            <a:off x="4154488" y="2555875"/>
            <a:ext cx="533400" cy="354013"/>
          </a:xfrm>
          <a:prstGeom prst="blockArc">
            <a:avLst/>
          </a:prstGeom>
          <a:gradFill flip="none" rotWithShape="1">
            <a:gsLst>
              <a:gs pos="0">
                <a:srgbClr val="FF6600"/>
              </a:gs>
              <a:gs pos="100000">
                <a:srgbClr val="FF0000"/>
              </a:gs>
            </a:gsLst>
            <a:lin ang="16200000" scaled="0"/>
            <a:tileRect/>
          </a:gra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129" name="Halbbogen 128"/>
          <p:cNvSpPr/>
          <p:nvPr/>
        </p:nvSpPr>
        <p:spPr bwMode="auto">
          <a:xfrm rot="879197">
            <a:off x="4611688" y="1814513"/>
            <a:ext cx="533400" cy="381000"/>
          </a:xfrm>
          <a:prstGeom prst="blockArc">
            <a:avLst/>
          </a:prstGeom>
          <a:gradFill flip="none" rotWithShape="1">
            <a:gsLst>
              <a:gs pos="0">
                <a:srgbClr val="FF6600"/>
              </a:gs>
              <a:gs pos="100000">
                <a:srgbClr val="FF0000"/>
              </a:gs>
            </a:gsLst>
            <a:lin ang="16200000" scaled="0"/>
            <a:tileRect/>
          </a:gra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132" name="Halbbogen 131"/>
          <p:cNvSpPr/>
          <p:nvPr/>
        </p:nvSpPr>
        <p:spPr bwMode="auto">
          <a:xfrm rot="20720803" flipV="1">
            <a:off x="4989513" y="2555875"/>
            <a:ext cx="533400" cy="354013"/>
          </a:xfrm>
          <a:prstGeom prst="blockArc">
            <a:avLst/>
          </a:prstGeom>
          <a:gradFill flip="none" rotWithShape="1">
            <a:gsLst>
              <a:gs pos="0">
                <a:srgbClr val="FF6600"/>
              </a:gs>
              <a:gs pos="100000">
                <a:srgbClr val="FF0000"/>
              </a:gs>
            </a:gsLst>
            <a:lin ang="16200000" scaled="0"/>
            <a:tileRect/>
          </a:gra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130" name="Halbbogen 129"/>
          <p:cNvSpPr/>
          <p:nvPr/>
        </p:nvSpPr>
        <p:spPr bwMode="auto">
          <a:xfrm rot="879197">
            <a:off x="5373688" y="1814513"/>
            <a:ext cx="533400" cy="381000"/>
          </a:xfrm>
          <a:prstGeom prst="blockArc">
            <a:avLst/>
          </a:prstGeom>
          <a:gradFill flip="none" rotWithShape="1">
            <a:gsLst>
              <a:gs pos="0">
                <a:srgbClr val="FF6600"/>
              </a:gs>
              <a:gs pos="100000">
                <a:srgbClr val="FF0000"/>
              </a:gs>
            </a:gsLst>
            <a:lin ang="16200000" scaled="0"/>
            <a:tileRect/>
          </a:gra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191027" name="Rechteck 460"/>
          <p:cNvSpPr>
            <a:spLocks noChangeArrowheads="1"/>
          </p:cNvSpPr>
          <p:nvPr/>
        </p:nvSpPr>
        <p:spPr bwMode="auto">
          <a:xfrm>
            <a:off x="5943600" y="2100263"/>
            <a:ext cx="76200" cy="533400"/>
          </a:xfrm>
          <a:prstGeom prst="rect">
            <a:avLst/>
          </a:prstGeom>
          <a:gradFill rotWithShape="1">
            <a:gsLst>
              <a:gs pos="0">
                <a:srgbClr val="FF6600"/>
              </a:gs>
              <a:gs pos="100000">
                <a:srgbClr val="FF0000"/>
              </a:gs>
            </a:gsLst>
            <a:lin ang="0" scaled="1"/>
          </a:gra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369" name="Rechteck 1368"/>
          <p:cNvSpPr/>
          <p:nvPr/>
        </p:nvSpPr>
        <p:spPr bwMode="auto">
          <a:xfrm>
            <a:off x="2133600" y="1752600"/>
            <a:ext cx="762000" cy="1219200"/>
          </a:xfrm>
          <a:prstGeom prst="rect">
            <a:avLst/>
          </a:prstGeom>
          <a:gradFill flip="none" rotWithShape="1">
            <a:gsLst>
              <a:gs pos="0">
                <a:schemeClr val="bg1">
                  <a:lumMod val="50000"/>
                </a:schemeClr>
              </a:gs>
              <a:gs pos="100000">
                <a:srgbClr val="FFFFFF"/>
              </a:gs>
            </a:gsLst>
            <a:lin ang="0" scaled="1"/>
            <a:tileRect/>
          </a:gra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1371" name="Trapez 1370"/>
          <p:cNvSpPr/>
          <p:nvPr/>
        </p:nvSpPr>
        <p:spPr bwMode="auto">
          <a:xfrm rot="5400000">
            <a:off x="2356644" y="2291556"/>
            <a:ext cx="1219200" cy="141288"/>
          </a:xfrm>
          <a:prstGeom prst="trapezoid">
            <a:avLst>
              <a:gd name="adj" fmla="val 108290"/>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cxnSp>
        <p:nvCxnSpPr>
          <p:cNvPr id="191030" name="Gerade Verbindung 1372"/>
          <p:cNvCxnSpPr>
            <a:cxnSpLocks noChangeShapeType="1"/>
          </p:cNvCxnSpPr>
          <p:nvPr/>
        </p:nvCxnSpPr>
        <p:spPr bwMode="auto">
          <a:xfrm>
            <a:off x="2133600" y="1903413"/>
            <a:ext cx="762000" cy="15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1031" name="Gerade Verbindung 1373"/>
          <p:cNvCxnSpPr>
            <a:cxnSpLocks noChangeShapeType="1"/>
          </p:cNvCxnSpPr>
          <p:nvPr/>
        </p:nvCxnSpPr>
        <p:spPr bwMode="auto">
          <a:xfrm>
            <a:off x="2133600" y="2057400"/>
            <a:ext cx="609600" cy="15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1032" name="Gerade Verbindung 1374"/>
          <p:cNvCxnSpPr>
            <a:cxnSpLocks noChangeShapeType="1"/>
          </p:cNvCxnSpPr>
          <p:nvPr/>
        </p:nvCxnSpPr>
        <p:spPr bwMode="auto">
          <a:xfrm>
            <a:off x="2133600" y="2208213"/>
            <a:ext cx="457200" cy="15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1033" name="Gerade Verbindung 1375"/>
          <p:cNvCxnSpPr>
            <a:cxnSpLocks noChangeShapeType="1"/>
          </p:cNvCxnSpPr>
          <p:nvPr/>
        </p:nvCxnSpPr>
        <p:spPr bwMode="auto">
          <a:xfrm>
            <a:off x="2133600" y="2360613"/>
            <a:ext cx="381000" cy="15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1034" name="Gerade Verbindung 1376"/>
          <p:cNvCxnSpPr>
            <a:cxnSpLocks noChangeShapeType="1"/>
          </p:cNvCxnSpPr>
          <p:nvPr/>
        </p:nvCxnSpPr>
        <p:spPr bwMode="auto">
          <a:xfrm>
            <a:off x="2133600" y="2514600"/>
            <a:ext cx="457200" cy="15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1035" name="Gerade Verbindung 1377"/>
          <p:cNvCxnSpPr>
            <a:cxnSpLocks noChangeShapeType="1"/>
          </p:cNvCxnSpPr>
          <p:nvPr/>
        </p:nvCxnSpPr>
        <p:spPr bwMode="auto">
          <a:xfrm>
            <a:off x="2133600" y="2665413"/>
            <a:ext cx="609600" cy="15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1036" name="Gerade Verbindung 1378"/>
          <p:cNvCxnSpPr>
            <a:cxnSpLocks noChangeShapeType="1"/>
          </p:cNvCxnSpPr>
          <p:nvPr/>
        </p:nvCxnSpPr>
        <p:spPr bwMode="auto">
          <a:xfrm>
            <a:off x="2133600" y="2817813"/>
            <a:ext cx="762000" cy="15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grpSp>
        <p:nvGrpSpPr>
          <p:cNvPr id="1717" name="Gruppierung 1461"/>
          <p:cNvGrpSpPr>
            <a:grpSpLocks/>
          </p:cNvGrpSpPr>
          <p:nvPr/>
        </p:nvGrpSpPr>
        <p:grpSpPr bwMode="auto">
          <a:xfrm>
            <a:off x="685800" y="1828800"/>
            <a:ext cx="1676400" cy="307975"/>
            <a:chOff x="685800" y="3048000"/>
            <a:chExt cx="1676400" cy="307777"/>
          </a:xfrm>
        </p:grpSpPr>
        <p:cxnSp>
          <p:nvCxnSpPr>
            <p:cNvPr id="191038" name="Gerade Verbindung mit Pfeil 1387"/>
            <p:cNvCxnSpPr>
              <a:cxnSpLocks noChangeShapeType="1"/>
            </p:cNvCxnSpPr>
            <p:nvPr/>
          </p:nvCxnSpPr>
          <p:spPr bwMode="auto">
            <a:xfrm>
              <a:off x="685800" y="3351212"/>
              <a:ext cx="1676400" cy="1588"/>
            </a:xfrm>
            <a:prstGeom prst="straightConnector1">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191039" name="Textfeld 1388"/>
            <p:cNvSpPr txBox="1">
              <a:spLocks noChangeArrowheads="1"/>
            </p:cNvSpPr>
            <p:nvPr/>
          </p:nvSpPr>
          <p:spPr bwMode="auto">
            <a:xfrm>
              <a:off x="914400" y="3048000"/>
              <a:ext cx="10684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latin typeface="Symbol" pitchFamily="18" charset="2"/>
                </a:rPr>
                <a:t>g </a:t>
              </a:r>
              <a:r>
                <a:rPr lang="en-US" altLang="de-DE" sz="1400">
                  <a:cs typeface="Arial" charset="0"/>
                </a:rPr>
                <a:t>(511 keV)</a:t>
              </a:r>
            </a:p>
          </p:txBody>
        </p:sp>
      </p:grpSp>
      <p:grpSp>
        <p:nvGrpSpPr>
          <p:cNvPr id="1718" name="Gruppierung 1462"/>
          <p:cNvGrpSpPr>
            <a:grpSpLocks/>
          </p:cNvGrpSpPr>
          <p:nvPr/>
        </p:nvGrpSpPr>
        <p:grpSpPr bwMode="auto">
          <a:xfrm>
            <a:off x="684213" y="1447800"/>
            <a:ext cx="2362200" cy="687388"/>
            <a:chOff x="685800" y="2667000"/>
            <a:chExt cx="2362200" cy="687388"/>
          </a:xfrm>
        </p:grpSpPr>
        <p:cxnSp>
          <p:nvCxnSpPr>
            <p:cNvPr id="191041" name="Gerade Verbindung mit Pfeil 1389"/>
            <p:cNvCxnSpPr>
              <a:cxnSpLocks noChangeShapeType="1"/>
            </p:cNvCxnSpPr>
            <p:nvPr/>
          </p:nvCxnSpPr>
          <p:spPr bwMode="auto">
            <a:xfrm>
              <a:off x="2362200" y="3352800"/>
              <a:ext cx="685800" cy="1588"/>
            </a:xfrm>
            <a:prstGeom prst="straightConnector1">
              <a:avLst/>
            </a:prstGeom>
            <a:noFill/>
            <a:ln w="38100">
              <a:solidFill>
                <a:schemeClr val="accent2"/>
              </a:solidFill>
              <a:round/>
              <a:headEnd/>
              <a:tailEnd type="triangle" w="med" len="med"/>
            </a:ln>
            <a:extLst>
              <a:ext uri="{909E8E84-426E-40DD-AFC4-6F175D3DCCD1}">
                <a14:hiddenFill xmlns:a14="http://schemas.microsoft.com/office/drawing/2010/main">
                  <a:noFill/>
                </a14:hiddenFill>
              </a:ext>
            </a:extLst>
          </p:spPr>
        </p:cxnSp>
        <p:sp>
          <p:nvSpPr>
            <p:cNvPr id="191042" name="Textfeld 1392"/>
            <p:cNvSpPr txBox="1">
              <a:spLocks noChangeArrowheads="1"/>
            </p:cNvSpPr>
            <p:nvPr/>
          </p:nvSpPr>
          <p:spPr bwMode="auto">
            <a:xfrm>
              <a:off x="685800" y="2667000"/>
              <a:ext cx="12176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solidFill>
                    <a:schemeClr val="accent2"/>
                  </a:solidFill>
                  <a:cs typeface="Arial" charset="0"/>
                </a:rPr>
                <a:t>light (420nm)</a:t>
              </a:r>
            </a:p>
          </p:txBody>
        </p:sp>
      </p:grpSp>
      <p:sp>
        <p:nvSpPr>
          <p:cNvPr id="191043" name="Textfeld 1393"/>
          <p:cNvSpPr txBox="1">
            <a:spLocks noChangeArrowheads="1"/>
          </p:cNvSpPr>
          <p:nvPr/>
        </p:nvSpPr>
        <p:spPr bwMode="auto">
          <a:xfrm>
            <a:off x="3200400" y="1371600"/>
            <a:ext cx="12922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cs typeface="Arial" charset="0"/>
              </a:rPr>
              <a:t>Photocathode</a:t>
            </a:r>
          </a:p>
        </p:txBody>
      </p:sp>
      <p:sp>
        <p:nvSpPr>
          <p:cNvPr id="191044" name="Textfeld 1394"/>
          <p:cNvSpPr txBox="1">
            <a:spLocks noChangeArrowheads="1"/>
          </p:cNvSpPr>
          <p:nvPr/>
        </p:nvSpPr>
        <p:spPr bwMode="auto">
          <a:xfrm>
            <a:off x="6248400" y="1981200"/>
            <a:ext cx="7032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cs typeface="Arial" charset="0"/>
              </a:rPr>
              <a:t>Anode</a:t>
            </a:r>
          </a:p>
        </p:txBody>
      </p:sp>
      <p:cxnSp>
        <p:nvCxnSpPr>
          <p:cNvPr id="191045" name="Gerade Verbindung 1398"/>
          <p:cNvCxnSpPr>
            <a:cxnSpLocks noChangeShapeType="1"/>
          </p:cNvCxnSpPr>
          <p:nvPr/>
        </p:nvCxnSpPr>
        <p:spPr bwMode="auto">
          <a:xfrm rot="10800000">
            <a:off x="6019800" y="2362200"/>
            <a:ext cx="457200" cy="1588"/>
          </a:xfrm>
          <a:prstGeom prst="line">
            <a:avLst/>
          </a:prstGeom>
          <a:noFill/>
          <a:ln w="19050">
            <a:solidFill>
              <a:schemeClr val="tx1"/>
            </a:solidFill>
            <a:round/>
            <a:headEnd type="oval" w="med" len="med"/>
            <a:tailEnd/>
          </a:ln>
          <a:extLst>
            <a:ext uri="{909E8E84-426E-40DD-AFC4-6F175D3DCCD1}">
              <a14:hiddenFill xmlns:a14="http://schemas.microsoft.com/office/drawing/2010/main">
                <a:noFill/>
              </a14:hiddenFill>
            </a:ext>
          </a:extLst>
        </p:spPr>
      </p:cxnSp>
      <p:sp>
        <p:nvSpPr>
          <p:cNvPr id="191046" name="Rechteck 1400"/>
          <p:cNvSpPr>
            <a:spLocks noChangeArrowheads="1"/>
          </p:cNvSpPr>
          <p:nvPr/>
        </p:nvSpPr>
        <p:spPr bwMode="auto">
          <a:xfrm>
            <a:off x="6248400" y="2667000"/>
            <a:ext cx="147638" cy="457200"/>
          </a:xfrm>
          <a:prstGeom prst="rect">
            <a:avLst/>
          </a:pr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cxnSp>
        <p:nvCxnSpPr>
          <p:cNvPr id="191047" name="Gerade Verbindung 1416"/>
          <p:cNvCxnSpPr>
            <a:cxnSpLocks noChangeShapeType="1"/>
            <a:stCxn id="191046" idx="0"/>
          </p:cNvCxnSpPr>
          <p:nvPr/>
        </p:nvCxnSpPr>
        <p:spPr bwMode="auto">
          <a:xfrm rot="5400000" flipH="1" flipV="1">
            <a:off x="6171407" y="2513806"/>
            <a:ext cx="304800" cy="1587"/>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1048" name="Gerade Verbindung 1418"/>
          <p:cNvCxnSpPr>
            <a:cxnSpLocks noChangeShapeType="1"/>
          </p:cNvCxnSpPr>
          <p:nvPr/>
        </p:nvCxnSpPr>
        <p:spPr bwMode="auto">
          <a:xfrm rot="10800000">
            <a:off x="6248400" y="3429000"/>
            <a:ext cx="152400" cy="15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sp>
        <p:nvSpPr>
          <p:cNvPr id="191049" name="Textfeld 1425"/>
          <p:cNvSpPr txBox="1">
            <a:spLocks noChangeArrowheads="1"/>
          </p:cNvSpPr>
          <p:nvPr/>
        </p:nvSpPr>
        <p:spPr bwMode="auto">
          <a:xfrm>
            <a:off x="4572000" y="1371600"/>
            <a:ext cx="8937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cs typeface="Arial" charset="0"/>
              </a:rPr>
              <a:t>Dynodes</a:t>
            </a:r>
          </a:p>
        </p:txBody>
      </p:sp>
      <p:sp>
        <p:nvSpPr>
          <p:cNvPr id="191050" name="Textfeld 1426"/>
          <p:cNvSpPr txBox="1">
            <a:spLocks noChangeArrowheads="1"/>
          </p:cNvSpPr>
          <p:nvPr/>
        </p:nvSpPr>
        <p:spPr bwMode="auto">
          <a:xfrm>
            <a:off x="4267200" y="3048000"/>
            <a:ext cx="17907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cs typeface="Arial" charset="0"/>
              </a:rPr>
              <a:t>secondary electrons</a:t>
            </a:r>
          </a:p>
        </p:txBody>
      </p:sp>
      <p:sp>
        <p:nvSpPr>
          <p:cNvPr id="191051" name="Textfeld 1427"/>
          <p:cNvSpPr txBox="1">
            <a:spLocks noChangeArrowheads="1"/>
          </p:cNvSpPr>
          <p:nvPr/>
        </p:nvSpPr>
        <p:spPr bwMode="auto">
          <a:xfrm>
            <a:off x="3048000" y="3048000"/>
            <a:ext cx="12731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cs typeface="Arial" charset="0"/>
              </a:rPr>
              <a:t>photoelectron</a:t>
            </a:r>
          </a:p>
        </p:txBody>
      </p:sp>
      <p:sp>
        <p:nvSpPr>
          <p:cNvPr id="191052" name="Textfeld 1428"/>
          <p:cNvSpPr txBox="1">
            <a:spLocks noChangeArrowheads="1"/>
          </p:cNvSpPr>
          <p:nvPr/>
        </p:nvSpPr>
        <p:spPr bwMode="auto">
          <a:xfrm>
            <a:off x="2590800" y="838200"/>
            <a:ext cx="10033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cs typeface="Arial" charset="0"/>
              </a:rPr>
              <a:t>light guide</a:t>
            </a:r>
          </a:p>
        </p:txBody>
      </p:sp>
      <p:sp>
        <p:nvSpPr>
          <p:cNvPr id="191053" name="Textfeld 1429"/>
          <p:cNvSpPr txBox="1">
            <a:spLocks noChangeArrowheads="1"/>
          </p:cNvSpPr>
          <p:nvPr/>
        </p:nvSpPr>
        <p:spPr bwMode="auto">
          <a:xfrm>
            <a:off x="1909763" y="1143000"/>
            <a:ext cx="10620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ctr"/>
            <a:r>
              <a:rPr lang="en-US" altLang="de-DE" sz="1400">
                <a:cs typeface="Arial" charset="0"/>
              </a:rPr>
              <a:t>scintillation </a:t>
            </a:r>
          </a:p>
          <a:p>
            <a:pPr algn="ctr"/>
            <a:r>
              <a:rPr lang="en-US" altLang="de-DE" sz="1400">
                <a:cs typeface="Arial" charset="0"/>
              </a:rPr>
              <a:t>crystal</a:t>
            </a:r>
          </a:p>
        </p:txBody>
      </p:sp>
      <p:cxnSp>
        <p:nvCxnSpPr>
          <p:cNvPr id="191054" name="Gerade Verbindung mit Pfeil 1430"/>
          <p:cNvCxnSpPr>
            <a:cxnSpLocks noChangeShapeType="1"/>
          </p:cNvCxnSpPr>
          <p:nvPr/>
        </p:nvCxnSpPr>
        <p:spPr bwMode="auto">
          <a:xfrm>
            <a:off x="1828800" y="2514600"/>
            <a:ext cx="304800" cy="1588"/>
          </a:xfrm>
          <a:prstGeom prst="straightConnector1">
            <a:avLst/>
          </a:prstGeom>
          <a:noFill/>
          <a:ln w="12700">
            <a:solidFill>
              <a:schemeClr val="tx1"/>
            </a:solidFill>
            <a:round/>
            <a:headEnd/>
            <a:tailEnd/>
          </a:ln>
          <a:extLst>
            <a:ext uri="{909E8E84-426E-40DD-AFC4-6F175D3DCCD1}">
              <a14:hiddenFill xmlns:a14="http://schemas.microsoft.com/office/drawing/2010/main">
                <a:noFill/>
              </a14:hiddenFill>
            </a:ext>
          </a:extLst>
        </p:spPr>
      </p:cxnSp>
      <p:cxnSp>
        <p:nvCxnSpPr>
          <p:cNvPr id="191055" name="Gerade Verbindung mit Pfeil 1432"/>
          <p:cNvCxnSpPr>
            <a:cxnSpLocks noChangeShapeType="1"/>
          </p:cNvCxnSpPr>
          <p:nvPr/>
        </p:nvCxnSpPr>
        <p:spPr bwMode="auto">
          <a:xfrm>
            <a:off x="1828800" y="2667000"/>
            <a:ext cx="304800" cy="1588"/>
          </a:xfrm>
          <a:prstGeom prst="straightConnector1">
            <a:avLst/>
          </a:prstGeom>
          <a:noFill/>
          <a:ln w="12700">
            <a:solidFill>
              <a:schemeClr val="tx1"/>
            </a:solidFill>
            <a:round/>
            <a:headEnd/>
            <a:tailEnd/>
          </a:ln>
          <a:extLst>
            <a:ext uri="{909E8E84-426E-40DD-AFC4-6F175D3DCCD1}">
              <a14:hiddenFill xmlns:a14="http://schemas.microsoft.com/office/drawing/2010/main">
                <a:noFill/>
              </a14:hiddenFill>
            </a:ext>
          </a:extLst>
        </p:spPr>
      </p:cxnSp>
      <p:grpSp>
        <p:nvGrpSpPr>
          <p:cNvPr id="191056" name="Gruppierung 1443"/>
          <p:cNvGrpSpPr>
            <a:grpSpLocks/>
          </p:cNvGrpSpPr>
          <p:nvPr/>
        </p:nvGrpSpPr>
        <p:grpSpPr bwMode="auto">
          <a:xfrm>
            <a:off x="1905000" y="2362200"/>
            <a:ext cx="1588" cy="457200"/>
            <a:chOff x="1905000" y="3581400"/>
            <a:chExt cx="2100" cy="457200"/>
          </a:xfrm>
        </p:grpSpPr>
        <p:cxnSp>
          <p:nvCxnSpPr>
            <p:cNvPr id="191057" name="Gerade Verbindung 1439"/>
            <p:cNvCxnSpPr>
              <a:cxnSpLocks noChangeShapeType="1"/>
            </p:cNvCxnSpPr>
            <p:nvPr/>
          </p:nvCxnSpPr>
          <p:spPr bwMode="auto">
            <a:xfrm rot="5400000" flipH="1" flipV="1">
              <a:off x="1753650" y="3808950"/>
              <a:ext cx="304800" cy="210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1058" name="Gerade Verbindung 1440"/>
            <p:cNvCxnSpPr>
              <a:cxnSpLocks noChangeShapeType="1"/>
            </p:cNvCxnSpPr>
            <p:nvPr/>
          </p:nvCxnSpPr>
          <p:spPr bwMode="auto">
            <a:xfrm rot="5400000" flipH="1" flipV="1">
              <a:off x="1829850" y="3961350"/>
              <a:ext cx="152400" cy="210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91059" name="Gerade Verbindung 1442"/>
            <p:cNvCxnSpPr>
              <a:cxnSpLocks noChangeShapeType="1"/>
            </p:cNvCxnSpPr>
            <p:nvPr/>
          </p:nvCxnSpPr>
          <p:spPr bwMode="auto">
            <a:xfrm rot="16200000" flipH="1">
              <a:off x="1829850" y="3656550"/>
              <a:ext cx="152400" cy="210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cxnSp>
      </p:grpSp>
      <p:sp>
        <p:nvSpPr>
          <p:cNvPr id="191060" name="Textfeld 1444"/>
          <p:cNvSpPr txBox="1">
            <a:spLocks noChangeArrowheads="1"/>
          </p:cNvSpPr>
          <p:nvPr/>
        </p:nvSpPr>
        <p:spPr bwMode="auto">
          <a:xfrm>
            <a:off x="323850" y="2427288"/>
            <a:ext cx="14700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ctr"/>
            <a:r>
              <a:rPr lang="en-US" altLang="de-DE" sz="1400">
                <a:cs typeface="Arial" charset="0"/>
              </a:rPr>
              <a:t>size ~ resolution</a:t>
            </a:r>
          </a:p>
        </p:txBody>
      </p:sp>
      <p:sp>
        <p:nvSpPr>
          <p:cNvPr id="191061" name="Textfeld 1445"/>
          <p:cNvSpPr txBox="1">
            <a:spLocks noChangeArrowheads="1"/>
          </p:cNvSpPr>
          <p:nvPr/>
        </p:nvSpPr>
        <p:spPr bwMode="auto">
          <a:xfrm>
            <a:off x="1695450" y="3276600"/>
            <a:ext cx="16383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ctr"/>
            <a:r>
              <a:rPr lang="en-US" altLang="de-DE" sz="1400">
                <a:cs typeface="Arial" charset="0"/>
              </a:rPr>
              <a:t>length ~ sensitivity</a:t>
            </a:r>
          </a:p>
        </p:txBody>
      </p:sp>
      <p:cxnSp>
        <p:nvCxnSpPr>
          <p:cNvPr id="191062" name="Gerade Verbindung 1446"/>
          <p:cNvCxnSpPr>
            <a:cxnSpLocks noChangeShapeType="1"/>
          </p:cNvCxnSpPr>
          <p:nvPr/>
        </p:nvCxnSpPr>
        <p:spPr bwMode="auto">
          <a:xfrm rot="5400000" flipH="1" flipV="1">
            <a:off x="2020094" y="3085306"/>
            <a:ext cx="228600" cy="15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1063" name="Gerade Verbindung 1449"/>
          <p:cNvCxnSpPr>
            <a:cxnSpLocks noChangeShapeType="1"/>
          </p:cNvCxnSpPr>
          <p:nvPr/>
        </p:nvCxnSpPr>
        <p:spPr bwMode="auto">
          <a:xfrm rot="5400000" flipH="1" flipV="1">
            <a:off x="2782094" y="3085306"/>
            <a:ext cx="228600" cy="15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1064" name="Gerade Verbindung 1450"/>
          <p:cNvCxnSpPr>
            <a:cxnSpLocks noChangeShapeType="1"/>
          </p:cNvCxnSpPr>
          <p:nvPr/>
        </p:nvCxnSpPr>
        <p:spPr bwMode="auto">
          <a:xfrm rot="10800000">
            <a:off x="2133600" y="3124200"/>
            <a:ext cx="762000" cy="1588"/>
          </a:xfrm>
          <a:prstGeom prst="line">
            <a:avLst/>
          </a:prstGeom>
          <a:noFill/>
          <a:ln w="19050">
            <a:solidFill>
              <a:schemeClr val="tx1"/>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191065" name="Gerade Verbindung mit Pfeil 1453"/>
          <p:cNvCxnSpPr>
            <a:cxnSpLocks noChangeShapeType="1"/>
            <a:stCxn id="191052" idx="2"/>
          </p:cNvCxnSpPr>
          <p:nvPr/>
        </p:nvCxnSpPr>
        <p:spPr bwMode="auto">
          <a:xfrm rot="5400000">
            <a:off x="2728912" y="1389063"/>
            <a:ext cx="606425" cy="120650"/>
          </a:xfrm>
          <a:prstGeom prst="straightConnector1">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91066" name="Gerade Verbindung mit Pfeil 1454"/>
          <p:cNvCxnSpPr>
            <a:cxnSpLocks noChangeShapeType="1"/>
            <a:stCxn id="191043" idx="2"/>
          </p:cNvCxnSpPr>
          <p:nvPr/>
        </p:nvCxnSpPr>
        <p:spPr bwMode="auto">
          <a:xfrm rot="5400000">
            <a:off x="3334544" y="1469231"/>
            <a:ext cx="301625" cy="722313"/>
          </a:xfrm>
          <a:prstGeom prst="straightConnector1">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91067" name="Gerade Verbindung mit Pfeil 1457"/>
          <p:cNvCxnSpPr>
            <a:cxnSpLocks noChangeShapeType="1"/>
            <a:stCxn id="191049" idx="2"/>
          </p:cNvCxnSpPr>
          <p:nvPr/>
        </p:nvCxnSpPr>
        <p:spPr bwMode="auto">
          <a:xfrm rot="5400000">
            <a:off x="4491831" y="1302544"/>
            <a:ext cx="149225" cy="903288"/>
          </a:xfrm>
          <a:prstGeom prst="straightConnector1">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cxnSp>
      <p:grpSp>
        <p:nvGrpSpPr>
          <p:cNvPr id="1720" name="Gruppierung 1466"/>
          <p:cNvGrpSpPr>
            <a:grpSpLocks/>
          </p:cNvGrpSpPr>
          <p:nvPr/>
        </p:nvGrpSpPr>
        <p:grpSpPr bwMode="auto">
          <a:xfrm>
            <a:off x="6475413" y="2516188"/>
            <a:ext cx="546100" cy="762000"/>
            <a:chOff x="6476206" y="3734594"/>
            <a:chExt cx="545730" cy="762000"/>
          </a:xfrm>
        </p:grpSpPr>
        <p:cxnSp>
          <p:nvCxnSpPr>
            <p:cNvPr id="191069" name="Gerade Verbindung 1463"/>
            <p:cNvCxnSpPr>
              <a:cxnSpLocks noChangeShapeType="1"/>
            </p:cNvCxnSpPr>
            <p:nvPr/>
          </p:nvCxnSpPr>
          <p:spPr bwMode="auto">
            <a:xfrm rot="5400000" flipH="1" flipV="1">
              <a:off x="6096000" y="4114800"/>
              <a:ext cx="762000" cy="1588"/>
            </a:xfrm>
            <a:prstGeom prst="line">
              <a:avLst/>
            </a:prstGeom>
            <a:noFill/>
            <a:ln w="25400">
              <a:solidFill>
                <a:schemeClr val="accent2"/>
              </a:solidFill>
              <a:round/>
              <a:headEnd type="triangle" w="med" len="med"/>
              <a:tailEnd/>
            </a:ln>
            <a:extLst>
              <a:ext uri="{909E8E84-426E-40DD-AFC4-6F175D3DCCD1}">
                <a14:hiddenFill xmlns:a14="http://schemas.microsoft.com/office/drawing/2010/main">
                  <a:noFill/>
                </a14:hiddenFill>
              </a:ext>
            </a:extLst>
          </p:spPr>
        </p:cxnSp>
        <p:sp>
          <p:nvSpPr>
            <p:cNvPr id="191070" name="Textfeld 1465"/>
            <p:cNvSpPr txBox="1">
              <a:spLocks noChangeArrowheads="1"/>
            </p:cNvSpPr>
            <p:nvPr/>
          </p:nvSpPr>
          <p:spPr bwMode="auto">
            <a:xfrm>
              <a:off x="6477000" y="3962400"/>
              <a:ext cx="5449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solidFill>
                    <a:srgbClr val="333399"/>
                  </a:solidFill>
                  <a:cs typeface="Arial" charset="0"/>
                </a:rPr>
                <a:t>U</a:t>
              </a:r>
              <a:r>
                <a:rPr lang="en-US" altLang="de-DE" sz="1400" baseline="-25000">
                  <a:solidFill>
                    <a:srgbClr val="333399"/>
                  </a:solidFill>
                  <a:cs typeface="Arial" charset="0"/>
                </a:rPr>
                <a:t>PET</a:t>
              </a:r>
            </a:p>
          </p:txBody>
        </p:sp>
      </p:grpSp>
      <p:grpSp>
        <p:nvGrpSpPr>
          <p:cNvPr id="1721" name="Gruppierung 2374"/>
          <p:cNvGrpSpPr>
            <a:grpSpLocks/>
          </p:cNvGrpSpPr>
          <p:nvPr/>
        </p:nvGrpSpPr>
        <p:grpSpPr bwMode="auto">
          <a:xfrm>
            <a:off x="7086600" y="1600200"/>
            <a:ext cx="1439863" cy="1752600"/>
            <a:chOff x="7086600" y="1600200"/>
            <a:chExt cx="1439863" cy="1752600"/>
          </a:xfrm>
        </p:grpSpPr>
        <p:pic>
          <p:nvPicPr>
            <p:cNvPr id="191072" name="Picture 4" descr="PMT no magnet"/>
            <p:cNvPicPr>
              <a:picLocks noChangeAspect="1" noChangeArrowheads="1"/>
            </p:cNvPicPr>
            <p:nvPr/>
          </p:nvPicPr>
          <p:blipFill>
            <a:blip r:embed="rId3">
              <a:extLst>
                <a:ext uri="{28A0092B-C50C-407E-A947-70E740481C1C}">
                  <a14:useLocalDpi xmlns:a14="http://schemas.microsoft.com/office/drawing/2010/main" val="0"/>
                </a:ext>
              </a:extLst>
            </a:blip>
            <a:srcRect l="10799" t="11810" r="19438" b="11810"/>
            <a:stretch>
              <a:fillRect/>
            </a:stretch>
          </p:blipFill>
          <p:spPr bwMode="auto">
            <a:xfrm>
              <a:off x="7086600" y="1600200"/>
              <a:ext cx="1439863"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1073" name="Textfeld 10"/>
            <p:cNvSpPr txBox="1">
              <a:spLocks noChangeArrowheads="1"/>
            </p:cNvSpPr>
            <p:nvPr/>
          </p:nvSpPr>
          <p:spPr bwMode="auto">
            <a:xfrm>
              <a:off x="7475537" y="2982912"/>
              <a:ext cx="6016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a:t>B=0</a:t>
              </a:r>
            </a:p>
          </p:txBody>
        </p:sp>
      </p:grpSp>
      <p:grpSp>
        <p:nvGrpSpPr>
          <p:cNvPr id="1722" name="Group 610"/>
          <p:cNvGrpSpPr>
            <a:grpSpLocks/>
          </p:cNvGrpSpPr>
          <p:nvPr/>
        </p:nvGrpSpPr>
        <p:grpSpPr bwMode="auto">
          <a:xfrm>
            <a:off x="7086600" y="4117975"/>
            <a:ext cx="1439863" cy="1828800"/>
            <a:chOff x="4464" y="2594"/>
            <a:chExt cx="907" cy="1152"/>
          </a:xfrm>
        </p:grpSpPr>
        <p:pic>
          <p:nvPicPr>
            <p:cNvPr id="191075" name="Picture 5" descr="PMT with magnet"/>
            <p:cNvPicPr>
              <a:picLocks noChangeAspect="1" noChangeArrowheads="1"/>
            </p:cNvPicPr>
            <p:nvPr/>
          </p:nvPicPr>
          <p:blipFill>
            <a:blip r:embed="rId4">
              <a:extLst>
                <a:ext uri="{28A0092B-C50C-407E-A947-70E740481C1C}">
                  <a14:useLocalDpi xmlns:a14="http://schemas.microsoft.com/office/drawing/2010/main" val="0"/>
                </a:ext>
              </a:extLst>
            </a:blip>
            <a:srcRect l="10799" t="11810" r="19438" b="11810"/>
            <a:stretch>
              <a:fillRect/>
            </a:stretch>
          </p:blipFill>
          <p:spPr bwMode="auto">
            <a:xfrm>
              <a:off x="4464" y="2594"/>
              <a:ext cx="907" cy="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1076" name="Textfeld 12"/>
            <p:cNvSpPr txBox="1">
              <a:spLocks noChangeArrowheads="1"/>
            </p:cNvSpPr>
            <p:nvPr/>
          </p:nvSpPr>
          <p:spPr bwMode="auto">
            <a:xfrm>
              <a:off x="4662" y="3458"/>
              <a:ext cx="54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a:t>B≠0</a:t>
              </a:r>
            </a:p>
          </p:txBody>
        </p:sp>
      </p:grpSp>
      <p:grpSp>
        <p:nvGrpSpPr>
          <p:cNvPr id="1723" name="Gruppierung 763"/>
          <p:cNvGrpSpPr>
            <a:grpSpLocks/>
          </p:cNvGrpSpPr>
          <p:nvPr/>
        </p:nvGrpSpPr>
        <p:grpSpPr bwMode="auto">
          <a:xfrm>
            <a:off x="2133600" y="4194175"/>
            <a:ext cx="4818063" cy="1677988"/>
            <a:chOff x="2133600" y="4343400"/>
            <a:chExt cx="4818613" cy="1677988"/>
          </a:xfrm>
        </p:grpSpPr>
        <p:sp>
          <p:nvSpPr>
            <p:cNvPr id="1700" name="Rechteck 1699"/>
            <p:cNvSpPr/>
            <p:nvPr/>
          </p:nvSpPr>
          <p:spPr bwMode="auto">
            <a:xfrm>
              <a:off x="3048104" y="4343400"/>
              <a:ext cx="3124557" cy="1219200"/>
            </a:xfrm>
            <a:prstGeom prst="rect">
              <a:avLst/>
            </a:prstGeom>
            <a:solidFill>
              <a:schemeClr val="accent3">
                <a:lumMod val="85000"/>
              </a:schemeClr>
            </a:soli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191079" name="Rechteck 1700"/>
            <p:cNvSpPr>
              <a:spLocks noChangeArrowheads="1"/>
            </p:cNvSpPr>
            <p:nvPr/>
          </p:nvSpPr>
          <p:spPr bwMode="auto">
            <a:xfrm>
              <a:off x="3124200" y="4419600"/>
              <a:ext cx="2971800" cy="1066800"/>
            </a:xfrm>
            <a:prstGeom prst="rect">
              <a:avLst/>
            </a:prstGeom>
            <a:solidFill>
              <a:schemeClr val="accent1"/>
            </a:soli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2255" name="Rechteck 2254"/>
            <p:cNvSpPr/>
            <p:nvPr/>
          </p:nvSpPr>
          <p:spPr bwMode="auto">
            <a:xfrm>
              <a:off x="2133600" y="4343400"/>
              <a:ext cx="762087" cy="1219200"/>
            </a:xfrm>
            <a:prstGeom prst="rect">
              <a:avLst/>
            </a:prstGeom>
            <a:gradFill flip="none" rotWithShape="1">
              <a:gsLst>
                <a:gs pos="0">
                  <a:schemeClr val="bg1">
                    <a:lumMod val="50000"/>
                  </a:schemeClr>
                </a:gs>
                <a:gs pos="100000">
                  <a:srgbClr val="FFFFFF"/>
                </a:gs>
              </a:gsLst>
              <a:lin ang="0" scaled="1"/>
              <a:tileRect/>
            </a:gra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2256" name="Trapez 2255"/>
            <p:cNvSpPr/>
            <p:nvPr/>
          </p:nvSpPr>
          <p:spPr bwMode="auto">
            <a:xfrm rot="5400000">
              <a:off x="2356739" y="4882348"/>
              <a:ext cx="1219200" cy="141304"/>
            </a:xfrm>
            <a:prstGeom prst="trapezoid">
              <a:avLst>
                <a:gd name="adj" fmla="val 108290"/>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cxnSp>
          <p:nvCxnSpPr>
            <p:cNvPr id="191082" name="Gerade Verbindung 2256"/>
            <p:cNvCxnSpPr>
              <a:cxnSpLocks noChangeShapeType="1"/>
            </p:cNvCxnSpPr>
            <p:nvPr/>
          </p:nvCxnSpPr>
          <p:spPr bwMode="auto">
            <a:xfrm>
              <a:off x="2133600" y="4494212"/>
              <a:ext cx="762000" cy="15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1083" name="Gerade Verbindung 2257"/>
            <p:cNvCxnSpPr>
              <a:cxnSpLocks noChangeShapeType="1"/>
            </p:cNvCxnSpPr>
            <p:nvPr/>
          </p:nvCxnSpPr>
          <p:spPr bwMode="auto">
            <a:xfrm>
              <a:off x="2133600" y="4648200"/>
              <a:ext cx="609600" cy="15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1084" name="Gerade Verbindung 2258"/>
            <p:cNvCxnSpPr>
              <a:cxnSpLocks noChangeShapeType="1"/>
            </p:cNvCxnSpPr>
            <p:nvPr/>
          </p:nvCxnSpPr>
          <p:spPr bwMode="auto">
            <a:xfrm>
              <a:off x="2133600" y="4799012"/>
              <a:ext cx="457200" cy="15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1085" name="Gerade Verbindung 2259"/>
            <p:cNvCxnSpPr>
              <a:cxnSpLocks noChangeShapeType="1"/>
            </p:cNvCxnSpPr>
            <p:nvPr/>
          </p:nvCxnSpPr>
          <p:spPr bwMode="auto">
            <a:xfrm>
              <a:off x="2133600" y="4951412"/>
              <a:ext cx="381000" cy="15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1086" name="Gerade Verbindung 2260"/>
            <p:cNvCxnSpPr>
              <a:cxnSpLocks noChangeShapeType="1"/>
            </p:cNvCxnSpPr>
            <p:nvPr/>
          </p:nvCxnSpPr>
          <p:spPr bwMode="auto">
            <a:xfrm>
              <a:off x="2133600" y="5105400"/>
              <a:ext cx="457200" cy="15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1087" name="Gerade Verbindung 2261"/>
            <p:cNvCxnSpPr>
              <a:cxnSpLocks noChangeShapeType="1"/>
            </p:cNvCxnSpPr>
            <p:nvPr/>
          </p:nvCxnSpPr>
          <p:spPr bwMode="auto">
            <a:xfrm>
              <a:off x="2133600" y="5256212"/>
              <a:ext cx="609600" cy="15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1088" name="Gerade Verbindung 2262"/>
            <p:cNvCxnSpPr>
              <a:cxnSpLocks noChangeShapeType="1"/>
            </p:cNvCxnSpPr>
            <p:nvPr/>
          </p:nvCxnSpPr>
          <p:spPr bwMode="auto">
            <a:xfrm>
              <a:off x="2133600" y="5408612"/>
              <a:ext cx="762000" cy="15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sp>
          <p:nvSpPr>
            <p:cNvPr id="191089" name="Textfeld 2270"/>
            <p:cNvSpPr txBox="1">
              <a:spLocks noChangeArrowheads="1"/>
            </p:cNvSpPr>
            <p:nvPr/>
          </p:nvSpPr>
          <p:spPr bwMode="auto">
            <a:xfrm>
              <a:off x="6248400" y="4572000"/>
              <a:ext cx="7038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cs typeface="Arial" charset="0"/>
                </a:rPr>
                <a:t>Anode</a:t>
              </a:r>
            </a:p>
          </p:txBody>
        </p:sp>
        <p:cxnSp>
          <p:nvCxnSpPr>
            <p:cNvPr id="191090" name="Gerade Verbindung 2271"/>
            <p:cNvCxnSpPr>
              <a:cxnSpLocks noChangeShapeType="1"/>
            </p:cNvCxnSpPr>
            <p:nvPr/>
          </p:nvCxnSpPr>
          <p:spPr bwMode="auto">
            <a:xfrm rot="10800000">
              <a:off x="6019800" y="4953000"/>
              <a:ext cx="457200" cy="1588"/>
            </a:xfrm>
            <a:prstGeom prst="line">
              <a:avLst/>
            </a:prstGeom>
            <a:noFill/>
            <a:ln w="19050">
              <a:solidFill>
                <a:schemeClr val="tx1"/>
              </a:solidFill>
              <a:round/>
              <a:headEnd type="oval" w="med" len="med"/>
              <a:tailEnd/>
            </a:ln>
            <a:extLst>
              <a:ext uri="{909E8E84-426E-40DD-AFC4-6F175D3DCCD1}">
                <a14:hiddenFill xmlns:a14="http://schemas.microsoft.com/office/drawing/2010/main">
                  <a:noFill/>
                </a14:hiddenFill>
              </a:ext>
            </a:extLst>
          </p:spPr>
        </p:cxnSp>
        <p:sp>
          <p:nvSpPr>
            <p:cNvPr id="191091" name="Rechteck 2272"/>
            <p:cNvSpPr>
              <a:spLocks noChangeArrowheads="1"/>
            </p:cNvSpPr>
            <p:nvPr/>
          </p:nvSpPr>
          <p:spPr bwMode="auto">
            <a:xfrm>
              <a:off x="6248400" y="5257800"/>
              <a:ext cx="148200" cy="457200"/>
            </a:xfrm>
            <a:prstGeom prst="rect">
              <a:avLst/>
            </a:pr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cxnSp>
          <p:nvCxnSpPr>
            <p:cNvPr id="191092" name="Gerade Verbindung 2273"/>
            <p:cNvCxnSpPr>
              <a:cxnSpLocks noChangeShapeType="1"/>
              <a:stCxn id="191091" idx="0"/>
            </p:cNvCxnSpPr>
            <p:nvPr/>
          </p:nvCxnSpPr>
          <p:spPr bwMode="auto">
            <a:xfrm rot="5400000" flipH="1" flipV="1">
              <a:off x="6171150" y="5104350"/>
              <a:ext cx="304800" cy="210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1093" name="Gerade Verbindung 2274"/>
            <p:cNvCxnSpPr>
              <a:cxnSpLocks noChangeShapeType="1"/>
            </p:cNvCxnSpPr>
            <p:nvPr/>
          </p:nvCxnSpPr>
          <p:spPr bwMode="auto">
            <a:xfrm rot="5400000" flipH="1" flipV="1">
              <a:off x="6173250" y="5866350"/>
              <a:ext cx="304800" cy="210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1094" name="Gerade Verbindung 2275"/>
            <p:cNvCxnSpPr>
              <a:cxnSpLocks noChangeShapeType="1"/>
            </p:cNvCxnSpPr>
            <p:nvPr/>
          </p:nvCxnSpPr>
          <p:spPr bwMode="auto">
            <a:xfrm rot="10800000">
              <a:off x="6248400" y="6019800"/>
              <a:ext cx="152400" cy="15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sp>
          <p:nvSpPr>
            <p:cNvPr id="1702" name="Halbbogen 1701"/>
            <p:cNvSpPr/>
            <p:nvPr/>
          </p:nvSpPr>
          <p:spPr bwMode="auto">
            <a:xfrm rot="20720803" flipV="1">
              <a:off x="3237039" y="5146675"/>
              <a:ext cx="533461" cy="354013"/>
            </a:xfrm>
            <a:prstGeom prst="blockArc">
              <a:avLst/>
            </a:prstGeom>
            <a:gradFill flip="none" rotWithShape="1">
              <a:gsLst>
                <a:gs pos="0">
                  <a:srgbClr val="FF6600"/>
                </a:gs>
                <a:gs pos="100000">
                  <a:srgbClr val="FF0000"/>
                </a:gs>
              </a:gsLst>
              <a:lin ang="16200000" scaled="0"/>
              <a:tileRect/>
            </a:gra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191096" name="Rechteck 1702"/>
            <p:cNvSpPr>
              <a:spLocks noChangeArrowheads="1"/>
            </p:cNvSpPr>
            <p:nvPr/>
          </p:nvSpPr>
          <p:spPr bwMode="auto">
            <a:xfrm>
              <a:off x="3048000" y="4495800"/>
              <a:ext cx="76200" cy="914400"/>
            </a:xfrm>
            <a:prstGeom prst="rect">
              <a:avLst/>
            </a:prstGeom>
            <a:gradFill rotWithShape="1">
              <a:gsLst>
                <a:gs pos="0">
                  <a:srgbClr val="FF6600"/>
                </a:gs>
                <a:gs pos="100000">
                  <a:srgbClr val="FF0000"/>
                </a:gs>
              </a:gsLst>
              <a:lin ang="0" scaled="1"/>
            </a:gra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2249" name="Halbbogen 127"/>
            <p:cNvSpPr/>
            <p:nvPr/>
          </p:nvSpPr>
          <p:spPr bwMode="auto">
            <a:xfrm rot="879197">
              <a:off x="3773675" y="4405313"/>
              <a:ext cx="533461" cy="381000"/>
            </a:xfrm>
            <a:prstGeom prst="blockArc">
              <a:avLst/>
            </a:prstGeom>
            <a:gradFill flip="none" rotWithShape="1">
              <a:gsLst>
                <a:gs pos="0">
                  <a:srgbClr val="FF6600"/>
                </a:gs>
                <a:gs pos="100000">
                  <a:srgbClr val="FF0000"/>
                </a:gs>
              </a:gsLst>
              <a:lin ang="16200000" scaled="0"/>
              <a:tileRect/>
            </a:gra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2250" name="Halbbogen 2249"/>
            <p:cNvSpPr/>
            <p:nvPr/>
          </p:nvSpPr>
          <p:spPr bwMode="auto">
            <a:xfrm rot="20720803" flipV="1">
              <a:off x="4154719" y="5146675"/>
              <a:ext cx="533461" cy="354013"/>
            </a:xfrm>
            <a:prstGeom prst="blockArc">
              <a:avLst/>
            </a:prstGeom>
            <a:gradFill flip="none" rotWithShape="1">
              <a:gsLst>
                <a:gs pos="0">
                  <a:srgbClr val="FF6600"/>
                </a:gs>
                <a:gs pos="100000">
                  <a:srgbClr val="FF0000"/>
                </a:gs>
              </a:gsLst>
              <a:lin ang="16200000" scaled="0"/>
              <a:tileRect/>
            </a:gra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2251" name="Halbbogen 128"/>
            <p:cNvSpPr/>
            <p:nvPr/>
          </p:nvSpPr>
          <p:spPr bwMode="auto">
            <a:xfrm rot="879197">
              <a:off x="4611971" y="4405313"/>
              <a:ext cx="533461" cy="381000"/>
            </a:xfrm>
            <a:prstGeom prst="blockArc">
              <a:avLst/>
            </a:prstGeom>
            <a:gradFill flip="none" rotWithShape="1">
              <a:gsLst>
                <a:gs pos="0">
                  <a:srgbClr val="FF6600"/>
                </a:gs>
                <a:gs pos="100000">
                  <a:srgbClr val="FF0000"/>
                </a:gs>
              </a:gsLst>
              <a:lin ang="16200000" scaled="0"/>
              <a:tileRect/>
            </a:gra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2252" name="Halbbogen 2251"/>
            <p:cNvSpPr/>
            <p:nvPr/>
          </p:nvSpPr>
          <p:spPr bwMode="auto">
            <a:xfrm rot="20720803" flipV="1">
              <a:off x="4989839" y="5146675"/>
              <a:ext cx="531873" cy="354013"/>
            </a:xfrm>
            <a:prstGeom prst="blockArc">
              <a:avLst/>
            </a:prstGeom>
            <a:gradFill flip="none" rotWithShape="1">
              <a:gsLst>
                <a:gs pos="0">
                  <a:srgbClr val="FF6600"/>
                </a:gs>
                <a:gs pos="100000">
                  <a:srgbClr val="FF0000"/>
                </a:gs>
              </a:gsLst>
              <a:lin ang="16200000" scaled="0"/>
              <a:tileRect/>
            </a:gra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2253" name="Halbbogen 129"/>
            <p:cNvSpPr/>
            <p:nvPr/>
          </p:nvSpPr>
          <p:spPr bwMode="auto">
            <a:xfrm rot="879197">
              <a:off x="5374058" y="4405313"/>
              <a:ext cx="533461" cy="381000"/>
            </a:xfrm>
            <a:prstGeom prst="blockArc">
              <a:avLst/>
            </a:prstGeom>
            <a:gradFill flip="none" rotWithShape="1">
              <a:gsLst>
                <a:gs pos="0">
                  <a:srgbClr val="FF6600"/>
                </a:gs>
                <a:gs pos="100000">
                  <a:srgbClr val="FF0000"/>
                </a:gs>
              </a:gsLst>
              <a:lin ang="16200000" scaled="0"/>
              <a:tileRect/>
            </a:gra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191102" name="Rechteck 460"/>
            <p:cNvSpPr>
              <a:spLocks noChangeArrowheads="1"/>
            </p:cNvSpPr>
            <p:nvPr/>
          </p:nvSpPr>
          <p:spPr bwMode="auto">
            <a:xfrm>
              <a:off x="5943600" y="4691832"/>
              <a:ext cx="76200" cy="533400"/>
            </a:xfrm>
            <a:prstGeom prst="rect">
              <a:avLst/>
            </a:prstGeom>
            <a:gradFill rotWithShape="1">
              <a:gsLst>
                <a:gs pos="0">
                  <a:srgbClr val="FF6600"/>
                </a:gs>
                <a:gs pos="100000">
                  <a:srgbClr val="FF0000"/>
                </a:gs>
              </a:gsLst>
              <a:lin ang="0" scaled="1"/>
            </a:gra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724" name="Gruppierung 2315"/>
          <p:cNvGrpSpPr>
            <a:grpSpLocks/>
          </p:cNvGrpSpPr>
          <p:nvPr/>
        </p:nvGrpSpPr>
        <p:grpSpPr bwMode="auto">
          <a:xfrm>
            <a:off x="4202113" y="3990975"/>
            <a:ext cx="533400" cy="300038"/>
            <a:chOff x="8571096" y="4730665"/>
            <a:chExt cx="533400" cy="300878"/>
          </a:xfrm>
        </p:grpSpPr>
        <p:sp>
          <p:nvSpPr>
            <p:cNvPr id="191104" name="Freihandform 2311"/>
            <p:cNvSpPr>
              <a:spLocks noChangeArrowheads="1"/>
            </p:cNvSpPr>
            <p:nvPr/>
          </p:nvSpPr>
          <p:spPr bwMode="auto">
            <a:xfrm rot="17968242" flipH="1">
              <a:off x="8805121" y="4653527"/>
              <a:ext cx="148478" cy="327080"/>
            </a:xfrm>
            <a:custGeom>
              <a:avLst/>
              <a:gdLst>
                <a:gd name="T0" fmla="*/ 0 w 224678"/>
                <a:gd name="T1" fmla="*/ 0 h 412176"/>
                <a:gd name="T2" fmla="*/ 64308 w 224678"/>
                <a:gd name="T3" fmla="*/ 94633 h 412176"/>
                <a:gd name="T4" fmla="*/ 3216 w 224678"/>
                <a:gd name="T5" fmla="*/ 205967 h 412176"/>
                <a:gd name="T6" fmla="*/ 0 60000 65536"/>
                <a:gd name="T7" fmla="*/ 0 60000 65536"/>
                <a:gd name="T8" fmla="*/ 0 60000 65536"/>
                <a:gd name="T9" fmla="*/ 0 w 224678"/>
                <a:gd name="T10" fmla="*/ 0 h 412176"/>
                <a:gd name="T11" fmla="*/ 224678 w 224678"/>
                <a:gd name="T12" fmla="*/ 412176 h 412176"/>
              </a:gdLst>
              <a:ahLst/>
              <a:cxnLst>
                <a:cxn ang="T6">
                  <a:pos x="T0" y="T1"/>
                </a:cxn>
                <a:cxn ang="T7">
                  <a:pos x="T2" y="T3"/>
                </a:cxn>
                <a:cxn ang="T8">
                  <a:pos x="T4" y="T5"/>
                </a:cxn>
              </a:cxnLst>
              <a:rect l="T9" t="T10" r="T11" b="T12"/>
              <a:pathLst>
                <a:path w="224678" h="412176">
                  <a:moveTo>
                    <a:pt x="0" y="0"/>
                  </a:moveTo>
                  <a:cubicBezTo>
                    <a:pt x="110482" y="60341"/>
                    <a:pt x="220964" y="120682"/>
                    <a:pt x="222821" y="189378"/>
                  </a:cubicBezTo>
                  <a:cubicBezTo>
                    <a:pt x="224678" y="258074"/>
                    <a:pt x="11141" y="412176"/>
                    <a:pt x="11141" y="412176"/>
                  </a:cubicBezTo>
                </a:path>
              </a:pathLst>
            </a:custGeom>
            <a:noFill/>
            <a:ln w="12700">
              <a:solidFill>
                <a:schemeClr val="tx1"/>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cxnSp>
          <p:nvCxnSpPr>
            <p:cNvPr id="191105" name="Gerade Verbindung 2312"/>
            <p:cNvCxnSpPr>
              <a:cxnSpLocks noChangeShapeType="1"/>
            </p:cNvCxnSpPr>
            <p:nvPr/>
          </p:nvCxnSpPr>
          <p:spPr bwMode="auto">
            <a:xfrm rot="12568242" flipV="1">
              <a:off x="8772666" y="4757778"/>
              <a:ext cx="304800" cy="2100"/>
            </a:xfrm>
            <a:prstGeom prst="line">
              <a:avLst/>
            </a:prstGeom>
            <a:noFill/>
            <a:ln w="12700">
              <a:solidFill>
                <a:schemeClr val="tx1"/>
              </a:solidFill>
              <a:round/>
              <a:headEnd type="triangle" w="med" len="med"/>
              <a:tailEnd/>
            </a:ln>
            <a:extLst>
              <a:ext uri="{909E8E84-426E-40DD-AFC4-6F175D3DCCD1}">
                <a14:hiddenFill xmlns:a14="http://schemas.microsoft.com/office/drawing/2010/main">
                  <a:noFill/>
                </a14:hiddenFill>
              </a:ext>
            </a:extLst>
          </p:spPr>
        </p:cxnSp>
        <p:sp>
          <p:nvSpPr>
            <p:cNvPr id="191106" name="Freihandform 2313"/>
            <p:cNvSpPr>
              <a:spLocks noChangeArrowheads="1"/>
            </p:cNvSpPr>
            <p:nvPr/>
          </p:nvSpPr>
          <p:spPr bwMode="auto">
            <a:xfrm rot="17968242" flipH="1">
              <a:off x="8687357" y="4614404"/>
              <a:ext cx="300878" cy="533400"/>
            </a:xfrm>
            <a:custGeom>
              <a:avLst/>
              <a:gdLst>
                <a:gd name="T0" fmla="*/ 0 w 224678"/>
                <a:gd name="T1" fmla="*/ 0 h 412176"/>
                <a:gd name="T2" fmla="*/ 535113 w 224678"/>
                <a:gd name="T3" fmla="*/ 410430 h 412176"/>
                <a:gd name="T4" fmla="*/ 26755 w 224678"/>
                <a:gd name="T5" fmla="*/ 893293 h 412176"/>
                <a:gd name="T6" fmla="*/ 0 60000 65536"/>
                <a:gd name="T7" fmla="*/ 0 60000 65536"/>
                <a:gd name="T8" fmla="*/ 0 60000 65536"/>
                <a:gd name="T9" fmla="*/ 0 w 224678"/>
                <a:gd name="T10" fmla="*/ 0 h 412176"/>
                <a:gd name="T11" fmla="*/ 224678 w 224678"/>
                <a:gd name="T12" fmla="*/ 412176 h 412176"/>
              </a:gdLst>
              <a:ahLst/>
              <a:cxnLst>
                <a:cxn ang="T6">
                  <a:pos x="T0" y="T1"/>
                </a:cxn>
                <a:cxn ang="T7">
                  <a:pos x="T2" y="T3"/>
                </a:cxn>
                <a:cxn ang="T8">
                  <a:pos x="T4" y="T5"/>
                </a:cxn>
              </a:cxnLst>
              <a:rect l="T9" t="T10" r="T11" b="T12"/>
              <a:pathLst>
                <a:path w="224678" h="412176">
                  <a:moveTo>
                    <a:pt x="0" y="0"/>
                  </a:moveTo>
                  <a:cubicBezTo>
                    <a:pt x="110482" y="60341"/>
                    <a:pt x="220964" y="120682"/>
                    <a:pt x="222821" y="189378"/>
                  </a:cubicBezTo>
                  <a:cubicBezTo>
                    <a:pt x="224678" y="258074"/>
                    <a:pt x="11141" y="412176"/>
                    <a:pt x="11141" y="412176"/>
                  </a:cubicBezTo>
                </a:path>
              </a:pathLst>
            </a:custGeom>
            <a:noFill/>
            <a:ln w="12700">
              <a:solidFill>
                <a:schemeClr val="tx1"/>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07" name="Freihandform 2314"/>
            <p:cNvSpPr>
              <a:spLocks noChangeArrowheads="1"/>
            </p:cNvSpPr>
            <p:nvPr/>
          </p:nvSpPr>
          <p:spPr bwMode="auto">
            <a:xfrm rot="17968242" flipH="1">
              <a:off x="8750416" y="4641306"/>
              <a:ext cx="224678" cy="412176"/>
            </a:xfrm>
            <a:custGeom>
              <a:avLst/>
              <a:gdLst>
                <a:gd name="T0" fmla="*/ 0 w 224678"/>
                <a:gd name="T1" fmla="*/ 0 h 412176"/>
                <a:gd name="T2" fmla="*/ 222821 w 224678"/>
                <a:gd name="T3" fmla="*/ 189378 h 412176"/>
                <a:gd name="T4" fmla="*/ 11141 w 224678"/>
                <a:gd name="T5" fmla="*/ 412176 h 412176"/>
                <a:gd name="T6" fmla="*/ 0 60000 65536"/>
                <a:gd name="T7" fmla="*/ 0 60000 65536"/>
                <a:gd name="T8" fmla="*/ 0 60000 65536"/>
                <a:gd name="T9" fmla="*/ 0 w 224678"/>
                <a:gd name="T10" fmla="*/ 0 h 412176"/>
                <a:gd name="T11" fmla="*/ 224678 w 224678"/>
                <a:gd name="T12" fmla="*/ 412176 h 412176"/>
              </a:gdLst>
              <a:ahLst/>
              <a:cxnLst>
                <a:cxn ang="T6">
                  <a:pos x="T0" y="T1"/>
                </a:cxn>
                <a:cxn ang="T7">
                  <a:pos x="T2" y="T3"/>
                </a:cxn>
                <a:cxn ang="T8">
                  <a:pos x="T4" y="T5"/>
                </a:cxn>
              </a:cxnLst>
              <a:rect l="T9" t="T10" r="T11" b="T12"/>
              <a:pathLst>
                <a:path w="224678" h="412176">
                  <a:moveTo>
                    <a:pt x="0" y="0"/>
                  </a:moveTo>
                  <a:cubicBezTo>
                    <a:pt x="110482" y="60341"/>
                    <a:pt x="220964" y="120682"/>
                    <a:pt x="222821" y="189378"/>
                  </a:cubicBezTo>
                  <a:cubicBezTo>
                    <a:pt x="224678" y="258074"/>
                    <a:pt x="11141" y="412176"/>
                    <a:pt x="11141" y="412176"/>
                  </a:cubicBezTo>
                </a:path>
              </a:pathLst>
            </a:custGeom>
            <a:noFill/>
            <a:ln w="12700">
              <a:solidFill>
                <a:schemeClr val="tx1"/>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725" name="Group 644"/>
          <p:cNvGrpSpPr>
            <a:grpSpLocks/>
          </p:cNvGrpSpPr>
          <p:nvPr/>
        </p:nvGrpSpPr>
        <p:grpSpPr bwMode="auto">
          <a:xfrm>
            <a:off x="684213" y="3735388"/>
            <a:ext cx="2374900" cy="839787"/>
            <a:chOff x="431" y="2353"/>
            <a:chExt cx="1496" cy="529"/>
          </a:xfrm>
        </p:grpSpPr>
        <p:cxnSp>
          <p:nvCxnSpPr>
            <p:cNvPr id="191109" name="Gerade Verbindung mit Pfeil 2267"/>
            <p:cNvCxnSpPr>
              <a:cxnSpLocks noChangeShapeType="1"/>
            </p:cNvCxnSpPr>
            <p:nvPr/>
          </p:nvCxnSpPr>
          <p:spPr bwMode="auto">
            <a:xfrm>
              <a:off x="1495" y="2881"/>
              <a:ext cx="432" cy="1"/>
            </a:xfrm>
            <a:prstGeom prst="straightConnector1">
              <a:avLst/>
            </a:prstGeom>
            <a:noFill/>
            <a:ln w="38100">
              <a:solidFill>
                <a:schemeClr val="accent2"/>
              </a:solidFill>
              <a:round/>
              <a:headEnd/>
              <a:tailEnd type="triangle" w="med" len="med"/>
            </a:ln>
            <a:extLst>
              <a:ext uri="{909E8E84-426E-40DD-AFC4-6F175D3DCCD1}">
                <a14:hiddenFill xmlns:a14="http://schemas.microsoft.com/office/drawing/2010/main">
                  <a:noFill/>
                </a14:hiddenFill>
              </a:ext>
            </a:extLst>
          </p:spPr>
        </p:cxnSp>
        <p:sp>
          <p:nvSpPr>
            <p:cNvPr id="191110" name="Textfeld 2268"/>
            <p:cNvSpPr txBox="1">
              <a:spLocks noChangeArrowheads="1"/>
            </p:cNvSpPr>
            <p:nvPr/>
          </p:nvSpPr>
          <p:spPr bwMode="auto">
            <a:xfrm>
              <a:off x="431" y="2353"/>
              <a:ext cx="767"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solidFill>
                    <a:schemeClr val="accent2"/>
                  </a:solidFill>
                  <a:cs typeface="Arial" charset="0"/>
                </a:rPr>
                <a:t>light (420nm)</a:t>
              </a:r>
            </a:p>
          </p:txBody>
        </p:sp>
      </p:grpSp>
      <p:grpSp>
        <p:nvGrpSpPr>
          <p:cNvPr id="1726" name="Gruppierung 1461"/>
          <p:cNvGrpSpPr>
            <a:grpSpLocks/>
          </p:cNvGrpSpPr>
          <p:nvPr/>
        </p:nvGrpSpPr>
        <p:grpSpPr bwMode="auto">
          <a:xfrm>
            <a:off x="685800" y="4270375"/>
            <a:ext cx="1676400" cy="307975"/>
            <a:chOff x="685800" y="3048000"/>
            <a:chExt cx="1676400" cy="307777"/>
          </a:xfrm>
        </p:grpSpPr>
        <p:cxnSp>
          <p:nvCxnSpPr>
            <p:cNvPr id="191112" name="Gerade Verbindung mit Pfeil 2264"/>
            <p:cNvCxnSpPr>
              <a:cxnSpLocks noChangeShapeType="1"/>
            </p:cNvCxnSpPr>
            <p:nvPr/>
          </p:nvCxnSpPr>
          <p:spPr bwMode="auto">
            <a:xfrm>
              <a:off x="685800" y="3351212"/>
              <a:ext cx="1676400" cy="1588"/>
            </a:xfrm>
            <a:prstGeom prst="straightConnector1">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191113" name="Textfeld 2265"/>
            <p:cNvSpPr txBox="1">
              <a:spLocks noChangeArrowheads="1"/>
            </p:cNvSpPr>
            <p:nvPr/>
          </p:nvSpPr>
          <p:spPr bwMode="auto">
            <a:xfrm>
              <a:off x="914400" y="3048000"/>
              <a:ext cx="10684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latin typeface="Symbol" pitchFamily="18" charset="2"/>
                </a:rPr>
                <a:t>g </a:t>
              </a:r>
              <a:r>
                <a:rPr lang="en-US" altLang="de-DE" sz="1400">
                  <a:cs typeface="Arial" charset="0"/>
                </a:rPr>
                <a:t>(511 keV)</a:t>
              </a:r>
            </a:p>
          </p:txBody>
        </p:sp>
      </p:grpSp>
      <p:sp>
        <p:nvSpPr>
          <p:cNvPr id="765" name="Bogen 764"/>
          <p:cNvSpPr/>
          <p:nvPr/>
        </p:nvSpPr>
        <p:spPr bwMode="auto">
          <a:xfrm>
            <a:off x="2667000" y="4575175"/>
            <a:ext cx="990600" cy="1447800"/>
          </a:xfrm>
          <a:prstGeom prst="arc">
            <a:avLst>
              <a:gd name="adj1" fmla="val 16200000"/>
              <a:gd name="adj2" fmla="val 21088974"/>
            </a:avLst>
          </a:prstGeom>
          <a:noFill/>
          <a:ln w="19050" cap="flat" cmpd="sng" algn="ctr">
            <a:solidFill>
              <a:srgbClr val="FFFF00"/>
            </a:solidFill>
            <a:prstDash val="solid"/>
            <a:round/>
            <a:headEnd type="none" w="med" len="med"/>
            <a:tailEnd type="none" w="med" len="med"/>
          </a:ln>
          <a:effectLst/>
        </p:spPr>
        <p:txBody>
          <a:bodyPr/>
          <a:lstStyle/>
          <a:p>
            <a:pPr>
              <a:defRPr/>
            </a:pPr>
            <a:endParaRPr lang="en-US">
              <a:ea typeface="ＭＳ Ｐゴシック" charset="-128"/>
            </a:endParaRPr>
          </a:p>
        </p:txBody>
      </p:sp>
      <p:grpSp>
        <p:nvGrpSpPr>
          <p:cNvPr id="1727" name="Gruppierung 2369"/>
          <p:cNvGrpSpPr>
            <a:grpSpLocks/>
          </p:cNvGrpSpPr>
          <p:nvPr/>
        </p:nvGrpSpPr>
        <p:grpSpPr bwMode="auto">
          <a:xfrm>
            <a:off x="3581400" y="4346575"/>
            <a:ext cx="1143000" cy="922338"/>
            <a:chOff x="3581400" y="4495800"/>
            <a:chExt cx="1143000" cy="923055"/>
          </a:xfrm>
        </p:grpSpPr>
        <p:grpSp>
          <p:nvGrpSpPr>
            <p:cNvPr id="191116" name="Gruppierung 1361"/>
            <p:cNvGrpSpPr>
              <a:grpSpLocks/>
            </p:cNvGrpSpPr>
            <p:nvPr/>
          </p:nvGrpSpPr>
          <p:grpSpPr bwMode="auto">
            <a:xfrm>
              <a:off x="3581400" y="4572000"/>
              <a:ext cx="685800" cy="846855"/>
              <a:chOff x="3582372" y="5183801"/>
              <a:chExt cx="619484" cy="923055"/>
            </a:xfrm>
          </p:grpSpPr>
          <p:sp>
            <p:nvSpPr>
              <p:cNvPr id="191117" name="Freihandform 759"/>
              <p:cNvSpPr>
                <a:spLocks noChangeArrowheads="1"/>
              </p:cNvSpPr>
              <p:nvPr/>
            </p:nvSpPr>
            <p:spPr bwMode="auto">
              <a:xfrm>
                <a:off x="3582372" y="51838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18" name="Freihandform 760"/>
              <p:cNvSpPr>
                <a:spLocks noChangeArrowheads="1"/>
              </p:cNvSpPr>
              <p:nvPr/>
            </p:nvSpPr>
            <p:spPr bwMode="auto">
              <a:xfrm rot="494774">
                <a:off x="3641709" y="52151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19" name="Freihandform 761"/>
              <p:cNvSpPr>
                <a:spLocks noChangeArrowheads="1"/>
              </p:cNvSpPr>
              <p:nvPr/>
            </p:nvSpPr>
            <p:spPr bwMode="auto">
              <a:xfrm>
                <a:off x="3592256" y="51924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1120" name="Gruppierung 1361"/>
            <p:cNvGrpSpPr>
              <a:grpSpLocks/>
            </p:cNvGrpSpPr>
            <p:nvPr/>
          </p:nvGrpSpPr>
          <p:grpSpPr bwMode="auto">
            <a:xfrm>
              <a:off x="3733800" y="4495800"/>
              <a:ext cx="990600" cy="770655"/>
              <a:chOff x="3582372" y="5183801"/>
              <a:chExt cx="619484" cy="923055"/>
            </a:xfrm>
          </p:grpSpPr>
          <p:sp>
            <p:nvSpPr>
              <p:cNvPr id="191121" name="Freihandform 756"/>
              <p:cNvSpPr>
                <a:spLocks noChangeArrowheads="1"/>
              </p:cNvSpPr>
              <p:nvPr/>
            </p:nvSpPr>
            <p:spPr bwMode="auto">
              <a:xfrm>
                <a:off x="3582372" y="51838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22" name="Freihandform 757"/>
              <p:cNvSpPr>
                <a:spLocks noChangeArrowheads="1"/>
              </p:cNvSpPr>
              <p:nvPr/>
            </p:nvSpPr>
            <p:spPr bwMode="auto">
              <a:xfrm rot="494774">
                <a:off x="3641709" y="52151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23" name="Freihandform 758"/>
              <p:cNvSpPr>
                <a:spLocks noChangeArrowheads="1"/>
              </p:cNvSpPr>
              <p:nvPr/>
            </p:nvSpPr>
            <p:spPr bwMode="auto">
              <a:xfrm>
                <a:off x="3592256" y="51924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1124" name="Gruppierung 1361"/>
            <p:cNvGrpSpPr>
              <a:grpSpLocks/>
            </p:cNvGrpSpPr>
            <p:nvPr/>
          </p:nvGrpSpPr>
          <p:grpSpPr bwMode="auto">
            <a:xfrm rot="918400">
              <a:off x="3656818" y="5035053"/>
              <a:ext cx="882539" cy="313455"/>
              <a:chOff x="3582372" y="5183801"/>
              <a:chExt cx="619484" cy="923055"/>
            </a:xfrm>
          </p:grpSpPr>
          <p:sp>
            <p:nvSpPr>
              <p:cNvPr id="191125" name="Freihandform 753"/>
              <p:cNvSpPr>
                <a:spLocks noChangeArrowheads="1"/>
              </p:cNvSpPr>
              <p:nvPr/>
            </p:nvSpPr>
            <p:spPr bwMode="auto">
              <a:xfrm>
                <a:off x="3582372" y="51838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26" name="Freihandform 754"/>
              <p:cNvSpPr>
                <a:spLocks noChangeArrowheads="1"/>
              </p:cNvSpPr>
              <p:nvPr/>
            </p:nvSpPr>
            <p:spPr bwMode="auto">
              <a:xfrm rot="494774">
                <a:off x="3641709" y="52151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27" name="Freihandform 755"/>
              <p:cNvSpPr>
                <a:spLocks noChangeArrowheads="1"/>
              </p:cNvSpPr>
              <p:nvPr/>
            </p:nvSpPr>
            <p:spPr bwMode="auto">
              <a:xfrm>
                <a:off x="3592256" y="51924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707" name="Gruppierung 2370"/>
          <p:cNvGrpSpPr>
            <a:grpSpLocks/>
          </p:cNvGrpSpPr>
          <p:nvPr/>
        </p:nvGrpSpPr>
        <p:grpSpPr bwMode="auto">
          <a:xfrm>
            <a:off x="4191000" y="4422775"/>
            <a:ext cx="876300" cy="755650"/>
            <a:chOff x="4191003" y="4572000"/>
            <a:chExt cx="876280" cy="755404"/>
          </a:xfrm>
        </p:grpSpPr>
        <p:grpSp>
          <p:nvGrpSpPr>
            <p:cNvPr id="191129" name="Gruppierung 2337"/>
            <p:cNvGrpSpPr>
              <a:grpSpLocks/>
            </p:cNvGrpSpPr>
            <p:nvPr/>
          </p:nvGrpSpPr>
          <p:grpSpPr bwMode="auto">
            <a:xfrm>
              <a:off x="4200124" y="4589048"/>
              <a:ext cx="408553" cy="738356"/>
              <a:chOff x="4200124" y="4589048"/>
              <a:chExt cx="408553" cy="738356"/>
            </a:xfrm>
          </p:grpSpPr>
          <p:grpSp>
            <p:nvGrpSpPr>
              <p:cNvPr id="191130" name="Gruppierung 828"/>
              <p:cNvGrpSpPr>
                <a:grpSpLocks/>
              </p:cNvGrpSpPr>
              <p:nvPr/>
            </p:nvGrpSpPr>
            <p:grpSpPr bwMode="auto">
              <a:xfrm rot="121938" flipV="1">
                <a:off x="4200124" y="4625844"/>
                <a:ext cx="384437" cy="701560"/>
                <a:chOff x="915371" y="2745401"/>
                <a:chExt cx="619484" cy="923055"/>
              </a:xfrm>
            </p:grpSpPr>
            <p:sp>
              <p:nvSpPr>
                <p:cNvPr id="191131" name="Freihandform 746"/>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32" name="Freihandform 747"/>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33" name="Freihandform 748"/>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1134" name="Gruppierung 828"/>
              <p:cNvGrpSpPr>
                <a:grpSpLocks/>
              </p:cNvGrpSpPr>
              <p:nvPr/>
            </p:nvGrpSpPr>
            <p:grpSpPr bwMode="auto">
              <a:xfrm rot="21264781" flipV="1">
                <a:off x="4224240" y="4589048"/>
                <a:ext cx="384437" cy="701560"/>
                <a:chOff x="915371" y="2745401"/>
                <a:chExt cx="619484" cy="923055"/>
              </a:xfrm>
            </p:grpSpPr>
            <p:sp>
              <p:nvSpPr>
                <p:cNvPr id="191135" name="Freihandform 743"/>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36" name="Freihandform 744"/>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37" name="Freihandform 745"/>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191138" name="Gruppierung 2356"/>
            <p:cNvGrpSpPr>
              <a:grpSpLocks/>
            </p:cNvGrpSpPr>
            <p:nvPr/>
          </p:nvGrpSpPr>
          <p:grpSpPr bwMode="auto">
            <a:xfrm>
              <a:off x="4191003" y="4572000"/>
              <a:ext cx="876280" cy="676302"/>
              <a:chOff x="4200124" y="4599273"/>
              <a:chExt cx="391519" cy="728131"/>
            </a:xfrm>
          </p:grpSpPr>
          <p:grpSp>
            <p:nvGrpSpPr>
              <p:cNvPr id="191139" name="Gruppierung 828"/>
              <p:cNvGrpSpPr>
                <a:grpSpLocks/>
              </p:cNvGrpSpPr>
              <p:nvPr/>
            </p:nvGrpSpPr>
            <p:grpSpPr bwMode="auto">
              <a:xfrm rot="121938" flipV="1">
                <a:off x="4200124" y="4625844"/>
                <a:ext cx="384437" cy="701560"/>
                <a:chOff x="915371" y="2745401"/>
                <a:chExt cx="619484" cy="923055"/>
              </a:xfrm>
            </p:grpSpPr>
            <p:sp>
              <p:nvSpPr>
                <p:cNvPr id="191140" name="Freihandform 738"/>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41" name="Freihandform 739"/>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42" name="Freihandform 740"/>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1143" name="Gruppierung 828"/>
              <p:cNvGrpSpPr>
                <a:grpSpLocks/>
              </p:cNvGrpSpPr>
              <p:nvPr/>
            </p:nvGrpSpPr>
            <p:grpSpPr bwMode="auto">
              <a:xfrm rot="21264781" flipV="1">
                <a:off x="4224738" y="4599273"/>
                <a:ext cx="366905" cy="692168"/>
                <a:chOff x="915371" y="2745401"/>
                <a:chExt cx="591234" cy="910699"/>
              </a:xfrm>
            </p:grpSpPr>
            <p:sp>
              <p:nvSpPr>
                <p:cNvPr id="191144" name="Freihandform 736"/>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45" name="Freihandform 737"/>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grpSp>
        <p:nvGrpSpPr>
          <p:cNvPr id="714" name="Gruppierung 2338"/>
          <p:cNvGrpSpPr>
            <a:grpSpLocks/>
          </p:cNvGrpSpPr>
          <p:nvPr/>
        </p:nvGrpSpPr>
        <p:grpSpPr bwMode="auto">
          <a:xfrm rot="930065" flipV="1">
            <a:off x="4662488" y="4464050"/>
            <a:ext cx="409575" cy="738188"/>
            <a:chOff x="4200124" y="4589048"/>
            <a:chExt cx="408551" cy="738356"/>
          </a:xfrm>
        </p:grpSpPr>
        <p:grpSp>
          <p:nvGrpSpPr>
            <p:cNvPr id="191147" name="Gruppierung 828"/>
            <p:cNvGrpSpPr>
              <a:grpSpLocks/>
            </p:cNvGrpSpPr>
            <p:nvPr/>
          </p:nvGrpSpPr>
          <p:grpSpPr bwMode="auto">
            <a:xfrm rot="121938" flipV="1">
              <a:off x="4200124" y="4625844"/>
              <a:ext cx="384437" cy="701560"/>
              <a:chOff x="915371" y="2745401"/>
              <a:chExt cx="619484" cy="923055"/>
            </a:xfrm>
          </p:grpSpPr>
          <p:sp>
            <p:nvSpPr>
              <p:cNvPr id="191148" name="Freihandform 723"/>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49" name="Freihandform 724"/>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50" name="Freihandform 725"/>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nvGrpSpPr>
            <p:cNvPr id="191151" name="Gruppierung 828"/>
            <p:cNvGrpSpPr>
              <a:grpSpLocks/>
            </p:cNvGrpSpPr>
            <p:nvPr/>
          </p:nvGrpSpPr>
          <p:grpSpPr bwMode="auto">
            <a:xfrm rot="21264781" flipV="1">
              <a:off x="4224242" y="4589048"/>
              <a:ext cx="384437" cy="701560"/>
              <a:chOff x="915371" y="2745401"/>
              <a:chExt cx="619484" cy="923055"/>
            </a:xfrm>
          </p:grpSpPr>
          <p:sp>
            <p:nvSpPr>
              <p:cNvPr id="191152" name="Freihandform 720"/>
              <p:cNvSpPr>
                <a:spLocks noChangeArrowheads="1"/>
              </p:cNvSpPr>
              <p:nvPr/>
            </p:nvSpPr>
            <p:spPr bwMode="auto">
              <a:xfrm>
                <a:off x="915371" y="27454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53" name="Freihandform 721"/>
              <p:cNvSpPr>
                <a:spLocks noChangeArrowheads="1"/>
              </p:cNvSpPr>
              <p:nvPr/>
            </p:nvSpPr>
            <p:spPr bwMode="auto">
              <a:xfrm rot="494774">
                <a:off x="974708" y="27767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54" name="Freihandform 722"/>
              <p:cNvSpPr>
                <a:spLocks noChangeArrowheads="1"/>
              </p:cNvSpPr>
              <p:nvPr/>
            </p:nvSpPr>
            <p:spPr bwMode="auto">
              <a:xfrm>
                <a:off x="925255" y="27540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grpSp>
      <p:grpSp>
        <p:nvGrpSpPr>
          <p:cNvPr id="717" name="Gruppierung 1361"/>
          <p:cNvGrpSpPr>
            <a:grpSpLocks/>
          </p:cNvGrpSpPr>
          <p:nvPr/>
        </p:nvGrpSpPr>
        <p:grpSpPr bwMode="auto">
          <a:xfrm rot="6409654">
            <a:off x="4918869" y="4523582"/>
            <a:ext cx="523875" cy="636587"/>
            <a:chOff x="3582372" y="5183801"/>
            <a:chExt cx="619484" cy="923055"/>
          </a:xfrm>
        </p:grpSpPr>
        <p:sp>
          <p:nvSpPr>
            <p:cNvPr id="191156" name="Freihandform 727"/>
            <p:cNvSpPr>
              <a:spLocks noChangeArrowheads="1"/>
            </p:cNvSpPr>
            <p:nvPr/>
          </p:nvSpPr>
          <p:spPr bwMode="auto">
            <a:xfrm>
              <a:off x="3582372" y="5183801"/>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57" name="Freihandform 728"/>
            <p:cNvSpPr>
              <a:spLocks noChangeArrowheads="1"/>
            </p:cNvSpPr>
            <p:nvPr/>
          </p:nvSpPr>
          <p:spPr bwMode="auto">
            <a:xfrm rot="494774">
              <a:off x="3641709" y="5215199"/>
              <a:ext cx="531897" cy="879301"/>
            </a:xfrm>
            <a:custGeom>
              <a:avLst/>
              <a:gdLst>
                <a:gd name="T0" fmla="*/ 0 w 531897"/>
                <a:gd name="T1" fmla="*/ 879301 h 879301"/>
                <a:gd name="T2" fmla="*/ 195391 w 531897"/>
                <a:gd name="T3" fmla="*/ 282245 h 879301"/>
                <a:gd name="T4" fmla="*/ 531897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1158" name="Freihandform 729"/>
            <p:cNvSpPr>
              <a:spLocks noChangeArrowheads="1"/>
            </p:cNvSpPr>
            <p:nvPr/>
          </p:nvSpPr>
          <p:spPr bwMode="auto">
            <a:xfrm>
              <a:off x="3592256" y="5192456"/>
              <a:ext cx="609600" cy="914400"/>
            </a:xfrm>
            <a:custGeom>
              <a:avLst/>
              <a:gdLst>
                <a:gd name="T0" fmla="*/ 0 w 531897"/>
                <a:gd name="T1" fmla="*/ 988857 h 879301"/>
                <a:gd name="T2" fmla="*/ 294142 w 531897"/>
                <a:gd name="T3" fmla="*/ 317411 h 879301"/>
                <a:gd name="T4" fmla="*/ 800718 w 531897"/>
                <a:gd name="T5" fmla="*/ 0 h 879301"/>
                <a:gd name="T6" fmla="*/ 0 60000 65536"/>
                <a:gd name="T7" fmla="*/ 0 60000 65536"/>
                <a:gd name="T8" fmla="*/ 0 60000 65536"/>
                <a:gd name="T9" fmla="*/ 0 w 531897"/>
                <a:gd name="T10" fmla="*/ 0 h 879301"/>
                <a:gd name="T11" fmla="*/ 531897 w 531897"/>
                <a:gd name="T12" fmla="*/ 879301 h 879301"/>
              </a:gdLst>
              <a:ahLst/>
              <a:cxnLst>
                <a:cxn ang="T6">
                  <a:pos x="T0" y="T1"/>
                </a:cxn>
                <a:cxn ang="T7">
                  <a:pos x="T2" y="T3"/>
                </a:cxn>
                <a:cxn ang="T8">
                  <a:pos x="T4" y="T5"/>
                </a:cxn>
              </a:cxnLst>
              <a:rect l="T9" t="T10" r="T11" b="T12"/>
              <a:pathLst>
                <a:path w="531897" h="879301">
                  <a:moveTo>
                    <a:pt x="0" y="879301"/>
                  </a:moveTo>
                  <a:cubicBezTo>
                    <a:pt x="53370" y="654048"/>
                    <a:pt x="106741" y="428795"/>
                    <a:pt x="195391" y="282245"/>
                  </a:cubicBezTo>
                  <a:cubicBezTo>
                    <a:pt x="284041" y="135695"/>
                    <a:pt x="531897" y="0"/>
                    <a:pt x="531897" y="0"/>
                  </a:cubicBezTo>
                </a:path>
              </a:pathLst>
            </a:custGeom>
            <a:noFill/>
            <a:ln w="1905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sp>
        <p:nvSpPr>
          <p:cNvPr id="731" name="Bogen 730"/>
          <p:cNvSpPr/>
          <p:nvPr/>
        </p:nvSpPr>
        <p:spPr bwMode="auto">
          <a:xfrm rot="16879086">
            <a:off x="5472112" y="4635501"/>
            <a:ext cx="1019175" cy="1117600"/>
          </a:xfrm>
          <a:prstGeom prst="arc">
            <a:avLst>
              <a:gd name="adj1" fmla="val 16200000"/>
              <a:gd name="adj2" fmla="val 20805657"/>
            </a:avLst>
          </a:prstGeom>
          <a:noFill/>
          <a:ln w="19050" cap="flat" cmpd="sng" algn="ctr">
            <a:solidFill>
              <a:srgbClr val="FFFF00"/>
            </a:solidFill>
            <a:prstDash val="solid"/>
            <a:round/>
            <a:headEnd type="none" w="med" len="med"/>
            <a:tailEnd type="none" w="med" len="med"/>
          </a:ln>
          <a:effectLst/>
        </p:spPr>
        <p:txBody>
          <a:bodyPr/>
          <a:lstStyle/>
          <a:p>
            <a:pPr>
              <a:defRPr/>
            </a:pPr>
            <a:endParaRPr lang="en-US">
              <a:ea typeface="ＭＳ Ｐゴシック" charset="-128"/>
            </a:endParaRPr>
          </a:p>
        </p:txBody>
      </p:sp>
      <p:cxnSp>
        <p:nvCxnSpPr>
          <p:cNvPr id="191160" name="Gerade Verbindung 765"/>
          <p:cNvCxnSpPr>
            <a:cxnSpLocks noChangeShapeType="1"/>
          </p:cNvCxnSpPr>
          <p:nvPr/>
        </p:nvCxnSpPr>
        <p:spPr bwMode="auto">
          <a:xfrm rot="5400000" flipH="1" flipV="1">
            <a:off x="6172994" y="3275806"/>
            <a:ext cx="304800" cy="15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12821630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nodeType="clickEffect">
                                  <p:stCondLst>
                                    <p:cond delay="0"/>
                                  </p:stCondLst>
                                  <p:childTnLst>
                                    <p:set>
                                      <p:cBhvr>
                                        <p:cTn id="6" dur="1" fill="hold">
                                          <p:stCondLst>
                                            <p:cond delay="0"/>
                                          </p:stCondLst>
                                        </p:cTn>
                                        <p:tgtEl>
                                          <p:spTgt spid="1717"/>
                                        </p:tgtEl>
                                        <p:attrNameLst>
                                          <p:attrName>style.visibility</p:attrName>
                                        </p:attrNameLst>
                                      </p:cBhvr>
                                      <p:to>
                                        <p:strVal val="visible"/>
                                      </p:to>
                                    </p:set>
                                    <p:anim calcmode="lin" valueType="num">
                                      <p:cBhvr>
                                        <p:cTn id="7" dur="1000" fill="hold"/>
                                        <p:tgtEl>
                                          <p:spTgt spid="1717"/>
                                        </p:tgtEl>
                                        <p:attrNameLst>
                                          <p:attrName>ppt_x</p:attrName>
                                        </p:attrNameLst>
                                      </p:cBhvr>
                                      <p:tavLst>
                                        <p:tav tm="0">
                                          <p:val>
                                            <p:strVal val="#ppt_x-.2"/>
                                          </p:val>
                                        </p:tav>
                                        <p:tav tm="100000">
                                          <p:val>
                                            <p:strVal val="#ppt_x"/>
                                          </p:val>
                                        </p:tav>
                                      </p:tavLst>
                                    </p:anim>
                                    <p:anim calcmode="lin" valueType="num">
                                      <p:cBhvr>
                                        <p:cTn id="8" dur="1000" fill="hold"/>
                                        <p:tgtEl>
                                          <p:spTgt spid="1717"/>
                                        </p:tgtEl>
                                        <p:attrNameLst>
                                          <p:attrName>ppt_y</p:attrName>
                                        </p:attrNameLst>
                                      </p:cBhvr>
                                      <p:tavLst>
                                        <p:tav tm="0">
                                          <p:val>
                                            <p:strVal val="#ppt_y"/>
                                          </p:val>
                                        </p:tav>
                                        <p:tav tm="100000">
                                          <p:val>
                                            <p:strVal val="#ppt_y"/>
                                          </p:val>
                                        </p:tav>
                                      </p:tavLst>
                                    </p:anim>
                                    <p:animEffect transition="in" filter="wipe(right)" prLst="gradientSize: 0.1">
                                      <p:cBhvr>
                                        <p:cTn id="9" dur="1000"/>
                                        <p:tgtEl>
                                          <p:spTgt spid="1717"/>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1718"/>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819"/>
                                        </p:tgtEl>
                                        <p:attrNameLst>
                                          <p:attrName>style.visibility</p:attrName>
                                        </p:attrNameLst>
                                      </p:cBhvr>
                                      <p:to>
                                        <p:strVal val="visible"/>
                                      </p:to>
                                    </p:set>
                                    <p:animEffect transition="in" filter="fade">
                                      <p:cBhvr>
                                        <p:cTn id="18" dur="500"/>
                                        <p:tgtEl>
                                          <p:spTgt spid="819"/>
                                        </p:tgtEl>
                                      </p:cBhvr>
                                    </p:animEffect>
                                  </p:childTnLst>
                                </p:cTn>
                              </p:par>
                            </p:childTnLst>
                          </p:cTn>
                        </p:par>
                        <p:par>
                          <p:cTn id="19" fill="hold" nodeType="afterGroup">
                            <p:stCondLst>
                              <p:cond delay="500"/>
                            </p:stCondLst>
                            <p:childTnLst>
                              <p:par>
                                <p:cTn id="20" presetID="10" presetClass="entr" presetSubtype="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par>
                          <p:cTn id="23" fill="hold" nodeType="afterGroup">
                            <p:stCondLst>
                              <p:cond delay="1000"/>
                            </p:stCondLst>
                            <p:childTnLst>
                              <p:par>
                                <p:cTn id="24" presetID="10"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par>
                          <p:cTn id="27" fill="hold" nodeType="afterGroup">
                            <p:stCondLst>
                              <p:cond delay="1500"/>
                            </p:stCondLst>
                            <p:childTnLst>
                              <p:par>
                                <p:cTn id="28" presetID="10" presetClass="entr" presetSubtype="0"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childTnLst>
                          </p:cTn>
                        </p:par>
                        <p:par>
                          <p:cTn id="31" fill="hold" nodeType="afterGroup">
                            <p:stCondLst>
                              <p:cond delay="2000"/>
                            </p:stCondLst>
                            <p:childTnLst>
                              <p:par>
                                <p:cTn id="32" presetID="10" presetClass="entr" presetSubtype="0"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par>
                          <p:cTn id="35" fill="hold" nodeType="afterGroup">
                            <p:stCondLst>
                              <p:cond delay="2500"/>
                            </p:stCondLst>
                            <p:childTnLst>
                              <p:par>
                                <p:cTn id="36" presetID="10" presetClass="entr" presetSubtype="0" fill="hold" nodeType="afterEffect">
                                  <p:stCondLst>
                                    <p:cond delay="0"/>
                                  </p:stCondLst>
                                  <p:childTnLst>
                                    <p:set>
                                      <p:cBhvr>
                                        <p:cTn id="37" dur="1" fill="hold">
                                          <p:stCondLst>
                                            <p:cond delay="0"/>
                                          </p:stCondLst>
                                        </p:cTn>
                                        <p:tgtEl>
                                          <p:spTgt spid="95790"/>
                                        </p:tgtEl>
                                        <p:attrNameLst>
                                          <p:attrName>style.visibility</p:attrName>
                                        </p:attrNameLst>
                                      </p:cBhvr>
                                      <p:to>
                                        <p:strVal val="visible"/>
                                      </p:to>
                                    </p:set>
                                    <p:animEffect transition="in" filter="fade">
                                      <p:cBhvr>
                                        <p:cTn id="38" dur="500"/>
                                        <p:tgtEl>
                                          <p:spTgt spid="95790"/>
                                        </p:tgtEl>
                                      </p:cBhvr>
                                    </p:animEffect>
                                  </p:childTnLst>
                                </p:cTn>
                              </p:par>
                            </p:childTnLst>
                          </p:cTn>
                        </p:par>
                        <p:par>
                          <p:cTn id="39" fill="hold" nodeType="afterGroup">
                            <p:stCondLst>
                              <p:cond delay="3000"/>
                            </p:stCondLst>
                            <p:childTnLst>
                              <p:par>
                                <p:cTn id="40" presetID="10" presetClass="entr" presetSubtype="0" fill="hold" nodeType="afterEffect">
                                  <p:stCondLst>
                                    <p:cond delay="0"/>
                                  </p:stCondLst>
                                  <p:childTnLst>
                                    <p:set>
                                      <p:cBhvr>
                                        <p:cTn id="41" dur="1" fill="hold">
                                          <p:stCondLst>
                                            <p:cond delay="0"/>
                                          </p:stCondLst>
                                        </p:cTn>
                                        <p:tgtEl>
                                          <p:spTgt spid="1365"/>
                                        </p:tgtEl>
                                        <p:attrNameLst>
                                          <p:attrName>style.visibility</p:attrName>
                                        </p:attrNameLst>
                                      </p:cBhvr>
                                      <p:to>
                                        <p:strVal val="visible"/>
                                      </p:to>
                                    </p:set>
                                    <p:animEffect transition="in" filter="fade">
                                      <p:cBhvr>
                                        <p:cTn id="42" dur="500"/>
                                        <p:tgtEl>
                                          <p:spTgt spid="1365"/>
                                        </p:tgtEl>
                                      </p:cBhvr>
                                    </p:animEffect>
                                  </p:childTnLst>
                                </p:cTn>
                              </p:par>
                            </p:childTnLst>
                          </p:cTn>
                        </p:par>
                        <p:par>
                          <p:cTn id="43" fill="hold" nodeType="afterGroup">
                            <p:stCondLst>
                              <p:cond delay="3500"/>
                            </p:stCondLst>
                            <p:childTnLst>
                              <p:par>
                                <p:cTn id="44" presetID="10" presetClass="entr" presetSubtype="0" fill="hold" nodeType="afterEffect">
                                  <p:stCondLst>
                                    <p:cond delay="0"/>
                                  </p:stCondLst>
                                  <p:childTnLst>
                                    <p:set>
                                      <p:cBhvr>
                                        <p:cTn id="45" dur="1" fill="hold">
                                          <p:stCondLst>
                                            <p:cond delay="0"/>
                                          </p:stCondLst>
                                        </p:cTn>
                                        <p:tgtEl>
                                          <p:spTgt spid="1720"/>
                                        </p:tgtEl>
                                        <p:attrNameLst>
                                          <p:attrName>style.visibility</p:attrName>
                                        </p:attrNameLst>
                                      </p:cBhvr>
                                      <p:to>
                                        <p:strVal val="visible"/>
                                      </p:to>
                                    </p:set>
                                    <p:animEffect transition="in" filter="fade">
                                      <p:cBhvr>
                                        <p:cTn id="46" dur="500"/>
                                        <p:tgtEl>
                                          <p:spTgt spid="1720"/>
                                        </p:tgtEl>
                                      </p:cBhvr>
                                    </p:animEffect>
                                  </p:childTnLst>
                                </p:cTn>
                              </p:par>
                            </p:childTnLst>
                          </p:cTn>
                        </p:par>
                        <p:par>
                          <p:cTn id="47" fill="hold" nodeType="afterGroup">
                            <p:stCondLst>
                              <p:cond delay="4000"/>
                            </p:stCondLst>
                            <p:childTnLst>
                              <p:par>
                                <p:cTn id="48" presetID="10" presetClass="entr" presetSubtype="0" fill="hold" nodeType="afterEffect">
                                  <p:stCondLst>
                                    <p:cond delay="0"/>
                                  </p:stCondLst>
                                  <p:childTnLst>
                                    <p:set>
                                      <p:cBhvr>
                                        <p:cTn id="49" dur="1" fill="hold">
                                          <p:stCondLst>
                                            <p:cond delay="0"/>
                                          </p:stCondLst>
                                        </p:cTn>
                                        <p:tgtEl>
                                          <p:spTgt spid="1721"/>
                                        </p:tgtEl>
                                        <p:attrNameLst>
                                          <p:attrName>style.visibility</p:attrName>
                                        </p:attrNameLst>
                                      </p:cBhvr>
                                      <p:to>
                                        <p:strVal val="visible"/>
                                      </p:to>
                                    </p:set>
                                    <p:animEffect transition="in" filter="fade">
                                      <p:cBhvr>
                                        <p:cTn id="50" dur="500"/>
                                        <p:tgtEl>
                                          <p:spTgt spid="1721"/>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nodeType="clickEffect">
                                  <p:stCondLst>
                                    <p:cond delay="0"/>
                                  </p:stCondLst>
                                  <p:childTnLst>
                                    <p:set>
                                      <p:cBhvr>
                                        <p:cTn id="54" dur="1" fill="hold">
                                          <p:stCondLst>
                                            <p:cond delay="0"/>
                                          </p:stCondLst>
                                        </p:cTn>
                                        <p:tgtEl>
                                          <p:spTgt spid="1723"/>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nodeType="clickEffect">
                                  <p:stCondLst>
                                    <p:cond delay="0"/>
                                  </p:stCondLst>
                                  <p:childTnLst>
                                    <p:set>
                                      <p:cBhvr>
                                        <p:cTn id="58" dur="1" fill="hold">
                                          <p:stCondLst>
                                            <p:cond delay="0"/>
                                          </p:stCondLst>
                                        </p:cTn>
                                        <p:tgtEl>
                                          <p:spTgt spid="2"/>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1724"/>
                                        </p:tgtEl>
                                        <p:attrNameLst>
                                          <p:attrName>style.visibility</p:attrName>
                                        </p:attrNameLst>
                                      </p:cBhvr>
                                      <p:to>
                                        <p:strVal val="visible"/>
                                      </p:to>
                                    </p:set>
                                  </p:childTnLst>
                                </p:cTn>
                              </p:par>
                            </p:childTnLst>
                          </p:cTn>
                        </p:par>
                      </p:childTnLst>
                    </p:cTn>
                  </p:par>
                  <p:par>
                    <p:cTn id="61" fill="hold" nodeType="clickPar">
                      <p:stCondLst>
                        <p:cond delay="indefinite"/>
                      </p:stCondLst>
                      <p:childTnLst>
                        <p:par>
                          <p:cTn id="62" fill="hold" nodeType="withGroup">
                            <p:stCondLst>
                              <p:cond delay="0"/>
                            </p:stCondLst>
                            <p:childTnLst>
                              <p:par>
                                <p:cTn id="63" presetID="29" presetClass="entr" presetSubtype="0" fill="hold" nodeType="clickEffect">
                                  <p:stCondLst>
                                    <p:cond delay="0"/>
                                  </p:stCondLst>
                                  <p:childTnLst>
                                    <p:set>
                                      <p:cBhvr>
                                        <p:cTn id="64" dur="1" fill="hold">
                                          <p:stCondLst>
                                            <p:cond delay="0"/>
                                          </p:stCondLst>
                                        </p:cTn>
                                        <p:tgtEl>
                                          <p:spTgt spid="1726"/>
                                        </p:tgtEl>
                                        <p:attrNameLst>
                                          <p:attrName>style.visibility</p:attrName>
                                        </p:attrNameLst>
                                      </p:cBhvr>
                                      <p:to>
                                        <p:strVal val="visible"/>
                                      </p:to>
                                    </p:set>
                                    <p:anim calcmode="lin" valueType="num">
                                      <p:cBhvr>
                                        <p:cTn id="65" dur="1000" fill="hold"/>
                                        <p:tgtEl>
                                          <p:spTgt spid="1726"/>
                                        </p:tgtEl>
                                        <p:attrNameLst>
                                          <p:attrName>ppt_x</p:attrName>
                                        </p:attrNameLst>
                                      </p:cBhvr>
                                      <p:tavLst>
                                        <p:tav tm="0">
                                          <p:val>
                                            <p:strVal val="#ppt_x-.2"/>
                                          </p:val>
                                        </p:tav>
                                        <p:tav tm="100000">
                                          <p:val>
                                            <p:strVal val="#ppt_x"/>
                                          </p:val>
                                        </p:tav>
                                      </p:tavLst>
                                    </p:anim>
                                    <p:anim calcmode="lin" valueType="num">
                                      <p:cBhvr>
                                        <p:cTn id="66" dur="1000" fill="hold"/>
                                        <p:tgtEl>
                                          <p:spTgt spid="1726"/>
                                        </p:tgtEl>
                                        <p:attrNameLst>
                                          <p:attrName>ppt_y</p:attrName>
                                        </p:attrNameLst>
                                      </p:cBhvr>
                                      <p:tavLst>
                                        <p:tav tm="0">
                                          <p:val>
                                            <p:strVal val="#ppt_y"/>
                                          </p:val>
                                        </p:tav>
                                        <p:tav tm="100000">
                                          <p:val>
                                            <p:strVal val="#ppt_y"/>
                                          </p:val>
                                        </p:tav>
                                      </p:tavLst>
                                    </p:anim>
                                    <p:animEffect transition="in" filter="wipe(right)" prLst="gradientSize: 0.1">
                                      <p:cBhvr>
                                        <p:cTn id="67" dur="1000"/>
                                        <p:tgtEl>
                                          <p:spTgt spid="1726"/>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 presetClass="entr" presetSubtype="0" fill="hold" nodeType="clickEffect">
                                  <p:stCondLst>
                                    <p:cond delay="0"/>
                                  </p:stCondLst>
                                  <p:childTnLst>
                                    <p:set>
                                      <p:cBhvr>
                                        <p:cTn id="71" dur="1" fill="hold">
                                          <p:stCondLst>
                                            <p:cond delay="0"/>
                                          </p:stCondLst>
                                        </p:cTn>
                                        <p:tgtEl>
                                          <p:spTgt spid="1725"/>
                                        </p:tgtEl>
                                        <p:attrNameLst>
                                          <p:attrName>style.visibility</p:attrName>
                                        </p:attrNameLst>
                                      </p:cBhvr>
                                      <p:to>
                                        <p:strVal val="visible"/>
                                      </p:to>
                                    </p:set>
                                  </p:childTnLst>
                                </p:cTn>
                              </p:par>
                            </p:childTnLst>
                          </p:cTn>
                        </p:par>
                      </p:childTnLst>
                    </p:cTn>
                  </p:par>
                  <p:par>
                    <p:cTn id="72" fill="hold" nodeType="clickPar">
                      <p:stCondLst>
                        <p:cond delay="indefinite"/>
                      </p:stCondLst>
                      <p:childTnLst>
                        <p:par>
                          <p:cTn id="73" fill="hold" nodeType="withGroup">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765"/>
                                        </p:tgtEl>
                                        <p:attrNameLst>
                                          <p:attrName>style.visibility</p:attrName>
                                        </p:attrNameLst>
                                      </p:cBhvr>
                                      <p:to>
                                        <p:strVal val="visible"/>
                                      </p:to>
                                    </p:set>
                                    <p:animEffect transition="in" filter="fade">
                                      <p:cBhvr>
                                        <p:cTn id="76" dur="500"/>
                                        <p:tgtEl>
                                          <p:spTgt spid="765"/>
                                        </p:tgtEl>
                                      </p:cBhvr>
                                    </p:animEffect>
                                  </p:childTnLst>
                                </p:cTn>
                              </p:par>
                            </p:childTnLst>
                          </p:cTn>
                        </p:par>
                        <p:par>
                          <p:cTn id="77" fill="hold" nodeType="afterGroup">
                            <p:stCondLst>
                              <p:cond delay="500"/>
                            </p:stCondLst>
                            <p:childTnLst>
                              <p:par>
                                <p:cTn id="78" presetID="10" presetClass="entr" presetSubtype="0" fill="hold" nodeType="afterEffect">
                                  <p:stCondLst>
                                    <p:cond delay="0"/>
                                  </p:stCondLst>
                                  <p:childTnLst>
                                    <p:set>
                                      <p:cBhvr>
                                        <p:cTn id="79" dur="1" fill="hold">
                                          <p:stCondLst>
                                            <p:cond delay="0"/>
                                          </p:stCondLst>
                                        </p:cTn>
                                        <p:tgtEl>
                                          <p:spTgt spid="1727"/>
                                        </p:tgtEl>
                                        <p:attrNameLst>
                                          <p:attrName>style.visibility</p:attrName>
                                        </p:attrNameLst>
                                      </p:cBhvr>
                                      <p:to>
                                        <p:strVal val="visible"/>
                                      </p:to>
                                    </p:set>
                                    <p:animEffect transition="in" filter="fade">
                                      <p:cBhvr>
                                        <p:cTn id="80" dur="500"/>
                                        <p:tgtEl>
                                          <p:spTgt spid="1727"/>
                                        </p:tgtEl>
                                      </p:cBhvr>
                                    </p:animEffect>
                                  </p:childTnLst>
                                </p:cTn>
                              </p:par>
                            </p:childTnLst>
                          </p:cTn>
                        </p:par>
                        <p:par>
                          <p:cTn id="81" fill="hold" nodeType="afterGroup">
                            <p:stCondLst>
                              <p:cond delay="1000"/>
                            </p:stCondLst>
                            <p:childTnLst>
                              <p:par>
                                <p:cTn id="82" presetID="10" presetClass="entr" presetSubtype="0" fill="hold" nodeType="afterEffect">
                                  <p:stCondLst>
                                    <p:cond delay="0"/>
                                  </p:stCondLst>
                                  <p:childTnLst>
                                    <p:set>
                                      <p:cBhvr>
                                        <p:cTn id="83" dur="1" fill="hold">
                                          <p:stCondLst>
                                            <p:cond delay="0"/>
                                          </p:stCondLst>
                                        </p:cTn>
                                        <p:tgtEl>
                                          <p:spTgt spid="707"/>
                                        </p:tgtEl>
                                        <p:attrNameLst>
                                          <p:attrName>style.visibility</p:attrName>
                                        </p:attrNameLst>
                                      </p:cBhvr>
                                      <p:to>
                                        <p:strVal val="visible"/>
                                      </p:to>
                                    </p:set>
                                    <p:animEffect transition="in" filter="fade">
                                      <p:cBhvr>
                                        <p:cTn id="84" dur="500"/>
                                        <p:tgtEl>
                                          <p:spTgt spid="707"/>
                                        </p:tgtEl>
                                      </p:cBhvr>
                                    </p:animEffect>
                                  </p:childTnLst>
                                </p:cTn>
                              </p:par>
                            </p:childTnLst>
                          </p:cTn>
                        </p:par>
                        <p:par>
                          <p:cTn id="85" fill="hold" nodeType="afterGroup">
                            <p:stCondLst>
                              <p:cond delay="1500"/>
                            </p:stCondLst>
                            <p:childTnLst>
                              <p:par>
                                <p:cTn id="86" presetID="10" presetClass="entr" presetSubtype="0" fill="hold" nodeType="afterEffect">
                                  <p:stCondLst>
                                    <p:cond delay="0"/>
                                  </p:stCondLst>
                                  <p:childTnLst>
                                    <p:set>
                                      <p:cBhvr>
                                        <p:cTn id="87" dur="1" fill="hold">
                                          <p:stCondLst>
                                            <p:cond delay="0"/>
                                          </p:stCondLst>
                                        </p:cTn>
                                        <p:tgtEl>
                                          <p:spTgt spid="714"/>
                                        </p:tgtEl>
                                        <p:attrNameLst>
                                          <p:attrName>style.visibility</p:attrName>
                                        </p:attrNameLst>
                                      </p:cBhvr>
                                      <p:to>
                                        <p:strVal val="visible"/>
                                      </p:to>
                                    </p:set>
                                    <p:animEffect transition="in" filter="fade">
                                      <p:cBhvr>
                                        <p:cTn id="88" dur="500"/>
                                        <p:tgtEl>
                                          <p:spTgt spid="714"/>
                                        </p:tgtEl>
                                      </p:cBhvr>
                                    </p:animEffect>
                                  </p:childTnLst>
                                </p:cTn>
                              </p:par>
                            </p:childTnLst>
                          </p:cTn>
                        </p:par>
                        <p:par>
                          <p:cTn id="89" fill="hold" nodeType="afterGroup">
                            <p:stCondLst>
                              <p:cond delay="2000"/>
                            </p:stCondLst>
                            <p:childTnLst>
                              <p:par>
                                <p:cTn id="90" presetID="10" presetClass="entr" presetSubtype="0" fill="hold" nodeType="afterEffect">
                                  <p:stCondLst>
                                    <p:cond delay="0"/>
                                  </p:stCondLst>
                                  <p:childTnLst>
                                    <p:set>
                                      <p:cBhvr>
                                        <p:cTn id="91" dur="1" fill="hold">
                                          <p:stCondLst>
                                            <p:cond delay="0"/>
                                          </p:stCondLst>
                                        </p:cTn>
                                        <p:tgtEl>
                                          <p:spTgt spid="717"/>
                                        </p:tgtEl>
                                        <p:attrNameLst>
                                          <p:attrName>style.visibility</p:attrName>
                                        </p:attrNameLst>
                                      </p:cBhvr>
                                      <p:to>
                                        <p:strVal val="visible"/>
                                      </p:to>
                                    </p:set>
                                    <p:animEffect transition="in" filter="fade">
                                      <p:cBhvr>
                                        <p:cTn id="92" dur="500"/>
                                        <p:tgtEl>
                                          <p:spTgt spid="717"/>
                                        </p:tgtEl>
                                      </p:cBhvr>
                                    </p:animEffect>
                                  </p:childTnLst>
                                </p:cTn>
                              </p:par>
                            </p:childTnLst>
                          </p:cTn>
                        </p:par>
                        <p:par>
                          <p:cTn id="93" fill="hold" nodeType="afterGroup">
                            <p:stCondLst>
                              <p:cond delay="2500"/>
                            </p:stCondLst>
                            <p:childTnLst>
                              <p:par>
                                <p:cTn id="94" presetID="10" presetClass="entr" presetSubtype="0" fill="hold" grpId="0" nodeType="afterEffect">
                                  <p:stCondLst>
                                    <p:cond delay="0"/>
                                  </p:stCondLst>
                                  <p:childTnLst>
                                    <p:set>
                                      <p:cBhvr>
                                        <p:cTn id="95" dur="1" fill="hold">
                                          <p:stCondLst>
                                            <p:cond delay="0"/>
                                          </p:stCondLst>
                                        </p:cTn>
                                        <p:tgtEl>
                                          <p:spTgt spid="731"/>
                                        </p:tgtEl>
                                        <p:attrNameLst>
                                          <p:attrName>style.visibility</p:attrName>
                                        </p:attrNameLst>
                                      </p:cBhvr>
                                      <p:to>
                                        <p:strVal val="visible"/>
                                      </p:to>
                                    </p:set>
                                    <p:animEffect transition="in" filter="fade">
                                      <p:cBhvr>
                                        <p:cTn id="96" dur="500"/>
                                        <p:tgtEl>
                                          <p:spTgt spid="731"/>
                                        </p:tgtEl>
                                      </p:cBhvr>
                                    </p:animEffect>
                                  </p:childTnLst>
                                </p:cTn>
                              </p:par>
                            </p:childTnLst>
                          </p:cTn>
                        </p:par>
                        <p:par>
                          <p:cTn id="97" fill="hold" nodeType="afterGroup">
                            <p:stCondLst>
                              <p:cond delay="3000"/>
                            </p:stCondLst>
                            <p:childTnLst>
                              <p:par>
                                <p:cTn id="98" presetID="10" presetClass="entr" presetSubtype="0" fill="hold" nodeType="afterEffect">
                                  <p:stCondLst>
                                    <p:cond delay="0"/>
                                  </p:stCondLst>
                                  <p:childTnLst>
                                    <p:set>
                                      <p:cBhvr>
                                        <p:cTn id="99" dur="1" fill="hold">
                                          <p:stCondLst>
                                            <p:cond delay="0"/>
                                          </p:stCondLst>
                                        </p:cTn>
                                        <p:tgtEl>
                                          <p:spTgt spid="1722"/>
                                        </p:tgtEl>
                                        <p:attrNameLst>
                                          <p:attrName>style.visibility</p:attrName>
                                        </p:attrNameLst>
                                      </p:cBhvr>
                                      <p:to>
                                        <p:strVal val="visible"/>
                                      </p:to>
                                    </p:set>
                                    <p:animEffect transition="in" filter="fade">
                                      <p:cBhvr>
                                        <p:cTn id="100" dur="500"/>
                                        <p:tgtEl>
                                          <p:spTgt spid="1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 grpId="0" animBg="1"/>
      <p:bldP spid="765" grpId="0" animBg="1"/>
      <p:bldP spid="73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Text Box 2"/>
          <p:cNvSpPr txBox="1">
            <a:spLocks noChangeArrowheads="1"/>
          </p:cNvSpPr>
          <p:nvPr/>
        </p:nvSpPr>
        <p:spPr bwMode="auto">
          <a:xfrm>
            <a:off x="457200" y="254000"/>
            <a:ext cx="478990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b="1" dirty="0">
                <a:solidFill>
                  <a:srgbClr val="3075B5"/>
                </a:solidFill>
                <a:latin typeface="+mj-lt"/>
              </a:rPr>
              <a:t>Avalanche-Photodiodes (APDs)</a:t>
            </a:r>
          </a:p>
        </p:txBody>
      </p:sp>
      <p:sp>
        <p:nvSpPr>
          <p:cNvPr id="192515" name="Rechteck 125"/>
          <p:cNvSpPr>
            <a:spLocks noChangeArrowheads="1"/>
          </p:cNvSpPr>
          <p:nvPr/>
        </p:nvSpPr>
        <p:spPr bwMode="auto">
          <a:xfrm>
            <a:off x="3124200" y="1828800"/>
            <a:ext cx="223838" cy="1066800"/>
          </a:xfrm>
          <a:prstGeom prst="rect">
            <a:avLst/>
          </a:prstGeom>
          <a:solidFill>
            <a:srgbClr val="FFCC00"/>
          </a:soli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516" name="Rechteck 133"/>
          <p:cNvSpPr>
            <a:spLocks noChangeArrowheads="1"/>
          </p:cNvSpPr>
          <p:nvPr/>
        </p:nvSpPr>
        <p:spPr bwMode="auto">
          <a:xfrm>
            <a:off x="3048000" y="1905000"/>
            <a:ext cx="76200" cy="914400"/>
          </a:xfrm>
          <a:prstGeom prst="rect">
            <a:avLst/>
          </a:prstGeom>
          <a:gradFill rotWithShape="1">
            <a:gsLst>
              <a:gs pos="0">
                <a:srgbClr val="FF6600"/>
              </a:gs>
              <a:gs pos="100000">
                <a:srgbClr val="FF0000"/>
              </a:gs>
            </a:gsLst>
            <a:lin ang="0" scaled="1"/>
          </a:gra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369" name="Rechteck 1368"/>
          <p:cNvSpPr/>
          <p:nvPr/>
        </p:nvSpPr>
        <p:spPr bwMode="auto">
          <a:xfrm>
            <a:off x="2133600" y="1752600"/>
            <a:ext cx="762000" cy="1219200"/>
          </a:xfrm>
          <a:prstGeom prst="rect">
            <a:avLst/>
          </a:prstGeom>
          <a:gradFill flip="none" rotWithShape="1">
            <a:gsLst>
              <a:gs pos="0">
                <a:schemeClr val="bg1">
                  <a:lumMod val="50000"/>
                </a:schemeClr>
              </a:gs>
              <a:gs pos="100000">
                <a:srgbClr val="FFFFFF"/>
              </a:gs>
            </a:gsLst>
            <a:lin ang="0" scaled="1"/>
            <a:tileRect/>
          </a:gra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1371" name="Trapez 1370"/>
          <p:cNvSpPr/>
          <p:nvPr/>
        </p:nvSpPr>
        <p:spPr bwMode="auto">
          <a:xfrm rot="5400000">
            <a:off x="2356644" y="2291556"/>
            <a:ext cx="1219200" cy="141288"/>
          </a:xfrm>
          <a:prstGeom prst="trapezoid">
            <a:avLst>
              <a:gd name="adj" fmla="val 108290"/>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cxnSp>
        <p:nvCxnSpPr>
          <p:cNvPr id="192519" name="Gerade Verbindung 1372"/>
          <p:cNvCxnSpPr>
            <a:cxnSpLocks noChangeShapeType="1"/>
          </p:cNvCxnSpPr>
          <p:nvPr/>
        </p:nvCxnSpPr>
        <p:spPr bwMode="auto">
          <a:xfrm>
            <a:off x="2133600" y="1903413"/>
            <a:ext cx="762000" cy="15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2520" name="Gerade Verbindung 1373"/>
          <p:cNvCxnSpPr>
            <a:cxnSpLocks noChangeShapeType="1"/>
          </p:cNvCxnSpPr>
          <p:nvPr/>
        </p:nvCxnSpPr>
        <p:spPr bwMode="auto">
          <a:xfrm>
            <a:off x="2133600" y="2057400"/>
            <a:ext cx="609600" cy="15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2521" name="Gerade Verbindung 1374"/>
          <p:cNvCxnSpPr>
            <a:cxnSpLocks noChangeShapeType="1"/>
          </p:cNvCxnSpPr>
          <p:nvPr/>
        </p:nvCxnSpPr>
        <p:spPr bwMode="auto">
          <a:xfrm>
            <a:off x="2133600" y="2208213"/>
            <a:ext cx="457200" cy="15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2522" name="Gerade Verbindung 1375"/>
          <p:cNvCxnSpPr>
            <a:cxnSpLocks noChangeShapeType="1"/>
          </p:cNvCxnSpPr>
          <p:nvPr/>
        </p:nvCxnSpPr>
        <p:spPr bwMode="auto">
          <a:xfrm>
            <a:off x="2133600" y="2360613"/>
            <a:ext cx="381000" cy="15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2523" name="Gerade Verbindung 1376"/>
          <p:cNvCxnSpPr>
            <a:cxnSpLocks noChangeShapeType="1"/>
          </p:cNvCxnSpPr>
          <p:nvPr/>
        </p:nvCxnSpPr>
        <p:spPr bwMode="auto">
          <a:xfrm>
            <a:off x="2133600" y="2514600"/>
            <a:ext cx="457200" cy="15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2524" name="Gerade Verbindung 1377"/>
          <p:cNvCxnSpPr>
            <a:cxnSpLocks noChangeShapeType="1"/>
          </p:cNvCxnSpPr>
          <p:nvPr/>
        </p:nvCxnSpPr>
        <p:spPr bwMode="auto">
          <a:xfrm>
            <a:off x="2133600" y="2665413"/>
            <a:ext cx="609600" cy="15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2525" name="Gerade Verbindung 1378"/>
          <p:cNvCxnSpPr>
            <a:cxnSpLocks noChangeShapeType="1"/>
          </p:cNvCxnSpPr>
          <p:nvPr/>
        </p:nvCxnSpPr>
        <p:spPr bwMode="auto">
          <a:xfrm>
            <a:off x="2133600" y="2817813"/>
            <a:ext cx="762000" cy="15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grpSp>
        <p:nvGrpSpPr>
          <p:cNvPr id="192526" name="Gruppierung 1461"/>
          <p:cNvGrpSpPr>
            <a:grpSpLocks/>
          </p:cNvGrpSpPr>
          <p:nvPr/>
        </p:nvGrpSpPr>
        <p:grpSpPr bwMode="auto">
          <a:xfrm>
            <a:off x="685800" y="1828800"/>
            <a:ext cx="1676400" cy="307975"/>
            <a:chOff x="685800" y="3048000"/>
            <a:chExt cx="1676400" cy="307777"/>
          </a:xfrm>
        </p:grpSpPr>
        <p:cxnSp>
          <p:nvCxnSpPr>
            <p:cNvPr id="192527" name="Gerade Verbindung mit Pfeil 1387"/>
            <p:cNvCxnSpPr>
              <a:cxnSpLocks noChangeShapeType="1"/>
            </p:cNvCxnSpPr>
            <p:nvPr/>
          </p:nvCxnSpPr>
          <p:spPr bwMode="auto">
            <a:xfrm>
              <a:off x="685800" y="3351212"/>
              <a:ext cx="1676400" cy="1588"/>
            </a:xfrm>
            <a:prstGeom prst="straightConnector1">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192528" name="Textfeld 1388"/>
            <p:cNvSpPr txBox="1">
              <a:spLocks noChangeArrowheads="1"/>
            </p:cNvSpPr>
            <p:nvPr/>
          </p:nvSpPr>
          <p:spPr bwMode="auto">
            <a:xfrm>
              <a:off x="914400" y="3048000"/>
              <a:ext cx="10684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latin typeface="Symbol" pitchFamily="18" charset="2"/>
                </a:rPr>
                <a:t>g </a:t>
              </a:r>
              <a:r>
                <a:rPr lang="en-US" altLang="de-DE" sz="1400">
                  <a:cs typeface="Arial" charset="0"/>
                </a:rPr>
                <a:t>(511 keV)</a:t>
              </a:r>
            </a:p>
          </p:txBody>
        </p:sp>
      </p:grpSp>
      <p:grpSp>
        <p:nvGrpSpPr>
          <p:cNvPr id="192529" name="Gruppierung 1462"/>
          <p:cNvGrpSpPr>
            <a:grpSpLocks/>
          </p:cNvGrpSpPr>
          <p:nvPr/>
        </p:nvGrpSpPr>
        <p:grpSpPr bwMode="auto">
          <a:xfrm>
            <a:off x="684213" y="1447800"/>
            <a:ext cx="2362200" cy="687388"/>
            <a:chOff x="685800" y="2667000"/>
            <a:chExt cx="2362200" cy="687388"/>
          </a:xfrm>
        </p:grpSpPr>
        <p:cxnSp>
          <p:nvCxnSpPr>
            <p:cNvPr id="192530" name="Gerade Verbindung mit Pfeil 1389"/>
            <p:cNvCxnSpPr>
              <a:cxnSpLocks noChangeShapeType="1"/>
            </p:cNvCxnSpPr>
            <p:nvPr/>
          </p:nvCxnSpPr>
          <p:spPr bwMode="auto">
            <a:xfrm>
              <a:off x="2362200" y="3352800"/>
              <a:ext cx="685800" cy="1588"/>
            </a:xfrm>
            <a:prstGeom prst="straightConnector1">
              <a:avLst/>
            </a:prstGeom>
            <a:noFill/>
            <a:ln w="38100">
              <a:solidFill>
                <a:schemeClr val="accent2"/>
              </a:solidFill>
              <a:round/>
              <a:headEnd/>
              <a:tailEnd type="triangle" w="med" len="med"/>
            </a:ln>
            <a:extLst>
              <a:ext uri="{909E8E84-426E-40DD-AFC4-6F175D3DCCD1}">
                <a14:hiddenFill xmlns:a14="http://schemas.microsoft.com/office/drawing/2010/main">
                  <a:noFill/>
                </a14:hiddenFill>
              </a:ext>
            </a:extLst>
          </p:spPr>
        </p:cxnSp>
        <p:sp>
          <p:nvSpPr>
            <p:cNvPr id="192531" name="Textfeld 1392"/>
            <p:cNvSpPr txBox="1">
              <a:spLocks noChangeArrowheads="1"/>
            </p:cNvSpPr>
            <p:nvPr/>
          </p:nvSpPr>
          <p:spPr bwMode="auto">
            <a:xfrm>
              <a:off x="685800" y="2667000"/>
              <a:ext cx="12176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solidFill>
                    <a:schemeClr val="accent2"/>
                  </a:solidFill>
                  <a:cs typeface="Arial" charset="0"/>
                </a:rPr>
                <a:t>light (420nm)</a:t>
              </a:r>
            </a:p>
          </p:txBody>
        </p:sp>
      </p:grpSp>
      <p:sp>
        <p:nvSpPr>
          <p:cNvPr id="192532" name="Textfeld 1394"/>
          <p:cNvSpPr txBox="1">
            <a:spLocks noChangeArrowheads="1"/>
          </p:cNvSpPr>
          <p:nvPr/>
        </p:nvSpPr>
        <p:spPr bwMode="auto">
          <a:xfrm>
            <a:off x="3708400" y="1412875"/>
            <a:ext cx="8540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cs typeface="Arial" charset="0"/>
              </a:rPr>
              <a:t>Cathode</a:t>
            </a:r>
          </a:p>
        </p:txBody>
      </p:sp>
      <p:cxnSp>
        <p:nvCxnSpPr>
          <p:cNvPr id="192533" name="Gerade Verbindung 1398"/>
          <p:cNvCxnSpPr>
            <a:cxnSpLocks noChangeShapeType="1"/>
          </p:cNvCxnSpPr>
          <p:nvPr/>
        </p:nvCxnSpPr>
        <p:spPr bwMode="auto">
          <a:xfrm rot="10800000">
            <a:off x="4311650" y="2360613"/>
            <a:ext cx="360363" cy="1587"/>
          </a:xfrm>
          <a:prstGeom prst="line">
            <a:avLst/>
          </a:prstGeom>
          <a:noFill/>
          <a:ln w="19050">
            <a:solidFill>
              <a:schemeClr val="tx1"/>
            </a:solidFill>
            <a:round/>
            <a:headEnd type="oval" w="med" len="med"/>
            <a:tailEnd/>
          </a:ln>
          <a:extLst>
            <a:ext uri="{909E8E84-426E-40DD-AFC4-6F175D3DCCD1}">
              <a14:hiddenFill xmlns:a14="http://schemas.microsoft.com/office/drawing/2010/main">
                <a:noFill/>
              </a14:hiddenFill>
            </a:ext>
          </a:extLst>
        </p:spPr>
      </p:cxnSp>
      <p:sp>
        <p:nvSpPr>
          <p:cNvPr id="192534" name="Rechteck 1400"/>
          <p:cNvSpPr>
            <a:spLocks noChangeArrowheads="1"/>
          </p:cNvSpPr>
          <p:nvPr/>
        </p:nvSpPr>
        <p:spPr bwMode="auto">
          <a:xfrm>
            <a:off x="4456113" y="2667000"/>
            <a:ext cx="147637" cy="457200"/>
          </a:xfrm>
          <a:prstGeom prst="rect">
            <a:avLst/>
          </a:pr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cxnSp>
        <p:nvCxnSpPr>
          <p:cNvPr id="192535" name="Gerade Verbindung 1416"/>
          <p:cNvCxnSpPr>
            <a:cxnSpLocks noChangeShapeType="1"/>
            <a:stCxn id="192534" idx="0"/>
          </p:cNvCxnSpPr>
          <p:nvPr/>
        </p:nvCxnSpPr>
        <p:spPr bwMode="auto">
          <a:xfrm rot="5400000" flipH="1" flipV="1">
            <a:off x="4379119" y="2504281"/>
            <a:ext cx="304800" cy="15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536" name="Gerade Verbindung 1418"/>
          <p:cNvCxnSpPr>
            <a:cxnSpLocks noChangeShapeType="1"/>
          </p:cNvCxnSpPr>
          <p:nvPr/>
        </p:nvCxnSpPr>
        <p:spPr bwMode="auto">
          <a:xfrm rot="10800000">
            <a:off x="4421188" y="3429000"/>
            <a:ext cx="22225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sp>
        <p:nvSpPr>
          <p:cNvPr id="192537" name="Textfeld 1428"/>
          <p:cNvSpPr txBox="1">
            <a:spLocks noChangeArrowheads="1"/>
          </p:cNvSpPr>
          <p:nvPr/>
        </p:nvSpPr>
        <p:spPr bwMode="auto">
          <a:xfrm>
            <a:off x="2590800" y="838200"/>
            <a:ext cx="10033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cs typeface="Arial" charset="0"/>
              </a:rPr>
              <a:t>light guide</a:t>
            </a:r>
          </a:p>
        </p:txBody>
      </p:sp>
      <p:sp>
        <p:nvSpPr>
          <p:cNvPr id="192538" name="Textfeld 1429"/>
          <p:cNvSpPr txBox="1">
            <a:spLocks noChangeArrowheads="1"/>
          </p:cNvSpPr>
          <p:nvPr/>
        </p:nvSpPr>
        <p:spPr bwMode="auto">
          <a:xfrm>
            <a:off x="1909763" y="1143000"/>
            <a:ext cx="10620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ctr"/>
            <a:r>
              <a:rPr lang="en-US" altLang="de-DE" sz="1400">
                <a:cs typeface="Arial" charset="0"/>
              </a:rPr>
              <a:t>scintillation </a:t>
            </a:r>
          </a:p>
          <a:p>
            <a:pPr algn="ctr"/>
            <a:r>
              <a:rPr lang="en-US" altLang="de-DE" sz="1400">
                <a:cs typeface="Arial" charset="0"/>
              </a:rPr>
              <a:t>crystal</a:t>
            </a:r>
          </a:p>
        </p:txBody>
      </p:sp>
      <p:cxnSp>
        <p:nvCxnSpPr>
          <p:cNvPr id="192539" name="Gerade Verbindung mit Pfeil 1430"/>
          <p:cNvCxnSpPr>
            <a:cxnSpLocks noChangeShapeType="1"/>
          </p:cNvCxnSpPr>
          <p:nvPr/>
        </p:nvCxnSpPr>
        <p:spPr bwMode="auto">
          <a:xfrm>
            <a:off x="1828800" y="2514600"/>
            <a:ext cx="304800" cy="1588"/>
          </a:xfrm>
          <a:prstGeom prst="straightConnector1">
            <a:avLst/>
          </a:prstGeom>
          <a:noFill/>
          <a:ln w="12700">
            <a:solidFill>
              <a:schemeClr val="tx1"/>
            </a:solidFill>
            <a:round/>
            <a:headEnd/>
            <a:tailEnd/>
          </a:ln>
          <a:extLst>
            <a:ext uri="{909E8E84-426E-40DD-AFC4-6F175D3DCCD1}">
              <a14:hiddenFill xmlns:a14="http://schemas.microsoft.com/office/drawing/2010/main">
                <a:noFill/>
              </a14:hiddenFill>
            </a:ext>
          </a:extLst>
        </p:spPr>
      </p:cxnSp>
      <p:cxnSp>
        <p:nvCxnSpPr>
          <p:cNvPr id="192540" name="Gerade Verbindung mit Pfeil 1432"/>
          <p:cNvCxnSpPr>
            <a:cxnSpLocks noChangeShapeType="1"/>
          </p:cNvCxnSpPr>
          <p:nvPr/>
        </p:nvCxnSpPr>
        <p:spPr bwMode="auto">
          <a:xfrm>
            <a:off x="1828800" y="2667000"/>
            <a:ext cx="304800" cy="1588"/>
          </a:xfrm>
          <a:prstGeom prst="straightConnector1">
            <a:avLst/>
          </a:prstGeom>
          <a:noFill/>
          <a:ln w="12700">
            <a:solidFill>
              <a:schemeClr val="tx1"/>
            </a:solidFill>
            <a:round/>
            <a:headEnd/>
            <a:tailEnd/>
          </a:ln>
          <a:extLst>
            <a:ext uri="{909E8E84-426E-40DD-AFC4-6F175D3DCCD1}">
              <a14:hiddenFill xmlns:a14="http://schemas.microsoft.com/office/drawing/2010/main">
                <a:noFill/>
              </a14:hiddenFill>
            </a:ext>
          </a:extLst>
        </p:spPr>
      </p:cxnSp>
      <p:grpSp>
        <p:nvGrpSpPr>
          <p:cNvPr id="192541" name="Gruppierung 1443"/>
          <p:cNvGrpSpPr>
            <a:grpSpLocks/>
          </p:cNvGrpSpPr>
          <p:nvPr/>
        </p:nvGrpSpPr>
        <p:grpSpPr bwMode="auto">
          <a:xfrm>
            <a:off x="1905000" y="2362200"/>
            <a:ext cx="1588" cy="457200"/>
            <a:chOff x="1905000" y="3581400"/>
            <a:chExt cx="2100" cy="457200"/>
          </a:xfrm>
        </p:grpSpPr>
        <p:cxnSp>
          <p:nvCxnSpPr>
            <p:cNvPr id="192542" name="Gerade Verbindung 1439"/>
            <p:cNvCxnSpPr>
              <a:cxnSpLocks noChangeShapeType="1"/>
            </p:cNvCxnSpPr>
            <p:nvPr/>
          </p:nvCxnSpPr>
          <p:spPr bwMode="auto">
            <a:xfrm rot="5400000" flipH="1" flipV="1">
              <a:off x="1753650" y="3808950"/>
              <a:ext cx="304800" cy="210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543" name="Gerade Verbindung 1440"/>
            <p:cNvCxnSpPr>
              <a:cxnSpLocks noChangeShapeType="1"/>
            </p:cNvCxnSpPr>
            <p:nvPr/>
          </p:nvCxnSpPr>
          <p:spPr bwMode="auto">
            <a:xfrm rot="5400000" flipH="1" flipV="1">
              <a:off x="1829850" y="3961350"/>
              <a:ext cx="152400" cy="210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92544" name="Gerade Verbindung 1442"/>
            <p:cNvCxnSpPr>
              <a:cxnSpLocks noChangeShapeType="1"/>
            </p:cNvCxnSpPr>
            <p:nvPr/>
          </p:nvCxnSpPr>
          <p:spPr bwMode="auto">
            <a:xfrm rot="16200000" flipH="1">
              <a:off x="1829850" y="3656550"/>
              <a:ext cx="152400" cy="210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cxnSp>
      </p:grpSp>
      <p:sp>
        <p:nvSpPr>
          <p:cNvPr id="192545" name="Textfeld 1444"/>
          <p:cNvSpPr txBox="1">
            <a:spLocks noChangeArrowheads="1"/>
          </p:cNvSpPr>
          <p:nvPr/>
        </p:nvSpPr>
        <p:spPr bwMode="auto">
          <a:xfrm>
            <a:off x="323850" y="2427288"/>
            <a:ext cx="14700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ctr"/>
            <a:r>
              <a:rPr lang="en-US" altLang="de-DE" sz="1400">
                <a:cs typeface="Arial" charset="0"/>
              </a:rPr>
              <a:t>size ~ resolution</a:t>
            </a:r>
          </a:p>
        </p:txBody>
      </p:sp>
      <p:sp>
        <p:nvSpPr>
          <p:cNvPr id="192546" name="Textfeld 1445"/>
          <p:cNvSpPr txBox="1">
            <a:spLocks noChangeArrowheads="1"/>
          </p:cNvSpPr>
          <p:nvPr/>
        </p:nvSpPr>
        <p:spPr bwMode="auto">
          <a:xfrm>
            <a:off x="1695450" y="3276600"/>
            <a:ext cx="16383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ctr"/>
            <a:r>
              <a:rPr lang="en-US" altLang="de-DE" sz="1400">
                <a:cs typeface="Arial" charset="0"/>
              </a:rPr>
              <a:t>length ~ sensitivity</a:t>
            </a:r>
          </a:p>
        </p:txBody>
      </p:sp>
      <p:cxnSp>
        <p:nvCxnSpPr>
          <p:cNvPr id="192547" name="Gerade Verbindung 1446"/>
          <p:cNvCxnSpPr>
            <a:cxnSpLocks noChangeShapeType="1"/>
          </p:cNvCxnSpPr>
          <p:nvPr/>
        </p:nvCxnSpPr>
        <p:spPr bwMode="auto">
          <a:xfrm rot="5400000" flipH="1" flipV="1">
            <a:off x="2020094" y="3085306"/>
            <a:ext cx="228600" cy="15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548" name="Gerade Verbindung 1449"/>
          <p:cNvCxnSpPr>
            <a:cxnSpLocks noChangeShapeType="1"/>
          </p:cNvCxnSpPr>
          <p:nvPr/>
        </p:nvCxnSpPr>
        <p:spPr bwMode="auto">
          <a:xfrm rot="5400000" flipH="1" flipV="1">
            <a:off x="2782094" y="3085306"/>
            <a:ext cx="228600" cy="15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549" name="Gerade Verbindung 1450"/>
          <p:cNvCxnSpPr>
            <a:cxnSpLocks noChangeShapeType="1"/>
          </p:cNvCxnSpPr>
          <p:nvPr/>
        </p:nvCxnSpPr>
        <p:spPr bwMode="auto">
          <a:xfrm rot="10800000">
            <a:off x="2133600" y="3124200"/>
            <a:ext cx="762000" cy="1588"/>
          </a:xfrm>
          <a:prstGeom prst="line">
            <a:avLst/>
          </a:prstGeom>
          <a:noFill/>
          <a:ln w="19050">
            <a:solidFill>
              <a:schemeClr val="tx1"/>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192550" name="Gerade Verbindung mit Pfeil 1453"/>
          <p:cNvCxnSpPr>
            <a:cxnSpLocks noChangeShapeType="1"/>
            <a:stCxn id="192537" idx="2"/>
          </p:cNvCxnSpPr>
          <p:nvPr/>
        </p:nvCxnSpPr>
        <p:spPr bwMode="auto">
          <a:xfrm rot="5400000">
            <a:off x="2728912" y="1389063"/>
            <a:ext cx="606425" cy="120650"/>
          </a:xfrm>
          <a:prstGeom prst="straightConnector1">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cxnSp>
      <p:grpSp>
        <p:nvGrpSpPr>
          <p:cNvPr id="192551" name="Gruppierung 1466"/>
          <p:cNvGrpSpPr>
            <a:grpSpLocks/>
          </p:cNvGrpSpPr>
          <p:nvPr/>
        </p:nvGrpSpPr>
        <p:grpSpPr bwMode="auto">
          <a:xfrm>
            <a:off x="4683125" y="2516188"/>
            <a:ext cx="536575" cy="762000"/>
            <a:chOff x="6476206" y="3734594"/>
            <a:chExt cx="536211" cy="762000"/>
          </a:xfrm>
        </p:grpSpPr>
        <p:cxnSp>
          <p:nvCxnSpPr>
            <p:cNvPr id="192552" name="Gerade Verbindung 1463"/>
            <p:cNvCxnSpPr>
              <a:cxnSpLocks noChangeShapeType="1"/>
            </p:cNvCxnSpPr>
            <p:nvPr/>
          </p:nvCxnSpPr>
          <p:spPr bwMode="auto">
            <a:xfrm rot="5400000" flipH="1" flipV="1">
              <a:off x="6096000" y="4114800"/>
              <a:ext cx="762000" cy="1588"/>
            </a:xfrm>
            <a:prstGeom prst="line">
              <a:avLst/>
            </a:prstGeom>
            <a:noFill/>
            <a:ln w="25400">
              <a:solidFill>
                <a:schemeClr val="accent2"/>
              </a:solidFill>
              <a:round/>
              <a:headEnd type="triangle" w="med" len="med"/>
              <a:tailEnd/>
            </a:ln>
            <a:extLst>
              <a:ext uri="{909E8E84-426E-40DD-AFC4-6F175D3DCCD1}">
                <a14:hiddenFill xmlns:a14="http://schemas.microsoft.com/office/drawing/2010/main">
                  <a:noFill/>
                </a14:hiddenFill>
              </a:ext>
            </a:extLst>
          </p:spPr>
        </p:cxnSp>
        <p:sp>
          <p:nvSpPr>
            <p:cNvPr id="192553" name="Textfeld 1465"/>
            <p:cNvSpPr txBox="1">
              <a:spLocks noChangeArrowheads="1"/>
            </p:cNvSpPr>
            <p:nvPr/>
          </p:nvSpPr>
          <p:spPr bwMode="auto">
            <a:xfrm>
              <a:off x="6477792" y="3961607"/>
              <a:ext cx="5346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solidFill>
                    <a:srgbClr val="333399"/>
                  </a:solidFill>
                  <a:cs typeface="Arial" charset="0"/>
                </a:rPr>
                <a:t>U</a:t>
              </a:r>
              <a:r>
                <a:rPr lang="en-US" altLang="de-DE" sz="1400" baseline="-25000">
                  <a:solidFill>
                    <a:srgbClr val="333399"/>
                  </a:solidFill>
                  <a:cs typeface="Arial" charset="0"/>
                </a:rPr>
                <a:t>PET</a:t>
              </a:r>
            </a:p>
          </p:txBody>
        </p:sp>
      </p:grpSp>
      <p:cxnSp>
        <p:nvCxnSpPr>
          <p:cNvPr id="192554" name="Gerade Verbindung 765"/>
          <p:cNvCxnSpPr>
            <a:cxnSpLocks noChangeShapeType="1"/>
          </p:cNvCxnSpPr>
          <p:nvPr/>
        </p:nvCxnSpPr>
        <p:spPr bwMode="auto">
          <a:xfrm rot="5400000" flipH="1" flipV="1">
            <a:off x="4380707" y="3275806"/>
            <a:ext cx="304800" cy="1587"/>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sp>
        <p:nvSpPr>
          <p:cNvPr id="192555" name="Rechteck 125"/>
          <p:cNvSpPr>
            <a:spLocks noChangeArrowheads="1"/>
          </p:cNvSpPr>
          <p:nvPr/>
        </p:nvSpPr>
        <p:spPr bwMode="auto">
          <a:xfrm>
            <a:off x="3348038" y="1833563"/>
            <a:ext cx="215900" cy="1066800"/>
          </a:xfrm>
          <a:prstGeom prst="rect">
            <a:avLst/>
          </a:prstGeom>
          <a:solidFill>
            <a:srgbClr val="FFFF00"/>
          </a:soli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556" name="Textfeld 1427"/>
          <p:cNvSpPr txBox="1">
            <a:spLocks noChangeArrowheads="1"/>
          </p:cNvSpPr>
          <p:nvPr/>
        </p:nvSpPr>
        <p:spPr bwMode="auto">
          <a:xfrm rot="-5400000">
            <a:off x="2932906" y="2526507"/>
            <a:ext cx="6064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200">
                <a:cs typeface="Arial" charset="0"/>
              </a:rPr>
              <a:t>p-type</a:t>
            </a:r>
          </a:p>
        </p:txBody>
      </p:sp>
      <p:sp>
        <p:nvSpPr>
          <p:cNvPr id="192557" name="Rechteck 125"/>
          <p:cNvSpPr>
            <a:spLocks noChangeArrowheads="1"/>
          </p:cNvSpPr>
          <p:nvPr/>
        </p:nvSpPr>
        <p:spPr bwMode="auto">
          <a:xfrm>
            <a:off x="3563938" y="1833563"/>
            <a:ext cx="71437" cy="1066800"/>
          </a:xfrm>
          <a:prstGeom prst="rect">
            <a:avLst/>
          </a:prstGeom>
          <a:solidFill>
            <a:srgbClr val="FFFF00"/>
          </a:soli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558" name="Textfeld 1427"/>
          <p:cNvSpPr txBox="1">
            <a:spLocks noChangeArrowheads="1"/>
          </p:cNvSpPr>
          <p:nvPr/>
        </p:nvSpPr>
        <p:spPr bwMode="auto">
          <a:xfrm rot="-5400000">
            <a:off x="3132931" y="2526507"/>
            <a:ext cx="6064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200">
                <a:cs typeface="Arial" charset="0"/>
              </a:rPr>
              <a:t>n-type</a:t>
            </a:r>
          </a:p>
        </p:txBody>
      </p:sp>
      <p:sp>
        <p:nvSpPr>
          <p:cNvPr id="192559" name="Rechteck 125"/>
          <p:cNvSpPr>
            <a:spLocks noChangeArrowheads="1"/>
          </p:cNvSpPr>
          <p:nvPr/>
        </p:nvSpPr>
        <p:spPr bwMode="auto">
          <a:xfrm>
            <a:off x="3635375" y="1833563"/>
            <a:ext cx="71438" cy="1066800"/>
          </a:xfrm>
          <a:prstGeom prst="rect">
            <a:avLst/>
          </a:prstGeom>
          <a:solidFill>
            <a:srgbClr val="CCFFFF"/>
          </a:soli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560" name="Rechteck 125"/>
          <p:cNvSpPr>
            <a:spLocks noChangeArrowheads="1"/>
          </p:cNvSpPr>
          <p:nvPr/>
        </p:nvSpPr>
        <p:spPr bwMode="auto">
          <a:xfrm>
            <a:off x="3048000" y="2830513"/>
            <a:ext cx="73025" cy="73025"/>
          </a:xfrm>
          <a:prstGeom prst="rect">
            <a:avLst/>
          </a:prstGeom>
          <a:solidFill>
            <a:srgbClr val="008000"/>
          </a:soli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561" name="Rechteck 125"/>
          <p:cNvSpPr>
            <a:spLocks noChangeArrowheads="1"/>
          </p:cNvSpPr>
          <p:nvPr/>
        </p:nvSpPr>
        <p:spPr bwMode="auto">
          <a:xfrm>
            <a:off x="3048000" y="1833563"/>
            <a:ext cx="73025" cy="73025"/>
          </a:xfrm>
          <a:prstGeom prst="rect">
            <a:avLst/>
          </a:prstGeom>
          <a:solidFill>
            <a:srgbClr val="008000"/>
          </a:soli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nvGrpSpPr>
          <p:cNvPr id="192562" name="Group 50"/>
          <p:cNvGrpSpPr>
            <a:grpSpLocks/>
          </p:cNvGrpSpPr>
          <p:nvPr/>
        </p:nvGrpSpPr>
        <p:grpSpPr bwMode="auto">
          <a:xfrm>
            <a:off x="3181350" y="1993900"/>
            <a:ext cx="215900" cy="71438"/>
            <a:chOff x="3016" y="981"/>
            <a:chExt cx="136" cy="45"/>
          </a:xfrm>
        </p:grpSpPr>
        <p:sp>
          <p:nvSpPr>
            <p:cNvPr id="192563" name="Oval 51"/>
            <p:cNvSpPr>
              <a:spLocks noChangeArrowheads="1"/>
            </p:cNvSpPr>
            <p:nvPr/>
          </p:nvSpPr>
          <p:spPr bwMode="auto">
            <a:xfrm>
              <a:off x="3016" y="981"/>
              <a:ext cx="45" cy="45"/>
            </a:xfrm>
            <a:prstGeom prst="ellipse">
              <a:avLst/>
            </a:prstGeom>
            <a:solidFill>
              <a:srgbClr val="21549E"/>
            </a:solidFill>
            <a:ln w="9525">
              <a:solidFill>
                <a:schemeClr val="tx1"/>
              </a:solidFill>
              <a:round/>
              <a:headEnd/>
              <a:tailEnd/>
            </a:ln>
          </p:spPr>
          <p:txBody>
            <a:bodyPr wrap="none" anchor="ct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564" name="Line 52"/>
            <p:cNvSpPr>
              <a:spLocks noChangeShapeType="1"/>
            </p:cNvSpPr>
            <p:nvPr/>
          </p:nvSpPr>
          <p:spPr bwMode="auto">
            <a:xfrm>
              <a:off x="3061" y="1009"/>
              <a:ext cx="91"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de-DE"/>
            </a:p>
          </p:txBody>
        </p:sp>
      </p:grpSp>
      <p:grpSp>
        <p:nvGrpSpPr>
          <p:cNvPr id="192565" name="Group 53"/>
          <p:cNvGrpSpPr>
            <a:grpSpLocks/>
          </p:cNvGrpSpPr>
          <p:nvPr/>
        </p:nvGrpSpPr>
        <p:grpSpPr bwMode="auto">
          <a:xfrm>
            <a:off x="3276600" y="2133600"/>
            <a:ext cx="215900" cy="71438"/>
            <a:chOff x="3016" y="981"/>
            <a:chExt cx="136" cy="45"/>
          </a:xfrm>
        </p:grpSpPr>
        <p:sp>
          <p:nvSpPr>
            <p:cNvPr id="192566" name="Oval 54"/>
            <p:cNvSpPr>
              <a:spLocks noChangeArrowheads="1"/>
            </p:cNvSpPr>
            <p:nvPr/>
          </p:nvSpPr>
          <p:spPr bwMode="auto">
            <a:xfrm>
              <a:off x="3016" y="981"/>
              <a:ext cx="45" cy="45"/>
            </a:xfrm>
            <a:prstGeom prst="ellipse">
              <a:avLst/>
            </a:prstGeom>
            <a:solidFill>
              <a:srgbClr val="21549E"/>
            </a:solidFill>
            <a:ln w="9525">
              <a:solidFill>
                <a:schemeClr val="tx1"/>
              </a:solidFill>
              <a:round/>
              <a:headEnd/>
              <a:tailEnd/>
            </a:ln>
          </p:spPr>
          <p:txBody>
            <a:bodyPr wrap="none" anchor="ct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567" name="Line 55"/>
            <p:cNvSpPr>
              <a:spLocks noChangeShapeType="1"/>
            </p:cNvSpPr>
            <p:nvPr/>
          </p:nvSpPr>
          <p:spPr bwMode="auto">
            <a:xfrm>
              <a:off x="3061" y="1009"/>
              <a:ext cx="91"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de-DE"/>
            </a:p>
          </p:txBody>
        </p:sp>
      </p:grpSp>
      <p:grpSp>
        <p:nvGrpSpPr>
          <p:cNvPr id="192568" name="Group 56"/>
          <p:cNvGrpSpPr>
            <a:grpSpLocks/>
          </p:cNvGrpSpPr>
          <p:nvPr/>
        </p:nvGrpSpPr>
        <p:grpSpPr bwMode="auto">
          <a:xfrm>
            <a:off x="3203575" y="2276475"/>
            <a:ext cx="215900" cy="71438"/>
            <a:chOff x="3016" y="981"/>
            <a:chExt cx="136" cy="45"/>
          </a:xfrm>
        </p:grpSpPr>
        <p:sp>
          <p:nvSpPr>
            <p:cNvPr id="192569" name="Oval 57"/>
            <p:cNvSpPr>
              <a:spLocks noChangeArrowheads="1"/>
            </p:cNvSpPr>
            <p:nvPr/>
          </p:nvSpPr>
          <p:spPr bwMode="auto">
            <a:xfrm>
              <a:off x="3016" y="981"/>
              <a:ext cx="45" cy="45"/>
            </a:xfrm>
            <a:prstGeom prst="ellipse">
              <a:avLst/>
            </a:prstGeom>
            <a:solidFill>
              <a:srgbClr val="21549E"/>
            </a:solidFill>
            <a:ln w="9525">
              <a:solidFill>
                <a:schemeClr val="tx1"/>
              </a:solidFill>
              <a:round/>
              <a:headEnd/>
              <a:tailEnd/>
            </a:ln>
          </p:spPr>
          <p:txBody>
            <a:bodyPr wrap="none" anchor="ct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570" name="Line 58"/>
            <p:cNvSpPr>
              <a:spLocks noChangeShapeType="1"/>
            </p:cNvSpPr>
            <p:nvPr/>
          </p:nvSpPr>
          <p:spPr bwMode="auto">
            <a:xfrm>
              <a:off x="3061" y="1009"/>
              <a:ext cx="91"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de-DE"/>
            </a:p>
          </p:txBody>
        </p:sp>
      </p:grpSp>
      <p:cxnSp>
        <p:nvCxnSpPr>
          <p:cNvPr id="192571" name="Gerade Verbindung 765"/>
          <p:cNvCxnSpPr>
            <a:cxnSpLocks noChangeShapeType="1"/>
          </p:cNvCxnSpPr>
          <p:nvPr/>
        </p:nvCxnSpPr>
        <p:spPr bwMode="auto">
          <a:xfrm rot="5400000" flipH="1" flipV="1">
            <a:off x="3807619" y="2353469"/>
            <a:ext cx="23336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572" name="Gerade Verbindung 765"/>
          <p:cNvCxnSpPr>
            <a:cxnSpLocks noChangeShapeType="1"/>
          </p:cNvCxnSpPr>
          <p:nvPr/>
        </p:nvCxnSpPr>
        <p:spPr bwMode="auto">
          <a:xfrm rot="5400000" flipH="1" flipV="1">
            <a:off x="3734594" y="2353469"/>
            <a:ext cx="23336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573" name="Gerade Verbindung 1398"/>
          <p:cNvCxnSpPr>
            <a:cxnSpLocks noChangeShapeType="1"/>
          </p:cNvCxnSpPr>
          <p:nvPr/>
        </p:nvCxnSpPr>
        <p:spPr bwMode="auto">
          <a:xfrm rot="10800000">
            <a:off x="3708400" y="2360613"/>
            <a:ext cx="144463" cy="1587"/>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574" name="Gerade Verbindung 1398"/>
          <p:cNvCxnSpPr>
            <a:cxnSpLocks noChangeShapeType="1"/>
          </p:cNvCxnSpPr>
          <p:nvPr/>
        </p:nvCxnSpPr>
        <p:spPr bwMode="auto">
          <a:xfrm rot="10800000">
            <a:off x="3089275" y="1535113"/>
            <a:ext cx="252413"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575" name="Gerade Verbindung 765"/>
          <p:cNvCxnSpPr>
            <a:cxnSpLocks noChangeShapeType="1"/>
          </p:cNvCxnSpPr>
          <p:nvPr/>
        </p:nvCxnSpPr>
        <p:spPr bwMode="auto">
          <a:xfrm rot="5400000" flipH="1" flipV="1">
            <a:off x="3229769" y="1529557"/>
            <a:ext cx="376237"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576" name="Gerade Verbindung 765"/>
          <p:cNvCxnSpPr>
            <a:cxnSpLocks noChangeShapeType="1"/>
          </p:cNvCxnSpPr>
          <p:nvPr/>
        </p:nvCxnSpPr>
        <p:spPr bwMode="auto">
          <a:xfrm rot="5400000" flipH="1" flipV="1">
            <a:off x="3229768" y="1529557"/>
            <a:ext cx="233363"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577" name="Gerade Verbindung 765"/>
          <p:cNvCxnSpPr>
            <a:cxnSpLocks noChangeShapeType="1"/>
          </p:cNvCxnSpPr>
          <p:nvPr/>
        </p:nvCxnSpPr>
        <p:spPr bwMode="auto">
          <a:xfrm rot="5400000" flipH="1" flipV="1">
            <a:off x="2929732" y="1680369"/>
            <a:ext cx="304800" cy="1587"/>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578" name="Gerade Verbindung 1398"/>
          <p:cNvCxnSpPr>
            <a:cxnSpLocks noChangeShapeType="1"/>
          </p:cNvCxnSpPr>
          <p:nvPr/>
        </p:nvCxnSpPr>
        <p:spPr bwMode="auto">
          <a:xfrm rot="10800000">
            <a:off x="3416300" y="1535113"/>
            <a:ext cx="252413"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579" name="Gerade Verbindung 765"/>
          <p:cNvCxnSpPr>
            <a:cxnSpLocks noChangeShapeType="1"/>
          </p:cNvCxnSpPr>
          <p:nvPr/>
        </p:nvCxnSpPr>
        <p:spPr bwMode="auto">
          <a:xfrm rot="5400000" flipH="1" flipV="1">
            <a:off x="3505994" y="1675606"/>
            <a:ext cx="304800" cy="15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580" name="Gerade Verbindung mit Pfeil 1453"/>
          <p:cNvCxnSpPr>
            <a:cxnSpLocks noChangeShapeType="1"/>
            <a:stCxn id="192532" idx="2"/>
          </p:cNvCxnSpPr>
          <p:nvPr/>
        </p:nvCxnSpPr>
        <p:spPr bwMode="auto">
          <a:xfrm flipH="1">
            <a:off x="3779838" y="1717675"/>
            <a:ext cx="355600" cy="271463"/>
          </a:xfrm>
          <a:prstGeom prst="straightConnector1">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92581" name="Gerade Verbindung 1398"/>
          <p:cNvCxnSpPr>
            <a:cxnSpLocks noChangeShapeType="1"/>
          </p:cNvCxnSpPr>
          <p:nvPr/>
        </p:nvCxnSpPr>
        <p:spPr bwMode="auto">
          <a:xfrm rot="10800000">
            <a:off x="3919538" y="2349500"/>
            <a:ext cx="161925" cy="15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sp>
        <p:nvSpPr>
          <p:cNvPr id="192582" name="AutoShape 70"/>
          <p:cNvSpPr>
            <a:spLocks noChangeArrowheads="1"/>
          </p:cNvSpPr>
          <p:nvPr/>
        </p:nvSpPr>
        <p:spPr bwMode="auto">
          <a:xfrm rot="-8088873">
            <a:off x="3929062" y="2203451"/>
            <a:ext cx="315913" cy="322262"/>
          </a:xfrm>
          <a:prstGeom prst="rtTriangle">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pic>
        <p:nvPicPr>
          <p:cNvPr id="192583" name="Picture 7" descr="flood_inside _turbo_flash_sequence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3825" y="1401763"/>
            <a:ext cx="1485900"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prstDash val="dashDot"/>
                <a:miter lim="800000"/>
                <a:headEnd/>
                <a:tailEnd/>
              </a14:hiddenLine>
            </a:ext>
          </a:extLst>
        </p:spPr>
      </p:pic>
      <p:sp>
        <p:nvSpPr>
          <p:cNvPr id="192584" name="Textfeld 11"/>
          <p:cNvSpPr txBox="1">
            <a:spLocks noChangeArrowheads="1"/>
          </p:cNvSpPr>
          <p:nvPr/>
        </p:nvSpPr>
        <p:spPr bwMode="auto">
          <a:xfrm>
            <a:off x="5635625" y="2841625"/>
            <a:ext cx="735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a:t>B=0</a:t>
            </a:r>
          </a:p>
        </p:txBody>
      </p:sp>
      <p:grpSp>
        <p:nvGrpSpPr>
          <p:cNvPr id="10" name="Group 73"/>
          <p:cNvGrpSpPr>
            <a:grpSpLocks/>
          </p:cNvGrpSpPr>
          <p:nvPr/>
        </p:nvGrpSpPr>
        <p:grpSpPr bwMode="auto">
          <a:xfrm>
            <a:off x="684213" y="3357563"/>
            <a:ext cx="6021387" cy="2519362"/>
            <a:chOff x="431" y="2115"/>
            <a:chExt cx="3793" cy="1587"/>
          </a:xfrm>
        </p:grpSpPr>
        <p:grpSp>
          <p:nvGrpSpPr>
            <p:cNvPr id="192586" name="Gruppierung 2318"/>
            <p:cNvGrpSpPr>
              <a:grpSpLocks/>
            </p:cNvGrpSpPr>
            <p:nvPr/>
          </p:nvGrpSpPr>
          <p:grpSpPr bwMode="auto">
            <a:xfrm>
              <a:off x="2245" y="2115"/>
              <a:ext cx="532" cy="745"/>
              <a:chOff x="7178372" y="4800407"/>
              <a:chExt cx="844727" cy="1182601"/>
            </a:xfrm>
          </p:grpSpPr>
          <p:sp>
            <p:nvSpPr>
              <p:cNvPr id="192587" name="Halbbogen 2300"/>
              <p:cNvSpPr>
                <a:spLocks noChangeArrowheads="1"/>
              </p:cNvSpPr>
              <p:nvPr/>
            </p:nvSpPr>
            <p:spPr bwMode="auto">
              <a:xfrm rot="17968242" flipH="1">
                <a:off x="7099115" y="5067107"/>
                <a:ext cx="1143000" cy="609600"/>
              </a:xfrm>
              <a:custGeom>
                <a:avLst/>
                <a:gdLst>
                  <a:gd name="T0" fmla="*/ 76200 w 1143000"/>
                  <a:gd name="T1" fmla="*/ 304800 h 609600"/>
                  <a:gd name="T2" fmla="*/ 1066800 w 1143000"/>
                  <a:gd name="T3" fmla="*/ 304800 h 609600"/>
                  <a:gd name="T4" fmla="*/ 571500 w 1143000"/>
                  <a:gd name="T5" fmla="*/ 304800 h 609600"/>
                  <a:gd name="T6" fmla="*/ 0 60000 65536"/>
                  <a:gd name="T7" fmla="*/ 0 60000 65536"/>
                  <a:gd name="T8" fmla="*/ 0 60000 65536"/>
                  <a:gd name="T9" fmla="*/ 0 w 1143000"/>
                  <a:gd name="T10" fmla="*/ 0 h 609600"/>
                  <a:gd name="T11" fmla="*/ 1143000 w 1143000"/>
                  <a:gd name="T12" fmla="*/ 304800 h 609600"/>
                </a:gdLst>
                <a:ahLst/>
                <a:cxnLst>
                  <a:cxn ang="T6">
                    <a:pos x="T0" y="T1"/>
                  </a:cxn>
                  <a:cxn ang="T7">
                    <a:pos x="T2" y="T3"/>
                  </a:cxn>
                  <a:cxn ang="T8">
                    <a:pos x="T4" y="T5"/>
                  </a:cxn>
                </a:cxnLst>
                <a:rect l="T9" t="T10" r="T11" b="T12"/>
                <a:pathLst>
                  <a:path w="1143000" h="609600">
                    <a:moveTo>
                      <a:pt x="0" y="304800"/>
                    </a:moveTo>
                    <a:lnTo>
                      <a:pt x="-1" y="304799"/>
                    </a:lnTo>
                    <a:cubicBezTo>
                      <a:pt x="0" y="136463"/>
                      <a:pt x="255869" y="0"/>
                      <a:pt x="571500" y="0"/>
                    </a:cubicBezTo>
                    <a:cubicBezTo>
                      <a:pt x="887130" y="-1"/>
                      <a:pt x="1143000" y="136463"/>
                      <a:pt x="1143000" y="304800"/>
                    </a:cubicBezTo>
                    <a:lnTo>
                      <a:pt x="990600" y="304800"/>
                    </a:lnTo>
                    <a:cubicBezTo>
                      <a:pt x="990600" y="220631"/>
                      <a:pt x="802962" y="152400"/>
                      <a:pt x="571500" y="152400"/>
                    </a:cubicBezTo>
                    <a:cubicBezTo>
                      <a:pt x="340037" y="152400"/>
                      <a:pt x="152400" y="220631"/>
                      <a:pt x="152400" y="304800"/>
                    </a:cubicBezTo>
                    <a:close/>
                  </a:path>
                </a:pathLst>
              </a:custGeom>
              <a:solidFill>
                <a:srgbClr val="FF0000"/>
              </a:solidFill>
              <a:ln w="9525">
                <a:solidFill>
                  <a:schemeClr val="tx1"/>
                </a:solidFill>
                <a:round/>
                <a:headEnd/>
                <a:tailEnd/>
              </a:ln>
            </p:spPr>
            <p:txBody>
              <a:bodyPr vert="eaVert"/>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588" name="Halbbogen 2301"/>
              <p:cNvSpPr>
                <a:spLocks noChangeArrowheads="1"/>
              </p:cNvSpPr>
              <p:nvPr/>
            </p:nvSpPr>
            <p:spPr bwMode="auto">
              <a:xfrm rot="-3631758" flipH="1" flipV="1">
                <a:off x="7099115" y="5067107"/>
                <a:ext cx="1143000" cy="609600"/>
              </a:xfrm>
              <a:custGeom>
                <a:avLst/>
                <a:gdLst>
                  <a:gd name="T0" fmla="*/ 76200 w 1143000"/>
                  <a:gd name="T1" fmla="*/ 304800 h 609600"/>
                  <a:gd name="T2" fmla="*/ 1066800 w 1143000"/>
                  <a:gd name="T3" fmla="*/ 304800 h 609600"/>
                  <a:gd name="T4" fmla="*/ 571500 w 1143000"/>
                  <a:gd name="T5" fmla="*/ 304800 h 609600"/>
                  <a:gd name="T6" fmla="*/ 0 60000 65536"/>
                  <a:gd name="T7" fmla="*/ 0 60000 65536"/>
                  <a:gd name="T8" fmla="*/ 0 60000 65536"/>
                  <a:gd name="T9" fmla="*/ 0 w 1143000"/>
                  <a:gd name="T10" fmla="*/ 0 h 609600"/>
                  <a:gd name="T11" fmla="*/ 1143000 w 1143000"/>
                  <a:gd name="T12" fmla="*/ 304800 h 609600"/>
                </a:gdLst>
                <a:ahLst/>
                <a:cxnLst>
                  <a:cxn ang="T6">
                    <a:pos x="T0" y="T1"/>
                  </a:cxn>
                  <a:cxn ang="T7">
                    <a:pos x="T2" y="T3"/>
                  </a:cxn>
                  <a:cxn ang="T8">
                    <a:pos x="T4" y="T5"/>
                  </a:cxn>
                </a:cxnLst>
                <a:rect l="T9" t="T10" r="T11" b="T12"/>
                <a:pathLst>
                  <a:path w="1143000" h="609600">
                    <a:moveTo>
                      <a:pt x="0" y="304800"/>
                    </a:moveTo>
                    <a:lnTo>
                      <a:pt x="-1" y="304799"/>
                    </a:lnTo>
                    <a:cubicBezTo>
                      <a:pt x="0" y="136463"/>
                      <a:pt x="255869" y="0"/>
                      <a:pt x="571500" y="0"/>
                    </a:cubicBezTo>
                    <a:cubicBezTo>
                      <a:pt x="887130" y="-1"/>
                      <a:pt x="1143000" y="136463"/>
                      <a:pt x="1143000" y="304800"/>
                    </a:cubicBezTo>
                    <a:lnTo>
                      <a:pt x="990600" y="304800"/>
                    </a:lnTo>
                    <a:cubicBezTo>
                      <a:pt x="990600" y="220631"/>
                      <a:pt x="802962" y="152400"/>
                      <a:pt x="571500" y="152400"/>
                    </a:cubicBezTo>
                    <a:cubicBezTo>
                      <a:pt x="340037" y="152400"/>
                      <a:pt x="152400" y="220631"/>
                      <a:pt x="152400" y="304800"/>
                    </a:cubicBezTo>
                    <a:close/>
                  </a:path>
                </a:pathLst>
              </a:custGeom>
              <a:solidFill>
                <a:srgbClr val="008000"/>
              </a:solidFill>
              <a:ln w="9525">
                <a:solidFill>
                  <a:schemeClr val="tx1"/>
                </a:solidFill>
                <a:round/>
                <a:headEnd/>
                <a:tailEnd/>
              </a:ln>
            </p:spPr>
            <p:txBody>
              <a:bodyPr rot="10800000" vert="eaVert"/>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589" name="Rechteck 2302"/>
              <p:cNvSpPr>
                <a:spLocks noChangeArrowheads="1"/>
              </p:cNvSpPr>
              <p:nvPr/>
            </p:nvSpPr>
            <p:spPr bwMode="auto">
              <a:xfrm rot="17968242" flipH="1">
                <a:off x="7216472" y="5411508"/>
                <a:ext cx="533400" cy="609600"/>
              </a:xfrm>
              <a:prstGeom prst="rect">
                <a:avLst/>
              </a:prstGeom>
              <a:solidFill>
                <a:schemeClr val="bg1"/>
              </a:solidFill>
              <a:ln>
                <a:noFill/>
              </a:ln>
              <a:extLst>
                <a:ext uri="{91240B29-F687-4F45-9708-019B960494DF}">
                  <a14:hiddenLine xmlns:a14="http://schemas.microsoft.com/office/drawing/2010/main" w="12700">
                    <a:solidFill>
                      <a:srgbClr val="000000"/>
                    </a:solidFill>
                    <a:round/>
                    <a:headEnd/>
                    <a:tailEnd/>
                  </a14:hiddenLine>
                </a:ext>
              </a:extLst>
            </p:spPr>
            <p:txBody>
              <a:bodyPr vert="eaVert"/>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590" name="Textfeld 2316"/>
              <p:cNvSpPr txBox="1">
                <a:spLocks noChangeArrowheads="1"/>
              </p:cNvSpPr>
              <p:nvPr/>
            </p:nvSpPr>
            <p:spPr bwMode="auto">
              <a:xfrm rot="2014966">
                <a:off x="7319689" y="5102010"/>
                <a:ext cx="312803" cy="304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ctr"/>
                <a:r>
                  <a:rPr lang="en-US" altLang="de-DE" sz="1400">
                    <a:cs typeface="Arial" charset="0"/>
                  </a:rPr>
                  <a:t>N</a:t>
                </a:r>
              </a:p>
            </p:txBody>
          </p:sp>
          <p:sp>
            <p:nvSpPr>
              <p:cNvPr id="192591" name="Textfeld 2317"/>
              <p:cNvSpPr txBox="1">
                <a:spLocks noChangeArrowheads="1"/>
              </p:cNvSpPr>
              <p:nvPr/>
            </p:nvSpPr>
            <p:spPr bwMode="auto">
              <a:xfrm rot="2014966">
                <a:off x="7719823" y="5324244"/>
                <a:ext cx="303276" cy="304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ctr"/>
                <a:r>
                  <a:rPr lang="en-US" altLang="de-DE" sz="1400">
                    <a:cs typeface="Arial" charset="0"/>
                  </a:rPr>
                  <a:t>S</a:t>
                </a:r>
              </a:p>
            </p:txBody>
          </p:sp>
        </p:grpSp>
        <p:grpSp>
          <p:nvGrpSpPr>
            <p:cNvPr id="192592" name="Gruppierung 2315"/>
            <p:cNvGrpSpPr>
              <a:grpSpLocks/>
            </p:cNvGrpSpPr>
            <p:nvPr/>
          </p:nvGrpSpPr>
          <p:grpSpPr bwMode="auto">
            <a:xfrm>
              <a:off x="2300" y="2523"/>
              <a:ext cx="336" cy="189"/>
              <a:chOff x="8571096" y="4730665"/>
              <a:chExt cx="533400" cy="300878"/>
            </a:xfrm>
          </p:grpSpPr>
          <p:sp>
            <p:nvSpPr>
              <p:cNvPr id="192593" name="Freihandform 2311"/>
              <p:cNvSpPr>
                <a:spLocks noChangeArrowheads="1"/>
              </p:cNvSpPr>
              <p:nvPr/>
            </p:nvSpPr>
            <p:spPr bwMode="auto">
              <a:xfrm rot="17968242" flipH="1">
                <a:off x="8805121" y="4653527"/>
                <a:ext cx="148478" cy="327080"/>
              </a:xfrm>
              <a:custGeom>
                <a:avLst/>
                <a:gdLst>
                  <a:gd name="T0" fmla="*/ 0 w 224678"/>
                  <a:gd name="T1" fmla="*/ 0 h 412176"/>
                  <a:gd name="T2" fmla="*/ 64308 w 224678"/>
                  <a:gd name="T3" fmla="*/ 94633 h 412176"/>
                  <a:gd name="T4" fmla="*/ 3216 w 224678"/>
                  <a:gd name="T5" fmla="*/ 205967 h 412176"/>
                  <a:gd name="T6" fmla="*/ 0 60000 65536"/>
                  <a:gd name="T7" fmla="*/ 0 60000 65536"/>
                  <a:gd name="T8" fmla="*/ 0 60000 65536"/>
                  <a:gd name="T9" fmla="*/ 0 w 224678"/>
                  <a:gd name="T10" fmla="*/ 0 h 412176"/>
                  <a:gd name="T11" fmla="*/ 224678 w 224678"/>
                  <a:gd name="T12" fmla="*/ 412176 h 412176"/>
                </a:gdLst>
                <a:ahLst/>
                <a:cxnLst>
                  <a:cxn ang="T6">
                    <a:pos x="T0" y="T1"/>
                  </a:cxn>
                  <a:cxn ang="T7">
                    <a:pos x="T2" y="T3"/>
                  </a:cxn>
                  <a:cxn ang="T8">
                    <a:pos x="T4" y="T5"/>
                  </a:cxn>
                </a:cxnLst>
                <a:rect l="T9" t="T10" r="T11" b="T12"/>
                <a:pathLst>
                  <a:path w="224678" h="412176">
                    <a:moveTo>
                      <a:pt x="0" y="0"/>
                    </a:moveTo>
                    <a:cubicBezTo>
                      <a:pt x="110482" y="60341"/>
                      <a:pt x="220964" y="120682"/>
                      <a:pt x="222821" y="189378"/>
                    </a:cubicBezTo>
                    <a:cubicBezTo>
                      <a:pt x="224678" y="258074"/>
                      <a:pt x="11141" y="412176"/>
                      <a:pt x="11141" y="412176"/>
                    </a:cubicBezTo>
                  </a:path>
                </a:pathLst>
              </a:custGeom>
              <a:noFill/>
              <a:ln w="12700">
                <a:solidFill>
                  <a:schemeClr val="tx1"/>
                </a:solidFill>
                <a:round/>
                <a:headEnd/>
                <a:tailEnd type="triangle" w="med" len="med"/>
              </a:ln>
              <a:extLst>
                <a:ext uri="{909E8E84-426E-40DD-AFC4-6F175D3DCCD1}">
                  <a14:hiddenFill xmlns:a14="http://schemas.microsoft.com/office/drawing/2010/main">
                    <a:solidFill>
                      <a:srgbClr val="FFFFFF"/>
                    </a:solidFill>
                  </a14:hiddenFill>
                </a:ext>
              </a:extLst>
            </p:spPr>
            <p:txBody>
              <a:bodyPr vert="eaVert"/>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cxnSp>
            <p:nvCxnSpPr>
              <p:cNvPr id="192594" name="Gerade Verbindung 2312"/>
              <p:cNvCxnSpPr>
                <a:cxnSpLocks noChangeShapeType="1"/>
              </p:cNvCxnSpPr>
              <p:nvPr/>
            </p:nvCxnSpPr>
            <p:spPr bwMode="auto">
              <a:xfrm rot="12568242" flipV="1">
                <a:off x="8772666" y="4757778"/>
                <a:ext cx="304800" cy="2100"/>
              </a:xfrm>
              <a:prstGeom prst="line">
                <a:avLst/>
              </a:prstGeom>
              <a:noFill/>
              <a:ln w="12700">
                <a:solidFill>
                  <a:schemeClr val="tx1"/>
                </a:solidFill>
                <a:round/>
                <a:headEnd type="triangle" w="med" len="med"/>
                <a:tailEnd/>
              </a:ln>
              <a:extLst>
                <a:ext uri="{909E8E84-426E-40DD-AFC4-6F175D3DCCD1}">
                  <a14:hiddenFill xmlns:a14="http://schemas.microsoft.com/office/drawing/2010/main">
                    <a:noFill/>
                  </a14:hiddenFill>
                </a:ext>
              </a:extLst>
            </p:spPr>
          </p:cxnSp>
          <p:sp>
            <p:nvSpPr>
              <p:cNvPr id="192595" name="Freihandform 2313"/>
              <p:cNvSpPr>
                <a:spLocks noChangeArrowheads="1"/>
              </p:cNvSpPr>
              <p:nvPr/>
            </p:nvSpPr>
            <p:spPr bwMode="auto">
              <a:xfrm rot="17968242" flipH="1">
                <a:off x="8687357" y="4614404"/>
                <a:ext cx="300878" cy="533400"/>
              </a:xfrm>
              <a:custGeom>
                <a:avLst/>
                <a:gdLst>
                  <a:gd name="T0" fmla="*/ 0 w 224678"/>
                  <a:gd name="T1" fmla="*/ 0 h 412176"/>
                  <a:gd name="T2" fmla="*/ 535113 w 224678"/>
                  <a:gd name="T3" fmla="*/ 410430 h 412176"/>
                  <a:gd name="T4" fmla="*/ 26755 w 224678"/>
                  <a:gd name="T5" fmla="*/ 893293 h 412176"/>
                  <a:gd name="T6" fmla="*/ 0 60000 65536"/>
                  <a:gd name="T7" fmla="*/ 0 60000 65536"/>
                  <a:gd name="T8" fmla="*/ 0 60000 65536"/>
                  <a:gd name="T9" fmla="*/ 0 w 224678"/>
                  <a:gd name="T10" fmla="*/ 0 h 412176"/>
                  <a:gd name="T11" fmla="*/ 224678 w 224678"/>
                  <a:gd name="T12" fmla="*/ 412176 h 412176"/>
                </a:gdLst>
                <a:ahLst/>
                <a:cxnLst>
                  <a:cxn ang="T6">
                    <a:pos x="T0" y="T1"/>
                  </a:cxn>
                  <a:cxn ang="T7">
                    <a:pos x="T2" y="T3"/>
                  </a:cxn>
                  <a:cxn ang="T8">
                    <a:pos x="T4" y="T5"/>
                  </a:cxn>
                </a:cxnLst>
                <a:rect l="T9" t="T10" r="T11" b="T12"/>
                <a:pathLst>
                  <a:path w="224678" h="412176">
                    <a:moveTo>
                      <a:pt x="0" y="0"/>
                    </a:moveTo>
                    <a:cubicBezTo>
                      <a:pt x="110482" y="60341"/>
                      <a:pt x="220964" y="120682"/>
                      <a:pt x="222821" y="189378"/>
                    </a:cubicBezTo>
                    <a:cubicBezTo>
                      <a:pt x="224678" y="258074"/>
                      <a:pt x="11141" y="412176"/>
                      <a:pt x="11141" y="412176"/>
                    </a:cubicBezTo>
                  </a:path>
                </a:pathLst>
              </a:custGeom>
              <a:noFill/>
              <a:ln w="12700">
                <a:solidFill>
                  <a:schemeClr val="tx1"/>
                </a:solidFill>
                <a:round/>
                <a:headEnd/>
                <a:tailEnd type="triangle" w="med" len="med"/>
              </a:ln>
              <a:extLst>
                <a:ext uri="{909E8E84-426E-40DD-AFC4-6F175D3DCCD1}">
                  <a14:hiddenFill xmlns:a14="http://schemas.microsoft.com/office/drawing/2010/main">
                    <a:solidFill>
                      <a:srgbClr val="FFFFFF"/>
                    </a:solidFill>
                  </a14:hiddenFill>
                </a:ext>
              </a:extLst>
            </p:spPr>
            <p:txBody>
              <a:bodyPr vert="eaVert"/>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596" name="Freihandform 2314"/>
              <p:cNvSpPr>
                <a:spLocks noChangeArrowheads="1"/>
              </p:cNvSpPr>
              <p:nvPr/>
            </p:nvSpPr>
            <p:spPr bwMode="auto">
              <a:xfrm rot="17968242" flipH="1">
                <a:off x="8750416" y="4641306"/>
                <a:ext cx="224678" cy="412176"/>
              </a:xfrm>
              <a:custGeom>
                <a:avLst/>
                <a:gdLst>
                  <a:gd name="T0" fmla="*/ 0 w 224678"/>
                  <a:gd name="T1" fmla="*/ 0 h 412176"/>
                  <a:gd name="T2" fmla="*/ 222821 w 224678"/>
                  <a:gd name="T3" fmla="*/ 189378 h 412176"/>
                  <a:gd name="T4" fmla="*/ 11141 w 224678"/>
                  <a:gd name="T5" fmla="*/ 412176 h 412176"/>
                  <a:gd name="T6" fmla="*/ 0 60000 65536"/>
                  <a:gd name="T7" fmla="*/ 0 60000 65536"/>
                  <a:gd name="T8" fmla="*/ 0 60000 65536"/>
                  <a:gd name="T9" fmla="*/ 0 w 224678"/>
                  <a:gd name="T10" fmla="*/ 0 h 412176"/>
                  <a:gd name="T11" fmla="*/ 224678 w 224678"/>
                  <a:gd name="T12" fmla="*/ 412176 h 412176"/>
                </a:gdLst>
                <a:ahLst/>
                <a:cxnLst>
                  <a:cxn ang="T6">
                    <a:pos x="T0" y="T1"/>
                  </a:cxn>
                  <a:cxn ang="T7">
                    <a:pos x="T2" y="T3"/>
                  </a:cxn>
                  <a:cxn ang="T8">
                    <a:pos x="T4" y="T5"/>
                  </a:cxn>
                </a:cxnLst>
                <a:rect l="T9" t="T10" r="T11" b="T12"/>
                <a:pathLst>
                  <a:path w="224678" h="412176">
                    <a:moveTo>
                      <a:pt x="0" y="0"/>
                    </a:moveTo>
                    <a:cubicBezTo>
                      <a:pt x="110482" y="60341"/>
                      <a:pt x="220964" y="120682"/>
                      <a:pt x="222821" y="189378"/>
                    </a:cubicBezTo>
                    <a:cubicBezTo>
                      <a:pt x="224678" y="258074"/>
                      <a:pt x="11141" y="412176"/>
                      <a:pt x="11141" y="412176"/>
                    </a:cubicBezTo>
                  </a:path>
                </a:pathLst>
              </a:custGeom>
              <a:noFill/>
              <a:ln w="12700">
                <a:solidFill>
                  <a:schemeClr val="tx1"/>
                </a:solidFill>
                <a:round/>
                <a:headEnd/>
                <a:tailEnd type="triangle" w="med" len="med"/>
              </a:ln>
              <a:extLst>
                <a:ext uri="{909E8E84-426E-40DD-AFC4-6F175D3DCCD1}">
                  <a14:hiddenFill xmlns:a14="http://schemas.microsoft.com/office/drawing/2010/main">
                    <a:solidFill>
                      <a:srgbClr val="FFFFFF"/>
                    </a:solidFill>
                  </a14:hiddenFill>
                </a:ext>
              </a:extLst>
            </p:spPr>
            <p:txBody>
              <a:bodyPr vert="eaVert"/>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sp>
          <p:nvSpPr>
            <p:cNvPr id="192597" name="Rechteck 125"/>
            <p:cNvSpPr>
              <a:spLocks noChangeArrowheads="1"/>
            </p:cNvSpPr>
            <p:nvPr/>
          </p:nvSpPr>
          <p:spPr bwMode="auto">
            <a:xfrm>
              <a:off x="1968" y="2697"/>
              <a:ext cx="141" cy="671"/>
            </a:xfrm>
            <a:prstGeom prst="rect">
              <a:avLst/>
            </a:prstGeom>
            <a:solidFill>
              <a:srgbClr val="FFCC00"/>
            </a:soli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598" name="Rechteck 133"/>
            <p:cNvSpPr>
              <a:spLocks noChangeArrowheads="1"/>
            </p:cNvSpPr>
            <p:nvPr/>
          </p:nvSpPr>
          <p:spPr bwMode="auto">
            <a:xfrm>
              <a:off x="1920" y="2741"/>
              <a:ext cx="48" cy="576"/>
            </a:xfrm>
            <a:prstGeom prst="rect">
              <a:avLst/>
            </a:prstGeom>
            <a:gradFill rotWithShape="1">
              <a:gsLst>
                <a:gs pos="0">
                  <a:srgbClr val="FF6600"/>
                </a:gs>
                <a:gs pos="100000">
                  <a:srgbClr val="FF0000"/>
                </a:gs>
              </a:gsLst>
              <a:lin ang="0" scaled="1"/>
            </a:gra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3" name="Rechteck 1368"/>
            <p:cNvSpPr/>
            <p:nvPr/>
          </p:nvSpPr>
          <p:spPr bwMode="auto">
            <a:xfrm>
              <a:off x="1344" y="2645"/>
              <a:ext cx="480" cy="768"/>
            </a:xfrm>
            <a:prstGeom prst="rect">
              <a:avLst/>
            </a:prstGeom>
            <a:gradFill flip="none" rotWithShape="1">
              <a:gsLst>
                <a:gs pos="0">
                  <a:schemeClr val="bg1">
                    <a:lumMod val="50000"/>
                  </a:schemeClr>
                </a:gs>
                <a:gs pos="100000">
                  <a:srgbClr val="FFFFFF"/>
                </a:gs>
              </a:gsLst>
              <a:lin ang="0" scaled="1"/>
              <a:tileRect/>
            </a:gradFill>
            <a:ln w="9525" cap="flat" cmpd="sng" algn="ctr">
              <a:solidFill>
                <a:schemeClr val="tx1"/>
              </a:solidFill>
              <a:prstDash val="solid"/>
              <a:round/>
              <a:headEnd type="none" w="med" len="med"/>
              <a:tailEnd type="none" w="med" len="med"/>
            </a:ln>
            <a:effectLst/>
          </p:spPr>
          <p:txBody>
            <a:bodyPr/>
            <a:lstStyle/>
            <a:p>
              <a:pPr>
                <a:defRPr/>
              </a:pPr>
              <a:endParaRPr lang="en-US">
                <a:ea typeface="ＭＳ Ｐゴシック" charset="-128"/>
              </a:endParaRPr>
            </a:p>
          </p:txBody>
        </p:sp>
        <p:sp>
          <p:nvSpPr>
            <p:cNvPr id="192600" name="Trapez 1370"/>
            <p:cNvSpPr>
              <a:spLocks noChangeArrowheads="1"/>
            </p:cNvSpPr>
            <p:nvPr/>
          </p:nvSpPr>
          <p:spPr bwMode="auto">
            <a:xfrm rot="5400000">
              <a:off x="1485" y="2984"/>
              <a:ext cx="768" cy="89"/>
            </a:xfrm>
            <a:custGeom>
              <a:avLst/>
              <a:gdLst>
                <a:gd name="T0" fmla="*/ 0 w 1219202"/>
                <a:gd name="T1" fmla="*/ 0 h 141545"/>
                <a:gd name="T2" fmla="*/ 0 w 1219202"/>
                <a:gd name="T3" fmla="*/ 0 h 141545"/>
                <a:gd name="T4" fmla="*/ 0 w 1219202"/>
                <a:gd name="T5" fmla="*/ 0 h 141545"/>
                <a:gd name="T6" fmla="*/ 0 w 1219202"/>
                <a:gd name="T7" fmla="*/ 0 h 141545"/>
                <a:gd name="T8" fmla="*/ 0 60000 65536"/>
                <a:gd name="T9" fmla="*/ 0 60000 65536"/>
                <a:gd name="T10" fmla="*/ 0 60000 65536"/>
                <a:gd name="T11" fmla="*/ 0 60000 65536"/>
                <a:gd name="T12" fmla="*/ 101600 w 1219202"/>
                <a:gd name="T13" fmla="*/ 11133 h 141545"/>
                <a:gd name="T14" fmla="*/ 1117602 w 1219202"/>
                <a:gd name="T15" fmla="*/ 141545 h 141545"/>
              </a:gdLst>
              <a:ahLst/>
              <a:cxnLst>
                <a:cxn ang="T8">
                  <a:pos x="T0" y="T1"/>
                </a:cxn>
                <a:cxn ang="T9">
                  <a:pos x="T2" y="T3"/>
                </a:cxn>
                <a:cxn ang="T10">
                  <a:pos x="T4" y="T5"/>
                </a:cxn>
                <a:cxn ang="T11">
                  <a:pos x="T6" y="T7"/>
                </a:cxn>
              </a:cxnLst>
              <a:rect l="T12" t="T13" r="T14" b="T15"/>
              <a:pathLst>
                <a:path w="1219202" h="141545">
                  <a:moveTo>
                    <a:pt x="0" y="141545"/>
                  </a:moveTo>
                  <a:lnTo>
                    <a:pt x="153279" y="0"/>
                  </a:lnTo>
                  <a:lnTo>
                    <a:pt x="1065923" y="0"/>
                  </a:lnTo>
                  <a:lnTo>
                    <a:pt x="1219202" y="141545"/>
                  </a:lnTo>
                  <a:close/>
                </a:path>
              </a:pathLst>
            </a:custGeom>
            <a:solidFill>
              <a:schemeClr val="accent1"/>
            </a:solidFill>
            <a:ln w="9525">
              <a:solidFill>
                <a:schemeClr val="tx1"/>
              </a:solidFill>
              <a:round/>
              <a:headEnd/>
              <a:tailEnd/>
            </a:ln>
          </p:spPr>
          <p:txBody>
            <a:bodyPr rot="10800000" vert="eaVert"/>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cxnSp>
          <p:nvCxnSpPr>
            <p:cNvPr id="192601" name="Gerade Verbindung 1372"/>
            <p:cNvCxnSpPr>
              <a:cxnSpLocks noChangeShapeType="1"/>
            </p:cNvCxnSpPr>
            <p:nvPr/>
          </p:nvCxnSpPr>
          <p:spPr bwMode="auto">
            <a:xfrm>
              <a:off x="1344" y="2740"/>
              <a:ext cx="480" cy="1"/>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2602" name="Gerade Verbindung 1373"/>
            <p:cNvCxnSpPr>
              <a:cxnSpLocks noChangeShapeType="1"/>
            </p:cNvCxnSpPr>
            <p:nvPr/>
          </p:nvCxnSpPr>
          <p:spPr bwMode="auto">
            <a:xfrm>
              <a:off x="1344" y="2837"/>
              <a:ext cx="384" cy="1"/>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2603" name="Gerade Verbindung 1374"/>
            <p:cNvCxnSpPr>
              <a:cxnSpLocks noChangeShapeType="1"/>
            </p:cNvCxnSpPr>
            <p:nvPr/>
          </p:nvCxnSpPr>
          <p:spPr bwMode="auto">
            <a:xfrm>
              <a:off x="1344" y="2932"/>
              <a:ext cx="288" cy="1"/>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2604" name="Gerade Verbindung 1375"/>
            <p:cNvCxnSpPr>
              <a:cxnSpLocks noChangeShapeType="1"/>
            </p:cNvCxnSpPr>
            <p:nvPr/>
          </p:nvCxnSpPr>
          <p:spPr bwMode="auto">
            <a:xfrm>
              <a:off x="1344" y="3028"/>
              <a:ext cx="240" cy="1"/>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2605" name="Gerade Verbindung 1376"/>
            <p:cNvCxnSpPr>
              <a:cxnSpLocks noChangeShapeType="1"/>
            </p:cNvCxnSpPr>
            <p:nvPr/>
          </p:nvCxnSpPr>
          <p:spPr bwMode="auto">
            <a:xfrm>
              <a:off x="1344" y="3125"/>
              <a:ext cx="288" cy="1"/>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2606" name="Gerade Verbindung 1377"/>
            <p:cNvCxnSpPr>
              <a:cxnSpLocks noChangeShapeType="1"/>
            </p:cNvCxnSpPr>
            <p:nvPr/>
          </p:nvCxnSpPr>
          <p:spPr bwMode="auto">
            <a:xfrm>
              <a:off x="1344" y="3220"/>
              <a:ext cx="384" cy="1"/>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192607" name="Gerade Verbindung 1378"/>
            <p:cNvCxnSpPr>
              <a:cxnSpLocks noChangeShapeType="1"/>
            </p:cNvCxnSpPr>
            <p:nvPr/>
          </p:nvCxnSpPr>
          <p:spPr bwMode="auto">
            <a:xfrm>
              <a:off x="1344" y="3316"/>
              <a:ext cx="480" cy="1"/>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grpSp>
          <p:nvGrpSpPr>
            <p:cNvPr id="192608" name="Gruppierung 1461"/>
            <p:cNvGrpSpPr>
              <a:grpSpLocks/>
            </p:cNvGrpSpPr>
            <p:nvPr/>
          </p:nvGrpSpPr>
          <p:grpSpPr bwMode="auto">
            <a:xfrm>
              <a:off x="432" y="2693"/>
              <a:ext cx="1056" cy="192"/>
              <a:chOff x="685800" y="3048000"/>
              <a:chExt cx="1676400" cy="304800"/>
            </a:xfrm>
          </p:grpSpPr>
          <p:cxnSp>
            <p:nvCxnSpPr>
              <p:cNvPr id="192609" name="Gerade Verbindung mit Pfeil 1387"/>
              <p:cNvCxnSpPr>
                <a:cxnSpLocks noChangeShapeType="1"/>
              </p:cNvCxnSpPr>
              <p:nvPr/>
            </p:nvCxnSpPr>
            <p:spPr bwMode="auto">
              <a:xfrm>
                <a:off x="685800" y="3351212"/>
                <a:ext cx="1676400" cy="1588"/>
              </a:xfrm>
              <a:prstGeom prst="straightConnector1">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192610" name="Textfeld 1388"/>
              <p:cNvSpPr txBox="1">
                <a:spLocks noChangeArrowheads="1"/>
              </p:cNvSpPr>
              <p:nvPr/>
            </p:nvSpPr>
            <p:spPr bwMode="auto">
              <a:xfrm>
                <a:off x="914400" y="3048000"/>
                <a:ext cx="1069975" cy="304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latin typeface="Symbol" pitchFamily="18" charset="2"/>
                  </a:rPr>
                  <a:t>g </a:t>
                </a:r>
                <a:r>
                  <a:rPr lang="en-US" altLang="de-DE" sz="1400">
                    <a:cs typeface="Arial" charset="0"/>
                  </a:rPr>
                  <a:t>(511 keV)</a:t>
                </a:r>
              </a:p>
            </p:txBody>
          </p:sp>
        </p:grpSp>
        <p:grpSp>
          <p:nvGrpSpPr>
            <p:cNvPr id="192611" name="Gruppierung 1462"/>
            <p:cNvGrpSpPr>
              <a:grpSpLocks/>
            </p:cNvGrpSpPr>
            <p:nvPr/>
          </p:nvGrpSpPr>
          <p:grpSpPr bwMode="auto">
            <a:xfrm>
              <a:off x="431" y="2453"/>
              <a:ext cx="1488" cy="433"/>
              <a:chOff x="685800" y="2667000"/>
              <a:chExt cx="2362200" cy="687388"/>
            </a:xfrm>
          </p:grpSpPr>
          <p:cxnSp>
            <p:nvCxnSpPr>
              <p:cNvPr id="192612" name="Gerade Verbindung mit Pfeil 1389"/>
              <p:cNvCxnSpPr>
                <a:cxnSpLocks noChangeShapeType="1"/>
              </p:cNvCxnSpPr>
              <p:nvPr/>
            </p:nvCxnSpPr>
            <p:spPr bwMode="auto">
              <a:xfrm>
                <a:off x="2362200" y="3352800"/>
                <a:ext cx="685800" cy="1588"/>
              </a:xfrm>
              <a:prstGeom prst="straightConnector1">
                <a:avLst/>
              </a:prstGeom>
              <a:noFill/>
              <a:ln w="38100">
                <a:solidFill>
                  <a:schemeClr val="accent2"/>
                </a:solidFill>
                <a:round/>
                <a:headEnd/>
                <a:tailEnd type="triangle" w="med" len="med"/>
              </a:ln>
              <a:extLst>
                <a:ext uri="{909E8E84-426E-40DD-AFC4-6F175D3DCCD1}">
                  <a14:hiddenFill xmlns:a14="http://schemas.microsoft.com/office/drawing/2010/main">
                    <a:noFill/>
                  </a14:hiddenFill>
                </a:ext>
              </a:extLst>
            </p:spPr>
          </p:cxnSp>
          <p:sp>
            <p:nvSpPr>
              <p:cNvPr id="192613" name="Textfeld 1392"/>
              <p:cNvSpPr txBox="1">
                <a:spLocks noChangeArrowheads="1"/>
              </p:cNvSpPr>
              <p:nvPr/>
            </p:nvSpPr>
            <p:spPr bwMode="auto">
              <a:xfrm>
                <a:off x="685800" y="2667000"/>
                <a:ext cx="12176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solidFill>
                      <a:schemeClr val="accent2"/>
                    </a:solidFill>
                    <a:cs typeface="Arial" charset="0"/>
                  </a:rPr>
                  <a:t>light (420nm)</a:t>
                </a:r>
              </a:p>
            </p:txBody>
          </p:sp>
        </p:grpSp>
        <p:cxnSp>
          <p:nvCxnSpPr>
            <p:cNvPr id="192614" name="Gerade Verbindung 1398"/>
            <p:cNvCxnSpPr>
              <a:cxnSpLocks noChangeShapeType="1"/>
            </p:cNvCxnSpPr>
            <p:nvPr/>
          </p:nvCxnSpPr>
          <p:spPr bwMode="auto">
            <a:xfrm rot="10800000">
              <a:off x="2716" y="3028"/>
              <a:ext cx="227" cy="1"/>
            </a:xfrm>
            <a:prstGeom prst="line">
              <a:avLst/>
            </a:prstGeom>
            <a:noFill/>
            <a:ln w="19050">
              <a:solidFill>
                <a:schemeClr val="tx1"/>
              </a:solidFill>
              <a:round/>
              <a:headEnd type="oval" w="med" len="med"/>
              <a:tailEnd/>
            </a:ln>
            <a:extLst>
              <a:ext uri="{909E8E84-426E-40DD-AFC4-6F175D3DCCD1}">
                <a14:hiddenFill xmlns:a14="http://schemas.microsoft.com/office/drawing/2010/main">
                  <a:noFill/>
                </a14:hiddenFill>
              </a:ext>
            </a:extLst>
          </p:spPr>
        </p:cxnSp>
        <p:sp>
          <p:nvSpPr>
            <p:cNvPr id="192615" name="Rechteck 1400"/>
            <p:cNvSpPr>
              <a:spLocks noChangeArrowheads="1"/>
            </p:cNvSpPr>
            <p:nvPr/>
          </p:nvSpPr>
          <p:spPr bwMode="auto">
            <a:xfrm>
              <a:off x="2807" y="3221"/>
              <a:ext cx="93" cy="288"/>
            </a:xfrm>
            <a:prstGeom prst="rect">
              <a:avLst/>
            </a:pr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cxnSp>
          <p:nvCxnSpPr>
            <p:cNvPr id="192616" name="Gerade Verbindung 1416"/>
            <p:cNvCxnSpPr>
              <a:cxnSpLocks noChangeShapeType="1"/>
              <a:stCxn id="192615" idx="0"/>
            </p:cNvCxnSpPr>
            <p:nvPr/>
          </p:nvCxnSpPr>
          <p:spPr bwMode="auto">
            <a:xfrm rot="5400000" flipH="1" flipV="1">
              <a:off x="2759" y="3118"/>
              <a:ext cx="192" cy="1"/>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617" name="Gerade Verbindung 1418"/>
            <p:cNvCxnSpPr>
              <a:cxnSpLocks noChangeShapeType="1"/>
            </p:cNvCxnSpPr>
            <p:nvPr/>
          </p:nvCxnSpPr>
          <p:spPr bwMode="auto">
            <a:xfrm rot="10800000">
              <a:off x="2807" y="3701"/>
              <a:ext cx="96" cy="1"/>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grpSp>
          <p:nvGrpSpPr>
            <p:cNvPr id="192618" name="Gruppierung 1466"/>
            <p:cNvGrpSpPr>
              <a:grpSpLocks/>
            </p:cNvGrpSpPr>
            <p:nvPr/>
          </p:nvGrpSpPr>
          <p:grpSpPr bwMode="auto">
            <a:xfrm>
              <a:off x="2950" y="3126"/>
              <a:ext cx="338" cy="480"/>
              <a:chOff x="6476206" y="3734594"/>
              <a:chExt cx="536211" cy="762000"/>
            </a:xfrm>
          </p:grpSpPr>
          <p:cxnSp>
            <p:nvCxnSpPr>
              <p:cNvPr id="192619" name="Gerade Verbindung 1463"/>
              <p:cNvCxnSpPr>
                <a:cxnSpLocks noChangeShapeType="1"/>
              </p:cNvCxnSpPr>
              <p:nvPr/>
            </p:nvCxnSpPr>
            <p:spPr bwMode="auto">
              <a:xfrm rot="5400000" flipH="1" flipV="1">
                <a:off x="6096000" y="4114800"/>
                <a:ext cx="762000" cy="1588"/>
              </a:xfrm>
              <a:prstGeom prst="line">
                <a:avLst/>
              </a:prstGeom>
              <a:noFill/>
              <a:ln w="25400">
                <a:solidFill>
                  <a:schemeClr val="accent2"/>
                </a:solidFill>
                <a:round/>
                <a:headEnd type="triangle" w="med" len="med"/>
                <a:tailEnd/>
              </a:ln>
              <a:extLst>
                <a:ext uri="{909E8E84-426E-40DD-AFC4-6F175D3DCCD1}">
                  <a14:hiddenFill xmlns:a14="http://schemas.microsoft.com/office/drawing/2010/main">
                    <a:noFill/>
                  </a14:hiddenFill>
                </a:ext>
              </a:extLst>
            </p:spPr>
          </p:cxnSp>
          <p:sp>
            <p:nvSpPr>
              <p:cNvPr id="192620" name="Textfeld 1465"/>
              <p:cNvSpPr txBox="1">
                <a:spLocks noChangeArrowheads="1"/>
              </p:cNvSpPr>
              <p:nvPr/>
            </p:nvSpPr>
            <p:spPr bwMode="auto">
              <a:xfrm>
                <a:off x="6477792" y="3961607"/>
                <a:ext cx="5346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a:solidFill>
                      <a:srgbClr val="333399"/>
                    </a:solidFill>
                    <a:cs typeface="Arial" charset="0"/>
                  </a:rPr>
                  <a:t>U</a:t>
                </a:r>
                <a:r>
                  <a:rPr lang="en-US" altLang="de-DE" sz="1400" baseline="-25000">
                    <a:solidFill>
                      <a:srgbClr val="333399"/>
                    </a:solidFill>
                    <a:cs typeface="Arial" charset="0"/>
                  </a:rPr>
                  <a:t>PET</a:t>
                </a:r>
              </a:p>
            </p:txBody>
          </p:sp>
        </p:grpSp>
        <p:cxnSp>
          <p:nvCxnSpPr>
            <p:cNvPr id="192621" name="Gerade Verbindung 765"/>
            <p:cNvCxnSpPr>
              <a:cxnSpLocks noChangeShapeType="1"/>
            </p:cNvCxnSpPr>
            <p:nvPr/>
          </p:nvCxnSpPr>
          <p:spPr bwMode="auto">
            <a:xfrm rot="5400000" flipH="1" flipV="1">
              <a:off x="2760" y="3604"/>
              <a:ext cx="192" cy="1"/>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sp>
          <p:nvSpPr>
            <p:cNvPr id="192622" name="Rechteck 125"/>
            <p:cNvSpPr>
              <a:spLocks noChangeArrowheads="1"/>
            </p:cNvSpPr>
            <p:nvPr/>
          </p:nvSpPr>
          <p:spPr bwMode="auto">
            <a:xfrm>
              <a:off x="2109" y="2696"/>
              <a:ext cx="136" cy="672"/>
            </a:xfrm>
            <a:prstGeom prst="rect">
              <a:avLst/>
            </a:prstGeom>
            <a:solidFill>
              <a:srgbClr val="FFFF00"/>
            </a:soli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623" name="Textfeld 1427"/>
            <p:cNvSpPr txBox="1">
              <a:spLocks noChangeArrowheads="1"/>
            </p:cNvSpPr>
            <p:nvPr/>
          </p:nvSpPr>
          <p:spPr bwMode="auto">
            <a:xfrm rot="-5400000">
              <a:off x="1848" y="3132"/>
              <a:ext cx="382"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200">
                  <a:cs typeface="Arial" charset="0"/>
                </a:rPr>
                <a:t>p-type</a:t>
              </a:r>
            </a:p>
          </p:txBody>
        </p:sp>
        <p:sp>
          <p:nvSpPr>
            <p:cNvPr id="192624" name="Rechteck 125"/>
            <p:cNvSpPr>
              <a:spLocks noChangeArrowheads="1"/>
            </p:cNvSpPr>
            <p:nvPr/>
          </p:nvSpPr>
          <p:spPr bwMode="auto">
            <a:xfrm>
              <a:off x="2245" y="2696"/>
              <a:ext cx="45" cy="672"/>
            </a:xfrm>
            <a:prstGeom prst="rect">
              <a:avLst/>
            </a:prstGeom>
            <a:solidFill>
              <a:srgbClr val="FFFF00"/>
            </a:soli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625" name="Textfeld 1427"/>
            <p:cNvSpPr txBox="1">
              <a:spLocks noChangeArrowheads="1"/>
            </p:cNvSpPr>
            <p:nvPr/>
          </p:nvSpPr>
          <p:spPr bwMode="auto">
            <a:xfrm rot="-5400000">
              <a:off x="1974" y="3132"/>
              <a:ext cx="382"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200">
                  <a:cs typeface="Arial" charset="0"/>
                </a:rPr>
                <a:t>n-type</a:t>
              </a:r>
            </a:p>
          </p:txBody>
        </p:sp>
        <p:sp>
          <p:nvSpPr>
            <p:cNvPr id="192626" name="Rechteck 125"/>
            <p:cNvSpPr>
              <a:spLocks noChangeArrowheads="1"/>
            </p:cNvSpPr>
            <p:nvPr/>
          </p:nvSpPr>
          <p:spPr bwMode="auto">
            <a:xfrm>
              <a:off x="2290" y="2696"/>
              <a:ext cx="45" cy="672"/>
            </a:xfrm>
            <a:prstGeom prst="rect">
              <a:avLst/>
            </a:prstGeom>
            <a:solidFill>
              <a:srgbClr val="CCFFFF"/>
            </a:soli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627" name="Rechteck 125"/>
            <p:cNvSpPr>
              <a:spLocks noChangeArrowheads="1"/>
            </p:cNvSpPr>
            <p:nvPr/>
          </p:nvSpPr>
          <p:spPr bwMode="auto">
            <a:xfrm>
              <a:off x="1920" y="3324"/>
              <a:ext cx="46" cy="46"/>
            </a:xfrm>
            <a:prstGeom prst="rect">
              <a:avLst/>
            </a:prstGeom>
            <a:solidFill>
              <a:srgbClr val="008000"/>
            </a:soli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628" name="Rechteck 125"/>
            <p:cNvSpPr>
              <a:spLocks noChangeArrowheads="1"/>
            </p:cNvSpPr>
            <p:nvPr/>
          </p:nvSpPr>
          <p:spPr bwMode="auto">
            <a:xfrm>
              <a:off x="1920" y="2696"/>
              <a:ext cx="46" cy="46"/>
            </a:xfrm>
            <a:prstGeom prst="rect">
              <a:avLst/>
            </a:prstGeom>
            <a:solidFill>
              <a:srgbClr val="008000"/>
            </a:solidFill>
            <a:ln w="9525">
              <a:solidFill>
                <a:schemeClr val="tx1"/>
              </a:solidFill>
              <a:round/>
              <a:headEnd/>
              <a:tailEnd/>
            </a:ln>
          </p:spPr>
          <p:txBody>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grpSp>
          <p:nvGrpSpPr>
            <p:cNvPr id="192629" name="Group 117"/>
            <p:cNvGrpSpPr>
              <a:grpSpLocks/>
            </p:cNvGrpSpPr>
            <p:nvPr/>
          </p:nvGrpSpPr>
          <p:grpSpPr bwMode="auto">
            <a:xfrm>
              <a:off x="2004" y="2797"/>
              <a:ext cx="136" cy="45"/>
              <a:chOff x="3016" y="981"/>
              <a:chExt cx="136" cy="45"/>
            </a:xfrm>
          </p:grpSpPr>
          <p:sp>
            <p:nvSpPr>
              <p:cNvPr id="192630" name="Oval 118"/>
              <p:cNvSpPr>
                <a:spLocks noChangeArrowheads="1"/>
              </p:cNvSpPr>
              <p:nvPr/>
            </p:nvSpPr>
            <p:spPr bwMode="auto">
              <a:xfrm>
                <a:off x="3016" y="981"/>
                <a:ext cx="45" cy="45"/>
              </a:xfrm>
              <a:prstGeom prst="ellipse">
                <a:avLst/>
              </a:prstGeom>
              <a:solidFill>
                <a:srgbClr val="21549E"/>
              </a:solidFill>
              <a:ln w="9525">
                <a:solidFill>
                  <a:schemeClr val="tx1"/>
                </a:solidFill>
                <a:round/>
                <a:headEnd/>
                <a:tailEnd/>
              </a:ln>
            </p:spPr>
            <p:txBody>
              <a:bodyPr wrap="none" anchor="ct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631" name="Line 119"/>
              <p:cNvSpPr>
                <a:spLocks noChangeShapeType="1"/>
              </p:cNvSpPr>
              <p:nvPr/>
            </p:nvSpPr>
            <p:spPr bwMode="auto">
              <a:xfrm>
                <a:off x="3061" y="1009"/>
                <a:ext cx="91"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de-DE"/>
              </a:p>
            </p:txBody>
          </p:sp>
        </p:grpSp>
        <p:grpSp>
          <p:nvGrpSpPr>
            <p:cNvPr id="192632" name="Group 120"/>
            <p:cNvGrpSpPr>
              <a:grpSpLocks/>
            </p:cNvGrpSpPr>
            <p:nvPr/>
          </p:nvGrpSpPr>
          <p:grpSpPr bwMode="auto">
            <a:xfrm>
              <a:off x="2064" y="2885"/>
              <a:ext cx="136" cy="45"/>
              <a:chOff x="3016" y="981"/>
              <a:chExt cx="136" cy="45"/>
            </a:xfrm>
          </p:grpSpPr>
          <p:sp>
            <p:nvSpPr>
              <p:cNvPr id="192633" name="Oval 121"/>
              <p:cNvSpPr>
                <a:spLocks noChangeArrowheads="1"/>
              </p:cNvSpPr>
              <p:nvPr/>
            </p:nvSpPr>
            <p:spPr bwMode="auto">
              <a:xfrm>
                <a:off x="3016" y="981"/>
                <a:ext cx="45" cy="45"/>
              </a:xfrm>
              <a:prstGeom prst="ellipse">
                <a:avLst/>
              </a:prstGeom>
              <a:solidFill>
                <a:srgbClr val="21549E"/>
              </a:solidFill>
              <a:ln w="9525">
                <a:solidFill>
                  <a:schemeClr val="tx1"/>
                </a:solidFill>
                <a:round/>
                <a:headEnd/>
                <a:tailEnd/>
              </a:ln>
            </p:spPr>
            <p:txBody>
              <a:bodyPr wrap="none" anchor="ct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634" name="Line 122"/>
              <p:cNvSpPr>
                <a:spLocks noChangeShapeType="1"/>
              </p:cNvSpPr>
              <p:nvPr/>
            </p:nvSpPr>
            <p:spPr bwMode="auto">
              <a:xfrm>
                <a:off x="3061" y="1009"/>
                <a:ext cx="91"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de-DE"/>
              </a:p>
            </p:txBody>
          </p:sp>
        </p:grpSp>
        <p:grpSp>
          <p:nvGrpSpPr>
            <p:cNvPr id="192635" name="Group 123"/>
            <p:cNvGrpSpPr>
              <a:grpSpLocks/>
            </p:cNvGrpSpPr>
            <p:nvPr/>
          </p:nvGrpSpPr>
          <p:grpSpPr bwMode="auto">
            <a:xfrm>
              <a:off x="2018" y="2975"/>
              <a:ext cx="136" cy="45"/>
              <a:chOff x="3016" y="981"/>
              <a:chExt cx="136" cy="45"/>
            </a:xfrm>
          </p:grpSpPr>
          <p:sp>
            <p:nvSpPr>
              <p:cNvPr id="192636" name="Oval 124"/>
              <p:cNvSpPr>
                <a:spLocks noChangeArrowheads="1"/>
              </p:cNvSpPr>
              <p:nvPr/>
            </p:nvSpPr>
            <p:spPr bwMode="auto">
              <a:xfrm>
                <a:off x="3016" y="981"/>
                <a:ext cx="45" cy="45"/>
              </a:xfrm>
              <a:prstGeom prst="ellipse">
                <a:avLst/>
              </a:prstGeom>
              <a:solidFill>
                <a:srgbClr val="21549E"/>
              </a:solidFill>
              <a:ln w="9525">
                <a:solidFill>
                  <a:schemeClr val="tx1"/>
                </a:solidFill>
                <a:round/>
                <a:headEnd/>
                <a:tailEnd/>
              </a:ln>
            </p:spPr>
            <p:txBody>
              <a:bodyPr wrap="none" anchor="ct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sp>
            <p:nvSpPr>
              <p:cNvPr id="192637" name="Line 125"/>
              <p:cNvSpPr>
                <a:spLocks noChangeShapeType="1"/>
              </p:cNvSpPr>
              <p:nvPr/>
            </p:nvSpPr>
            <p:spPr bwMode="auto">
              <a:xfrm>
                <a:off x="3061" y="1009"/>
                <a:ext cx="91"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de-DE"/>
              </a:p>
            </p:txBody>
          </p:sp>
        </p:grpSp>
        <p:cxnSp>
          <p:nvCxnSpPr>
            <p:cNvPr id="192638" name="Gerade Verbindung 765"/>
            <p:cNvCxnSpPr>
              <a:cxnSpLocks noChangeShapeType="1"/>
            </p:cNvCxnSpPr>
            <p:nvPr/>
          </p:nvCxnSpPr>
          <p:spPr bwMode="auto">
            <a:xfrm rot="5400000" flipH="1" flipV="1">
              <a:off x="2398" y="3024"/>
              <a:ext cx="147"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639" name="Gerade Verbindung 765"/>
            <p:cNvCxnSpPr>
              <a:cxnSpLocks noChangeShapeType="1"/>
            </p:cNvCxnSpPr>
            <p:nvPr/>
          </p:nvCxnSpPr>
          <p:spPr bwMode="auto">
            <a:xfrm rot="5400000" flipH="1" flipV="1">
              <a:off x="2352" y="3024"/>
              <a:ext cx="147"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640" name="Gerade Verbindung 1398"/>
            <p:cNvCxnSpPr>
              <a:cxnSpLocks noChangeShapeType="1"/>
            </p:cNvCxnSpPr>
            <p:nvPr/>
          </p:nvCxnSpPr>
          <p:spPr bwMode="auto">
            <a:xfrm rot="10800000">
              <a:off x="2336" y="3028"/>
              <a:ext cx="91" cy="1"/>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641" name="Gerade Verbindung 1398"/>
            <p:cNvCxnSpPr>
              <a:cxnSpLocks noChangeShapeType="1"/>
            </p:cNvCxnSpPr>
            <p:nvPr/>
          </p:nvCxnSpPr>
          <p:spPr bwMode="auto">
            <a:xfrm rot="10800000">
              <a:off x="1946" y="2508"/>
              <a:ext cx="159"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642" name="Gerade Verbindung 765"/>
            <p:cNvCxnSpPr>
              <a:cxnSpLocks noChangeShapeType="1"/>
            </p:cNvCxnSpPr>
            <p:nvPr/>
          </p:nvCxnSpPr>
          <p:spPr bwMode="auto">
            <a:xfrm rot="5400000" flipH="1" flipV="1">
              <a:off x="2034" y="2505"/>
              <a:ext cx="237"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643" name="Gerade Verbindung 765"/>
            <p:cNvCxnSpPr>
              <a:cxnSpLocks noChangeShapeType="1"/>
            </p:cNvCxnSpPr>
            <p:nvPr/>
          </p:nvCxnSpPr>
          <p:spPr bwMode="auto">
            <a:xfrm rot="5400000" flipH="1" flipV="1">
              <a:off x="2034" y="2505"/>
              <a:ext cx="147"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644" name="Gerade Verbindung 765"/>
            <p:cNvCxnSpPr>
              <a:cxnSpLocks noChangeShapeType="1"/>
            </p:cNvCxnSpPr>
            <p:nvPr/>
          </p:nvCxnSpPr>
          <p:spPr bwMode="auto">
            <a:xfrm rot="5400000" flipH="1" flipV="1">
              <a:off x="1846" y="2599"/>
              <a:ext cx="192" cy="1"/>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645" name="Gerade Verbindung 1398"/>
            <p:cNvCxnSpPr>
              <a:cxnSpLocks noChangeShapeType="1"/>
            </p:cNvCxnSpPr>
            <p:nvPr/>
          </p:nvCxnSpPr>
          <p:spPr bwMode="auto">
            <a:xfrm rot="10800000">
              <a:off x="2152" y="2508"/>
              <a:ext cx="159"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646" name="Gerade Verbindung 765"/>
            <p:cNvCxnSpPr>
              <a:cxnSpLocks noChangeShapeType="1"/>
            </p:cNvCxnSpPr>
            <p:nvPr/>
          </p:nvCxnSpPr>
          <p:spPr bwMode="auto">
            <a:xfrm rot="5400000" flipH="1" flipV="1">
              <a:off x="2209" y="2596"/>
              <a:ext cx="192" cy="1"/>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cxnSp>
          <p:nvCxnSpPr>
            <p:cNvPr id="192647" name="Gerade Verbindung 1398"/>
            <p:cNvCxnSpPr>
              <a:cxnSpLocks noChangeShapeType="1"/>
            </p:cNvCxnSpPr>
            <p:nvPr/>
          </p:nvCxnSpPr>
          <p:spPr bwMode="auto">
            <a:xfrm rot="10800000">
              <a:off x="2469" y="3021"/>
              <a:ext cx="102" cy="1"/>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cxnSp>
        <p:sp>
          <p:nvSpPr>
            <p:cNvPr id="192648" name="AutoShape 136"/>
            <p:cNvSpPr>
              <a:spLocks noChangeArrowheads="1"/>
            </p:cNvSpPr>
            <p:nvPr/>
          </p:nvSpPr>
          <p:spPr bwMode="auto">
            <a:xfrm rot="-8088873">
              <a:off x="2475" y="2929"/>
              <a:ext cx="199" cy="203"/>
            </a:xfrm>
            <a:prstGeom prst="rtTriangle">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endParaRPr lang="en-US" altLang="de-DE"/>
            </a:p>
          </p:txBody>
        </p:sp>
        <p:pic>
          <p:nvPicPr>
            <p:cNvPr id="192649" name="Picture 8" descr="flood_outsid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8" y="2416"/>
              <a:ext cx="936" cy="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pic>
        <p:sp>
          <p:nvSpPr>
            <p:cNvPr id="192650" name="Textfeld 13"/>
            <p:cNvSpPr txBox="1">
              <a:spLocks noChangeArrowheads="1"/>
            </p:cNvSpPr>
            <p:nvPr/>
          </p:nvSpPr>
          <p:spPr bwMode="auto">
            <a:xfrm>
              <a:off x="3498" y="3369"/>
              <a:ext cx="54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a:t>B≠0</a:t>
              </a:r>
            </a:p>
          </p:txBody>
        </p:sp>
      </p:grpSp>
      <p:grpSp>
        <p:nvGrpSpPr>
          <p:cNvPr id="19" name="Group 139"/>
          <p:cNvGrpSpPr>
            <a:grpSpLocks/>
          </p:cNvGrpSpPr>
          <p:nvPr/>
        </p:nvGrpSpPr>
        <p:grpSpPr bwMode="auto">
          <a:xfrm>
            <a:off x="6862763" y="2033588"/>
            <a:ext cx="2146300" cy="2641600"/>
            <a:chOff x="4295" y="1253"/>
            <a:chExt cx="1352" cy="1664"/>
          </a:xfrm>
        </p:grpSpPr>
        <p:pic>
          <p:nvPicPr>
            <p:cNvPr id="192652" name="Picture 14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95" y="1253"/>
              <a:ext cx="1352" cy="1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2653" name="Textfeld 1428"/>
            <p:cNvSpPr txBox="1">
              <a:spLocks noChangeArrowheads="1"/>
            </p:cNvSpPr>
            <p:nvPr/>
          </p:nvSpPr>
          <p:spPr bwMode="auto">
            <a:xfrm>
              <a:off x="4513" y="2725"/>
              <a:ext cx="352"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b="1">
                  <a:cs typeface="Arial" charset="0"/>
                </a:rPr>
                <a:t>PMT</a:t>
              </a:r>
            </a:p>
          </p:txBody>
        </p:sp>
        <p:sp>
          <p:nvSpPr>
            <p:cNvPr id="192654" name="Textfeld 1428"/>
            <p:cNvSpPr txBox="1">
              <a:spLocks noChangeArrowheads="1"/>
            </p:cNvSpPr>
            <p:nvPr/>
          </p:nvSpPr>
          <p:spPr bwMode="auto">
            <a:xfrm>
              <a:off x="5148" y="2725"/>
              <a:ext cx="353"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sz="1400" b="1">
                  <a:cs typeface="Arial" charset="0"/>
                </a:rPr>
                <a:t>APD</a:t>
              </a:r>
            </a:p>
          </p:txBody>
        </p:sp>
      </p:grpSp>
    </p:spTree>
    <p:extLst>
      <p:ext uri="{BB962C8B-B14F-4D97-AF65-F5344CB8AC3E}">
        <p14:creationId xmlns:p14="http://schemas.microsoft.com/office/powerpoint/2010/main" val="1360518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ext Box 2"/>
          <p:cNvSpPr txBox="1">
            <a:spLocks noChangeArrowheads="1"/>
          </p:cNvSpPr>
          <p:nvPr/>
        </p:nvSpPr>
        <p:spPr bwMode="auto">
          <a:xfrm>
            <a:off x="457200" y="228600"/>
            <a:ext cx="33258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r>
              <a:rPr lang="en-US" altLang="de-DE" sz="1800" b="1" smtClean="0">
                <a:solidFill>
                  <a:srgbClr val="21549E"/>
                </a:solidFill>
                <a:latin typeface="Lucida Sans Unicode" pitchFamily="34" charset="0"/>
              </a:rPr>
              <a:t>Trends in PET/MR Hardware</a:t>
            </a:r>
            <a:endParaRPr lang="en-US" altLang="de-DE" sz="1800" b="1" baseline="-25000" smtClean="0">
              <a:solidFill>
                <a:srgbClr val="21549E"/>
              </a:solidFill>
              <a:latin typeface="Lucida Sans Unicode" pitchFamily="34" charset="0"/>
            </a:endParaRPr>
          </a:p>
        </p:txBody>
      </p:sp>
      <p:sp>
        <p:nvSpPr>
          <p:cNvPr id="13" name="Text Box 5"/>
          <p:cNvSpPr txBox="1">
            <a:spLocks noChangeArrowheads="1"/>
          </p:cNvSpPr>
          <p:nvPr/>
        </p:nvSpPr>
        <p:spPr bwMode="auto">
          <a:xfrm>
            <a:off x="228600" y="836613"/>
            <a:ext cx="8610600" cy="184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buFont typeface="Arial" charset="0"/>
              <a:buChar char="•"/>
              <a:defRPr/>
            </a:pPr>
            <a:r>
              <a:rPr lang="en-US" sz="1600" dirty="0" smtClean="0">
                <a:solidFill>
                  <a:srgbClr val="1E539E"/>
                </a:solidFill>
              </a:rPr>
              <a:t> PET/MR Detectors:</a:t>
            </a:r>
          </a:p>
          <a:p>
            <a:pPr lvl="1" eaLnBrk="1" hangingPunct="1">
              <a:buFont typeface="Symbol" charset="0"/>
              <a:buChar char="-"/>
              <a:defRPr/>
            </a:pPr>
            <a:r>
              <a:rPr lang="en-US" sz="1600" dirty="0" smtClean="0">
                <a:solidFill>
                  <a:srgbClr val="000000"/>
                </a:solidFill>
              </a:rPr>
              <a:t> Geiger-mode avalanche photo diodes (GAPD, </a:t>
            </a:r>
            <a:r>
              <a:rPr lang="en-US" sz="1600" dirty="0" err="1" smtClean="0">
                <a:solidFill>
                  <a:srgbClr val="000000"/>
                </a:solidFill>
              </a:rPr>
              <a:t>SiPMs</a:t>
            </a:r>
            <a:r>
              <a:rPr lang="en-US" sz="1600" dirty="0" smtClean="0">
                <a:solidFill>
                  <a:srgbClr val="000000"/>
                </a:solidFill>
              </a:rPr>
              <a:t>) replacing avalanche photodiodes (APDs):</a:t>
            </a:r>
          </a:p>
          <a:p>
            <a:pPr marL="1200150" lvl="2" indent="-285750" eaLnBrk="1" hangingPunct="1">
              <a:buFont typeface="Arial"/>
              <a:buChar char="•"/>
              <a:defRPr/>
            </a:pPr>
            <a:r>
              <a:rPr lang="en-US" sz="1600" dirty="0" smtClean="0">
                <a:solidFill>
                  <a:srgbClr val="000000"/>
                </a:solidFill>
              </a:rPr>
              <a:t>GAPDs have a higher gain compared to APDs</a:t>
            </a:r>
          </a:p>
          <a:p>
            <a:pPr marL="1200150" lvl="2" indent="-285750" eaLnBrk="1" hangingPunct="1">
              <a:buFont typeface="Arial"/>
              <a:buChar char="•"/>
              <a:defRPr/>
            </a:pPr>
            <a:r>
              <a:rPr lang="en-US" sz="1600" dirty="0" smtClean="0">
                <a:solidFill>
                  <a:srgbClr val="000000"/>
                </a:solidFill>
              </a:rPr>
              <a:t>GAPDs have a faster rise time than APDs -&gt; TOF-PET</a:t>
            </a:r>
          </a:p>
          <a:p>
            <a:pPr lvl="2" eaLnBrk="1" hangingPunct="1">
              <a:buFont typeface="Symbol" charset="0"/>
              <a:buChar char="-"/>
              <a:defRPr/>
            </a:pPr>
            <a:endParaRPr lang="en-US" sz="1600" dirty="0" smtClean="0">
              <a:solidFill>
                <a:srgbClr val="000000"/>
              </a:solidFill>
            </a:endParaRPr>
          </a:p>
          <a:p>
            <a:pPr eaLnBrk="1" hangingPunct="1">
              <a:defRPr/>
            </a:pPr>
            <a:r>
              <a:rPr lang="en-US" sz="1800" dirty="0" smtClean="0">
                <a:solidFill>
                  <a:srgbClr val="1E539E"/>
                </a:solidFill>
              </a:rPr>
              <a:t> </a:t>
            </a:r>
          </a:p>
        </p:txBody>
      </p:sp>
      <p:pic>
        <p:nvPicPr>
          <p:cNvPr id="46083" name="Bild 5" descr="strip_arrays.png"/>
          <p:cNvPicPr>
            <a:picLocks noChangeAspect="1"/>
          </p:cNvPicPr>
          <p:nvPr/>
        </p:nvPicPr>
        <p:blipFill>
          <a:blip r:embed="rId3">
            <a:lum bright="12000"/>
            <a:extLst>
              <a:ext uri="{28A0092B-C50C-407E-A947-70E740481C1C}">
                <a14:useLocalDpi xmlns:a14="http://schemas.microsoft.com/office/drawing/2010/main" val="0"/>
              </a:ext>
            </a:extLst>
          </a:blip>
          <a:srcRect/>
          <a:stretch>
            <a:fillRect/>
          </a:stretch>
        </p:blipFill>
        <p:spPr bwMode="auto">
          <a:xfrm>
            <a:off x="6443663" y="2441575"/>
            <a:ext cx="2508250" cy="185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6084" name="Gruppierung 10315"/>
          <p:cNvGrpSpPr>
            <a:grpSpLocks/>
          </p:cNvGrpSpPr>
          <p:nvPr/>
        </p:nvGrpSpPr>
        <p:grpSpPr bwMode="auto">
          <a:xfrm>
            <a:off x="827088" y="2349500"/>
            <a:ext cx="5113337" cy="1692275"/>
            <a:chOff x="323528" y="2218887"/>
            <a:chExt cx="5112568" cy="1692683"/>
          </a:xfrm>
        </p:grpSpPr>
        <p:sp>
          <p:nvSpPr>
            <p:cNvPr id="37" name="Rechteck 36"/>
            <p:cNvSpPr/>
            <p:nvPr/>
          </p:nvSpPr>
          <p:spPr bwMode="auto">
            <a:xfrm>
              <a:off x="1558417" y="3038234"/>
              <a:ext cx="1512659" cy="215952"/>
            </a:xfrm>
            <a:prstGeom prst="rect">
              <a:avLst/>
            </a:prstGeom>
            <a:gradFill flip="none" rotWithShape="1">
              <a:gsLst>
                <a:gs pos="0">
                  <a:schemeClr val="bg1"/>
                </a:gs>
                <a:gs pos="100000">
                  <a:srgbClr val="FFFFFF"/>
                </a:gs>
                <a:gs pos="50000">
                  <a:srgbClr val="FF0000"/>
                </a:gs>
              </a:gsLst>
              <a:lin ang="0" scaled="1"/>
              <a:tileRect/>
            </a:gradFill>
            <a:ln w="9525" cap="flat" cmpd="sng" algn="ctr">
              <a:noFill/>
              <a:prstDash val="solid"/>
              <a:round/>
              <a:headEnd type="none" w="med" len="med"/>
              <a:tailEnd type="none" w="med" len="med"/>
            </a:ln>
            <a:effectLst/>
          </p:spPr>
          <p:txBody>
            <a:bodyPr/>
            <a:lstStyle/>
            <a:p>
              <a:pPr eaLnBrk="0" hangingPunct="0">
                <a:defRPr/>
              </a:pPr>
              <a:endParaRPr lang="de-DE">
                <a:solidFill>
                  <a:srgbClr val="000000"/>
                </a:solidFill>
                <a:ea typeface="ＭＳ Ｐゴシック" charset="-128"/>
              </a:endParaRPr>
            </a:p>
          </p:txBody>
        </p:sp>
        <p:sp>
          <p:nvSpPr>
            <p:cNvPr id="5" name="Rechteck 4"/>
            <p:cNvSpPr/>
            <p:nvPr/>
          </p:nvSpPr>
          <p:spPr bwMode="auto">
            <a:xfrm>
              <a:off x="323528" y="2925495"/>
              <a:ext cx="936484" cy="431904"/>
            </a:xfrm>
            <a:prstGeom prst="rect">
              <a:avLst/>
            </a:prstGeom>
            <a:gradFill flip="none" rotWithShape="1">
              <a:gsLst>
                <a:gs pos="0">
                  <a:schemeClr val="bg1"/>
                </a:gs>
                <a:gs pos="100000">
                  <a:srgbClr val="FFFFFF"/>
                </a:gs>
                <a:gs pos="50000">
                  <a:srgbClr val="F69500"/>
                </a:gs>
              </a:gsLst>
              <a:lin ang="16200000" scaled="0"/>
              <a:tileRect/>
            </a:gradFill>
            <a:ln w="9525" cap="flat" cmpd="sng" algn="ctr">
              <a:solidFill>
                <a:schemeClr val="tx1"/>
              </a:solidFill>
              <a:prstDash val="solid"/>
              <a:round/>
              <a:headEnd type="none" w="med" len="med"/>
              <a:tailEnd type="none" w="med" len="med"/>
            </a:ln>
            <a:effectLst/>
          </p:spPr>
          <p:txBody>
            <a:bodyPr/>
            <a:lstStyle/>
            <a:p>
              <a:pPr eaLnBrk="0" hangingPunct="0">
                <a:defRPr/>
              </a:pPr>
              <a:endParaRPr lang="de-DE">
                <a:solidFill>
                  <a:srgbClr val="000000"/>
                </a:solidFill>
                <a:ea typeface="ＭＳ Ｐゴシック" charset="-128"/>
              </a:endParaRPr>
            </a:p>
          </p:txBody>
        </p:sp>
        <p:sp>
          <p:nvSpPr>
            <p:cNvPr id="17" name="Rechteck 16"/>
            <p:cNvSpPr/>
            <p:nvPr/>
          </p:nvSpPr>
          <p:spPr bwMode="auto">
            <a:xfrm>
              <a:off x="4499612" y="2925495"/>
              <a:ext cx="936484" cy="431904"/>
            </a:xfrm>
            <a:prstGeom prst="rect">
              <a:avLst/>
            </a:prstGeom>
            <a:gradFill flip="none" rotWithShape="1">
              <a:gsLst>
                <a:gs pos="0">
                  <a:schemeClr val="bg1"/>
                </a:gs>
                <a:gs pos="100000">
                  <a:srgbClr val="FFFFFF"/>
                </a:gs>
                <a:gs pos="50000">
                  <a:srgbClr val="F69500"/>
                </a:gs>
              </a:gsLst>
              <a:lin ang="16200000" scaled="0"/>
              <a:tileRect/>
            </a:gradFill>
            <a:ln w="9525" cap="flat" cmpd="sng" algn="ctr">
              <a:solidFill>
                <a:schemeClr val="tx1"/>
              </a:solidFill>
              <a:prstDash val="solid"/>
              <a:round/>
              <a:headEnd type="none" w="med" len="med"/>
              <a:tailEnd type="none" w="med" len="med"/>
            </a:ln>
            <a:effectLst/>
          </p:spPr>
          <p:txBody>
            <a:bodyPr/>
            <a:lstStyle/>
            <a:p>
              <a:pPr eaLnBrk="0" hangingPunct="0">
                <a:defRPr/>
              </a:pPr>
              <a:endParaRPr lang="de-DE">
                <a:solidFill>
                  <a:srgbClr val="000000"/>
                </a:solidFill>
                <a:ea typeface="ＭＳ Ｐゴシック" charset="-128"/>
              </a:endParaRPr>
            </a:p>
          </p:txBody>
        </p:sp>
        <p:sp>
          <p:nvSpPr>
            <p:cNvPr id="46089" name="Rechteck 17"/>
            <p:cNvSpPr>
              <a:spLocks noChangeArrowheads="1"/>
            </p:cNvSpPr>
            <p:nvPr/>
          </p:nvSpPr>
          <p:spPr bwMode="auto">
            <a:xfrm>
              <a:off x="1341800" y="3037592"/>
              <a:ext cx="216024" cy="216024"/>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sp>
          <p:nvSpPr>
            <p:cNvPr id="46090" name="Rechteck 19"/>
            <p:cNvSpPr>
              <a:spLocks noChangeArrowheads="1"/>
            </p:cNvSpPr>
            <p:nvPr/>
          </p:nvSpPr>
          <p:spPr bwMode="auto">
            <a:xfrm>
              <a:off x="1551906" y="3037592"/>
              <a:ext cx="216024" cy="216024"/>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sp>
          <p:nvSpPr>
            <p:cNvPr id="46091" name="Rechteck 20"/>
            <p:cNvSpPr>
              <a:spLocks noChangeArrowheads="1"/>
            </p:cNvSpPr>
            <p:nvPr/>
          </p:nvSpPr>
          <p:spPr bwMode="auto">
            <a:xfrm>
              <a:off x="1772172" y="3037592"/>
              <a:ext cx="216024" cy="216024"/>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sp>
          <p:nvSpPr>
            <p:cNvPr id="46092" name="Rechteck 21"/>
            <p:cNvSpPr>
              <a:spLocks noChangeArrowheads="1"/>
            </p:cNvSpPr>
            <p:nvPr/>
          </p:nvSpPr>
          <p:spPr bwMode="auto">
            <a:xfrm>
              <a:off x="1992438" y="3037592"/>
              <a:ext cx="216024" cy="216024"/>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sp>
          <p:nvSpPr>
            <p:cNvPr id="46093" name="Rechteck 22"/>
            <p:cNvSpPr>
              <a:spLocks noChangeArrowheads="1"/>
            </p:cNvSpPr>
            <p:nvPr/>
          </p:nvSpPr>
          <p:spPr bwMode="auto">
            <a:xfrm>
              <a:off x="2212704" y="3037592"/>
              <a:ext cx="216024" cy="216024"/>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sp>
          <p:nvSpPr>
            <p:cNvPr id="46094" name="Rechteck 23"/>
            <p:cNvSpPr>
              <a:spLocks noChangeArrowheads="1"/>
            </p:cNvSpPr>
            <p:nvPr/>
          </p:nvSpPr>
          <p:spPr bwMode="auto">
            <a:xfrm>
              <a:off x="2432970" y="3037592"/>
              <a:ext cx="216024" cy="216024"/>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sp>
          <p:nvSpPr>
            <p:cNvPr id="46095" name="Rechteck 24"/>
            <p:cNvSpPr>
              <a:spLocks noChangeArrowheads="1"/>
            </p:cNvSpPr>
            <p:nvPr/>
          </p:nvSpPr>
          <p:spPr bwMode="auto">
            <a:xfrm>
              <a:off x="2653236" y="3037592"/>
              <a:ext cx="216024" cy="216024"/>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sp>
          <p:nvSpPr>
            <p:cNvPr id="46096" name="Rechteck 25"/>
            <p:cNvSpPr>
              <a:spLocks noChangeArrowheads="1"/>
            </p:cNvSpPr>
            <p:nvPr/>
          </p:nvSpPr>
          <p:spPr bwMode="auto">
            <a:xfrm>
              <a:off x="2873502" y="3037592"/>
              <a:ext cx="216024" cy="216024"/>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sp>
          <p:nvSpPr>
            <p:cNvPr id="46097" name="Rechteck 26"/>
            <p:cNvSpPr>
              <a:spLocks noChangeArrowheads="1"/>
            </p:cNvSpPr>
            <p:nvPr/>
          </p:nvSpPr>
          <p:spPr bwMode="auto">
            <a:xfrm>
              <a:off x="3091200" y="3037592"/>
              <a:ext cx="216024" cy="216024"/>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sp>
          <p:nvSpPr>
            <p:cNvPr id="46098" name="Rechteck 27"/>
            <p:cNvSpPr>
              <a:spLocks noChangeArrowheads="1"/>
            </p:cNvSpPr>
            <p:nvPr/>
          </p:nvSpPr>
          <p:spPr bwMode="auto">
            <a:xfrm>
              <a:off x="3307224" y="3037592"/>
              <a:ext cx="216024" cy="216024"/>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sp>
          <p:nvSpPr>
            <p:cNvPr id="46099" name="Rechteck 28"/>
            <p:cNvSpPr>
              <a:spLocks noChangeArrowheads="1"/>
            </p:cNvSpPr>
            <p:nvPr/>
          </p:nvSpPr>
          <p:spPr bwMode="auto">
            <a:xfrm>
              <a:off x="3523248" y="3037592"/>
              <a:ext cx="216024" cy="216024"/>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sp>
          <p:nvSpPr>
            <p:cNvPr id="46100" name="Rechteck 29"/>
            <p:cNvSpPr>
              <a:spLocks noChangeArrowheads="1"/>
            </p:cNvSpPr>
            <p:nvPr/>
          </p:nvSpPr>
          <p:spPr bwMode="auto">
            <a:xfrm>
              <a:off x="3739272" y="3037592"/>
              <a:ext cx="216024" cy="216024"/>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sp>
          <p:nvSpPr>
            <p:cNvPr id="46101" name="Rechteck 30"/>
            <p:cNvSpPr>
              <a:spLocks noChangeArrowheads="1"/>
            </p:cNvSpPr>
            <p:nvPr/>
          </p:nvSpPr>
          <p:spPr bwMode="auto">
            <a:xfrm>
              <a:off x="3955296" y="3037592"/>
              <a:ext cx="216024" cy="216024"/>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sp>
          <p:nvSpPr>
            <p:cNvPr id="46102" name="Rechteck 31"/>
            <p:cNvSpPr>
              <a:spLocks noChangeArrowheads="1"/>
            </p:cNvSpPr>
            <p:nvPr/>
          </p:nvSpPr>
          <p:spPr bwMode="auto">
            <a:xfrm>
              <a:off x="4172208" y="3037592"/>
              <a:ext cx="216024" cy="216024"/>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pic>
          <p:nvPicPr>
            <p:cNvPr id="46103" name="Bild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84008" y="2218887"/>
              <a:ext cx="1080000" cy="778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104" name="Textfeld 7"/>
            <p:cNvSpPr txBox="1">
              <a:spLocks noChangeArrowheads="1"/>
            </p:cNvSpPr>
            <p:nvPr/>
          </p:nvSpPr>
          <p:spPr bwMode="auto">
            <a:xfrm>
              <a:off x="2699792" y="2708920"/>
              <a:ext cx="3555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altLang="de-DE" sz="1600" smtClean="0">
                  <a:solidFill>
                    <a:srgbClr val="000000"/>
                  </a:solidFill>
                </a:rPr>
                <a:t>M</a:t>
              </a:r>
            </a:p>
          </p:txBody>
        </p:sp>
        <p:sp>
          <p:nvSpPr>
            <p:cNvPr id="46105" name="Textfeld 34"/>
            <p:cNvSpPr txBox="1">
              <a:spLocks noChangeArrowheads="1"/>
            </p:cNvSpPr>
            <p:nvPr/>
          </p:nvSpPr>
          <p:spPr bwMode="auto">
            <a:xfrm>
              <a:off x="2174528" y="2708920"/>
              <a:ext cx="3129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altLang="de-DE" sz="1600" smtClean="0">
                  <a:solidFill>
                    <a:srgbClr val="000000"/>
                  </a:solidFill>
                </a:rPr>
                <a:t>A</a:t>
              </a:r>
            </a:p>
          </p:txBody>
        </p:sp>
        <p:cxnSp>
          <p:nvCxnSpPr>
            <p:cNvPr id="46106" name="Gerade Verbindung 10"/>
            <p:cNvCxnSpPr>
              <a:cxnSpLocks noChangeShapeType="1"/>
              <a:stCxn id="5" idx="3"/>
              <a:endCxn id="17" idx="1"/>
            </p:cNvCxnSpPr>
            <p:nvPr/>
          </p:nvCxnSpPr>
          <p:spPr bwMode="auto">
            <a:xfrm>
              <a:off x="1259632" y="3140968"/>
              <a:ext cx="324036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sp>
          <p:nvSpPr>
            <p:cNvPr id="46107" name="Oval 14"/>
            <p:cNvSpPr>
              <a:spLocks noChangeArrowheads="1"/>
            </p:cNvSpPr>
            <p:nvPr/>
          </p:nvSpPr>
          <p:spPr bwMode="auto">
            <a:xfrm>
              <a:off x="2277904" y="3100328"/>
              <a:ext cx="72008" cy="72008"/>
            </a:xfrm>
            <a:prstGeom prst="ellipse">
              <a:avLst/>
            </a:prstGeom>
            <a:solidFill>
              <a:schemeClr val="tx1"/>
            </a:solidFill>
            <a:ln w="12700">
              <a:solidFill>
                <a:schemeClr val="tx1"/>
              </a:solidFill>
              <a:round/>
              <a:headEnd/>
              <a:tailEnd/>
            </a:ln>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cxnSp>
          <p:nvCxnSpPr>
            <p:cNvPr id="46108" name="Gerade Verbindung 41"/>
            <p:cNvCxnSpPr>
              <a:cxnSpLocks noChangeShapeType="1"/>
            </p:cNvCxnSpPr>
            <p:nvPr/>
          </p:nvCxnSpPr>
          <p:spPr bwMode="auto">
            <a:xfrm>
              <a:off x="2318544" y="3172336"/>
              <a:ext cx="385" cy="339217"/>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cxnSp>
        <p:cxnSp>
          <p:nvCxnSpPr>
            <p:cNvPr id="46109" name="Gerade Verbindung 44"/>
            <p:cNvCxnSpPr>
              <a:cxnSpLocks noChangeShapeType="1"/>
            </p:cNvCxnSpPr>
            <p:nvPr/>
          </p:nvCxnSpPr>
          <p:spPr bwMode="auto">
            <a:xfrm>
              <a:off x="2874288" y="3172336"/>
              <a:ext cx="385" cy="339217"/>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cxnSp>
        <p:cxnSp>
          <p:nvCxnSpPr>
            <p:cNvPr id="46110" name="Gerade Verbindung 45"/>
            <p:cNvCxnSpPr>
              <a:cxnSpLocks noChangeShapeType="1"/>
            </p:cNvCxnSpPr>
            <p:nvPr/>
          </p:nvCxnSpPr>
          <p:spPr bwMode="auto">
            <a:xfrm>
              <a:off x="4499992" y="3172336"/>
              <a:ext cx="385" cy="339217"/>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cxnSp>
        <p:cxnSp>
          <p:nvCxnSpPr>
            <p:cNvPr id="46111" name="Gerade Verbindung 46"/>
            <p:cNvCxnSpPr>
              <a:cxnSpLocks noChangeShapeType="1"/>
            </p:cNvCxnSpPr>
            <p:nvPr/>
          </p:nvCxnSpPr>
          <p:spPr bwMode="auto">
            <a:xfrm>
              <a:off x="2319432" y="3429000"/>
              <a:ext cx="540000" cy="0"/>
            </a:xfrm>
            <a:prstGeom prst="line">
              <a:avLst/>
            </a:prstGeom>
            <a:noFill/>
            <a:ln w="127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46112" name="Gerade Verbindung 49"/>
            <p:cNvCxnSpPr>
              <a:cxnSpLocks noChangeShapeType="1"/>
            </p:cNvCxnSpPr>
            <p:nvPr/>
          </p:nvCxnSpPr>
          <p:spPr bwMode="auto">
            <a:xfrm>
              <a:off x="2843808" y="3429000"/>
              <a:ext cx="1656184" cy="0"/>
            </a:xfrm>
            <a:prstGeom prst="line">
              <a:avLst/>
            </a:prstGeom>
            <a:noFill/>
            <a:ln w="127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cxnSp>
        <p:sp>
          <p:nvSpPr>
            <p:cNvPr id="46113" name="Textfeld 51"/>
            <p:cNvSpPr txBox="1">
              <a:spLocks noChangeArrowheads="1"/>
            </p:cNvSpPr>
            <p:nvPr/>
          </p:nvSpPr>
          <p:spPr bwMode="auto">
            <a:xfrm>
              <a:off x="683568" y="3573016"/>
              <a:ext cx="120911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altLang="de-DE" sz="1600" smtClean="0">
                  <a:solidFill>
                    <a:srgbClr val="000000"/>
                  </a:solidFill>
                  <a:latin typeface="Symbol" pitchFamily="18" charset="2"/>
                </a:rPr>
                <a:t>D</a:t>
              </a:r>
              <a:r>
                <a:rPr lang="de-DE" altLang="de-DE" sz="1600" smtClean="0">
                  <a:solidFill>
                    <a:srgbClr val="000000"/>
                  </a:solidFill>
                </a:rPr>
                <a:t>TOF=t</a:t>
              </a:r>
              <a:r>
                <a:rPr lang="de-DE" altLang="de-DE" sz="1600" baseline="-25000" smtClean="0">
                  <a:solidFill>
                    <a:srgbClr val="000000"/>
                  </a:solidFill>
                </a:rPr>
                <a:t>1</a:t>
              </a:r>
              <a:r>
                <a:rPr lang="de-DE" altLang="de-DE" sz="1600" smtClean="0">
                  <a:solidFill>
                    <a:srgbClr val="000000"/>
                  </a:solidFill>
                </a:rPr>
                <a:t>-t</a:t>
              </a:r>
              <a:r>
                <a:rPr lang="de-DE" altLang="de-DE" sz="1600" baseline="-25000" smtClean="0">
                  <a:solidFill>
                    <a:srgbClr val="000000"/>
                  </a:solidFill>
                </a:rPr>
                <a:t>2</a:t>
              </a:r>
            </a:p>
          </p:txBody>
        </p:sp>
        <p:sp>
          <p:nvSpPr>
            <p:cNvPr id="46114" name="Textfeld 52"/>
            <p:cNvSpPr txBox="1">
              <a:spLocks noChangeArrowheads="1"/>
            </p:cNvSpPr>
            <p:nvPr/>
          </p:nvSpPr>
          <p:spPr bwMode="auto">
            <a:xfrm>
              <a:off x="1043608" y="2564904"/>
              <a:ext cx="4089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altLang="de-DE" sz="1600" smtClean="0">
                  <a:solidFill>
                    <a:srgbClr val="000000"/>
                  </a:solidFill>
                </a:rPr>
                <a:t>D</a:t>
              </a:r>
              <a:r>
                <a:rPr lang="de-DE" altLang="de-DE" sz="1600" baseline="-25000" smtClean="0">
                  <a:solidFill>
                    <a:srgbClr val="000000"/>
                  </a:solidFill>
                </a:rPr>
                <a:t>1</a:t>
              </a:r>
            </a:p>
          </p:txBody>
        </p:sp>
        <p:sp>
          <p:nvSpPr>
            <p:cNvPr id="46115" name="Textfeld 53"/>
            <p:cNvSpPr txBox="1">
              <a:spLocks noChangeArrowheads="1"/>
            </p:cNvSpPr>
            <p:nvPr/>
          </p:nvSpPr>
          <p:spPr bwMode="auto">
            <a:xfrm>
              <a:off x="4307097" y="2564904"/>
              <a:ext cx="4089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altLang="de-DE" sz="1600" smtClean="0">
                  <a:solidFill>
                    <a:srgbClr val="000000"/>
                  </a:solidFill>
                </a:rPr>
                <a:t>D</a:t>
              </a:r>
              <a:r>
                <a:rPr lang="de-DE" altLang="de-DE" sz="1600" baseline="-25000" smtClean="0">
                  <a:solidFill>
                    <a:srgbClr val="000000"/>
                  </a:solidFill>
                </a:rPr>
                <a:t>2</a:t>
              </a:r>
            </a:p>
          </p:txBody>
        </p:sp>
        <p:sp>
          <p:nvSpPr>
            <p:cNvPr id="46116" name="Textfeld 54"/>
            <p:cNvSpPr txBox="1">
              <a:spLocks noChangeArrowheads="1"/>
            </p:cNvSpPr>
            <p:nvPr/>
          </p:nvSpPr>
          <p:spPr bwMode="auto">
            <a:xfrm>
              <a:off x="2051720" y="3573016"/>
              <a:ext cx="10703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altLang="de-DE" sz="1600" smtClean="0">
                  <a:solidFill>
                    <a:srgbClr val="000000"/>
                  </a:solidFill>
                  <a:cs typeface="Arial" pitchFamily="34" charset="0"/>
                </a:rPr>
                <a:t>c*</a:t>
              </a:r>
              <a:r>
                <a:rPr lang="de-DE" altLang="de-DE" sz="1600" smtClean="0">
                  <a:solidFill>
                    <a:srgbClr val="000000"/>
                  </a:solidFill>
                  <a:latin typeface="Symbol" pitchFamily="18" charset="2"/>
                </a:rPr>
                <a:t>D</a:t>
              </a:r>
              <a:r>
                <a:rPr lang="de-DE" altLang="de-DE" sz="1600" smtClean="0">
                  <a:solidFill>
                    <a:srgbClr val="000000"/>
                  </a:solidFill>
                </a:rPr>
                <a:t>TOF/2</a:t>
              </a:r>
              <a:endParaRPr lang="de-DE" altLang="de-DE" sz="1600" baseline="-25000" smtClean="0">
                <a:solidFill>
                  <a:srgbClr val="000000"/>
                </a:solidFill>
              </a:endParaRPr>
            </a:p>
          </p:txBody>
        </p:sp>
        <p:sp>
          <p:nvSpPr>
            <p:cNvPr id="46117" name="Textfeld 55"/>
            <p:cNvSpPr txBox="1">
              <a:spLocks noChangeArrowheads="1"/>
            </p:cNvSpPr>
            <p:nvPr/>
          </p:nvSpPr>
          <p:spPr bwMode="auto">
            <a:xfrm>
              <a:off x="3203848" y="3573016"/>
              <a:ext cx="100927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altLang="de-DE" sz="1600" smtClean="0">
                  <a:solidFill>
                    <a:srgbClr val="000000"/>
                  </a:solidFill>
                  <a:cs typeface="Arial" pitchFamily="34" charset="0"/>
                </a:rPr>
                <a:t>(D</a:t>
              </a:r>
              <a:r>
                <a:rPr lang="de-DE" altLang="de-DE" sz="1600" baseline="-25000" smtClean="0">
                  <a:solidFill>
                    <a:srgbClr val="000000"/>
                  </a:solidFill>
                  <a:cs typeface="Arial" pitchFamily="34" charset="0"/>
                </a:rPr>
                <a:t>2</a:t>
              </a:r>
              <a:r>
                <a:rPr lang="de-DE" altLang="de-DE" sz="1600" smtClean="0">
                  <a:solidFill>
                    <a:srgbClr val="000000"/>
                  </a:solidFill>
                  <a:cs typeface="Arial" pitchFamily="34" charset="0"/>
                </a:rPr>
                <a:t>-D</a:t>
              </a:r>
              <a:r>
                <a:rPr lang="de-DE" altLang="de-DE" sz="1600" baseline="-25000" smtClean="0">
                  <a:solidFill>
                    <a:srgbClr val="000000"/>
                  </a:solidFill>
                  <a:cs typeface="Arial" pitchFamily="34" charset="0"/>
                </a:rPr>
                <a:t>1</a:t>
              </a:r>
              <a:r>
                <a:rPr lang="de-DE" altLang="de-DE" sz="1600" smtClean="0">
                  <a:solidFill>
                    <a:srgbClr val="000000"/>
                  </a:solidFill>
                  <a:cs typeface="Arial" pitchFamily="34" charset="0"/>
                </a:rPr>
                <a:t>)/2</a:t>
              </a:r>
              <a:endParaRPr lang="de-DE" altLang="de-DE" sz="1600" baseline="-25000" smtClean="0">
                <a:solidFill>
                  <a:srgbClr val="000000"/>
                </a:solidFill>
              </a:endParaRPr>
            </a:p>
          </p:txBody>
        </p:sp>
        <p:sp>
          <p:nvSpPr>
            <p:cNvPr id="46118" name="Textfeld 57"/>
            <p:cNvSpPr txBox="1">
              <a:spLocks noChangeArrowheads="1"/>
            </p:cNvSpPr>
            <p:nvPr/>
          </p:nvSpPr>
          <p:spPr bwMode="auto">
            <a:xfrm>
              <a:off x="446336" y="2975744"/>
              <a:ext cx="73209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altLang="de-DE" sz="1600" smtClean="0">
                  <a:solidFill>
                    <a:srgbClr val="000000"/>
                  </a:solidFill>
                  <a:cs typeface="Arial" pitchFamily="34" charset="0"/>
                </a:rPr>
                <a:t>Det. 1</a:t>
              </a:r>
              <a:endParaRPr lang="de-DE" altLang="de-DE" sz="1600" baseline="-25000" smtClean="0">
                <a:solidFill>
                  <a:srgbClr val="000000"/>
                </a:solidFill>
              </a:endParaRPr>
            </a:p>
          </p:txBody>
        </p:sp>
        <p:sp>
          <p:nvSpPr>
            <p:cNvPr id="46119" name="Textfeld 58"/>
            <p:cNvSpPr txBox="1">
              <a:spLocks noChangeArrowheads="1"/>
            </p:cNvSpPr>
            <p:nvPr/>
          </p:nvSpPr>
          <p:spPr bwMode="auto">
            <a:xfrm>
              <a:off x="4612640" y="2966472"/>
              <a:ext cx="73209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altLang="de-DE" sz="1600" smtClean="0">
                  <a:solidFill>
                    <a:srgbClr val="000000"/>
                  </a:solidFill>
                  <a:cs typeface="Arial" pitchFamily="34" charset="0"/>
                </a:rPr>
                <a:t>Det. 2</a:t>
              </a:r>
              <a:endParaRPr lang="de-DE" altLang="de-DE" sz="1600" baseline="-25000" smtClean="0">
                <a:solidFill>
                  <a:srgbClr val="000000"/>
                </a:solidFill>
              </a:endParaRPr>
            </a:p>
          </p:txBody>
        </p:sp>
        <p:cxnSp>
          <p:nvCxnSpPr>
            <p:cNvPr id="46120" name="Gerade Verbindung 59"/>
            <p:cNvCxnSpPr>
              <a:cxnSpLocks noChangeShapeType="1"/>
            </p:cNvCxnSpPr>
            <p:nvPr/>
          </p:nvCxnSpPr>
          <p:spPr bwMode="auto">
            <a:xfrm>
              <a:off x="2144936" y="2647072"/>
              <a:ext cx="360000" cy="0"/>
            </a:xfrm>
            <a:prstGeom prst="line">
              <a:avLst/>
            </a:prstGeom>
            <a:noFill/>
            <a:ln w="127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cxnSp>
      </p:grpSp>
      <p:sp>
        <p:nvSpPr>
          <p:cNvPr id="63" name="Text Box 5"/>
          <p:cNvSpPr txBox="1">
            <a:spLocks noChangeArrowheads="1"/>
          </p:cNvSpPr>
          <p:nvPr/>
        </p:nvSpPr>
        <p:spPr bwMode="auto">
          <a:xfrm>
            <a:off x="228600" y="4365625"/>
            <a:ext cx="8610600" cy="209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eaLnBrk="0" hangingPunct="0">
              <a:defRPr sz="2400">
                <a:solidFill>
                  <a:schemeClr val="tx1"/>
                </a:solidFill>
                <a:latin typeface="Arial" pitchFamily="34" charset="0"/>
                <a:ea typeface="ＭＳ Ｐゴシック" pitchFamily="34" charset="-128"/>
              </a:defRPr>
            </a:lvl2pPr>
            <a:lvl3pPr marL="1200150" indent="-28575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de-DE" sz="1600" smtClean="0">
              <a:solidFill>
                <a:srgbClr val="1E539E"/>
              </a:solidFill>
            </a:endParaRPr>
          </a:p>
          <a:p>
            <a:pPr lvl="1" eaLnBrk="1" hangingPunct="1">
              <a:buFont typeface="Symbol" pitchFamily="18" charset="2"/>
              <a:buChar char="-"/>
            </a:pPr>
            <a:r>
              <a:rPr lang="en-US" altLang="de-DE" sz="1600" smtClean="0">
                <a:solidFill>
                  <a:srgbClr val="000000"/>
                </a:solidFill>
              </a:rPr>
              <a:t> Optical Signal transfer</a:t>
            </a:r>
          </a:p>
          <a:p>
            <a:pPr lvl="2" eaLnBrk="1" hangingPunct="1">
              <a:buFont typeface="Arial" pitchFamily="34" charset="0"/>
              <a:buChar char="•"/>
            </a:pPr>
            <a:r>
              <a:rPr lang="en-US" altLang="de-DE" sz="1600" smtClean="0">
                <a:solidFill>
                  <a:srgbClr val="000000"/>
                </a:solidFill>
              </a:rPr>
              <a:t>Less interference, less shielding</a:t>
            </a:r>
          </a:p>
          <a:p>
            <a:pPr lvl="2" eaLnBrk="1" hangingPunct="1">
              <a:buFont typeface="Arial" pitchFamily="34" charset="0"/>
              <a:buChar char="•"/>
            </a:pPr>
            <a:r>
              <a:rPr lang="en-US" altLang="de-DE" sz="1600" smtClean="0">
                <a:solidFill>
                  <a:srgbClr val="000000"/>
                </a:solidFill>
              </a:rPr>
              <a:t>Possibly lower costs by new multiplexing schemes</a:t>
            </a:r>
          </a:p>
          <a:p>
            <a:pPr lvl="2" eaLnBrk="1" hangingPunct="1"/>
            <a:endParaRPr lang="en-US" altLang="de-DE" sz="1600" smtClean="0">
              <a:solidFill>
                <a:srgbClr val="000000"/>
              </a:solidFill>
            </a:endParaRPr>
          </a:p>
          <a:p>
            <a:pPr lvl="1" eaLnBrk="1" hangingPunct="1">
              <a:buFont typeface="Symbol" pitchFamily="18" charset="2"/>
              <a:buChar char="-"/>
            </a:pPr>
            <a:r>
              <a:rPr lang="en-US" altLang="de-DE" sz="1600" smtClean="0">
                <a:solidFill>
                  <a:srgbClr val="000000"/>
                </a:solidFill>
              </a:rPr>
              <a:t> novel scintillator materials (organic scintillators) etc…</a:t>
            </a:r>
          </a:p>
          <a:p>
            <a:pPr lvl="2" eaLnBrk="1" hangingPunct="1">
              <a:buFont typeface="Symbol" pitchFamily="18" charset="2"/>
              <a:buChar char="-"/>
            </a:pPr>
            <a:endParaRPr lang="en-US" altLang="de-DE" sz="1600" smtClean="0">
              <a:solidFill>
                <a:srgbClr val="000000"/>
              </a:solidFill>
            </a:endParaRPr>
          </a:p>
          <a:p>
            <a:pPr eaLnBrk="1" hangingPunct="1"/>
            <a:r>
              <a:rPr lang="en-US" altLang="de-DE" sz="1800" smtClean="0">
                <a:solidFill>
                  <a:srgbClr val="1E539E"/>
                </a:solidFill>
              </a:rPr>
              <a:t> </a:t>
            </a:r>
          </a:p>
        </p:txBody>
      </p:sp>
    </p:spTree>
    <p:extLst>
      <p:ext uri="{BB962C8B-B14F-4D97-AF65-F5344CB8AC3E}">
        <p14:creationId xmlns:p14="http://schemas.microsoft.com/office/powerpoint/2010/main" val="32750859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ext Box 2"/>
          <p:cNvSpPr txBox="1">
            <a:spLocks noChangeArrowheads="1"/>
          </p:cNvSpPr>
          <p:nvPr/>
        </p:nvSpPr>
        <p:spPr bwMode="auto">
          <a:xfrm>
            <a:off x="457200" y="228600"/>
            <a:ext cx="33162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r>
              <a:rPr lang="en-US" altLang="de-DE" sz="1800" b="1" smtClean="0">
                <a:solidFill>
                  <a:srgbClr val="21549E"/>
                </a:solidFill>
                <a:latin typeface="Lucida Sans Unicode" pitchFamily="34" charset="0"/>
              </a:rPr>
              <a:t>Performance Characteristics</a:t>
            </a:r>
            <a:endParaRPr lang="en-US" altLang="de-DE" sz="1800" b="1" baseline="-25000" smtClean="0">
              <a:solidFill>
                <a:srgbClr val="21549E"/>
              </a:solidFill>
              <a:latin typeface="Lucida Sans Unicode" pitchFamily="34" charset="0"/>
            </a:endParaRPr>
          </a:p>
        </p:txBody>
      </p:sp>
      <p:graphicFrame>
        <p:nvGraphicFramePr>
          <p:cNvPr id="2" name="Tabelle 1"/>
          <p:cNvGraphicFramePr>
            <a:graphicFrameLocks noGrp="1"/>
          </p:cNvGraphicFramePr>
          <p:nvPr/>
        </p:nvGraphicFramePr>
        <p:xfrm>
          <a:off x="395288" y="742950"/>
          <a:ext cx="8208960" cy="5873749"/>
        </p:xfrm>
        <a:graphic>
          <a:graphicData uri="http://schemas.openxmlformats.org/drawingml/2006/table">
            <a:tbl>
              <a:tblPr firstRow="1" bandRow="1">
                <a:tableStyleId>{2D5ABB26-0587-4C30-8999-92F81FD0307C}</a:tableStyleId>
              </a:tblPr>
              <a:tblGrid>
                <a:gridCol w="1641792"/>
                <a:gridCol w="1641792"/>
                <a:gridCol w="1641792"/>
                <a:gridCol w="1641792"/>
                <a:gridCol w="1641792"/>
              </a:tblGrid>
              <a:tr h="640218">
                <a:tc>
                  <a:txBody>
                    <a:bodyPr/>
                    <a:lstStyle/>
                    <a:p>
                      <a:endParaRPr lang="de-DE" sz="1200" dirty="0"/>
                    </a:p>
                  </a:txBody>
                  <a:tcPr marL="91441" marR="91441" marT="45730" marB="45730">
                    <a:lnB w="12700" cap="flat" cmpd="sng" algn="ctr">
                      <a:solidFill>
                        <a:scrgbClr r="0" g="0" b="0"/>
                      </a:solidFill>
                      <a:prstDash val="solid"/>
                      <a:round/>
                      <a:headEnd type="none" w="med" len="med"/>
                      <a:tailEnd type="none" w="med" len="med"/>
                    </a:lnB>
                  </a:tcPr>
                </a:tc>
                <a:tc>
                  <a:txBody>
                    <a:bodyPr/>
                    <a:lstStyle/>
                    <a:p>
                      <a:r>
                        <a:rPr lang="de-DE" sz="1200" dirty="0" smtClean="0"/>
                        <a:t>Philips </a:t>
                      </a:r>
                      <a:r>
                        <a:rPr lang="de-DE" sz="1200" dirty="0" err="1" smtClean="0"/>
                        <a:t>Ingenuitiy</a:t>
                      </a:r>
                      <a:r>
                        <a:rPr lang="de-DE" sz="1200" dirty="0" smtClean="0"/>
                        <a:t> PET/MR</a:t>
                      </a:r>
                      <a:endParaRPr lang="de-DE" sz="1200" dirty="0"/>
                    </a:p>
                  </a:txBody>
                  <a:tcPr marL="91441" marR="91441" marT="45730" marB="45730">
                    <a:lnB w="12700" cap="flat" cmpd="sng" algn="ctr">
                      <a:solidFill>
                        <a:scrgbClr r="0" g="0" b="0"/>
                      </a:solidFill>
                      <a:prstDash val="solid"/>
                      <a:round/>
                      <a:headEnd type="none" w="med" len="med"/>
                      <a:tailEnd type="none" w="med" len="med"/>
                    </a:lnB>
                  </a:tcPr>
                </a:tc>
                <a:tc>
                  <a:txBody>
                    <a:bodyPr/>
                    <a:lstStyle/>
                    <a:p>
                      <a:r>
                        <a:rPr lang="de-DE" sz="1200" dirty="0" smtClean="0"/>
                        <a:t>GE PET/CT Discovery 690 (in </a:t>
                      </a:r>
                      <a:r>
                        <a:rPr lang="de-DE" sz="1200" dirty="0" err="1" smtClean="0"/>
                        <a:t>Trimodality</a:t>
                      </a:r>
                      <a:r>
                        <a:rPr lang="de-DE" sz="1200" baseline="0" dirty="0" smtClean="0"/>
                        <a:t> Setup)</a:t>
                      </a:r>
                      <a:endParaRPr lang="de-DE" sz="1200" dirty="0"/>
                    </a:p>
                  </a:txBody>
                  <a:tcPr marL="91441" marR="91441" marT="45730" marB="45730">
                    <a:lnB w="12700" cap="flat" cmpd="sng" algn="ctr">
                      <a:solidFill>
                        <a:scrgbClr r="0" g="0" b="0"/>
                      </a:solidFill>
                      <a:prstDash val="solid"/>
                      <a:round/>
                      <a:headEnd type="none" w="med" len="med"/>
                      <a:tailEnd type="none" w="med" len="med"/>
                    </a:lnB>
                  </a:tcPr>
                </a:tc>
                <a:tc>
                  <a:txBody>
                    <a:bodyPr/>
                    <a:lstStyle/>
                    <a:p>
                      <a:r>
                        <a:rPr lang="de-DE" sz="1200" dirty="0" smtClean="0"/>
                        <a:t>GE Signa PET/MR</a:t>
                      </a:r>
                      <a:endParaRPr lang="de-DE" sz="1200" dirty="0"/>
                    </a:p>
                  </a:txBody>
                  <a:tcPr marL="91441" marR="91441" marT="45730" marB="45730">
                    <a:lnB w="12700" cap="flat" cmpd="sng" algn="ctr">
                      <a:solidFill>
                        <a:scrgbClr r="0" g="0" b="0"/>
                      </a:solidFill>
                      <a:prstDash val="solid"/>
                      <a:round/>
                      <a:headEnd type="none" w="med" len="med"/>
                      <a:tailEnd type="none" w="med" len="med"/>
                    </a:lnB>
                  </a:tcPr>
                </a:tc>
                <a:tc>
                  <a:txBody>
                    <a:bodyPr/>
                    <a:lstStyle/>
                    <a:p>
                      <a:r>
                        <a:rPr lang="de-DE" sz="1200" dirty="0" smtClean="0"/>
                        <a:t>Siemens Biograph </a:t>
                      </a:r>
                      <a:r>
                        <a:rPr lang="de-DE" sz="1200" dirty="0" err="1" smtClean="0"/>
                        <a:t>mMR</a:t>
                      </a:r>
                      <a:endParaRPr lang="de-DE" sz="1200" dirty="0"/>
                    </a:p>
                  </a:txBody>
                  <a:tcPr marL="91441" marR="91441" marT="45730" marB="45730">
                    <a:lnB w="12700" cap="flat" cmpd="sng" algn="ctr">
                      <a:solidFill>
                        <a:scrgbClr r="0" g="0" b="0"/>
                      </a:solidFill>
                      <a:prstDash val="solid"/>
                      <a:round/>
                      <a:headEnd type="none" w="med" len="med"/>
                      <a:tailEnd type="none" w="med" len="med"/>
                    </a:lnB>
                  </a:tcPr>
                </a:tc>
              </a:tr>
              <a:tr h="370920">
                <a:tc>
                  <a:txBody>
                    <a:bodyPr/>
                    <a:lstStyle/>
                    <a:p>
                      <a:r>
                        <a:rPr lang="de-DE" sz="1200" dirty="0" smtClean="0"/>
                        <a:t>PET FOV axial (cm)</a:t>
                      </a:r>
                      <a:endParaRPr lang="de-DE" sz="1200" dirty="0"/>
                    </a:p>
                  </a:txBody>
                  <a:tcPr marL="91441" marR="91441" marT="45730" marB="45730">
                    <a:lnT w="12700" cap="flat" cmpd="sng" algn="ctr">
                      <a:solidFill>
                        <a:scrgbClr r="0" g="0" b="0"/>
                      </a:solidFill>
                      <a:prstDash val="solid"/>
                      <a:round/>
                      <a:headEnd type="none" w="med" len="med"/>
                      <a:tailEnd type="none" w="med" len="med"/>
                    </a:lnT>
                  </a:tcPr>
                </a:tc>
                <a:tc>
                  <a:txBody>
                    <a:bodyPr/>
                    <a:lstStyle/>
                    <a:p>
                      <a:r>
                        <a:rPr lang="de-DE" sz="1200" dirty="0" smtClean="0"/>
                        <a:t>18</a:t>
                      </a:r>
                      <a:endParaRPr lang="de-DE" sz="1200" dirty="0"/>
                    </a:p>
                  </a:txBody>
                  <a:tcPr marL="91441" marR="91441" marT="45730" marB="45730">
                    <a:lnT w="12700" cap="flat" cmpd="sng" algn="ctr">
                      <a:solidFill>
                        <a:scrgbClr r="0" g="0" b="0"/>
                      </a:solidFill>
                      <a:prstDash val="solid"/>
                      <a:round/>
                      <a:headEnd type="none" w="med" len="med"/>
                      <a:tailEnd type="none" w="med" len="med"/>
                    </a:lnT>
                  </a:tcPr>
                </a:tc>
                <a:tc>
                  <a:txBody>
                    <a:bodyPr/>
                    <a:lstStyle/>
                    <a:p>
                      <a:r>
                        <a:rPr lang="de-DE" sz="1200" dirty="0" smtClean="0"/>
                        <a:t>15.7</a:t>
                      </a:r>
                      <a:endParaRPr lang="de-DE" sz="1200" dirty="0"/>
                    </a:p>
                  </a:txBody>
                  <a:tcPr marL="91441" marR="91441" marT="45730" marB="45730">
                    <a:lnT w="12700" cap="flat" cmpd="sng" algn="ctr">
                      <a:solidFill>
                        <a:scrgbClr r="0" g="0" b="0"/>
                      </a:solidFill>
                      <a:prstDash val="solid"/>
                      <a:round/>
                      <a:headEnd type="none" w="med" len="med"/>
                      <a:tailEnd type="none" w="med" len="med"/>
                    </a:lnT>
                  </a:tcPr>
                </a:tc>
                <a:tc>
                  <a:txBody>
                    <a:bodyPr/>
                    <a:lstStyle/>
                    <a:p>
                      <a:r>
                        <a:rPr lang="de-DE" sz="1200" dirty="0" smtClean="0"/>
                        <a:t>25</a:t>
                      </a:r>
                      <a:endParaRPr lang="de-DE" sz="1200" dirty="0"/>
                    </a:p>
                  </a:txBody>
                  <a:tcPr marL="91441" marR="91441" marT="45730" marB="45730">
                    <a:lnT w="12700" cap="flat" cmpd="sng" algn="ctr">
                      <a:solidFill>
                        <a:scrgbClr r="0" g="0" b="0"/>
                      </a:solidFill>
                      <a:prstDash val="solid"/>
                      <a:round/>
                      <a:headEnd type="none" w="med" len="med"/>
                      <a:tailEnd type="none" w="med" len="med"/>
                    </a:lnT>
                  </a:tcPr>
                </a:tc>
                <a:tc>
                  <a:txBody>
                    <a:bodyPr/>
                    <a:lstStyle/>
                    <a:p>
                      <a:r>
                        <a:rPr lang="de-DE" sz="1200" dirty="0" smtClean="0"/>
                        <a:t>25.8</a:t>
                      </a:r>
                      <a:endParaRPr lang="de-DE" sz="1200" dirty="0"/>
                    </a:p>
                  </a:txBody>
                  <a:tcPr marL="91441" marR="91441" marT="45730" marB="45730">
                    <a:lnT w="12700" cap="flat" cmpd="sng" algn="ctr">
                      <a:solidFill>
                        <a:scrgbClr r="0" g="0" b="0"/>
                      </a:solidFill>
                      <a:prstDash val="solid"/>
                      <a:round/>
                      <a:headEnd type="none" w="med" len="med"/>
                      <a:tailEnd type="none" w="med" len="med"/>
                    </a:lnT>
                  </a:tcPr>
                </a:tc>
              </a:tr>
              <a:tr h="370920">
                <a:tc>
                  <a:txBody>
                    <a:bodyPr/>
                    <a:lstStyle/>
                    <a:p>
                      <a:r>
                        <a:rPr lang="de-DE" sz="1200" dirty="0" smtClean="0"/>
                        <a:t>PET FOV </a:t>
                      </a:r>
                      <a:r>
                        <a:rPr lang="de-DE" sz="1200" dirty="0" err="1" smtClean="0"/>
                        <a:t>trans</a:t>
                      </a:r>
                      <a:r>
                        <a:rPr lang="de-DE" sz="1200" dirty="0" smtClean="0"/>
                        <a:t> (cm)</a:t>
                      </a:r>
                      <a:endParaRPr lang="de-DE" sz="1200" dirty="0"/>
                    </a:p>
                  </a:txBody>
                  <a:tcPr marL="91441" marR="91441" marT="45730" marB="45730"/>
                </a:tc>
                <a:tc>
                  <a:txBody>
                    <a:bodyPr/>
                    <a:lstStyle/>
                    <a:p>
                      <a:r>
                        <a:rPr lang="de-DE" sz="1200" dirty="0" smtClean="0"/>
                        <a:t>57.6</a:t>
                      </a:r>
                      <a:endParaRPr lang="de-DE" sz="1200" dirty="0"/>
                    </a:p>
                  </a:txBody>
                  <a:tcPr marL="91441" marR="91441" marT="45730" marB="45730"/>
                </a:tc>
                <a:tc>
                  <a:txBody>
                    <a:bodyPr/>
                    <a:lstStyle/>
                    <a:p>
                      <a:r>
                        <a:rPr lang="de-DE" sz="1200" dirty="0" smtClean="0"/>
                        <a:t>50-70</a:t>
                      </a:r>
                      <a:endParaRPr lang="de-DE" sz="1200" dirty="0"/>
                    </a:p>
                  </a:txBody>
                  <a:tcPr marL="91441" marR="91441" marT="45730" marB="45730"/>
                </a:tc>
                <a:tc>
                  <a:txBody>
                    <a:bodyPr/>
                    <a:lstStyle/>
                    <a:p>
                      <a:r>
                        <a:rPr lang="de-DE" sz="1200" dirty="0" smtClean="0"/>
                        <a:t>60</a:t>
                      </a:r>
                      <a:endParaRPr lang="de-DE" sz="1200" dirty="0"/>
                    </a:p>
                  </a:txBody>
                  <a:tcPr marL="91441" marR="91441" marT="45730" marB="45730"/>
                </a:tc>
                <a:tc>
                  <a:txBody>
                    <a:bodyPr/>
                    <a:lstStyle/>
                    <a:p>
                      <a:r>
                        <a:rPr lang="de-DE" sz="1200" dirty="0" smtClean="0"/>
                        <a:t>59.4</a:t>
                      </a:r>
                      <a:endParaRPr lang="de-DE" sz="1200" dirty="0"/>
                    </a:p>
                  </a:txBody>
                  <a:tcPr marL="91441" marR="91441" marT="45730" marB="45730"/>
                </a:tc>
              </a:tr>
              <a:tr h="457299">
                <a:tc>
                  <a:txBody>
                    <a:bodyPr/>
                    <a:lstStyle/>
                    <a:p>
                      <a:r>
                        <a:rPr lang="de-DE" sz="1200" dirty="0" smtClean="0"/>
                        <a:t>MRI </a:t>
                      </a:r>
                      <a:r>
                        <a:rPr lang="de-DE" sz="1200" dirty="0" err="1" smtClean="0"/>
                        <a:t>or</a:t>
                      </a:r>
                      <a:r>
                        <a:rPr lang="de-DE" sz="1200" dirty="0" smtClean="0"/>
                        <a:t> CT FOV </a:t>
                      </a:r>
                      <a:r>
                        <a:rPr lang="de-DE" sz="1200" dirty="0" err="1" smtClean="0"/>
                        <a:t>trans</a:t>
                      </a:r>
                      <a:r>
                        <a:rPr lang="de-DE" sz="1200" dirty="0" smtClean="0"/>
                        <a:t> (</a:t>
                      </a:r>
                      <a:r>
                        <a:rPr lang="de-DE" sz="1200" dirty="0" err="1" smtClean="0"/>
                        <a:t>for</a:t>
                      </a:r>
                      <a:r>
                        <a:rPr lang="de-DE" sz="1200" baseline="0" dirty="0" smtClean="0"/>
                        <a:t> </a:t>
                      </a:r>
                      <a:r>
                        <a:rPr lang="de-DE" sz="1200" baseline="0" dirty="0" err="1" smtClean="0"/>
                        <a:t>att</a:t>
                      </a:r>
                      <a:r>
                        <a:rPr lang="de-DE" sz="1200" baseline="0" dirty="0" smtClean="0"/>
                        <a:t>)</a:t>
                      </a:r>
                      <a:endParaRPr lang="de-DE" sz="1200" dirty="0"/>
                    </a:p>
                  </a:txBody>
                  <a:tcPr marL="91441" marR="91441" marT="45730" marB="45730"/>
                </a:tc>
                <a:tc>
                  <a:txBody>
                    <a:bodyPr/>
                    <a:lstStyle/>
                    <a:p>
                      <a:r>
                        <a:rPr lang="de-DE" sz="1200" dirty="0" smtClean="0"/>
                        <a:t>45</a:t>
                      </a:r>
                      <a:endParaRPr lang="de-DE" sz="1200" dirty="0"/>
                    </a:p>
                  </a:txBody>
                  <a:tcPr marL="91441" marR="91441" marT="45730" marB="45730"/>
                </a:tc>
                <a:tc>
                  <a:txBody>
                    <a:bodyPr/>
                    <a:lstStyle/>
                    <a:p>
                      <a:r>
                        <a:rPr lang="de-DE" sz="1200" dirty="0" smtClean="0"/>
                        <a:t>CT</a:t>
                      </a:r>
                      <a:endParaRPr lang="de-DE" sz="1200" dirty="0"/>
                    </a:p>
                  </a:txBody>
                  <a:tcPr marL="91441" marR="91441" marT="45730" marB="45730"/>
                </a:tc>
                <a:tc>
                  <a:txBody>
                    <a:bodyPr/>
                    <a:lstStyle/>
                    <a:p>
                      <a:r>
                        <a:rPr lang="de-DE" sz="1200" dirty="0" smtClean="0"/>
                        <a:t>50</a:t>
                      </a:r>
                      <a:endParaRPr lang="de-DE" sz="1200" dirty="0"/>
                    </a:p>
                  </a:txBody>
                  <a:tcPr marL="91441" marR="91441" marT="45730" marB="45730"/>
                </a:tc>
                <a:tc>
                  <a:txBody>
                    <a:bodyPr/>
                    <a:lstStyle/>
                    <a:p>
                      <a:r>
                        <a:rPr lang="de-DE" sz="1200" dirty="0" smtClean="0"/>
                        <a:t>50</a:t>
                      </a:r>
                      <a:endParaRPr lang="de-DE" sz="1200" dirty="0"/>
                    </a:p>
                  </a:txBody>
                  <a:tcPr marL="91441" marR="91441" marT="45730" marB="45730"/>
                </a:tc>
              </a:tr>
              <a:tr h="640218">
                <a:tc>
                  <a:txBody>
                    <a:bodyPr/>
                    <a:lstStyle/>
                    <a:p>
                      <a:r>
                        <a:rPr lang="de-DE" sz="1200" dirty="0" smtClean="0"/>
                        <a:t>Average </a:t>
                      </a:r>
                      <a:r>
                        <a:rPr lang="de-DE" sz="1200" dirty="0" err="1" smtClean="0"/>
                        <a:t>spatial</a:t>
                      </a:r>
                      <a:r>
                        <a:rPr lang="de-DE" sz="1200" dirty="0" smtClean="0"/>
                        <a:t> </a:t>
                      </a:r>
                      <a:r>
                        <a:rPr lang="de-DE" sz="1200" dirty="0" err="1" smtClean="0"/>
                        <a:t>resolution</a:t>
                      </a:r>
                      <a:r>
                        <a:rPr lang="de-DE" sz="1200" dirty="0" smtClean="0"/>
                        <a:t> </a:t>
                      </a:r>
                      <a:r>
                        <a:rPr lang="de-DE" sz="1200" dirty="0" err="1" smtClean="0"/>
                        <a:t>at</a:t>
                      </a:r>
                      <a:r>
                        <a:rPr lang="de-DE" sz="1200" dirty="0" smtClean="0"/>
                        <a:t> 1 cm off </a:t>
                      </a:r>
                      <a:r>
                        <a:rPr lang="de-DE" sz="1200" dirty="0" err="1" smtClean="0"/>
                        <a:t>center</a:t>
                      </a:r>
                      <a:r>
                        <a:rPr lang="de-DE" sz="1200" dirty="0" smtClean="0"/>
                        <a:t> (mm FWHM)</a:t>
                      </a:r>
                      <a:endParaRPr lang="de-DE" sz="1200" dirty="0"/>
                    </a:p>
                  </a:txBody>
                  <a:tcPr marL="91441" marR="91441" marT="45730" marB="45730"/>
                </a:tc>
                <a:tc>
                  <a:txBody>
                    <a:bodyPr/>
                    <a:lstStyle/>
                    <a:p>
                      <a:r>
                        <a:rPr lang="de-DE" sz="1200" dirty="0" smtClean="0"/>
                        <a:t>4.7</a:t>
                      </a:r>
                      <a:endParaRPr lang="de-DE" sz="1200" dirty="0"/>
                    </a:p>
                  </a:txBody>
                  <a:tcPr marL="91441" marR="91441" marT="45730" marB="45730"/>
                </a:tc>
                <a:tc>
                  <a:txBody>
                    <a:bodyPr/>
                    <a:lstStyle/>
                    <a:p>
                      <a:r>
                        <a:rPr lang="de-DE" sz="1200" dirty="0" smtClean="0"/>
                        <a:t>4.7</a:t>
                      </a:r>
                      <a:endParaRPr lang="de-DE" sz="1200" dirty="0"/>
                    </a:p>
                  </a:txBody>
                  <a:tcPr marL="91441" marR="91441" marT="45730" marB="45730"/>
                </a:tc>
                <a:tc>
                  <a:txBody>
                    <a:bodyPr/>
                    <a:lstStyle/>
                    <a:p>
                      <a:r>
                        <a:rPr lang="de-DE" sz="1200" dirty="0" smtClean="0"/>
                        <a:t>4.2</a:t>
                      </a:r>
                      <a:endParaRPr lang="de-DE" sz="1200" dirty="0"/>
                    </a:p>
                  </a:txBody>
                  <a:tcPr marL="91441" marR="91441" marT="45730" marB="45730"/>
                </a:tc>
                <a:tc>
                  <a:txBody>
                    <a:bodyPr/>
                    <a:lstStyle/>
                    <a:p>
                      <a:r>
                        <a:rPr lang="de-DE" sz="1200" dirty="0" smtClean="0"/>
                        <a:t>4.3</a:t>
                      </a:r>
                      <a:endParaRPr lang="de-DE" sz="1200" dirty="0"/>
                    </a:p>
                  </a:txBody>
                  <a:tcPr marL="91441" marR="91441" marT="45730" marB="45730"/>
                </a:tc>
              </a:tr>
              <a:tr h="823138">
                <a:tc>
                  <a:txBody>
                    <a:bodyPr/>
                    <a:lstStyle/>
                    <a:p>
                      <a:r>
                        <a:rPr lang="de-DE" sz="1200" dirty="0" smtClean="0"/>
                        <a:t>Average </a:t>
                      </a:r>
                      <a:r>
                        <a:rPr lang="de-DE" sz="1200" dirty="0" err="1" smtClean="0"/>
                        <a:t>spatial</a:t>
                      </a:r>
                      <a:r>
                        <a:rPr lang="de-DE" sz="1200" dirty="0" smtClean="0"/>
                        <a:t> </a:t>
                      </a:r>
                      <a:r>
                        <a:rPr lang="de-DE" sz="1200" dirty="0" err="1" smtClean="0"/>
                        <a:t>resolution</a:t>
                      </a:r>
                      <a:r>
                        <a:rPr lang="de-DE" sz="1200" dirty="0" smtClean="0"/>
                        <a:t> </a:t>
                      </a:r>
                      <a:r>
                        <a:rPr lang="de-DE" sz="1200" dirty="0" err="1" smtClean="0"/>
                        <a:t>at</a:t>
                      </a:r>
                      <a:r>
                        <a:rPr lang="de-DE" sz="1200" dirty="0" smtClean="0"/>
                        <a:t> 10 cm off </a:t>
                      </a:r>
                      <a:r>
                        <a:rPr lang="de-DE" sz="1200" dirty="0" err="1" smtClean="0"/>
                        <a:t>center</a:t>
                      </a:r>
                      <a:r>
                        <a:rPr lang="de-DE" sz="1200" dirty="0" smtClean="0"/>
                        <a:t> (mm FWHM)</a:t>
                      </a:r>
                      <a:endParaRPr lang="de-DE" sz="1200" dirty="0"/>
                    </a:p>
                  </a:txBody>
                  <a:tcPr marL="91441" marR="91441" marT="45730" marB="45730"/>
                </a:tc>
                <a:tc>
                  <a:txBody>
                    <a:bodyPr/>
                    <a:lstStyle/>
                    <a:p>
                      <a:r>
                        <a:rPr lang="de-DE" sz="1200" dirty="0" smtClean="0"/>
                        <a:t>5.1</a:t>
                      </a:r>
                      <a:endParaRPr lang="de-DE" sz="1200" dirty="0"/>
                    </a:p>
                  </a:txBody>
                  <a:tcPr marL="91441" marR="91441" marT="45730" marB="45730"/>
                </a:tc>
                <a:tc>
                  <a:txBody>
                    <a:bodyPr/>
                    <a:lstStyle/>
                    <a:p>
                      <a:r>
                        <a:rPr lang="de-DE" sz="1200" dirty="0" smtClean="0"/>
                        <a:t>5.3</a:t>
                      </a:r>
                      <a:endParaRPr lang="de-DE" sz="1200" dirty="0"/>
                    </a:p>
                  </a:txBody>
                  <a:tcPr marL="91441" marR="91441" marT="45730" marB="45730"/>
                </a:tc>
                <a:tc>
                  <a:txBody>
                    <a:bodyPr/>
                    <a:lstStyle/>
                    <a:p>
                      <a:r>
                        <a:rPr lang="de-DE" sz="1200" dirty="0" smtClean="0"/>
                        <a:t>5.1</a:t>
                      </a:r>
                      <a:endParaRPr lang="de-DE" sz="1200" dirty="0"/>
                    </a:p>
                  </a:txBody>
                  <a:tcPr marL="91441" marR="91441" marT="45730" marB="45730"/>
                </a:tc>
                <a:tc>
                  <a:txBody>
                    <a:bodyPr/>
                    <a:lstStyle/>
                    <a:p>
                      <a:r>
                        <a:rPr lang="de-DE" sz="1200" dirty="0" smtClean="0"/>
                        <a:t>5.5</a:t>
                      </a:r>
                      <a:endParaRPr lang="de-DE" sz="1200" dirty="0"/>
                    </a:p>
                  </a:txBody>
                  <a:tcPr marL="91441" marR="91441" marT="45730" marB="45730"/>
                </a:tc>
              </a:tr>
              <a:tr h="370920">
                <a:tc>
                  <a:txBody>
                    <a:bodyPr/>
                    <a:lstStyle/>
                    <a:p>
                      <a:r>
                        <a:rPr lang="de-DE" sz="1200" dirty="0" smtClean="0"/>
                        <a:t>Timing </a:t>
                      </a:r>
                      <a:r>
                        <a:rPr lang="de-DE" sz="1200" dirty="0" err="1" smtClean="0"/>
                        <a:t>resolution</a:t>
                      </a:r>
                      <a:r>
                        <a:rPr lang="de-DE" sz="1200" dirty="0" smtClean="0"/>
                        <a:t> (</a:t>
                      </a:r>
                      <a:r>
                        <a:rPr lang="de-DE" sz="1200" dirty="0" err="1" smtClean="0"/>
                        <a:t>ps</a:t>
                      </a:r>
                      <a:r>
                        <a:rPr lang="de-DE" sz="1200" dirty="0" smtClean="0"/>
                        <a:t>)</a:t>
                      </a:r>
                      <a:endParaRPr lang="de-DE" sz="1200" dirty="0"/>
                    </a:p>
                  </a:txBody>
                  <a:tcPr marL="91441" marR="91441" marT="45730" marB="45730"/>
                </a:tc>
                <a:tc>
                  <a:txBody>
                    <a:bodyPr/>
                    <a:lstStyle/>
                    <a:p>
                      <a:r>
                        <a:rPr lang="de-DE" sz="1200" dirty="0" smtClean="0"/>
                        <a:t>525</a:t>
                      </a:r>
                      <a:endParaRPr lang="de-DE" sz="1200" dirty="0"/>
                    </a:p>
                  </a:txBody>
                  <a:tcPr marL="91441" marR="91441" marT="45730" marB="45730"/>
                </a:tc>
                <a:tc>
                  <a:txBody>
                    <a:bodyPr/>
                    <a:lstStyle/>
                    <a:p>
                      <a:r>
                        <a:rPr lang="de-DE" sz="1200" dirty="0" smtClean="0"/>
                        <a:t>544</a:t>
                      </a:r>
                      <a:endParaRPr lang="de-DE" sz="1200" dirty="0"/>
                    </a:p>
                  </a:txBody>
                  <a:tcPr marL="91441" marR="91441" marT="45730" marB="45730"/>
                </a:tc>
                <a:tc>
                  <a:txBody>
                    <a:bodyPr/>
                    <a:lstStyle/>
                    <a:p>
                      <a:r>
                        <a:rPr lang="de-DE" sz="1200" dirty="0" smtClean="0"/>
                        <a:t>384</a:t>
                      </a:r>
                      <a:endParaRPr lang="de-DE" sz="1200" dirty="0"/>
                    </a:p>
                  </a:txBody>
                  <a:tcPr marL="91441" marR="91441" marT="45730" marB="45730"/>
                </a:tc>
                <a:tc>
                  <a:txBody>
                    <a:bodyPr/>
                    <a:lstStyle/>
                    <a:p>
                      <a:r>
                        <a:rPr lang="de-DE" sz="1200" dirty="0" smtClean="0"/>
                        <a:t>2930</a:t>
                      </a:r>
                      <a:endParaRPr lang="de-DE" sz="1200" dirty="0"/>
                    </a:p>
                  </a:txBody>
                  <a:tcPr marL="91441" marR="91441" marT="45730" marB="45730"/>
                </a:tc>
              </a:tr>
              <a:tr h="457299">
                <a:tc>
                  <a:txBody>
                    <a:bodyPr/>
                    <a:lstStyle/>
                    <a:p>
                      <a:r>
                        <a:rPr lang="de-DE" sz="1200" dirty="0" err="1" smtClean="0"/>
                        <a:t>Energy</a:t>
                      </a:r>
                      <a:r>
                        <a:rPr lang="de-DE" sz="1200" dirty="0" smtClean="0"/>
                        <a:t> </a:t>
                      </a:r>
                      <a:r>
                        <a:rPr lang="de-DE" sz="1200" dirty="0" err="1" smtClean="0"/>
                        <a:t>resolution</a:t>
                      </a:r>
                      <a:r>
                        <a:rPr lang="de-DE" sz="1200" dirty="0" smtClean="0"/>
                        <a:t> (FWHM %)</a:t>
                      </a:r>
                      <a:endParaRPr lang="de-DE" sz="1200" dirty="0"/>
                    </a:p>
                  </a:txBody>
                  <a:tcPr marL="91441" marR="91441" marT="45730" marB="45730"/>
                </a:tc>
                <a:tc>
                  <a:txBody>
                    <a:bodyPr/>
                    <a:lstStyle/>
                    <a:p>
                      <a:r>
                        <a:rPr lang="de-DE" sz="1200" dirty="0" smtClean="0"/>
                        <a:t>12</a:t>
                      </a:r>
                      <a:endParaRPr lang="de-DE" sz="1200" dirty="0"/>
                    </a:p>
                  </a:txBody>
                  <a:tcPr marL="91441" marR="91441" marT="45730" marB="45730"/>
                </a:tc>
                <a:tc>
                  <a:txBody>
                    <a:bodyPr/>
                    <a:lstStyle/>
                    <a:p>
                      <a:r>
                        <a:rPr lang="de-DE" sz="1200" dirty="0" smtClean="0"/>
                        <a:t>12.4</a:t>
                      </a:r>
                      <a:endParaRPr lang="de-DE" sz="1200" dirty="0"/>
                    </a:p>
                  </a:txBody>
                  <a:tcPr marL="91441" marR="91441" marT="45730" marB="45730"/>
                </a:tc>
                <a:tc>
                  <a:txBody>
                    <a:bodyPr/>
                    <a:lstStyle/>
                    <a:p>
                      <a:r>
                        <a:rPr lang="de-DE" sz="1200" dirty="0" smtClean="0"/>
                        <a:t>10.3</a:t>
                      </a:r>
                      <a:endParaRPr lang="de-DE" sz="1200" dirty="0"/>
                    </a:p>
                  </a:txBody>
                  <a:tcPr marL="91441" marR="91441" marT="45730" marB="45730"/>
                </a:tc>
                <a:tc>
                  <a:txBody>
                    <a:bodyPr/>
                    <a:lstStyle/>
                    <a:p>
                      <a:r>
                        <a:rPr lang="de-DE" sz="1200" dirty="0" smtClean="0"/>
                        <a:t>11.5</a:t>
                      </a:r>
                      <a:endParaRPr lang="de-DE" sz="1200" dirty="0"/>
                    </a:p>
                  </a:txBody>
                  <a:tcPr marL="91441" marR="91441" marT="45730" marB="45730"/>
                </a:tc>
              </a:tr>
              <a:tr h="457299">
                <a:tc>
                  <a:txBody>
                    <a:bodyPr/>
                    <a:lstStyle/>
                    <a:p>
                      <a:r>
                        <a:rPr lang="de-DE" sz="1200" dirty="0" err="1" smtClean="0"/>
                        <a:t>Sensitiviy</a:t>
                      </a:r>
                      <a:r>
                        <a:rPr lang="de-DE" sz="1200" dirty="0" smtClean="0"/>
                        <a:t> (</a:t>
                      </a:r>
                      <a:r>
                        <a:rPr lang="de-DE" sz="1200" dirty="0" err="1" smtClean="0"/>
                        <a:t>average</a:t>
                      </a:r>
                      <a:r>
                        <a:rPr lang="de-DE" sz="1200" dirty="0" smtClean="0"/>
                        <a:t> 0</a:t>
                      </a:r>
                      <a:r>
                        <a:rPr lang="de-DE" sz="1200" baseline="0" dirty="0" smtClean="0"/>
                        <a:t> </a:t>
                      </a:r>
                      <a:r>
                        <a:rPr lang="de-DE" sz="1200" baseline="0" dirty="0" err="1" smtClean="0"/>
                        <a:t>and</a:t>
                      </a:r>
                      <a:r>
                        <a:rPr lang="de-DE" sz="1200" baseline="0" dirty="0" smtClean="0"/>
                        <a:t> 10 cm) (</a:t>
                      </a:r>
                      <a:r>
                        <a:rPr lang="de-DE" sz="1200" baseline="0" dirty="0" err="1" smtClean="0"/>
                        <a:t>cps</a:t>
                      </a:r>
                      <a:r>
                        <a:rPr lang="de-DE" sz="1200" baseline="0" dirty="0" smtClean="0"/>
                        <a:t>/</a:t>
                      </a:r>
                      <a:r>
                        <a:rPr lang="de-DE" sz="1200" baseline="0" dirty="0" err="1" smtClean="0"/>
                        <a:t>kBq</a:t>
                      </a:r>
                      <a:r>
                        <a:rPr lang="de-DE" sz="1200" baseline="0" dirty="0" smtClean="0"/>
                        <a:t>)</a:t>
                      </a:r>
                      <a:endParaRPr lang="de-DE" sz="1200" dirty="0"/>
                    </a:p>
                  </a:txBody>
                  <a:tcPr marL="91441" marR="91441" marT="45730" marB="45730"/>
                </a:tc>
                <a:tc>
                  <a:txBody>
                    <a:bodyPr/>
                    <a:lstStyle/>
                    <a:p>
                      <a:r>
                        <a:rPr lang="de-DE" sz="1200" dirty="0" smtClean="0"/>
                        <a:t>7.1</a:t>
                      </a:r>
                      <a:endParaRPr lang="de-DE" sz="1200" dirty="0"/>
                    </a:p>
                  </a:txBody>
                  <a:tcPr marL="91441" marR="91441" marT="45730" marB="45730"/>
                </a:tc>
                <a:tc>
                  <a:txBody>
                    <a:bodyPr/>
                    <a:lstStyle/>
                    <a:p>
                      <a:r>
                        <a:rPr lang="de-DE" sz="1200" dirty="0" smtClean="0"/>
                        <a:t>7.5</a:t>
                      </a:r>
                      <a:endParaRPr lang="de-DE" sz="1200" dirty="0"/>
                    </a:p>
                  </a:txBody>
                  <a:tcPr marL="91441" marR="91441" marT="45730" marB="45730"/>
                </a:tc>
                <a:tc>
                  <a:txBody>
                    <a:bodyPr/>
                    <a:lstStyle/>
                    <a:p>
                      <a:r>
                        <a:rPr lang="de-DE" sz="1200" dirty="0" smtClean="0"/>
                        <a:t>22.9</a:t>
                      </a:r>
                      <a:endParaRPr lang="de-DE" sz="1200" dirty="0"/>
                    </a:p>
                  </a:txBody>
                  <a:tcPr marL="91441" marR="91441" marT="45730" marB="45730"/>
                </a:tc>
                <a:tc>
                  <a:txBody>
                    <a:bodyPr/>
                    <a:lstStyle/>
                    <a:p>
                      <a:r>
                        <a:rPr lang="de-DE" sz="1200" dirty="0" smtClean="0"/>
                        <a:t>14.4</a:t>
                      </a:r>
                      <a:endParaRPr lang="de-DE" sz="1200" dirty="0"/>
                    </a:p>
                  </a:txBody>
                  <a:tcPr marL="91441" marR="91441" marT="45730" marB="45730"/>
                </a:tc>
              </a:tr>
              <a:tr h="457299">
                <a:tc>
                  <a:txBody>
                    <a:bodyPr/>
                    <a:lstStyle/>
                    <a:p>
                      <a:r>
                        <a:rPr lang="de-DE" sz="1200" dirty="0" smtClean="0"/>
                        <a:t>Max</a:t>
                      </a:r>
                      <a:r>
                        <a:rPr lang="de-DE" sz="1200" baseline="0" dirty="0" smtClean="0"/>
                        <a:t> NECR (</a:t>
                      </a:r>
                      <a:r>
                        <a:rPr lang="de-DE" sz="1200" baseline="0" dirty="0" err="1" smtClean="0"/>
                        <a:t>kcps</a:t>
                      </a:r>
                      <a:r>
                        <a:rPr lang="de-DE" sz="1200" baseline="0" dirty="0" smtClean="0"/>
                        <a:t>) </a:t>
                      </a:r>
                      <a:r>
                        <a:rPr lang="de-DE" sz="1200" baseline="0" dirty="0" err="1" smtClean="0"/>
                        <a:t>at</a:t>
                      </a:r>
                      <a:r>
                        <a:rPr lang="de-DE" sz="1200" baseline="0" dirty="0" smtClean="0"/>
                        <a:t> (</a:t>
                      </a:r>
                      <a:r>
                        <a:rPr lang="de-DE" sz="1200" baseline="0" dirty="0" err="1" smtClean="0"/>
                        <a:t>kBq</a:t>
                      </a:r>
                      <a:r>
                        <a:rPr lang="de-DE" sz="1200" baseline="0" dirty="0" smtClean="0"/>
                        <a:t>/</a:t>
                      </a:r>
                      <a:r>
                        <a:rPr lang="de-DE" sz="1200" baseline="0" dirty="0" err="1" smtClean="0"/>
                        <a:t>mL</a:t>
                      </a:r>
                      <a:r>
                        <a:rPr lang="de-DE" sz="1200" baseline="0" dirty="0" smtClean="0"/>
                        <a:t>)</a:t>
                      </a:r>
                      <a:endParaRPr lang="de-DE" sz="1200" dirty="0"/>
                    </a:p>
                  </a:txBody>
                  <a:tcPr marL="91441" marR="91441" marT="45730" marB="45730"/>
                </a:tc>
                <a:tc>
                  <a:txBody>
                    <a:bodyPr/>
                    <a:lstStyle/>
                    <a:p>
                      <a:r>
                        <a:rPr lang="de-DE" sz="1200" dirty="0" smtClean="0"/>
                        <a:t>88.5 </a:t>
                      </a:r>
                      <a:r>
                        <a:rPr lang="de-DE" sz="1200" dirty="0" err="1" smtClean="0"/>
                        <a:t>at</a:t>
                      </a:r>
                      <a:r>
                        <a:rPr lang="de-DE" sz="1200" dirty="0" smtClean="0"/>
                        <a:t> 13.7</a:t>
                      </a:r>
                      <a:endParaRPr lang="de-DE" sz="1200" dirty="0"/>
                    </a:p>
                  </a:txBody>
                  <a:tcPr marL="91441" marR="91441" marT="45730" marB="45730"/>
                </a:tc>
                <a:tc>
                  <a:txBody>
                    <a:bodyPr/>
                    <a:lstStyle/>
                    <a:p>
                      <a:r>
                        <a:rPr lang="de-DE" sz="1200" dirty="0" smtClean="0"/>
                        <a:t>139.1 </a:t>
                      </a:r>
                      <a:r>
                        <a:rPr lang="de-DE" sz="1200" dirty="0" err="1" smtClean="0"/>
                        <a:t>at</a:t>
                      </a:r>
                      <a:r>
                        <a:rPr lang="de-DE" sz="1200" dirty="0" smtClean="0"/>
                        <a:t> 29.0</a:t>
                      </a:r>
                      <a:endParaRPr lang="de-DE" sz="1200" dirty="0"/>
                    </a:p>
                  </a:txBody>
                  <a:tcPr marL="91441" marR="91441" marT="45730" marB="45730"/>
                </a:tc>
                <a:tc>
                  <a:txBody>
                    <a:bodyPr/>
                    <a:lstStyle/>
                    <a:p>
                      <a:r>
                        <a:rPr lang="de-DE" sz="1200" dirty="0" smtClean="0"/>
                        <a:t>218 </a:t>
                      </a:r>
                      <a:r>
                        <a:rPr lang="de-DE" sz="1200" dirty="0" err="1" smtClean="0"/>
                        <a:t>at</a:t>
                      </a:r>
                      <a:r>
                        <a:rPr lang="de-DE" sz="1200" dirty="0" smtClean="0"/>
                        <a:t> 17.7</a:t>
                      </a:r>
                      <a:endParaRPr lang="de-DE" sz="1200" dirty="0"/>
                    </a:p>
                  </a:txBody>
                  <a:tcPr marL="91441" marR="91441" marT="45730" marB="45730"/>
                </a:tc>
                <a:tc>
                  <a:txBody>
                    <a:bodyPr/>
                    <a:lstStyle/>
                    <a:p>
                      <a:r>
                        <a:rPr lang="de-DE" sz="1200" dirty="0" smtClean="0"/>
                        <a:t>184 </a:t>
                      </a:r>
                      <a:r>
                        <a:rPr lang="de-DE" sz="1200" dirty="0" err="1" smtClean="0"/>
                        <a:t>at</a:t>
                      </a:r>
                      <a:r>
                        <a:rPr lang="de-DE" sz="1200" dirty="0" smtClean="0"/>
                        <a:t> 23.1</a:t>
                      </a:r>
                      <a:endParaRPr lang="de-DE" sz="1200" dirty="0"/>
                    </a:p>
                  </a:txBody>
                  <a:tcPr marL="91441" marR="91441" marT="45730" marB="45730"/>
                </a:tc>
              </a:tr>
              <a:tr h="457299">
                <a:tc>
                  <a:txBody>
                    <a:bodyPr/>
                    <a:lstStyle/>
                    <a:p>
                      <a:r>
                        <a:rPr lang="de-DE" sz="1200" dirty="0" err="1" smtClean="0"/>
                        <a:t>Scatter</a:t>
                      </a:r>
                      <a:r>
                        <a:rPr lang="de-DE" sz="1200" dirty="0" smtClean="0"/>
                        <a:t> </a:t>
                      </a:r>
                      <a:r>
                        <a:rPr lang="de-DE" sz="1200" dirty="0" err="1" smtClean="0"/>
                        <a:t>fraction</a:t>
                      </a:r>
                      <a:r>
                        <a:rPr lang="de-DE" sz="1200" baseline="0" dirty="0" smtClean="0"/>
                        <a:t> </a:t>
                      </a:r>
                      <a:r>
                        <a:rPr lang="de-DE" sz="1200" baseline="0" dirty="0" err="1" smtClean="0"/>
                        <a:t>at</a:t>
                      </a:r>
                      <a:r>
                        <a:rPr lang="de-DE" sz="1200" baseline="0" dirty="0" smtClean="0"/>
                        <a:t> NECR </a:t>
                      </a:r>
                      <a:r>
                        <a:rPr lang="de-DE" sz="1200" baseline="0" dirty="0" err="1" smtClean="0"/>
                        <a:t>peak</a:t>
                      </a:r>
                      <a:r>
                        <a:rPr lang="de-DE" sz="1200" baseline="0" dirty="0" smtClean="0"/>
                        <a:t> (%)</a:t>
                      </a:r>
                      <a:endParaRPr lang="de-DE" sz="1200" dirty="0"/>
                    </a:p>
                  </a:txBody>
                  <a:tcPr marL="91441" marR="91441" marT="45730" marB="45730">
                    <a:lnB w="12700" cap="flat" cmpd="sng" algn="ctr">
                      <a:solidFill>
                        <a:scrgbClr r="0" g="0" b="0"/>
                      </a:solidFill>
                      <a:prstDash val="solid"/>
                      <a:round/>
                      <a:headEnd type="none" w="med" len="med"/>
                      <a:tailEnd type="none" w="med" len="med"/>
                    </a:lnB>
                  </a:tcPr>
                </a:tc>
                <a:tc>
                  <a:txBody>
                    <a:bodyPr/>
                    <a:lstStyle/>
                    <a:p>
                      <a:r>
                        <a:rPr lang="de-DE" sz="1200" dirty="0" smtClean="0"/>
                        <a:t>26</a:t>
                      </a:r>
                      <a:endParaRPr lang="de-DE" sz="1200" dirty="0"/>
                    </a:p>
                  </a:txBody>
                  <a:tcPr marL="91441" marR="91441" marT="45730" marB="45730">
                    <a:lnB w="12700" cap="flat" cmpd="sng" algn="ctr">
                      <a:solidFill>
                        <a:scrgbClr r="0" g="0" b="0"/>
                      </a:solidFill>
                      <a:prstDash val="solid"/>
                      <a:round/>
                      <a:headEnd type="none" w="med" len="med"/>
                      <a:tailEnd type="none" w="med" len="med"/>
                    </a:lnB>
                  </a:tcPr>
                </a:tc>
                <a:tc>
                  <a:txBody>
                    <a:bodyPr/>
                    <a:lstStyle/>
                    <a:p>
                      <a:r>
                        <a:rPr lang="de-DE" sz="1200" dirty="0" smtClean="0"/>
                        <a:t>37</a:t>
                      </a:r>
                      <a:endParaRPr lang="de-DE" sz="1200" dirty="0"/>
                    </a:p>
                  </a:txBody>
                  <a:tcPr marL="91441" marR="91441" marT="45730" marB="45730">
                    <a:lnB w="12700" cap="flat" cmpd="sng" algn="ctr">
                      <a:solidFill>
                        <a:scrgbClr r="0" g="0" b="0"/>
                      </a:solidFill>
                      <a:prstDash val="solid"/>
                      <a:round/>
                      <a:headEnd type="none" w="med" len="med"/>
                      <a:tailEnd type="none" w="med" len="med"/>
                    </a:lnB>
                  </a:tcPr>
                </a:tc>
                <a:tc>
                  <a:txBody>
                    <a:bodyPr/>
                    <a:lstStyle/>
                    <a:p>
                      <a:r>
                        <a:rPr lang="de-DE" sz="1200" dirty="0" smtClean="0"/>
                        <a:t>43.6</a:t>
                      </a:r>
                      <a:endParaRPr lang="de-DE" sz="1200" dirty="0"/>
                    </a:p>
                  </a:txBody>
                  <a:tcPr marL="91441" marR="91441" marT="45730" marB="45730">
                    <a:lnB w="12700" cap="flat" cmpd="sng" algn="ctr">
                      <a:solidFill>
                        <a:scrgbClr r="0" g="0" b="0"/>
                      </a:solidFill>
                      <a:prstDash val="solid"/>
                      <a:round/>
                      <a:headEnd type="none" w="med" len="med"/>
                      <a:tailEnd type="none" w="med" len="med"/>
                    </a:lnB>
                  </a:tcPr>
                </a:tc>
                <a:tc>
                  <a:txBody>
                    <a:bodyPr/>
                    <a:lstStyle/>
                    <a:p>
                      <a:r>
                        <a:rPr lang="de-DE" sz="1200" dirty="0" smtClean="0"/>
                        <a:t>37.9</a:t>
                      </a:r>
                      <a:endParaRPr lang="de-DE" sz="1200" dirty="0"/>
                    </a:p>
                  </a:txBody>
                  <a:tcPr marL="91441" marR="91441" marT="45730" marB="45730">
                    <a:lnB w="12700" cap="flat" cmpd="sng" algn="ctr">
                      <a:solidFill>
                        <a:scrgbClr r="0" g="0" b="0"/>
                      </a:solidFill>
                      <a:prstDash val="solid"/>
                      <a:round/>
                      <a:headEnd type="none" w="med" len="med"/>
                      <a:tailEnd type="none" w="med" len="med"/>
                    </a:lnB>
                  </a:tcPr>
                </a:tc>
              </a:tr>
              <a:tr h="370920">
                <a:tc>
                  <a:txBody>
                    <a:bodyPr/>
                    <a:lstStyle/>
                    <a:p>
                      <a:endParaRPr lang="de-DE" sz="1200" dirty="0"/>
                    </a:p>
                  </a:txBody>
                  <a:tcPr marL="91441" marR="91441" marT="45730" marB="45730">
                    <a:lnT w="12700" cap="flat" cmpd="sng" algn="ctr">
                      <a:solidFill>
                        <a:scrgbClr r="0" g="0" b="0"/>
                      </a:solidFill>
                      <a:prstDash val="solid"/>
                      <a:round/>
                      <a:headEnd type="none" w="med" len="med"/>
                      <a:tailEnd type="none" w="med" len="med"/>
                    </a:lnT>
                  </a:tcPr>
                </a:tc>
                <a:tc>
                  <a:txBody>
                    <a:bodyPr/>
                    <a:lstStyle/>
                    <a:p>
                      <a:endParaRPr lang="de-DE" sz="1200"/>
                    </a:p>
                  </a:txBody>
                  <a:tcPr marL="91441" marR="91441" marT="45730" marB="45730">
                    <a:lnT w="12700" cap="flat" cmpd="sng" algn="ctr">
                      <a:solidFill>
                        <a:scrgbClr r="0" g="0" b="0"/>
                      </a:solidFill>
                      <a:prstDash val="solid"/>
                      <a:round/>
                      <a:headEnd type="none" w="med" len="med"/>
                      <a:tailEnd type="none" w="med" len="med"/>
                    </a:lnT>
                  </a:tcPr>
                </a:tc>
                <a:tc>
                  <a:txBody>
                    <a:bodyPr/>
                    <a:lstStyle/>
                    <a:p>
                      <a:endParaRPr lang="de-DE" sz="1200"/>
                    </a:p>
                  </a:txBody>
                  <a:tcPr marL="91441" marR="91441" marT="45730" marB="45730">
                    <a:lnT w="12700" cap="flat" cmpd="sng" algn="ctr">
                      <a:solidFill>
                        <a:scrgbClr r="0" g="0" b="0"/>
                      </a:solidFill>
                      <a:prstDash val="solid"/>
                      <a:round/>
                      <a:headEnd type="none" w="med" len="med"/>
                      <a:tailEnd type="none" w="med" len="med"/>
                    </a:lnT>
                  </a:tcPr>
                </a:tc>
                <a:tc>
                  <a:txBody>
                    <a:bodyPr/>
                    <a:lstStyle/>
                    <a:p>
                      <a:endParaRPr lang="de-DE" sz="1200"/>
                    </a:p>
                  </a:txBody>
                  <a:tcPr marL="91441" marR="91441" marT="45730" marB="45730">
                    <a:lnT w="12700" cap="flat" cmpd="sng" algn="ctr">
                      <a:solidFill>
                        <a:scrgbClr r="0" g="0" b="0"/>
                      </a:solidFill>
                      <a:prstDash val="solid"/>
                      <a:round/>
                      <a:headEnd type="none" w="med" len="med"/>
                      <a:tailEnd type="none" w="med" len="med"/>
                    </a:lnT>
                  </a:tcPr>
                </a:tc>
                <a:tc>
                  <a:txBody>
                    <a:bodyPr/>
                    <a:lstStyle/>
                    <a:p>
                      <a:endParaRPr lang="de-DE" sz="1200" dirty="0"/>
                    </a:p>
                  </a:txBody>
                  <a:tcPr marL="91441" marR="91441" marT="45730" marB="45730">
                    <a:lnT w="12700" cap="flat" cmpd="sng" algn="ctr">
                      <a:solidFill>
                        <a:scrgbClr r="0" g="0" b="0"/>
                      </a:solidFill>
                      <a:prstDash val="solid"/>
                      <a:round/>
                      <a:headEnd type="none" w="med" len="med"/>
                      <a:tailEnd type="none" w="med" len="med"/>
                    </a:lnT>
                  </a:tcPr>
                </a:tc>
              </a:tr>
            </a:tbl>
          </a:graphicData>
        </a:graphic>
      </p:graphicFrame>
      <p:sp>
        <p:nvSpPr>
          <p:cNvPr id="44097" name="Textfeld 4"/>
          <p:cNvSpPr txBox="1">
            <a:spLocks noChangeArrowheads="1"/>
          </p:cNvSpPr>
          <p:nvPr/>
        </p:nvSpPr>
        <p:spPr bwMode="auto">
          <a:xfrm>
            <a:off x="2700338" y="6381750"/>
            <a:ext cx="30146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altLang="de-DE" sz="1200" smtClean="0">
                <a:solidFill>
                  <a:srgbClr val="000000"/>
                </a:solidFill>
              </a:rPr>
              <a:t>Boellaard R. et al, Semin Nucl Med. 2015</a:t>
            </a:r>
          </a:p>
        </p:txBody>
      </p:sp>
      <p:sp>
        <p:nvSpPr>
          <p:cNvPr id="4" name="Rechteck 3"/>
          <p:cNvSpPr>
            <a:spLocks noChangeArrowheads="1"/>
          </p:cNvSpPr>
          <p:nvPr/>
        </p:nvSpPr>
        <p:spPr bwMode="auto">
          <a:xfrm>
            <a:off x="395288" y="3984625"/>
            <a:ext cx="7489825" cy="431800"/>
          </a:xfrm>
          <a:prstGeom prst="rect">
            <a:avLst/>
          </a:prstGeom>
          <a:solidFill>
            <a:srgbClr val="6EA1E0">
              <a:alpha val="25098"/>
            </a:srgbClr>
          </a:solidFill>
          <a:ln w="9525">
            <a:solidFill>
              <a:schemeClr val="tx1"/>
            </a:solidFill>
            <a:round/>
            <a:headEnd/>
            <a:tailEnd/>
          </a:ln>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grpSp>
        <p:nvGrpSpPr>
          <p:cNvPr id="19" name="Gruppierung 18"/>
          <p:cNvGrpSpPr>
            <a:grpSpLocks/>
          </p:cNvGrpSpPr>
          <p:nvPr/>
        </p:nvGrpSpPr>
        <p:grpSpPr bwMode="auto">
          <a:xfrm>
            <a:off x="2124075" y="3389313"/>
            <a:ext cx="5532438" cy="584200"/>
            <a:chOff x="2123728" y="3389248"/>
            <a:chExt cx="5532053" cy="584448"/>
          </a:xfrm>
        </p:grpSpPr>
        <p:sp>
          <p:nvSpPr>
            <p:cNvPr id="44100" name="Textfeld 9"/>
            <p:cNvSpPr txBox="1">
              <a:spLocks noChangeArrowheads="1"/>
            </p:cNvSpPr>
            <p:nvPr/>
          </p:nvSpPr>
          <p:spPr bwMode="auto">
            <a:xfrm>
              <a:off x="2694475" y="3408680"/>
              <a:ext cx="8287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altLang="de-DE" smtClean="0">
                  <a:solidFill>
                    <a:srgbClr val="000000"/>
                  </a:solidFill>
                </a:rPr>
                <a:t>PMT</a:t>
              </a:r>
            </a:p>
          </p:txBody>
        </p:sp>
        <p:sp>
          <p:nvSpPr>
            <p:cNvPr id="44101" name="Textfeld 16"/>
            <p:cNvSpPr txBox="1">
              <a:spLocks noChangeArrowheads="1"/>
            </p:cNvSpPr>
            <p:nvPr/>
          </p:nvSpPr>
          <p:spPr bwMode="auto">
            <a:xfrm>
              <a:off x="4476353" y="3408680"/>
              <a:ext cx="21626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altLang="de-DE" smtClean="0">
                  <a:solidFill>
                    <a:srgbClr val="000000"/>
                  </a:solidFill>
                </a:rPr>
                <a:t>GAPD/Si-PMT</a:t>
              </a:r>
            </a:p>
          </p:txBody>
        </p:sp>
        <p:sp>
          <p:nvSpPr>
            <p:cNvPr id="44102" name="Textfeld 17"/>
            <p:cNvSpPr txBox="1">
              <a:spLocks noChangeArrowheads="1"/>
            </p:cNvSpPr>
            <p:nvPr/>
          </p:nvSpPr>
          <p:spPr bwMode="auto">
            <a:xfrm>
              <a:off x="6825456" y="3389248"/>
              <a:ext cx="830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altLang="de-DE" smtClean="0">
                  <a:solidFill>
                    <a:srgbClr val="000000"/>
                  </a:solidFill>
                </a:rPr>
                <a:t>APD</a:t>
              </a:r>
            </a:p>
          </p:txBody>
        </p:sp>
        <p:sp>
          <p:nvSpPr>
            <p:cNvPr id="44103" name="Geschweifte Klammer links 11"/>
            <p:cNvSpPr>
              <a:spLocks/>
            </p:cNvSpPr>
            <p:nvPr/>
          </p:nvSpPr>
          <p:spPr bwMode="auto">
            <a:xfrm rot="5400000">
              <a:off x="3023828" y="2929580"/>
              <a:ext cx="144016" cy="1944216"/>
            </a:xfrm>
            <a:prstGeom prst="leftBrace">
              <a:avLst>
                <a:gd name="adj1" fmla="val 8313"/>
                <a:gd name="adj2" fmla="val 50000"/>
              </a:avLst>
            </a:prstGeom>
            <a:solidFill>
              <a:srgbClr val="FF0000">
                <a:alpha val="25098"/>
              </a:srgbClr>
            </a:solidFill>
            <a:ln w="9525">
              <a:solidFill>
                <a:schemeClr val="tx1"/>
              </a:solidFill>
              <a:round/>
              <a:headEnd/>
              <a:tailEnd/>
            </a:ln>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sp>
          <p:nvSpPr>
            <p:cNvPr id="44104" name="Geschweifte Klammer links 20"/>
            <p:cNvSpPr>
              <a:spLocks/>
            </p:cNvSpPr>
            <p:nvPr/>
          </p:nvSpPr>
          <p:spPr bwMode="auto">
            <a:xfrm rot="5400000">
              <a:off x="5466576" y="3541648"/>
              <a:ext cx="144016" cy="720080"/>
            </a:xfrm>
            <a:prstGeom prst="leftBrace">
              <a:avLst>
                <a:gd name="adj1" fmla="val 8333"/>
                <a:gd name="adj2" fmla="val 50000"/>
              </a:avLst>
            </a:prstGeom>
            <a:solidFill>
              <a:srgbClr val="F69500">
                <a:alpha val="25098"/>
              </a:srgbClr>
            </a:solidFill>
            <a:ln w="9525">
              <a:solidFill>
                <a:schemeClr val="tx1"/>
              </a:solidFill>
              <a:round/>
              <a:headEnd/>
              <a:tailEnd/>
            </a:ln>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sp>
          <p:nvSpPr>
            <p:cNvPr id="44105" name="Geschweifte Klammer links 21"/>
            <p:cNvSpPr>
              <a:spLocks/>
            </p:cNvSpPr>
            <p:nvPr/>
          </p:nvSpPr>
          <p:spPr bwMode="auto">
            <a:xfrm rot="5400000">
              <a:off x="7164288" y="3541648"/>
              <a:ext cx="144016" cy="720080"/>
            </a:xfrm>
            <a:prstGeom prst="leftBrace">
              <a:avLst>
                <a:gd name="adj1" fmla="val 8333"/>
                <a:gd name="adj2" fmla="val 50000"/>
              </a:avLst>
            </a:prstGeom>
            <a:solidFill>
              <a:srgbClr val="FFFF00">
                <a:alpha val="25098"/>
              </a:srgbClr>
            </a:solidFill>
            <a:ln w="9525">
              <a:solidFill>
                <a:schemeClr val="tx1"/>
              </a:solidFill>
              <a:round/>
              <a:headEnd/>
              <a:tailEnd/>
            </a:ln>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grpSp>
    </p:spTree>
    <p:extLst>
      <p:ext uri="{BB962C8B-B14F-4D97-AF65-F5344CB8AC3E}">
        <p14:creationId xmlns:p14="http://schemas.microsoft.com/office/powerpoint/2010/main" val="12632385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ext Box 5"/>
          <p:cNvSpPr txBox="1">
            <a:spLocks noChangeArrowheads="1"/>
          </p:cNvSpPr>
          <p:nvPr/>
        </p:nvSpPr>
        <p:spPr bwMode="auto">
          <a:xfrm>
            <a:off x="228600" y="1104900"/>
            <a:ext cx="8610600" cy="3831818"/>
          </a:xfrm>
          <a:prstGeom prst="rect">
            <a:avLst/>
          </a:prstGeom>
          <a:noFill/>
          <a:ln w="9525">
            <a:noFill/>
            <a:miter lim="800000"/>
            <a:headEnd/>
            <a:tailEnd/>
          </a:ln>
        </p:spPr>
        <p:txBody>
          <a:bodyPr>
            <a:spAutoFit/>
          </a:bodyPr>
          <a:lstStyle/>
          <a:p>
            <a:pPr eaLnBrk="0" hangingPunct="0">
              <a:spcAft>
                <a:spcPts val="600"/>
              </a:spcAft>
              <a:buFont typeface="Arial" charset="0"/>
              <a:buChar char="•"/>
            </a:pPr>
            <a:r>
              <a:rPr lang="en-US" sz="1800" dirty="0">
                <a:solidFill>
                  <a:srgbClr val="21549E"/>
                </a:solidFill>
              </a:rPr>
              <a:t> Interference on PET:</a:t>
            </a:r>
          </a:p>
          <a:p>
            <a:pPr lvl="1" eaLnBrk="0" hangingPunct="0">
              <a:spcAft>
                <a:spcPts val="600"/>
              </a:spcAft>
              <a:buFont typeface="Symbol" pitchFamily="18" charset="2"/>
              <a:buChar char="-"/>
            </a:pPr>
            <a:r>
              <a:rPr lang="en-US" sz="1800" dirty="0"/>
              <a:t> Static magnetic field</a:t>
            </a:r>
          </a:p>
          <a:p>
            <a:pPr lvl="1" eaLnBrk="0" hangingPunct="0">
              <a:spcAft>
                <a:spcPts val="600"/>
              </a:spcAft>
              <a:buFont typeface="Symbol" pitchFamily="18" charset="2"/>
              <a:buChar char="-"/>
            </a:pPr>
            <a:r>
              <a:rPr lang="en-US" sz="1800" dirty="0"/>
              <a:t> Electromagnetic interference from RF and gradients</a:t>
            </a:r>
          </a:p>
          <a:p>
            <a:pPr eaLnBrk="0" hangingPunct="0">
              <a:spcAft>
                <a:spcPts val="600"/>
              </a:spcAft>
              <a:buFont typeface="Arial" charset="0"/>
              <a:buChar char="•"/>
            </a:pPr>
            <a:r>
              <a:rPr lang="en-US" sz="1800" dirty="0">
                <a:solidFill>
                  <a:srgbClr val="21549E"/>
                </a:solidFill>
              </a:rPr>
              <a:t> Interference on MR:</a:t>
            </a:r>
          </a:p>
          <a:p>
            <a:pPr lvl="1" eaLnBrk="0" hangingPunct="0">
              <a:spcAft>
                <a:spcPts val="600"/>
              </a:spcAft>
              <a:buFont typeface="Symbol" pitchFamily="18" charset="2"/>
              <a:buChar char="-"/>
            </a:pPr>
            <a:r>
              <a:rPr lang="en-US" sz="1800" dirty="0"/>
              <a:t> Maintaining magnetic field homogeneity</a:t>
            </a:r>
          </a:p>
          <a:p>
            <a:pPr lvl="1" eaLnBrk="0" hangingPunct="0">
              <a:spcAft>
                <a:spcPts val="600"/>
              </a:spcAft>
              <a:buFont typeface="Symbol" pitchFamily="18" charset="2"/>
              <a:buChar char="-"/>
            </a:pPr>
            <a:r>
              <a:rPr lang="en-US" sz="1800" dirty="0"/>
              <a:t> Electromagnetic radiation from the PET electronics</a:t>
            </a:r>
          </a:p>
          <a:p>
            <a:pPr lvl="1" eaLnBrk="0" hangingPunct="0">
              <a:spcAft>
                <a:spcPts val="600"/>
              </a:spcAft>
              <a:buFont typeface="Symbol" pitchFamily="18" charset="2"/>
              <a:buChar char="-"/>
            </a:pPr>
            <a:r>
              <a:rPr lang="en-US" sz="1800" dirty="0"/>
              <a:t> Eddy currents</a:t>
            </a:r>
          </a:p>
          <a:p>
            <a:pPr lvl="1" eaLnBrk="0" hangingPunct="0">
              <a:spcAft>
                <a:spcPts val="600"/>
              </a:spcAft>
              <a:buFont typeface="Symbol" pitchFamily="18" charset="2"/>
              <a:buChar char="-"/>
            </a:pPr>
            <a:r>
              <a:rPr lang="en-US" sz="1800" dirty="0"/>
              <a:t> Susceptibility artifacts</a:t>
            </a:r>
          </a:p>
          <a:p>
            <a:pPr lvl="1" eaLnBrk="0" hangingPunct="0">
              <a:spcAft>
                <a:spcPts val="600"/>
              </a:spcAft>
            </a:pPr>
            <a:endParaRPr lang="en-US" sz="1800" dirty="0"/>
          </a:p>
          <a:p>
            <a:pPr eaLnBrk="0" hangingPunct="0"/>
            <a:endParaRPr lang="en-US" sz="1800" dirty="0"/>
          </a:p>
          <a:p>
            <a:pPr eaLnBrk="0" hangingPunct="0">
              <a:buFontTx/>
              <a:buChar char="•"/>
            </a:pPr>
            <a:endParaRPr lang="de-DE" sz="1800" dirty="0"/>
          </a:p>
        </p:txBody>
      </p:sp>
      <p:grpSp>
        <p:nvGrpSpPr>
          <p:cNvPr id="2" name="Gruppierung 14"/>
          <p:cNvGrpSpPr>
            <a:grpSpLocks/>
          </p:cNvGrpSpPr>
          <p:nvPr/>
        </p:nvGrpSpPr>
        <p:grpSpPr bwMode="auto">
          <a:xfrm>
            <a:off x="6248400" y="1219200"/>
            <a:ext cx="2862263" cy="838200"/>
            <a:chOff x="6248400" y="1219200"/>
            <a:chExt cx="2861960" cy="838200"/>
          </a:xfrm>
        </p:grpSpPr>
        <p:sp>
          <p:nvSpPr>
            <p:cNvPr id="30730" name="Geschweifte Klammer rechts 3"/>
            <p:cNvSpPr>
              <a:spLocks/>
            </p:cNvSpPr>
            <p:nvPr/>
          </p:nvSpPr>
          <p:spPr bwMode="auto">
            <a:xfrm>
              <a:off x="6248400" y="1219200"/>
              <a:ext cx="228600" cy="838200"/>
            </a:xfrm>
            <a:prstGeom prst="rightBrace">
              <a:avLst>
                <a:gd name="adj1" fmla="val 8335"/>
                <a:gd name="adj2" fmla="val 50000"/>
              </a:avLst>
            </a:prstGeom>
            <a:noFill/>
            <a:ln w="25400">
              <a:solidFill>
                <a:schemeClr val="tx1"/>
              </a:solidFill>
              <a:round/>
              <a:headEnd/>
              <a:tailEnd/>
            </a:ln>
          </p:spPr>
          <p:txBody>
            <a:bodyPr/>
            <a:lstStyle/>
            <a:p>
              <a:pPr eaLnBrk="0" hangingPunct="0"/>
              <a:endParaRPr lang="en-US"/>
            </a:p>
          </p:txBody>
        </p:sp>
        <p:sp>
          <p:nvSpPr>
            <p:cNvPr id="30731" name="Textfeld 4"/>
            <p:cNvSpPr txBox="1">
              <a:spLocks noChangeArrowheads="1"/>
            </p:cNvSpPr>
            <p:nvPr/>
          </p:nvSpPr>
          <p:spPr bwMode="auto">
            <a:xfrm>
              <a:off x="6561931" y="1272672"/>
              <a:ext cx="2548429" cy="738664"/>
            </a:xfrm>
            <a:prstGeom prst="rect">
              <a:avLst/>
            </a:prstGeom>
            <a:solidFill>
              <a:srgbClr val="CCFFCC"/>
            </a:solidFill>
            <a:ln w="9525">
              <a:noFill/>
              <a:miter lim="800000"/>
              <a:headEnd/>
              <a:tailEnd/>
            </a:ln>
          </p:spPr>
          <p:txBody>
            <a:bodyPr>
              <a:spAutoFit/>
            </a:bodyPr>
            <a:lstStyle/>
            <a:p>
              <a:pPr algn="ctr" eaLnBrk="0" hangingPunct="0"/>
              <a:r>
                <a:rPr lang="en-US" sz="1400" dirty="0"/>
                <a:t>solved: </a:t>
              </a:r>
            </a:p>
            <a:p>
              <a:pPr algn="ctr" eaLnBrk="0" hangingPunct="0"/>
              <a:r>
                <a:rPr lang="en-US" sz="1400" dirty="0"/>
                <a:t>- new detector technology</a:t>
              </a:r>
            </a:p>
            <a:p>
              <a:pPr algn="ctr" eaLnBrk="0" hangingPunct="0"/>
              <a:r>
                <a:rPr lang="en-US" sz="1400" dirty="0"/>
                <a:t>- intelligent PET insert design</a:t>
              </a:r>
            </a:p>
          </p:txBody>
        </p:sp>
      </p:grpSp>
      <p:grpSp>
        <p:nvGrpSpPr>
          <p:cNvPr id="3" name="Gruppierung 13"/>
          <p:cNvGrpSpPr>
            <a:grpSpLocks/>
          </p:cNvGrpSpPr>
          <p:nvPr/>
        </p:nvGrpSpPr>
        <p:grpSpPr bwMode="auto">
          <a:xfrm>
            <a:off x="6264275" y="2362200"/>
            <a:ext cx="2854325" cy="1555750"/>
            <a:chOff x="6264175" y="2362200"/>
            <a:chExt cx="2855011" cy="1556424"/>
          </a:xfrm>
        </p:grpSpPr>
        <p:sp>
          <p:nvSpPr>
            <p:cNvPr id="30728" name="Geschweifte Klammer rechts 7"/>
            <p:cNvSpPr>
              <a:spLocks/>
            </p:cNvSpPr>
            <p:nvPr/>
          </p:nvSpPr>
          <p:spPr bwMode="auto">
            <a:xfrm>
              <a:off x="6264175" y="2362200"/>
              <a:ext cx="228600" cy="1556424"/>
            </a:xfrm>
            <a:prstGeom prst="rightBrace">
              <a:avLst>
                <a:gd name="adj1" fmla="val 8322"/>
                <a:gd name="adj2" fmla="val 50000"/>
              </a:avLst>
            </a:prstGeom>
            <a:noFill/>
            <a:ln w="25400">
              <a:solidFill>
                <a:schemeClr val="tx1"/>
              </a:solidFill>
              <a:round/>
              <a:headEnd/>
              <a:tailEnd/>
            </a:ln>
          </p:spPr>
          <p:txBody>
            <a:bodyPr/>
            <a:lstStyle/>
            <a:p>
              <a:pPr eaLnBrk="0" hangingPunct="0"/>
              <a:endParaRPr lang="en-US"/>
            </a:p>
          </p:txBody>
        </p:sp>
        <p:sp>
          <p:nvSpPr>
            <p:cNvPr id="30729" name="Textfeld 8"/>
            <p:cNvSpPr txBox="1">
              <a:spLocks noChangeArrowheads="1"/>
            </p:cNvSpPr>
            <p:nvPr/>
          </p:nvSpPr>
          <p:spPr bwMode="auto">
            <a:xfrm>
              <a:off x="6553591" y="2446310"/>
              <a:ext cx="2565595" cy="1384995"/>
            </a:xfrm>
            <a:prstGeom prst="rect">
              <a:avLst/>
            </a:prstGeom>
            <a:solidFill>
              <a:srgbClr val="CCFFCC"/>
            </a:solidFill>
            <a:ln w="9525">
              <a:noFill/>
              <a:miter lim="800000"/>
              <a:headEnd/>
              <a:tailEnd/>
            </a:ln>
          </p:spPr>
          <p:txBody>
            <a:bodyPr>
              <a:spAutoFit/>
            </a:bodyPr>
            <a:lstStyle/>
            <a:p>
              <a:pPr algn="ctr" eaLnBrk="0" hangingPunct="0"/>
              <a:r>
                <a:rPr lang="en-US" sz="1400" dirty="0"/>
                <a:t>solved: </a:t>
              </a:r>
            </a:p>
            <a:p>
              <a:pPr algn="ctr" eaLnBrk="0" hangingPunct="0">
                <a:buFontTx/>
                <a:buChar char="-"/>
              </a:pPr>
              <a:r>
                <a:rPr lang="en-US" sz="1400" dirty="0"/>
                <a:t> non magnetic materials</a:t>
              </a:r>
            </a:p>
            <a:p>
              <a:pPr algn="ctr" eaLnBrk="0" hangingPunct="0">
                <a:buFontTx/>
                <a:buChar char="-"/>
              </a:pPr>
              <a:r>
                <a:rPr lang="en-US" sz="1400" dirty="0"/>
                <a:t> eddy current suppressing design </a:t>
              </a:r>
            </a:p>
            <a:p>
              <a:pPr algn="ctr" eaLnBrk="0" hangingPunct="0">
                <a:buFontTx/>
                <a:buChar char="-"/>
              </a:pPr>
              <a:r>
                <a:rPr lang="en-US" sz="1400" dirty="0"/>
                <a:t>SNR, B0, B1, stability not impaired</a:t>
              </a:r>
            </a:p>
          </p:txBody>
        </p:sp>
      </p:grpSp>
      <p:sp>
        <p:nvSpPr>
          <p:cNvPr id="52230" name="Text Box 2"/>
          <p:cNvSpPr txBox="1">
            <a:spLocks noChangeArrowheads="1"/>
          </p:cNvSpPr>
          <p:nvPr/>
        </p:nvSpPr>
        <p:spPr bwMode="auto">
          <a:xfrm>
            <a:off x="457200" y="223838"/>
            <a:ext cx="3468688" cy="461962"/>
          </a:xfrm>
          <a:prstGeom prst="rect">
            <a:avLst/>
          </a:prstGeom>
          <a:noFill/>
          <a:ln w="9525">
            <a:noFill/>
            <a:miter lim="800000"/>
            <a:headEnd/>
            <a:tailEnd/>
          </a:ln>
        </p:spPr>
        <p:txBody>
          <a:bodyPr wrap="non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0" hangingPunct="0">
              <a:defRPr/>
            </a:pPr>
            <a:r>
              <a:rPr lang="en-US" b="1" dirty="0" smtClean="0">
                <a:solidFill>
                  <a:srgbClr val="21549E"/>
                </a:solidFill>
                <a:latin typeface="+mj-lt"/>
              </a:rPr>
              <a:t>Challenges of PET/MR</a:t>
            </a:r>
          </a:p>
        </p:txBody>
      </p:sp>
    </p:spTree>
    <p:extLst>
      <p:ext uri="{BB962C8B-B14F-4D97-AF65-F5344CB8AC3E}">
        <p14:creationId xmlns:p14="http://schemas.microsoft.com/office/powerpoint/2010/main" val="15550691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30" name="Text Box 2"/>
          <p:cNvSpPr txBox="1">
            <a:spLocks noChangeArrowheads="1"/>
          </p:cNvSpPr>
          <p:nvPr/>
        </p:nvSpPr>
        <p:spPr bwMode="auto">
          <a:xfrm>
            <a:off x="457200" y="223838"/>
            <a:ext cx="2114681" cy="461665"/>
          </a:xfrm>
          <a:prstGeom prst="rect">
            <a:avLst/>
          </a:prstGeom>
          <a:noFill/>
          <a:ln w="9525">
            <a:noFill/>
            <a:miter lim="800000"/>
            <a:headEnd/>
            <a:tailEnd/>
          </a:ln>
        </p:spPr>
        <p:txBody>
          <a:bodyPr wrap="non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0" hangingPunct="0">
              <a:defRPr/>
            </a:pPr>
            <a:r>
              <a:rPr lang="en-US" b="1" dirty="0" smtClean="0">
                <a:solidFill>
                  <a:srgbClr val="21549E"/>
                </a:solidFill>
                <a:latin typeface="+mj-lt"/>
              </a:rPr>
              <a:t>MRI principle</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525" y="746125"/>
            <a:ext cx="8870950" cy="536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5975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Text Box 2"/>
          <p:cNvSpPr txBox="1">
            <a:spLocks noChangeArrowheads="1"/>
          </p:cNvSpPr>
          <p:nvPr/>
        </p:nvSpPr>
        <p:spPr bwMode="auto">
          <a:xfrm>
            <a:off x="414238" y="223838"/>
            <a:ext cx="67500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b="1" dirty="0">
                <a:solidFill>
                  <a:srgbClr val="3075B5"/>
                </a:solidFill>
                <a:latin typeface="+mj-lt"/>
              </a:rPr>
              <a:t>Homogeneity of the main magnetic field (B</a:t>
            </a:r>
            <a:r>
              <a:rPr lang="en-US" altLang="de-DE" b="1" baseline="-25000" dirty="0">
                <a:solidFill>
                  <a:srgbClr val="3075B5"/>
                </a:solidFill>
                <a:latin typeface="+mj-lt"/>
              </a:rPr>
              <a:t>0</a:t>
            </a:r>
            <a:r>
              <a:rPr lang="en-US" altLang="de-DE" b="1" dirty="0">
                <a:solidFill>
                  <a:srgbClr val="3075B5"/>
                </a:solidFill>
                <a:latin typeface="+mj-lt"/>
              </a:rPr>
              <a:t>)</a:t>
            </a:r>
          </a:p>
        </p:txBody>
      </p:sp>
      <p:sp>
        <p:nvSpPr>
          <p:cNvPr id="164867" name="Text Box 8"/>
          <p:cNvSpPr txBox="1">
            <a:spLocks noChangeArrowheads="1"/>
          </p:cNvSpPr>
          <p:nvPr/>
        </p:nvSpPr>
        <p:spPr bwMode="auto">
          <a:xfrm>
            <a:off x="1371600" y="5486400"/>
            <a:ext cx="6324600" cy="7302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ctr" eaLnBrk="1" hangingPunct="1"/>
            <a:r>
              <a:rPr lang="en-US" altLang="de-DE" sz="1400"/>
              <a:t>Differences are smaller than 0.5 ppm (3.5 µT @ 7 T) </a:t>
            </a:r>
          </a:p>
          <a:p>
            <a:pPr algn="ctr" eaLnBrk="1" hangingPunct="1"/>
            <a:r>
              <a:rPr lang="en-US" altLang="de-DE" sz="1400"/>
              <a:t>Specification of the MR: inhomogeneity &lt; 1 ppm in 11 cm dsv</a:t>
            </a:r>
          </a:p>
          <a:p>
            <a:pPr algn="ctr" eaLnBrk="1" hangingPunct="1"/>
            <a:r>
              <a:rPr lang="en-US" altLang="de-DE" sz="1400"/>
              <a:t>Spectroscopy: FWHM of Citrate-Signal 2.0 Hz -&gt; 2.2 Hz</a:t>
            </a:r>
          </a:p>
        </p:txBody>
      </p:sp>
      <p:sp>
        <p:nvSpPr>
          <p:cNvPr id="164868" name="Line 12"/>
          <p:cNvSpPr>
            <a:spLocks noChangeShapeType="1"/>
          </p:cNvSpPr>
          <p:nvPr/>
        </p:nvSpPr>
        <p:spPr bwMode="auto">
          <a:xfrm>
            <a:off x="1992313" y="5199063"/>
            <a:ext cx="1136650" cy="1587"/>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de-DE"/>
          </a:p>
        </p:txBody>
      </p:sp>
      <p:sp>
        <p:nvSpPr>
          <p:cNvPr id="164869" name="Line 13"/>
          <p:cNvSpPr>
            <a:spLocks noChangeShapeType="1"/>
          </p:cNvSpPr>
          <p:nvPr/>
        </p:nvSpPr>
        <p:spPr bwMode="auto">
          <a:xfrm>
            <a:off x="6026150" y="5197475"/>
            <a:ext cx="1136650" cy="1588"/>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de-DE"/>
          </a:p>
        </p:txBody>
      </p:sp>
      <p:sp>
        <p:nvSpPr>
          <p:cNvPr id="164870" name="Text Box 6"/>
          <p:cNvSpPr txBox="1">
            <a:spLocks noChangeArrowheads="1"/>
          </p:cNvSpPr>
          <p:nvPr/>
        </p:nvSpPr>
        <p:spPr bwMode="auto">
          <a:xfrm>
            <a:off x="3475038" y="1654175"/>
            <a:ext cx="639762" cy="30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spcBef>
                <a:spcPct val="50000"/>
              </a:spcBef>
            </a:pPr>
            <a:r>
              <a:rPr lang="de-DE" altLang="de-DE" sz="1400">
                <a:latin typeface="Helvetica" charset="0"/>
              </a:rPr>
              <a:t>µT</a:t>
            </a:r>
          </a:p>
        </p:txBody>
      </p:sp>
      <p:grpSp>
        <p:nvGrpSpPr>
          <p:cNvPr id="164871" name="Group 7"/>
          <p:cNvGrpSpPr>
            <a:grpSpLocks/>
          </p:cNvGrpSpPr>
          <p:nvPr/>
        </p:nvGrpSpPr>
        <p:grpSpPr bwMode="auto">
          <a:xfrm>
            <a:off x="1619250" y="1587500"/>
            <a:ext cx="6624638" cy="3898900"/>
            <a:chOff x="1020" y="1019"/>
            <a:chExt cx="4173" cy="2456"/>
          </a:xfrm>
        </p:grpSpPr>
        <p:sp>
          <p:nvSpPr>
            <p:cNvPr id="164872" name="Text Box 6"/>
            <p:cNvSpPr txBox="1">
              <a:spLocks noChangeArrowheads="1"/>
            </p:cNvSpPr>
            <p:nvPr/>
          </p:nvSpPr>
          <p:spPr bwMode="auto">
            <a:xfrm>
              <a:off x="1390" y="3302"/>
              <a:ext cx="492" cy="1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spcBef>
                  <a:spcPct val="50000"/>
                </a:spcBef>
              </a:pPr>
              <a:r>
                <a:rPr lang="de-DE" altLang="de-DE" sz="1200">
                  <a:latin typeface="Helvetica" charset="0"/>
                </a:rPr>
                <a:t>25 mm</a:t>
              </a:r>
            </a:p>
          </p:txBody>
        </p:sp>
        <p:sp>
          <p:nvSpPr>
            <p:cNvPr id="164873" name="Text Box 6"/>
            <p:cNvSpPr txBox="1">
              <a:spLocks noChangeArrowheads="1"/>
            </p:cNvSpPr>
            <p:nvPr/>
          </p:nvSpPr>
          <p:spPr bwMode="auto">
            <a:xfrm>
              <a:off x="3930" y="3302"/>
              <a:ext cx="492" cy="1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spcBef>
                  <a:spcPct val="50000"/>
                </a:spcBef>
              </a:pPr>
              <a:r>
                <a:rPr lang="de-DE" altLang="de-DE" sz="1200">
                  <a:latin typeface="Helvetica" charset="0"/>
                </a:rPr>
                <a:t>25 mm</a:t>
              </a:r>
            </a:p>
          </p:txBody>
        </p:sp>
        <p:sp>
          <p:nvSpPr>
            <p:cNvPr id="164874" name="Text Box 6"/>
            <p:cNvSpPr txBox="1">
              <a:spLocks noChangeArrowheads="1"/>
            </p:cNvSpPr>
            <p:nvPr/>
          </p:nvSpPr>
          <p:spPr bwMode="auto">
            <a:xfrm>
              <a:off x="3841" y="1019"/>
              <a:ext cx="806" cy="1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spcBef>
                  <a:spcPct val="50000"/>
                </a:spcBef>
              </a:pPr>
              <a:r>
                <a:rPr lang="de-DE" altLang="de-DE" sz="1400" b="1"/>
                <a:t>with PET</a:t>
              </a:r>
              <a:endParaRPr lang="de-DE" altLang="de-DE" sz="1400">
                <a:latin typeface="Helvetica" charset="0"/>
              </a:endParaRPr>
            </a:p>
          </p:txBody>
        </p:sp>
        <p:sp>
          <p:nvSpPr>
            <p:cNvPr id="164875" name="Text Box 7"/>
            <p:cNvSpPr txBox="1">
              <a:spLocks noChangeArrowheads="1"/>
            </p:cNvSpPr>
            <p:nvPr/>
          </p:nvSpPr>
          <p:spPr bwMode="auto">
            <a:xfrm>
              <a:off x="1194" y="1019"/>
              <a:ext cx="1015" cy="1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spcBef>
                  <a:spcPct val="50000"/>
                </a:spcBef>
              </a:pPr>
              <a:r>
                <a:rPr lang="de-DE" altLang="de-DE" sz="1400" b="1"/>
                <a:t>without PET</a:t>
              </a:r>
              <a:endParaRPr lang="de-DE" altLang="de-DE" sz="1400">
                <a:latin typeface="Helvetica" charset="0"/>
              </a:endParaRPr>
            </a:p>
          </p:txBody>
        </p:sp>
        <p:pic>
          <p:nvPicPr>
            <p:cNvPr id="164876" name="Picture 8" descr="colorba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4" y="1251"/>
              <a:ext cx="322" cy="2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877" name="Picture 9" descr="colorba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1" y="1251"/>
              <a:ext cx="320" cy="2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878" name="Picture 16" descr="ohne_db2010_snr10_cor_equa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0" y="1246"/>
              <a:ext cx="1086" cy="20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879" name="Picture 17" descr="cor_mit_snr10_db2010_equ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13" y="1246"/>
              <a:ext cx="1078" cy="20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880" name="Text Box 6"/>
            <p:cNvSpPr txBox="1">
              <a:spLocks noChangeArrowheads="1"/>
            </p:cNvSpPr>
            <p:nvPr/>
          </p:nvSpPr>
          <p:spPr bwMode="auto">
            <a:xfrm>
              <a:off x="4790" y="1063"/>
              <a:ext cx="403" cy="1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spcBef>
                  <a:spcPct val="50000"/>
                </a:spcBef>
              </a:pPr>
              <a:r>
                <a:rPr lang="de-DE" altLang="de-DE" sz="1400">
                  <a:latin typeface="Helvetica" charset="0"/>
                </a:rPr>
                <a:t>µT</a:t>
              </a:r>
            </a:p>
          </p:txBody>
        </p:sp>
      </p:grpSp>
      <p:sp>
        <p:nvSpPr>
          <p:cNvPr id="164881" name="Text Box 5"/>
          <p:cNvSpPr txBox="1">
            <a:spLocks noChangeArrowheads="1"/>
          </p:cNvSpPr>
          <p:nvPr/>
        </p:nvSpPr>
        <p:spPr bwMode="auto">
          <a:xfrm>
            <a:off x="228600" y="962025"/>
            <a:ext cx="8610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r>
              <a:rPr lang="en-US" altLang="de-DE" sz="1800"/>
              <a:t>50 ml phantom, gre sequence with two echo times, phase images, phase unwrapping</a:t>
            </a:r>
          </a:p>
        </p:txBody>
      </p:sp>
    </p:spTree>
    <p:extLst>
      <p:ext uri="{BB962C8B-B14F-4D97-AF65-F5344CB8AC3E}">
        <p14:creationId xmlns:p14="http://schemas.microsoft.com/office/powerpoint/2010/main" val="18032341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Text Box 2"/>
          <p:cNvSpPr txBox="1">
            <a:spLocks noChangeArrowheads="1"/>
          </p:cNvSpPr>
          <p:nvPr/>
        </p:nvSpPr>
        <p:spPr bwMode="auto">
          <a:xfrm>
            <a:off x="467544" y="235920"/>
            <a:ext cx="489428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altLang="de-DE" b="1" dirty="0">
                <a:solidFill>
                  <a:srgbClr val="3075B5"/>
                </a:solidFill>
                <a:latin typeface="+mj-lt"/>
              </a:rPr>
              <a:t>Homogeneity of the RF field (B</a:t>
            </a:r>
            <a:r>
              <a:rPr lang="en-US" altLang="de-DE" b="1" baseline="-25000" dirty="0">
                <a:solidFill>
                  <a:srgbClr val="3075B5"/>
                </a:solidFill>
                <a:latin typeface="+mj-lt"/>
              </a:rPr>
              <a:t>1</a:t>
            </a:r>
            <a:r>
              <a:rPr lang="en-US" altLang="de-DE" b="1" dirty="0">
                <a:solidFill>
                  <a:srgbClr val="3075B5"/>
                </a:solidFill>
                <a:latin typeface="+mj-lt"/>
              </a:rPr>
              <a:t>)</a:t>
            </a:r>
          </a:p>
        </p:txBody>
      </p:sp>
      <p:pic>
        <p:nvPicPr>
          <p:cNvPr id="166915" name="Picture 6" descr="flipangleamism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1600200"/>
            <a:ext cx="6767513" cy="384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6916" name="Text Box 5"/>
          <p:cNvSpPr txBox="1">
            <a:spLocks noChangeArrowheads="1"/>
          </p:cNvSpPr>
          <p:nvPr/>
        </p:nvSpPr>
        <p:spPr bwMode="auto">
          <a:xfrm>
            <a:off x="228600" y="962025"/>
            <a:ext cx="8610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r>
              <a:rPr lang="en-US" altLang="de-DE" sz="1800" dirty="0"/>
              <a:t>50 ml phantom, B1 field mapping sequence (</a:t>
            </a:r>
            <a:r>
              <a:rPr lang="en-US" altLang="de-DE" sz="1800" dirty="0" smtClean="0"/>
              <a:t>spin echo </a:t>
            </a:r>
            <a:r>
              <a:rPr lang="en-US" altLang="de-DE" sz="1800" dirty="0"/>
              <a:t>with two refocusing pulses), </a:t>
            </a:r>
          </a:p>
          <a:p>
            <a:pPr eaLnBrk="1" hangingPunct="1"/>
            <a:r>
              <a:rPr lang="en-US" altLang="de-DE" sz="1800" dirty="0" err="1"/>
              <a:t>Matlab</a:t>
            </a:r>
            <a:r>
              <a:rPr lang="en-US" altLang="de-DE" sz="1800" dirty="0"/>
              <a:t> data processing</a:t>
            </a:r>
          </a:p>
        </p:txBody>
      </p:sp>
      <p:sp>
        <p:nvSpPr>
          <p:cNvPr id="166917" name="Text Box 8"/>
          <p:cNvSpPr txBox="1">
            <a:spLocks noChangeArrowheads="1"/>
          </p:cNvSpPr>
          <p:nvPr/>
        </p:nvSpPr>
        <p:spPr bwMode="auto">
          <a:xfrm>
            <a:off x="1631950" y="5562600"/>
            <a:ext cx="6324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ctr" eaLnBrk="1" hangingPunct="1"/>
            <a:r>
              <a:rPr lang="en-US" altLang="de-DE" sz="1800"/>
              <a:t>Flip angle distribution is not influenced by the PET insert</a:t>
            </a:r>
          </a:p>
        </p:txBody>
      </p:sp>
    </p:spTree>
    <p:extLst>
      <p:ext uri="{BB962C8B-B14F-4D97-AF65-F5344CB8AC3E}">
        <p14:creationId xmlns:p14="http://schemas.microsoft.com/office/powerpoint/2010/main" val="98980981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ext Box 5"/>
          <p:cNvSpPr txBox="1">
            <a:spLocks noChangeArrowheads="1"/>
          </p:cNvSpPr>
          <p:nvPr/>
        </p:nvSpPr>
        <p:spPr bwMode="auto">
          <a:xfrm>
            <a:off x="228600" y="1104900"/>
            <a:ext cx="8610600" cy="5601533"/>
          </a:xfrm>
          <a:prstGeom prst="rect">
            <a:avLst/>
          </a:prstGeom>
          <a:noFill/>
          <a:ln w="9525">
            <a:noFill/>
            <a:miter lim="800000"/>
            <a:headEnd/>
            <a:tailEnd/>
          </a:ln>
        </p:spPr>
        <p:txBody>
          <a:bodyPr>
            <a:spAutoFit/>
          </a:bodyPr>
          <a:lstStyle/>
          <a:p>
            <a:pPr eaLnBrk="0" hangingPunct="0">
              <a:spcAft>
                <a:spcPts val="600"/>
              </a:spcAft>
              <a:buFont typeface="Arial" charset="0"/>
              <a:buChar char="•"/>
            </a:pPr>
            <a:r>
              <a:rPr lang="en-US" sz="1800" dirty="0">
                <a:solidFill>
                  <a:srgbClr val="21549E"/>
                </a:solidFill>
              </a:rPr>
              <a:t> Interference on PET:</a:t>
            </a:r>
          </a:p>
          <a:p>
            <a:pPr lvl="1" eaLnBrk="0" hangingPunct="0">
              <a:spcAft>
                <a:spcPts val="600"/>
              </a:spcAft>
              <a:buFont typeface="Symbol" pitchFamily="18" charset="2"/>
              <a:buChar char="-"/>
            </a:pPr>
            <a:r>
              <a:rPr lang="en-US" sz="1800" dirty="0"/>
              <a:t> Static magnetic field</a:t>
            </a:r>
          </a:p>
          <a:p>
            <a:pPr lvl="1" eaLnBrk="0" hangingPunct="0">
              <a:spcAft>
                <a:spcPts val="600"/>
              </a:spcAft>
              <a:buFont typeface="Symbol" pitchFamily="18" charset="2"/>
              <a:buChar char="-"/>
            </a:pPr>
            <a:r>
              <a:rPr lang="en-US" sz="1800" dirty="0"/>
              <a:t> Electromagnetic interference from RF and gradients</a:t>
            </a:r>
          </a:p>
          <a:p>
            <a:pPr eaLnBrk="0" hangingPunct="0">
              <a:spcAft>
                <a:spcPts val="600"/>
              </a:spcAft>
              <a:buFont typeface="Arial" charset="0"/>
              <a:buChar char="•"/>
            </a:pPr>
            <a:r>
              <a:rPr lang="en-US" sz="1800" dirty="0">
                <a:solidFill>
                  <a:srgbClr val="21549E"/>
                </a:solidFill>
              </a:rPr>
              <a:t> Interference on MR:</a:t>
            </a:r>
          </a:p>
          <a:p>
            <a:pPr lvl="1" eaLnBrk="0" hangingPunct="0">
              <a:spcAft>
                <a:spcPts val="600"/>
              </a:spcAft>
              <a:buFont typeface="Symbol" pitchFamily="18" charset="2"/>
              <a:buChar char="-"/>
            </a:pPr>
            <a:r>
              <a:rPr lang="en-US" sz="1800" dirty="0"/>
              <a:t> Maintaining magnetic field homogeneity</a:t>
            </a:r>
          </a:p>
          <a:p>
            <a:pPr lvl="1" eaLnBrk="0" hangingPunct="0">
              <a:spcAft>
                <a:spcPts val="600"/>
              </a:spcAft>
              <a:buFont typeface="Symbol" pitchFamily="18" charset="2"/>
              <a:buChar char="-"/>
            </a:pPr>
            <a:r>
              <a:rPr lang="en-US" sz="1800" dirty="0"/>
              <a:t> Electromagnetic radiation from the PET electronics</a:t>
            </a:r>
          </a:p>
          <a:p>
            <a:pPr lvl="1" eaLnBrk="0" hangingPunct="0">
              <a:spcAft>
                <a:spcPts val="600"/>
              </a:spcAft>
              <a:buFont typeface="Symbol" pitchFamily="18" charset="2"/>
              <a:buChar char="-"/>
            </a:pPr>
            <a:r>
              <a:rPr lang="en-US" sz="1800" dirty="0"/>
              <a:t> Eddy currents</a:t>
            </a:r>
          </a:p>
          <a:p>
            <a:pPr lvl="1" eaLnBrk="0" hangingPunct="0">
              <a:spcAft>
                <a:spcPts val="600"/>
              </a:spcAft>
              <a:buFont typeface="Symbol" pitchFamily="18" charset="2"/>
              <a:buChar char="-"/>
            </a:pPr>
            <a:r>
              <a:rPr lang="en-US" sz="1800" dirty="0"/>
              <a:t> Susceptibility artifacts</a:t>
            </a:r>
          </a:p>
          <a:p>
            <a:pPr eaLnBrk="0" hangingPunct="0">
              <a:spcAft>
                <a:spcPts val="600"/>
              </a:spcAft>
              <a:buFont typeface="Arial" charset="0"/>
              <a:buChar char="•"/>
            </a:pPr>
            <a:r>
              <a:rPr lang="en-US" sz="1800" dirty="0">
                <a:solidFill>
                  <a:srgbClr val="21549E"/>
                </a:solidFill>
              </a:rPr>
              <a:t> General challenges:</a:t>
            </a:r>
          </a:p>
          <a:p>
            <a:pPr lvl="1" eaLnBrk="0" hangingPunct="0">
              <a:spcAft>
                <a:spcPts val="600"/>
              </a:spcAft>
              <a:buFont typeface="Symbol" pitchFamily="18" charset="2"/>
              <a:buChar char="-"/>
            </a:pPr>
            <a:r>
              <a:rPr lang="en-US" sz="1800" dirty="0"/>
              <a:t> Space</a:t>
            </a:r>
          </a:p>
          <a:p>
            <a:pPr lvl="1" eaLnBrk="0" hangingPunct="0">
              <a:spcAft>
                <a:spcPts val="600"/>
              </a:spcAft>
              <a:buFont typeface="Symbol" pitchFamily="18" charset="2"/>
              <a:buChar char="-"/>
            </a:pPr>
            <a:r>
              <a:rPr lang="en-US" sz="1800" dirty="0"/>
              <a:t> Environmental factors (temperature, vibration</a:t>
            </a:r>
            <a:r>
              <a:rPr lang="de-DE" sz="1800" dirty="0"/>
              <a:t>…)</a:t>
            </a:r>
            <a:endParaRPr lang="en-US" sz="1800" dirty="0"/>
          </a:p>
          <a:p>
            <a:pPr lvl="1" eaLnBrk="0" hangingPunct="0">
              <a:spcAft>
                <a:spcPts val="600"/>
              </a:spcAft>
              <a:buFont typeface="Symbol" pitchFamily="18" charset="2"/>
              <a:buChar char="-"/>
            </a:pPr>
            <a:r>
              <a:rPr lang="en-US" sz="1800" dirty="0"/>
              <a:t> Attenuation correction for PET </a:t>
            </a:r>
            <a:r>
              <a:rPr lang="en-US" sz="1800" dirty="0" smtClean="0"/>
              <a:t>data</a:t>
            </a:r>
          </a:p>
          <a:p>
            <a:pPr lvl="1" eaLnBrk="0" hangingPunct="0">
              <a:spcAft>
                <a:spcPts val="600"/>
              </a:spcAft>
              <a:buFont typeface="Symbol" pitchFamily="18" charset="2"/>
              <a:buChar char="-"/>
            </a:pPr>
            <a:r>
              <a:rPr lang="en-US" sz="1800" dirty="0"/>
              <a:t> </a:t>
            </a:r>
            <a:r>
              <a:rPr lang="en-US" sz="1800" dirty="0" smtClean="0"/>
              <a:t>Optimized workflows (clinical applications)</a:t>
            </a:r>
            <a:endParaRPr lang="en-US" sz="1800" dirty="0"/>
          </a:p>
          <a:p>
            <a:pPr lvl="1" eaLnBrk="0" hangingPunct="0">
              <a:spcAft>
                <a:spcPts val="600"/>
              </a:spcAft>
            </a:pPr>
            <a:endParaRPr lang="en-US" sz="1800" dirty="0"/>
          </a:p>
          <a:p>
            <a:pPr eaLnBrk="0" hangingPunct="0"/>
            <a:endParaRPr lang="en-US" sz="1800" dirty="0"/>
          </a:p>
          <a:p>
            <a:pPr eaLnBrk="0" hangingPunct="0">
              <a:buFontTx/>
              <a:buChar char="•"/>
            </a:pPr>
            <a:endParaRPr lang="de-DE" sz="1800" dirty="0"/>
          </a:p>
        </p:txBody>
      </p:sp>
      <p:grpSp>
        <p:nvGrpSpPr>
          <p:cNvPr id="2" name="Gruppierung 14"/>
          <p:cNvGrpSpPr>
            <a:grpSpLocks/>
          </p:cNvGrpSpPr>
          <p:nvPr/>
        </p:nvGrpSpPr>
        <p:grpSpPr bwMode="auto">
          <a:xfrm>
            <a:off x="6248400" y="1219200"/>
            <a:ext cx="2862263" cy="838200"/>
            <a:chOff x="6248400" y="1219200"/>
            <a:chExt cx="2861960" cy="838200"/>
          </a:xfrm>
        </p:grpSpPr>
        <p:sp>
          <p:nvSpPr>
            <p:cNvPr id="30730" name="Geschweifte Klammer rechts 3"/>
            <p:cNvSpPr>
              <a:spLocks/>
            </p:cNvSpPr>
            <p:nvPr/>
          </p:nvSpPr>
          <p:spPr bwMode="auto">
            <a:xfrm>
              <a:off x="6248400" y="1219200"/>
              <a:ext cx="228600" cy="838200"/>
            </a:xfrm>
            <a:prstGeom prst="rightBrace">
              <a:avLst>
                <a:gd name="adj1" fmla="val 8335"/>
                <a:gd name="adj2" fmla="val 50000"/>
              </a:avLst>
            </a:prstGeom>
            <a:noFill/>
            <a:ln w="25400">
              <a:solidFill>
                <a:schemeClr val="tx1"/>
              </a:solidFill>
              <a:round/>
              <a:headEnd/>
              <a:tailEnd/>
            </a:ln>
          </p:spPr>
          <p:txBody>
            <a:bodyPr/>
            <a:lstStyle/>
            <a:p>
              <a:pPr eaLnBrk="0" hangingPunct="0"/>
              <a:endParaRPr lang="en-US"/>
            </a:p>
          </p:txBody>
        </p:sp>
        <p:sp>
          <p:nvSpPr>
            <p:cNvPr id="30731" name="Textfeld 4"/>
            <p:cNvSpPr txBox="1">
              <a:spLocks noChangeArrowheads="1"/>
            </p:cNvSpPr>
            <p:nvPr/>
          </p:nvSpPr>
          <p:spPr bwMode="auto">
            <a:xfrm>
              <a:off x="6561931" y="1272672"/>
              <a:ext cx="2548429" cy="738664"/>
            </a:xfrm>
            <a:prstGeom prst="rect">
              <a:avLst/>
            </a:prstGeom>
            <a:solidFill>
              <a:srgbClr val="CCFFCC"/>
            </a:solidFill>
            <a:ln w="9525">
              <a:noFill/>
              <a:miter lim="800000"/>
              <a:headEnd/>
              <a:tailEnd/>
            </a:ln>
          </p:spPr>
          <p:txBody>
            <a:bodyPr>
              <a:spAutoFit/>
            </a:bodyPr>
            <a:lstStyle/>
            <a:p>
              <a:pPr algn="ctr" eaLnBrk="0" hangingPunct="0"/>
              <a:r>
                <a:rPr lang="en-US" sz="1400" dirty="0"/>
                <a:t>solved: </a:t>
              </a:r>
            </a:p>
            <a:p>
              <a:pPr algn="ctr" eaLnBrk="0" hangingPunct="0"/>
              <a:r>
                <a:rPr lang="en-US" sz="1400" dirty="0"/>
                <a:t>- new detector technology</a:t>
              </a:r>
            </a:p>
            <a:p>
              <a:pPr algn="ctr" eaLnBrk="0" hangingPunct="0"/>
              <a:r>
                <a:rPr lang="en-US" sz="1400" dirty="0"/>
                <a:t>- intelligent PET insert design</a:t>
              </a:r>
            </a:p>
          </p:txBody>
        </p:sp>
      </p:grpSp>
      <p:grpSp>
        <p:nvGrpSpPr>
          <p:cNvPr id="3" name="Gruppierung 13"/>
          <p:cNvGrpSpPr>
            <a:grpSpLocks/>
          </p:cNvGrpSpPr>
          <p:nvPr/>
        </p:nvGrpSpPr>
        <p:grpSpPr bwMode="auto">
          <a:xfrm>
            <a:off x="6264275" y="2362200"/>
            <a:ext cx="2854325" cy="1555750"/>
            <a:chOff x="6264175" y="2362200"/>
            <a:chExt cx="2855011" cy="1556424"/>
          </a:xfrm>
        </p:grpSpPr>
        <p:sp>
          <p:nvSpPr>
            <p:cNvPr id="30728" name="Geschweifte Klammer rechts 7"/>
            <p:cNvSpPr>
              <a:spLocks/>
            </p:cNvSpPr>
            <p:nvPr/>
          </p:nvSpPr>
          <p:spPr bwMode="auto">
            <a:xfrm>
              <a:off x="6264175" y="2362200"/>
              <a:ext cx="228600" cy="1556424"/>
            </a:xfrm>
            <a:prstGeom prst="rightBrace">
              <a:avLst>
                <a:gd name="adj1" fmla="val 8322"/>
                <a:gd name="adj2" fmla="val 50000"/>
              </a:avLst>
            </a:prstGeom>
            <a:noFill/>
            <a:ln w="25400">
              <a:solidFill>
                <a:schemeClr val="tx1"/>
              </a:solidFill>
              <a:round/>
              <a:headEnd/>
              <a:tailEnd/>
            </a:ln>
          </p:spPr>
          <p:txBody>
            <a:bodyPr/>
            <a:lstStyle/>
            <a:p>
              <a:pPr eaLnBrk="0" hangingPunct="0"/>
              <a:endParaRPr lang="en-US"/>
            </a:p>
          </p:txBody>
        </p:sp>
        <p:sp>
          <p:nvSpPr>
            <p:cNvPr id="30729" name="Textfeld 8"/>
            <p:cNvSpPr txBox="1">
              <a:spLocks noChangeArrowheads="1"/>
            </p:cNvSpPr>
            <p:nvPr/>
          </p:nvSpPr>
          <p:spPr bwMode="auto">
            <a:xfrm>
              <a:off x="6553591" y="2446310"/>
              <a:ext cx="2565595" cy="1384995"/>
            </a:xfrm>
            <a:prstGeom prst="rect">
              <a:avLst/>
            </a:prstGeom>
            <a:solidFill>
              <a:srgbClr val="CCFFCC"/>
            </a:solidFill>
            <a:ln w="9525">
              <a:noFill/>
              <a:miter lim="800000"/>
              <a:headEnd/>
              <a:tailEnd/>
            </a:ln>
          </p:spPr>
          <p:txBody>
            <a:bodyPr>
              <a:spAutoFit/>
            </a:bodyPr>
            <a:lstStyle/>
            <a:p>
              <a:pPr algn="ctr" eaLnBrk="0" hangingPunct="0"/>
              <a:r>
                <a:rPr lang="en-US" sz="1400" dirty="0"/>
                <a:t>solved: </a:t>
              </a:r>
            </a:p>
            <a:p>
              <a:pPr algn="ctr" eaLnBrk="0" hangingPunct="0">
                <a:buFontTx/>
                <a:buChar char="-"/>
              </a:pPr>
              <a:r>
                <a:rPr lang="en-US" sz="1400" dirty="0"/>
                <a:t> non magnetic materials</a:t>
              </a:r>
            </a:p>
            <a:p>
              <a:pPr algn="ctr" eaLnBrk="0" hangingPunct="0">
                <a:buFontTx/>
                <a:buChar char="-"/>
              </a:pPr>
              <a:r>
                <a:rPr lang="en-US" sz="1400" dirty="0"/>
                <a:t> eddy current suppressing design </a:t>
              </a:r>
            </a:p>
            <a:p>
              <a:pPr algn="ctr" eaLnBrk="0" hangingPunct="0">
                <a:buFontTx/>
                <a:buChar char="-"/>
              </a:pPr>
              <a:r>
                <a:rPr lang="en-US" sz="1400" dirty="0"/>
                <a:t>SNR, B0, B1, stability not impaired</a:t>
              </a:r>
            </a:p>
          </p:txBody>
        </p:sp>
      </p:grpSp>
      <p:grpSp>
        <p:nvGrpSpPr>
          <p:cNvPr id="4" name="Gruppierung 12"/>
          <p:cNvGrpSpPr>
            <a:grpSpLocks/>
          </p:cNvGrpSpPr>
          <p:nvPr/>
        </p:nvGrpSpPr>
        <p:grpSpPr bwMode="auto">
          <a:xfrm>
            <a:off x="6248400" y="4191000"/>
            <a:ext cx="2870200" cy="1555750"/>
            <a:chOff x="6248400" y="4191000"/>
            <a:chExt cx="2870786" cy="1556424"/>
          </a:xfrm>
        </p:grpSpPr>
        <p:sp>
          <p:nvSpPr>
            <p:cNvPr id="30726" name="Geschweifte Klammer rechts 10"/>
            <p:cNvSpPr>
              <a:spLocks/>
            </p:cNvSpPr>
            <p:nvPr/>
          </p:nvSpPr>
          <p:spPr bwMode="auto">
            <a:xfrm>
              <a:off x="6248400" y="4191000"/>
              <a:ext cx="228600" cy="1556424"/>
            </a:xfrm>
            <a:prstGeom prst="rightBrace">
              <a:avLst>
                <a:gd name="adj1" fmla="val 8322"/>
                <a:gd name="adj2" fmla="val 50000"/>
              </a:avLst>
            </a:prstGeom>
            <a:noFill/>
            <a:ln w="25400">
              <a:solidFill>
                <a:schemeClr val="tx1"/>
              </a:solidFill>
              <a:round/>
              <a:headEnd/>
              <a:tailEnd/>
            </a:ln>
          </p:spPr>
          <p:txBody>
            <a:bodyPr/>
            <a:lstStyle/>
            <a:p>
              <a:pPr eaLnBrk="0" hangingPunct="0"/>
              <a:endParaRPr lang="en-US"/>
            </a:p>
          </p:txBody>
        </p:sp>
        <p:sp>
          <p:nvSpPr>
            <p:cNvPr id="30727" name="Textfeld 11"/>
            <p:cNvSpPr txBox="1">
              <a:spLocks noChangeArrowheads="1"/>
            </p:cNvSpPr>
            <p:nvPr/>
          </p:nvSpPr>
          <p:spPr bwMode="auto">
            <a:xfrm>
              <a:off x="6553262" y="4487991"/>
              <a:ext cx="2565924" cy="954520"/>
            </a:xfrm>
            <a:prstGeom prst="rect">
              <a:avLst/>
            </a:prstGeom>
            <a:solidFill>
              <a:srgbClr val="CCFFCC"/>
            </a:solidFill>
            <a:ln w="9525">
              <a:noFill/>
              <a:miter lim="800000"/>
              <a:headEnd/>
              <a:tailEnd/>
            </a:ln>
          </p:spPr>
          <p:txBody>
            <a:bodyPr>
              <a:spAutoFit/>
            </a:bodyPr>
            <a:lstStyle/>
            <a:p>
              <a:pPr algn="ctr" eaLnBrk="0" hangingPunct="0"/>
              <a:r>
                <a:rPr lang="en-US" sz="1400" dirty="0"/>
                <a:t>partially solved: </a:t>
              </a:r>
            </a:p>
            <a:p>
              <a:pPr algn="ctr" eaLnBrk="0" hangingPunct="0">
                <a:buFontTx/>
                <a:buChar char="-"/>
              </a:pPr>
              <a:r>
                <a:rPr lang="en-US" sz="1400" dirty="0"/>
                <a:t> reduced bore size</a:t>
              </a:r>
            </a:p>
            <a:p>
              <a:pPr algn="ctr" eaLnBrk="0" hangingPunct="0">
                <a:buFontTx/>
                <a:buChar char="-"/>
              </a:pPr>
              <a:r>
                <a:rPr lang="en-US" sz="1400" dirty="0"/>
                <a:t> MR based AC in </a:t>
              </a:r>
              <a:r>
                <a:rPr lang="en-US" sz="1400" dirty="0" smtClean="0"/>
                <a:t>progress</a:t>
              </a:r>
            </a:p>
            <a:p>
              <a:pPr algn="ctr" eaLnBrk="0" hangingPunct="0">
                <a:buFontTx/>
                <a:buChar char="-"/>
              </a:pPr>
              <a:r>
                <a:rPr lang="en-US" sz="1400" dirty="0"/>
                <a:t> </a:t>
              </a:r>
              <a:r>
                <a:rPr lang="en-US" sz="1400" dirty="0" smtClean="0"/>
                <a:t>workflow suggestions</a:t>
              </a:r>
              <a:endParaRPr lang="en-US" sz="1400" dirty="0"/>
            </a:p>
          </p:txBody>
        </p:sp>
      </p:grpSp>
      <p:sp>
        <p:nvSpPr>
          <p:cNvPr id="52230" name="Text Box 2"/>
          <p:cNvSpPr txBox="1">
            <a:spLocks noChangeArrowheads="1"/>
          </p:cNvSpPr>
          <p:nvPr/>
        </p:nvSpPr>
        <p:spPr bwMode="auto">
          <a:xfrm>
            <a:off x="457200" y="223838"/>
            <a:ext cx="3468688" cy="461962"/>
          </a:xfrm>
          <a:prstGeom prst="rect">
            <a:avLst/>
          </a:prstGeom>
          <a:noFill/>
          <a:ln w="9525">
            <a:noFill/>
            <a:miter lim="800000"/>
            <a:headEnd/>
            <a:tailEnd/>
          </a:ln>
        </p:spPr>
        <p:txBody>
          <a:bodyPr wrap="non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0" hangingPunct="0">
              <a:defRPr/>
            </a:pPr>
            <a:r>
              <a:rPr lang="en-US" b="1" dirty="0" smtClean="0">
                <a:solidFill>
                  <a:srgbClr val="21549E"/>
                </a:solidFill>
                <a:latin typeface="+mj-lt"/>
              </a:rPr>
              <a:t>Challenges of PET/MR</a:t>
            </a:r>
          </a:p>
        </p:txBody>
      </p:sp>
    </p:spTree>
    <p:extLst>
      <p:ext uri="{BB962C8B-B14F-4D97-AF65-F5344CB8AC3E}">
        <p14:creationId xmlns:p14="http://schemas.microsoft.com/office/powerpoint/2010/main" val="10502580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2"/>
          <p:cNvSpPr txBox="1">
            <a:spLocks noChangeArrowheads="1"/>
          </p:cNvSpPr>
          <p:nvPr/>
        </p:nvSpPr>
        <p:spPr bwMode="auto">
          <a:xfrm>
            <a:off x="457200" y="223838"/>
            <a:ext cx="4803775" cy="461962"/>
          </a:xfrm>
          <a:prstGeom prst="rect">
            <a:avLst/>
          </a:prstGeom>
          <a:noFill/>
          <a:ln w="9525">
            <a:noFill/>
            <a:miter lim="800000"/>
            <a:headEnd/>
            <a:tailEnd/>
          </a:ln>
        </p:spPr>
        <p:txBody>
          <a:bodyPr wrap="non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defRPr/>
            </a:pPr>
            <a:r>
              <a:rPr lang="en-US" b="1" smtClean="0">
                <a:solidFill>
                  <a:srgbClr val="21549E"/>
                </a:solidFill>
                <a:effectLst>
                  <a:outerShdw blurRad="38100" dist="38100" dir="2700000" algn="tl">
                    <a:srgbClr val="DDDDDD"/>
                  </a:outerShdw>
                </a:effectLst>
                <a:latin typeface="Lucida Sans Unicode" charset="0"/>
              </a:rPr>
              <a:t>PET/MR System Configurations</a:t>
            </a:r>
          </a:p>
        </p:txBody>
      </p:sp>
      <p:pic>
        <p:nvPicPr>
          <p:cNvPr id="21506" name="Bild 18" descr="Realizations_spaced.t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5000" y="1122363"/>
            <a:ext cx="7920038" cy="475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uppierung 39"/>
          <p:cNvGrpSpPr>
            <a:grpSpLocks/>
          </p:cNvGrpSpPr>
          <p:nvPr/>
        </p:nvGrpSpPr>
        <p:grpSpPr bwMode="auto">
          <a:xfrm>
            <a:off x="635000" y="741363"/>
            <a:ext cx="2133600" cy="2590800"/>
            <a:chOff x="634830" y="990600"/>
            <a:chExt cx="2133600" cy="2590800"/>
          </a:xfrm>
        </p:grpSpPr>
        <p:sp>
          <p:nvSpPr>
            <p:cNvPr id="21534" name="Text Box 48"/>
            <p:cNvSpPr txBox="1">
              <a:spLocks noChangeArrowheads="1"/>
            </p:cNvSpPr>
            <p:nvPr/>
          </p:nvSpPr>
          <p:spPr bwMode="auto">
            <a:xfrm>
              <a:off x="1373180" y="1022068"/>
              <a:ext cx="85344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MS PGothic" charset="0"/>
                  <a:cs typeface="MS PGothic" charset="0"/>
                </a:defRPr>
              </a:lvl1pPr>
              <a:lvl2pPr marL="742950" indent="-285750">
                <a:defRPr sz="2400">
                  <a:solidFill>
                    <a:schemeClr val="tx1"/>
                  </a:solidFill>
                  <a:latin typeface="Arial" charset="0"/>
                  <a:ea typeface="MS PGothic" charset="0"/>
                  <a:cs typeface="MS PGothic" charset="0"/>
                </a:defRPr>
              </a:lvl2pPr>
              <a:lvl3pPr marL="1143000" indent="-228600">
                <a:defRPr sz="2400">
                  <a:solidFill>
                    <a:schemeClr val="tx1"/>
                  </a:solidFill>
                  <a:latin typeface="Arial" charset="0"/>
                  <a:ea typeface="MS PGothic" charset="0"/>
                  <a:cs typeface="MS PGothic" charset="0"/>
                </a:defRPr>
              </a:lvl3pPr>
              <a:lvl4pPr marL="1600200" indent="-228600">
                <a:defRPr sz="2400">
                  <a:solidFill>
                    <a:schemeClr val="tx1"/>
                  </a:solidFill>
                  <a:latin typeface="Arial" charset="0"/>
                  <a:ea typeface="MS PGothic" charset="0"/>
                  <a:cs typeface="MS PGothic" charset="0"/>
                </a:defRPr>
              </a:lvl4pPr>
              <a:lvl5pPr marL="2057400" indent="-22860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spcBef>
                  <a:spcPct val="50000"/>
                </a:spcBef>
              </a:pPr>
              <a:r>
                <a:rPr lang="en-US" altLang="ko-KR" sz="1200">
                  <a:solidFill>
                    <a:srgbClr val="000000"/>
                  </a:solidFill>
                </a:rPr>
                <a:t>Philips</a:t>
              </a:r>
            </a:p>
          </p:txBody>
        </p:sp>
        <p:grpSp>
          <p:nvGrpSpPr>
            <p:cNvPr id="21535" name="Gruppierung 20"/>
            <p:cNvGrpSpPr>
              <a:grpSpLocks/>
            </p:cNvGrpSpPr>
            <p:nvPr/>
          </p:nvGrpSpPr>
          <p:grpSpPr bwMode="auto">
            <a:xfrm>
              <a:off x="634830" y="990600"/>
              <a:ext cx="2133600" cy="2590800"/>
              <a:chOff x="762000" y="990600"/>
              <a:chExt cx="2133600" cy="2590800"/>
            </a:xfrm>
          </p:grpSpPr>
          <p:sp>
            <p:nvSpPr>
              <p:cNvPr id="21536" name="Rechteck 9"/>
              <p:cNvSpPr>
                <a:spLocks noChangeArrowheads="1"/>
              </p:cNvSpPr>
              <p:nvPr/>
            </p:nvSpPr>
            <p:spPr bwMode="auto">
              <a:xfrm>
                <a:off x="762000" y="990600"/>
                <a:ext cx="2133600" cy="381000"/>
              </a:xfrm>
              <a:prstGeom prst="rect">
                <a:avLst/>
              </a:prstGeom>
              <a:noFill/>
              <a:ln w="9525">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solidFill>
                    <a:srgbClr val="000000"/>
                  </a:solidFill>
                </a:endParaRPr>
              </a:p>
            </p:txBody>
          </p:sp>
          <p:sp>
            <p:nvSpPr>
              <p:cNvPr id="21537" name="Rechteck 19"/>
              <p:cNvSpPr>
                <a:spLocks noChangeArrowheads="1"/>
              </p:cNvSpPr>
              <p:nvPr/>
            </p:nvSpPr>
            <p:spPr bwMode="auto">
              <a:xfrm>
                <a:off x="762000" y="990600"/>
                <a:ext cx="2133600" cy="2590800"/>
              </a:xfrm>
              <a:prstGeom prst="rect">
                <a:avLst/>
              </a:prstGeom>
              <a:noFill/>
              <a:ln w="9525">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solidFill>
                    <a:srgbClr val="000000"/>
                  </a:solidFill>
                </a:endParaRPr>
              </a:p>
            </p:txBody>
          </p:sp>
        </p:grpSp>
      </p:grpSp>
      <p:grpSp>
        <p:nvGrpSpPr>
          <p:cNvPr id="4" name="Gruppierung 40"/>
          <p:cNvGrpSpPr>
            <a:grpSpLocks/>
          </p:cNvGrpSpPr>
          <p:nvPr/>
        </p:nvGrpSpPr>
        <p:grpSpPr bwMode="auto">
          <a:xfrm>
            <a:off x="3673475" y="698500"/>
            <a:ext cx="2133600" cy="2633663"/>
            <a:chOff x="3673910" y="948044"/>
            <a:chExt cx="2133600" cy="2633356"/>
          </a:xfrm>
        </p:grpSpPr>
        <p:sp>
          <p:nvSpPr>
            <p:cNvPr id="21530" name="Text Box 48"/>
            <p:cNvSpPr txBox="1">
              <a:spLocks noChangeArrowheads="1"/>
            </p:cNvSpPr>
            <p:nvPr/>
          </p:nvSpPr>
          <p:spPr bwMode="auto">
            <a:xfrm>
              <a:off x="3810000" y="948044"/>
              <a:ext cx="1905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MS PGothic" charset="0"/>
                  <a:cs typeface="MS PGothic" charset="0"/>
                </a:defRPr>
              </a:lvl1pPr>
              <a:lvl2pPr marL="742950" indent="-285750">
                <a:defRPr sz="2400">
                  <a:solidFill>
                    <a:schemeClr val="tx1"/>
                  </a:solidFill>
                  <a:latin typeface="Arial" charset="0"/>
                  <a:ea typeface="MS PGothic" charset="0"/>
                  <a:cs typeface="MS PGothic" charset="0"/>
                </a:defRPr>
              </a:lvl2pPr>
              <a:lvl3pPr marL="1143000" indent="-228600">
                <a:defRPr sz="2400">
                  <a:solidFill>
                    <a:schemeClr val="tx1"/>
                  </a:solidFill>
                  <a:latin typeface="Arial" charset="0"/>
                  <a:ea typeface="MS PGothic" charset="0"/>
                  <a:cs typeface="MS PGothic" charset="0"/>
                </a:defRPr>
              </a:lvl3pPr>
              <a:lvl4pPr marL="1600200" indent="-228600">
                <a:defRPr sz="2400">
                  <a:solidFill>
                    <a:schemeClr val="tx1"/>
                  </a:solidFill>
                  <a:latin typeface="Arial" charset="0"/>
                  <a:ea typeface="MS PGothic" charset="0"/>
                  <a:cs typeface="MS PGothic" charset="0"/>
                </a:defRPr>
              </a:lvl4pPr>
              <a:lvl5pPr marL="2057400" indent="-22860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a:spcBef>
                  <a:spcPct val="50000"/>
                </a:spcBef>
              </a:pPr>
              <a:r>
                <a:rPr lang="en-US" altLang="ko-KR" sz="1200">
                  <a:solidFill>
                    <a:srgbClr val="000000"/>
                  </a:solidFill>
                </a:rPr>
                <a:t>King’s College London, West Virginia Univ. </a:t>
              </a:r>
            </a:p>
          </p:txBody>
        </p:sp>
        <p:grpSp>
          <p:nvGrpSpPr>
            <p:cNvPr id="21531" name="Gruppierung 21"/>
            <p:cNvGrpSpPr>
              <a:grpSpLocks/>
            </p:cNvGrpSpPr>
            <p:nvPr/>
          </p:nvGrpSpPr>
          <p:grpSpPr bwMode="auto">
            <a:xfrm>
              <a:off x="3673910" y="990600"/>
              <a:ext cx="2133600" cy="2590800"/>
              <a:chOff x="762000" y="990600"/>
              <a:chExt cx="2133600" cy="2590800"/>
            </a:xfrm>
          </p:grpSpPr>
          <p:sp>
            <p:nvSpPr>
              <p:cNvPr id="21532" name="Rechteck 22"/>
              <p:cNvSpPr>
                <a:spLocks noChangeArrowheads="1"/>
              </p:cNvSpPr>
              <p:nvPr/>
            </p:nvSpPr>
            <p:spPr bwMode="auto">
              <a:xfrm>
                <a:off x="762000" y="990600"/>
                <a:ext cx="2133600" cy="381000"/>
              </a:xfrm>
              <a:prstGeom prst="rect">
                <a:avLst/>
              </a:prstGeom>
              <a:noFill/>
              <a:ln w="9525">
                <a:solidFill>
                  <a:srgbClr val="333399"/>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solidFill>
                    <a:srgbClr val="000000"/>
                  </a:solidFill>
                </a:endParaRPr>
              </a:p>
            </p:txBody>
          </p:sp>
          <p:sp>
            <p:nvSpPr>
              <p:cNvPr id="21533" name="Rechteck 23"/>
              <p:cNvSpPr>
                <a:spLocks noChangeArrowheads="1"/>
              </p:cNvSpPr>
              <p:nvPr/>
            </p:nvSpPr>
            <p:spPr bwMode="auto">
              <a:xfrm>
                <a:off x="762000" y="990600"/>
                <a:ext cx="2133600" cy="2590800"/>
              </a:xfrm>
              <a:prstGeom prst="rect">
                <a:avLst/>
              </a:prstGeom>
              <a:noFill/>
              <a:ln w="9525">
                <a:solidFill>
                  <a:srgbClr val="333399"/>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solidFill>
                    <a:srgbClr val="000000"/>
                  </a:solidFill>
                </a:endParaRPr>
              </a:p>
            </p:txBody>
          </p:sp>
        </p:grpSp>
      </p:grpSp>
      <p:grpSp>
        <p:nvGrpSpPr>
          <p:cNvPr id="6" name="Gruppierung 41"/>
          <p:cNvGrpSpPr>
            <a:grpSpLocks/>
          </p:cNvGrpSpPr>
          <p:nvPr/>
        </p:nvGrpSpPr>
        <p:grpSpPr bwMode="auto">
          <a:xfrm>
            <a:off x="6502400" y="700088"/>
            <a:ext cx="2133600" cy="2632075"/>
            <a:chOff x="6502230" y="948545"/>
            <a:chExt cx="2133600" cy="2632855"/>
          </a:xfrm>
        </p:grpSpPr>
        <p:sp>
          <p:nvSpPr>
            <p:cNvPr id="21526" name="Text Box 48"/>
            <p:cNvSpPr txBox="1">
              <a:spLocks noChangeArrowheads="1"/>
            </p:cNvSpPr>
            <p:nvPr/>
          </p:nvSpPr>
          <p:spPr bwMode="auto">
            <a:xfrm>
              <a:off x="6959430" y="948545"/>
              <a:ext cx="1371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MS PGothic" charset="0"/>
                  <a:cs typeface="MS PGothic" charset="0"/>
                </a:defRPr>
              </a:lvl1pPr>
              <a:lvl2pPr marL="742950" indent="-285750">
                <a:defRPr sz="2400">
                  <a:solidFill>
                    <a:schemeClr val="tx1"/>
                  </a:solidFill>
                  <a:latin typeface="Arial" charset="0"/>
                  <a:ea typeface="MS PGothic" charset="0"/>
                  <a:cs typeface="MS PGothic" charset="0"/>
                </a:defRPr>
              </a:lvl2pPr>
              <a:lvl3pPr marL="1143000" indent="-228600">
                <a:defRPr sz="2400">
                  <a:solidFill>
                    <a:schemeClr val="tx1"/>
                  </a:solidFill>
                  <a:latin typeface="Arial" charset="0"/>
                  <a:ea typeface="MS PGothic" charset="0"/>
                  <a:cs typeface="MS PGothic" charset="0"/>
                </a:defRPr>
              </a:lvl3pPr>
              <a:lvl4pPr marL="1600200" indent="-228600">
                <a:defRPr sz="2400">
                  <a:solidFill>
                    <a:schemeClr val="tx1"/>
                  </a:solidFill>
                  <a:latin typeface="Arial" charset="0"/>
                  <a:ea typeface="MS PGothic" charset="0"/>
                  <a:cs typeface="MS PGothic" charset="0"/>
                </a:defRPr>
              </a:lvl4pPr>
              <a:lvl5pPr marL="2057400" indent="-22860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a:spcBef>
                  <a:spcPct val="50000"/>
                </a:spcBef>
              </a:pPr>
              <a:r>
                <a:rPr lang="en-US" altLang="ko-KR" sz="1200">
                  <a:solidFill>
                    <a:srgbClr val="000000"/>
                  </a:solidFill>
                </a:rPr>
                <a:t>UC Davis, Caltech</a:t>
              </a:r>
            </a:p>
          </p:txBody>
        </p:sp>
        <p:grpSp>
          <p:nvGrpSpPr>
            <p:cNvPr id="21527" name="Gruppierung 24"/>
            <p:cNvGrpSpPr>
              <a:grpSpLocks/>
            </p:cNvGrpSpPr>
            <p:nvPr/>
          </p:nvGrpSpPr>
          <p:grpSpPr bwMode="auto">
            <a:xfrm>
              <a:off x="6502230" y="990600"/>
              <a:ext cx="2133600" cy="2590800"/>
              <a:chOff x="762000" y="990600"/>
              <a:chExt cx="2133600" cy="2590800"/>
            </a:xfrm>
          </p:grpSpPr>
          <p:sp>
            <p:nvSpPr>
              <p:cNvPr id="21528" name="Rechteck 25"/>
              <p:cNvSpPr>
                <a:spLocks noChangeArrowheads="1"/>
              </p:cNvSpPr>
              <p:nvPr/>
            </p:nvSpPr>
            <p:spPr bwMode="auto">
              <a:xfrm>
                <a:off x="762000" y="990600"/>
                <a:ext cx="2133600" cy="381000"/>
              </a:xfrm>
              <a:prstGeom prst="rect">
                <a:avLst/>
              </a:prstGeom>
              <a:noFill/>
              <a:ln w="9525">
                <a:solidFill>
                  <a:srgbClr val="333399"/>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solidFill>
                    <a:srgbClr val="000000"/>
                  </a:solidFill>
                </a:endParaRPr>
              </a:p>
            </p:txBody>
          </p:sp>
          <p:sp>
            <p:nvSpPr>
              <p:cNvPr id="21529" name="Rechteck 26"/>
              <p:cNvSpPr>
                <a:spLocks noChangeArrowheads="1"/>
              </p:cNvSpPr>
              <p:nvPr/>
            </p:nvSpPr>
            <p:spPr bwMode="auto">
              <a:xfrm>
                <a:off x="762000" y="990600"/>
                <a:ext cx="2133600" cy="2590800"/>
              </a:xfrm>
              <a:prstGeom prst="rect">
                <a:avLst/>
              </a:prstGeom>
              <a:noFill/>
              <a:ln w="9525">
                <a:solidFill>
                  <a:srgbClr val="333399"/>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solidFill>
                    <a:srgbClr val="000000"/>
                  </a:solidFill>
                </a:endParaRPr>
              </a:p>
            </p:txBody>
          </p:sp>
        </p:grpSp>
      </p:grpSp>
      <p:grpSp>
        <p:nvGrpSpPr>
          <p:cNvPr id="8" name="Gruppierung 42"/>
          <p:cNvGrpSpPr>
            <a:grpSpLocks/>
          </p:cNvGrpSpPr>
          <p:nvPr/>
        </p:nvGrpSpPr>
        <p:grpSpPr bwMode="auto">
          <a:xfrm>
            <a:off x="635000" y="3560763"/>
            <a:ext cx="2133600" cy="2687637"/>
            <a:chOff x="634830" y="3810000"/>
            <a:chExt cx="2133600" cy="2688287"/>
          </a:xfrm>
        </p:grpSpPr>
        <p:grpSp>
          <p:nvGrpSpPr>
            <p:cNvPr id="21522" name="Gruppierung 27"/>
            <p:cNvGrpSpPr>
              <a:grpSpLocks/>
            </p:cNvGrpSpPr>
            <p:nvPr/>
          </p:nvGrpSpPr>
          <p:grpSpPr bwMode="auto">
            <a:xfrm>
              <a:off x="634830" y="3810000"/>
              <a:ext cx="2133600" cy="2667000"/>
              <a:chOff x="762000" y="914400"/>
              <a:chExt cx="2133600" cy="2667000"/>
            </a:xfrm>
          </p:grpSpPr>
          <p:sp>
            <p:nvSpPr>
              <p:cNvPr id="21524" name="Rechteck 28"/>
              <p:cNvSpPr>
                <a:spLocks noChangeArrowheads="1"/>
              </p:cNvSpPr>
              <p:nvPr/>
            </p:nvSpPr>
            <p:spPr bwMode="auto">
              <a:xfrm>
                <a:off x="762000" y="3200400"/>
                <a:ext cx="2133600" cy="381000"/>
              </a:xfrm>
              <a:prstGeom prst="rect">
                <a:avLst/>
              </a:prstGeom>
              <a:noFill/>
              <a:ln w="9525">
                <a:solidFill>
                  <a:srgbClr val="333399"/>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solidFill>
                    <a:srgbClr val="000000"/>
                  </a:solidFill>
                </a:endParaRPr>
              </a:p>
            </p:txBody>
          </p:sp>
          <p:sp>
            <p:nvSpPr>
              <p:cNvPr id="21525" name="Rechteck 29"/>
              <p:cNvSpPr>
                <a:spLocks noChangeArrowheads="1"/>
              </p:cNvSpPr>
              <p:nvPr/>
            </p:nvSpPr>
            <p:spPr bwMode="auto">
              <a:xfrm>
                <a:off x="762000" y="914400"/>
                <a:ext cx="2133600" cy="2667000"/>
              </a:xfrm>
              <a:prstGeom prst="rect">
                <a:avLst/>
              </a:prstGeom>
              <a:noFill/>
              <a:ln w="9525">
                <a:solidFill>
                  <a:srgbClr val="333399"/>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solidFill>
                    <a:srgbClr val="000000"/>
                  </a:solidFill>
                </a:endParaRPr>
              </a:p>
            </p:txBody>
          </p:sp>
        </p:grpSp>
        <p:sp>
          <p:nvSpPr>
            <p:cNvPr id="21523" name="Text Box 48"/>
            <p:cNvSpPr txBox="1">
              <a:spLocks noChangeArrowheads="1"/>
            </p:cNvSpPr>
            <p:nvPr/>
          </p:nvSpPr>
          <p:spPr bwMode="auto">
            <a:xfrm>
              <a:off x="634830" y="6036622"/>
              <a:ext cx="2133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MS PGothic" charset="0"/>
                  <a:cs typeface="MS PGothic" charset="0"/>
                </a:defRPr>
              </a:lvl1pPr>
              <a:lvl2pPr marL="742950" indent="-285750">
                <a:defRPr sz="2400">
                  <a:solidFill>
                    <a:schemeClr val="tx1"/>
                  </a:solidFill>
                  <a:latin typeface="Arial" charset="0"/>
                  <a:ea typeface="MS PGothic" charset="0"/>
                  <a:cs typeface="MS PGothic" charset="0"/>
                </a:defRPr>
              </a:lvl2pPr>
              <a:lvl3pPr marL="1143000" indent="-228600">
                <a:defRPr sz="2400">
                  <a:solidFill>
                    <a:schemeClr val="tx1"/>
                  </a:solidFill>
                  <a:latin typeface="Arial" charset="0"/>
                  <a:ea typeface="MS PGothic" charset="0"/>
                  <a:cs typeface="MS PGothic" charset="0"/>
                </a:defRPr>
              </a:lvl3pPr>
              <a:lvl4pPr marL="1600200" indent="-228600">
                <a:defRPr sz="2400">
                  <a:solidFill>
                    <a:schemeClr val="tx1"/>
                  </a:solidFill>
                  <a:latin typeface="Arial" charset="0"/>
                  <a:ea typeface="MS PGothic" charset="0"/>
                  <a:cs typeface="MS PGothic" charset="0"/>
                </a:defRPr>
              </a:lvl4pPr>
              <a:lvl5pPr marL="2057400" indent="-22860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a:spcBef>
                  <a:spcPct val="50000"/>
                </a:spcBef>
              </a:pPr>
              <a:r>
                <a:rPr lang="en-US" altLang="ko-KR" sz="1200">
                  <a:solidFill>
                    <a:srgbClr val="000000"/>
                  </a:solidFill>
                </a:rPr>
                <a:t>Tuebingen, Siemens, HyperImage Project </a:t>
              </a:r>
            </a:p>
          </p:txBody>
        </p:sp>
      </p:grpSp>
      <p:grpSp>
        <p:nvGrpSpPr>
          <p:cNvPr id="10" name="Gruppierung 43"/>
          <p:cNvGrpSpPr>
            <a:grpSpLocks/>
          </p:cNvGrpSpPr>
          <p:nvPr/>
        </p:nvGrpSpPr>
        <p:grpSpPr bwMode="auto">
          <a:xfrm>
            <a:off x="3683000" y="3560763"/>
            <a:ext cx="2133600" cy="2687637"/>
            <a:chOff x="3682830" y="3810000"/>
            <a:chExt cx="2133600" cy="2688287"/>
          </a:xfrm>
        </p:grpSpPr>
        <p:grpSp>
          <p:nvGrpSpPr>
            <p:cNvPr id="21518" name="Gruppierung 31"/>
            <p:cNvGrpSpPr>
              <a:grpSpLocks/>
            </p:cNvGrpSpPr>
            <p:nvPr/>
          </p:nvGrpSpPr>
          <p:grpSpPr bwMode="auto">
            <a:xfrm>
              <a:off x="3682830" y="3810000"/>
              <a:ext cx="2133600" cy="2667001"/>
              <a:chOff x="762000" y="990600"/>
              <a:chExt cx="2133600" cy="2590800"/>
            </a:xfrm>
          </p:grpSpPr>
          <p:sp>
            <p:nvSpPr>
              <p:cNvPr id="21520" name="Rechteck 32"/>
              <p:cNvSpPr>
                <a:spLocks noChangeArrowheads="1"/>
              </p:cNvSpPr>
              <p:nvPr/>
            </p:nvSpPr>
            <p:spPr bwMode="auto">
              <a:xfrm>
                <a:off x="762000" y="3200400"/>
                <a:ext cx="2133600" cy="381000"/>
              </a:xfrm>
              <a:prstGeom prst="rect">
                <a:avLst/>
              </a:prstGeom>
              <a:noFill/>
              <a:ln w="9525">
                <a:solidFill>
                  <a:srgbClr val="333399"/>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solidFill>
                    <a:srgbClr val="000000"/>
                  </a:solidFill>
                </a:endParaRPr>
              </a:p>
            </p:txBody>
          </p:sp>
          <p:sp>
            <p:nvSpPr>
              <p:cNvPr id="21521" name="Rechteck 33"/>
              <p:cNvSpPr>
                <a:spLocks noChangeArrowheads="1"/>
              </p:cNvSpPr>
              <p:nvPr/>
            </p:nvSpPr>
            <p:spPr bwMode="auto">
              <a:xfrm>
                <a:off x="762000" y="990600"/>
                <a:ext cx="2133600" cy="2590800"/>
              </a:xfrm>
              <a:prstGeom prst="rect">
                <a:avLst/>
              </a:prstGeom>
              <a:noFill/>
              <a:ln w="9525">
                <a:solidFill>
                  <a:srgbClr val="333399"/>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solidFill>
                    <a:srgbClr val="000000"/>
                  </a:solidFill>
                </a:endParaRPr>
              </a:p>
            </p:txBody>
          </p:sp>
        </p:grpSp>
        <p:sp>
          <p:nvSpPr>
            <p:cNvPr id="21519" name="Text Box 48"/>
            <p:cNvSpPr txBox="1">
              <a:spLocks noChangeArrowheads="1"/>
            </p:cNvSpPr>
            <p:nvPr/>
          </p:nvSpPr>
          <p:spPr bwMode="auto">
            <a:xfrm>
              <a:off x="4292430" y="6036622"/>
              <a:ext cx="990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MS PGothic" charset="0"/>
                  <a:cs typeface="MS PGothic" charset="0"/>
                </a:defRPr>
              </a:lvl1pPr>
              <a:lvl2pPr marL="742950" indent="-285750">
                <a:defRPr sz="2400">
                  <a:solidFill>
                    <a:schemeClr val="tx1"/>
                  </a:solidFill>
                  <a:latin typeface="Arial" charset="0"/>
                  <a:ea typeface="MS PGothic" charset="0"/>
                  <a:cs typeface="MS PGothic" charset="0"/>
                </a:defRPr>
              </a:lvl2pPr>
              <a:lvl3pPr marL="1143000" indent="-228600">
                <a:defRPr sz="2400">
                  <a:solidFill>
                    <a:schemeClr val="tx1"/>
                  </a:solidFill>
                  <a:latin typeface="Arial" charset="0"/>
                  <a:ea typeface="MS PGothic" charset="0"/>
                  <a:cs typeface="MS PGothic" charset="0"/>
                </a:defRPr>
              </a:lvl3pPr>
              <a:lvl4pPr marL="1600200" indent="-228600">
                <a:defRPr sz="2400">
                  <a:solidFill>
                    <a:schemeClr val="tx1"/>
                  </a:solidFill>
                  <a:latin typeface="Arial" charset="0"/>
                  <a:ea typeface="MS PGothic" charset="0"/>
                  <a:cs typeface="MS PGothic" charset="0"/>
                </a:defRPr>
              </a:lvl4pPr>
              <a:lvl5pPr marL="2057400" indent="-22860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a:spcBef>
                  <a:spcPct val="50000"/>
                </a:spcBef>
              </a:pPr>
              <a:r>
                <a:rPr lang="en-US" altLang="ko-KR" sz="1200">
                  <a:solidFill>
                    <a:srgbClr val="000000"/>
                  </a:solidFill>
                </a:rPr>
                <a:t>Stanford, GE</a:t>
              </a:r>
            </a:p>
          </p:txBody>
        </p:sp>
      </p:grpSp>
      <p:grpSp>
        <p:nvGrpSpPr>
          <p:cNvPr id="12" name="Gruppierung 44"/>
          <p:cNvGrpSpPr>
            <a:grpSpLocks/>
          </p:cNvGrpSpPr>
          <p:nvPr/>
        </p:nvGrpSpPr>
        <p:grpSpPr bwMode="auto">
          <a:xfrm>
            <a:off x="6502400" y="3560763"/>
            <a:ext cx="2133600" cy="2687637"/>
            <a:chOff x="6502230" y="3810000"/>
            <a:chExt cx="2133600" cy="2688287"/>
          </a:xfrm>
        </p:grpSpPr>
        <p:grpSp>
          <p:nvGrpSpPr>
            <p:cNvPr id="21514" name="Gruppierung 35"/>
            <p:cNvGrpSpPr>
              <a:grpSpLocks/>
            </p:cNvGrpSpPr>
            <p:nvPr/>
          </p:nvGrpSpPr>
          <p:grpSpPr bwMode="auto">
            <a:xfrm>
              <a:off x="6502230" y="3810000"/>
              <a:ext cx="2133600" cy="2667000"/>
              <a:chOff x="762000" y="914400"/>
              <a:chExt cx="2133600" cy="2667000"/>
            </a:xfrm>
          </p:grpSpPr>
          <p:sp>
            <p:nvSpPr>
              <p:cNvPr id="21516" name="Rechteck 36"/>
              <p:cNvSpPr>
                <a:spLocks noChangeArrowheads="1"/>
              </p:cNvSpPr>
              <p:nvPr/>
            </p:nvSpPr>
            <p:spPr bwMode="auto">
              <a:xfrm>
                <a:off x="762000" y="3200400"/>
                <a:ext cx="2133600" cy="381000"/>
              </a:xfrm>
              <a:prstGeom prst="rect">
                <a:avLst/>
              </a:prstGeom>
              <a:noFill/>
              <a:ln w="9525">
                <a:solidFill>
                  <a:srgbClr val="333399"/>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solidFill>
                    <a:srgbClr val="000000"/>
                  </a:solidFill>
                </a:endParaRPr>
              </a:p>
            </p:txBody>
          </p:sp>
          <p:sp>
            <p:nvSpPr>
              <p:cNvPr id="21517" name="Rechteck 37"/>
              <p:cNvSpPr>
                <a:spLocks noChangeArrowheads="1"/>
              </p:cNvSpPr>
              <p:nvPr/>
            </p:nvSpPr>
            <p:spPr bwMode="auto">
              <a:xfrm>
                <a:off x="762000" y="914400"/>
                <a:ext cx="2133600" cy="2667000"/>
              </a:xfrm>
              <a:prstGeom prst="rect">
                <a:avLst/>
              </a:prstGeom>
              <a:noFill/>
              <a:ln w="9525">
                <a:solidFill>
                  <a:srgbClr val="333399"/>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solidFill>
                    <a:srgbClr val="000000"/>
                  </a:solidFill>
                </a:endParaRPr>
              </a:p>
            </p:txBody>
          </p:sp>
        </p:grpSp>
        <p:sp>
          <p:nvSpPr>
            <p:cNvPr id="21515" name="Text Box 48"/>
            <p:cNvSpPr txBox="1">
              <a:spLocks noChangeArrowheads="1"/>
            </p:cNvSpPr>
            <p:nvPr/>
          </p:nvSpPr>
          <p:spPr bwMode="auto">
            <a:xfrm>
              <a:off x="7111830" y="6036622"/>
              <a:ext cx="990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MS PGothic" charset="0"/>
                  <a:cs typeface="MS PGothic" charset="0"/>
                </a:defRPr>
              </a:lvl1pPr>
              <a:lvl2pPr marL="742950" indent="-285750">
                <a:defRPr sz="2400">
                  <a:solidFill>
                    <a:schemeClr val="tx1"/>
                  </a:solidFill>
                  <a:latin typeface="Arial" charset="0"/>
                  <a:ea typeface="MS PGothic" charset="0"/>
                  <a:cs typeface="MS PGothic" charset="0"/>
                </a:defRPr>
              </a:lvl2pPr>
              <a:lvl3pPr marL="1143000" indent="-228600">
                <a:defRPr sz="2400">
                  <a:solidFill>
                    <a:schemeClr val="tx1"/>
                  </a:solidFill>
                  <a:latin typeface="Arial" charset="0"/>
                  <a:ea typeface="MS PGothic" charset="0"/>
                  <a:cs typeface="MS PGothic" charset="0"/>
                </a:defRPr>
              </a:lvl3pPr>
              <a:lvl4pPr marL="1600200" indent="-228600">
                <a:defRPr sz="2400">
                  <a:solidFill>
                    <a:schemeClr val="tx1"/>
                  </a:solidFill>
                  <a:latin typeface="Arial" charset="0"/>
                  <a:ea typeface="MS PGothic" charset="0"/>
                  <a:cs typeface="MS PGothic" charset="0"/>
                </a:defRPr>
              </a:lvl4pPr>
              <a:lvl5pPr marL="2057400" indent="-22860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a:spcBef>
                  <a:spcPct val="50000"/>
                </a:spcBef>
              </a:pPr>
              <a:r>
                <a:rPr lang="en-US" altLang="ko-KR" sz="1200">
                  <a:solidFill>
                    <a:srgbClr val="000000"/>
                  </a:solidFill>
                </a:rPr>
                <a:t>Cambridge University</a:t>
              </a:r>
            </a:p>
          </p:txBody>
        </p:sp>
      </p:grpSp>
      <p:sp>
        <p:nvSpPr>
          <p:cNvPr id="21513" name="Text Box 13"/>
          <p:cNvSpPr txBox="1">
            <a:spLocks noChangeArrowheads="1"/>
          </p:cNvSpPr>
          <p:nvPr/>
        </p:nvSpPr>
        <p:spPr bwMode="auto">
          <a:xfrm>
            <a:off x="3429000" y="6324600"/>
            <a:ext cx="2819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MS PGothic" charset="0"/>
                <a:cs typeface="MS PGothic" charset="0"/>
              </a:defRPr>
            </a:lvl1pPr>
            <a:lvl2pPr marL="742950" indent="-285750">
              <a:defRPr sz="2400">
                <a:solidFill>
                  <a:schemeClr val="tx1"/>
                </a:solidFill>
                <a:latin typeface="Arial" charset="0"/>
                <a:ea typeface="MS PGothic" charset="0"/>
                <a:cs typeface="MS PGothic" charset="0"/>
              </a:defRPr>
            </a:lvl2pPr>
            <a:lvl3pPr marL="1143000" indent="-228600">
              <a:defRPr sz="2400">
                <a:solidFill>
                  <a:schemeClr val="tx1"/>
                </a:solidFill>
                <a:latin typeface="Arial" charset="0"/>
                <a:ea typeface="MS PGothic" charset="0"/>
                <a:cs typeface="MS PGothic" charset="0"/>
              </a:defRPr>
            </a:lvl3pPr>
            <a:lvl4pPr marL="1600200" indent="-228600">
              <a:defRPr sz="2400">
                <a:solidFill>
                  <a:schemeClr val="tx1"/>
                </a:solidFill>
                <a:latin typeface="Arial" charset="0"/>
                <a:ea typeface="MS PGothic" charset="0"/>
                <a:cs typeface="MS PGothic" charset="0"/>
              </a:defRPr>
            </a:lvl4pPr>
            <a:lvl5pPr marL="2057400" indent="-22860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r>
              <a:rPr lang="de-DE" sz="1400">
                <a:solidFill>
                  <a:srgbClr val="000000"/>
                </a:solidFill>
              </a:rPr>
              <a:t>Wehrl HF et al. TCRT 2010</a:t>
            </a:r>
          </a:p>
        </p:txBody>
      </p:sp>
    </p:spTree>
    <p:extLst>
      <p:ext uri="{BB962C8B-B14F-4D97-AF65-F5344CB8AC3E}">
        <p14:creationId xmlns:p14="http://schemas.microsoft.com/office/powerpoint/2010/main" val="33557844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ext Box 2"/>
          <p:cNvSpPr txBox="1">
            <a:spLocks noChangeArrowheads="1"/>
          </p:cNvSpPr>
          <p:nvPr/>
        </p:nvSpPr>
        <p:spPr bwMode="auto">
          <a:xfrm>
            <a:off x="457200" y="228600"/>
            <a:ext cx="20441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r>
              <a:rPr lang="en-US" altLang="de-DE" sz="1800" b="1" dirty="0" smtClean="0">
                <a:solidFill>
                  <a:srgbClr val="21549E"/>
                </a:solidFill>
                <a:latin typeface="Lucida Sans Unicode" pitchFamily="34" charset="0"/>
              </a:rPr>
              <a:t>PET Attenuation </a:t>
            </a:r>
            <a:endParaRPr lang="en-US" altLang="de-DE" sz="1800" b="1" baseline="-25000" dirty="0" smtClean="0">
              <a:solidFill>
                <a:srgbClr val="21549E"/>
              </a:solidFill>
              <a:latin typeface="Lucida Sans Unicode" pitchFamily="34"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663" y="838200"/>
            <a:ext cx="6924675" cy="5181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381531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ext Box 2"/>
          <p:cNvSpPr txBox="1">
            <a:spLocks noChangeArrowheads="1"/>
          </p:cNvSpPr>
          <p:nvPr/>
        </p:nvSpPr>
        <p:spPr bwMode="auto">
          <a:xfrm>
            <a:off x="457200" y="228600"/>
            <a:ext cx="36417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r>
              <a:rPr lang="en-US" altLang="de-DE" sz="1800" b="1" smtClean="0">
                <a:solidFill>
                  <a:srgbClr val="21549E"/>
                </a:solidFill>
                <a:latin typeface="Lucida Sans Unicode" pitchFamily="34" charset="0"/>
              </a:rPr>
              <a:t>PET/MR Attenuation correction</a:t>
            </a:r>
            <a:endParaRPr lang="en-US" altLang="de-DE" sz="1800" b="1" baseline="-25000" smtClean="0">
              <a:solidFill>
                <a:srgbClr val="21549E"/>
              </a:solidFill>
              <a:latin typeface="Lucida Sans Unicode" pitchFamily="34" charset="0"/>
            </a:endParaRPr>
          </a:p>
        </p:txBody>
      </p:sp>
      <p:sp>
        <p:nvSpPr>
          <p:cNvPr id="13" name="Text Box 5"/>
          <p:cNvSpPr txBox="1">
            <a:spLocks noChangeArrowheads="1"/>
          </p:cNvSpPr>
          <p:nvPr/>
        </p:nvSpPr>
        <p:spPr bwMode="auto">
          <a:xfrm>
            <a:off x="228600" y="836613"/>
            <a:ext cx="8610600"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eaLnBrk="0" hangingPunct="0">
              <a:defRPr sz="2400">
                <a:solidFill>
                  <a:schemeClr val="tx1"/>
                </a:solidFill>
                <a:latin typeface="Arial" pitchFamily="34" charset="0"/>
                <a:ea typeface="ＭＳ Ｐゴシック" pitchFamily="34" charset="-128"/>
              </a:defRPr>
            </a:lvl2pPr>
            <a:lvl3pPr marL="1200150" indent="-28575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buFont typeface="Arial" pitchFamily="34" charset="0"/>
              <a:buChar char="•"/>
            </a:pPr>
            <a:r>
              <a:rPr lang="en-US" altLang="de-DE" sz="1600" smtClean="0">
                <a:solidFill>
                  <a:srgbClr val="1E539E"/>
                </a:solidFill>
              </a:rPr>
              <a:t> Current state:</a:t>
            </a:r>
          </a:p>
          <a:p>
            <a:pPr lvl="1" eaLnBrk="1" hangingPunct="1">
              <a:buFont typeface="Symbol" pitchFamily="18" charset="2"/>
              <a:buChar char="-"/>
            </a:pPr>
            <a:r>
              <a:rPr lang="en-US" altLang="de-DE" sz="1600" smtClean="0">
                <a:solidFill>
                  <a:srgbClr val="000000"/>
                </a:solidFill>
              </a:rPr>
              <a:t> Dixon MR sequence (fat / water separation) for AC</a:t>
            </a:r>
          </a:p>
          <a:p>
            <a:pPr lvl="2" eaLnBrk="1" hangingPunct="1">
              <a:buFont typeface="Arial" pitchFamily="34" charset="0"/>
              <a:buChar char="•"/>
            </a:pPr>
            <a:r>
              <a:rPr lang="en-US" altLang="de-DE" sz="1600" smtClean="0">
                <a:solidFill>
                  <a:srgbClr val="000000"/>
                </a:solidFill>
              </a:rPr>
              <a:t>no bone identification (e.g. soft tissue values)</a:t>
            </a:r>
          </a:p>
          <a:p>
            <a:pPr lvl="2" eaLnBrk="1" hangingPunct="1">
              <a:buFont typeface="Arial" pitchFamily="34" charset="0"/>
              <a:buChar char="•"/>
            </a:pPr>
            <a:r>
              <a:rPr lang="en-US" altLang="de-DE" sz="1600" smtClean="0">
                <a:solidFill>
                  <a:srgbClr val="000000"/>
                </a:solidFill>
              </a:rPr>
              <a:t>possible quantification errors (e.g. lesions close to bone)</a:t>
            </a:r>
          </a:p>
          <a:p>
            <a:pPr lvl="2" eaLnBrk="1" hangingPunct="1"/>
            <a:endParaRPr lang="en-US" altLang="de-DE" sz="1600" smtClean="0">
              <a:solidFill>
                <a:srgbClr val="000000"/>
              </a:solidFill>
            </a:endParaRPr>
          </a:p>
          <a:p>
            <a:pPr lvl="1" eaLnBrk="1" hangingPunct="1">
              <a:buFont typeface="Symbol" pitchFamily="18" charset="2"/>
              <a:buChar char="-"/>
            </a:pPr>
            <a:r>
              <a:rPr lang="en-US" altLang="de-DE" sz="1600" smtClean="0">
                <a:solidFill>
                  <a:srgbClr val="000000"/>
                </a:solidFill>
              </a:rPr>
              <a:t> Atlas based approaches</a:t>
            </a:r>
          </a:p>
          <a:p>
            <a:pPr lvl="2" eaLnBrk="1" hangingPunct="1">
              <a:buFont typeface="Arial" pitchFamily="34" charset="0"/>
              <a:buChar char="•"/>
            </a:pPr>
            <a:r>
              <a:rPr lang="en-US" altLang="de-DE" sz="1600" smtClean="0">
                <a:solidFill>
                  <a:srgbClr val="000000"/>
                </a:solidFill>
              </a:rPr>
              <a:t>Prior knowledge about patients needed (data base)</a:t>
            </a:r>
          </a:p>
          <a:p>
            <a:pPr lvl="2" eaLnBrk="1" hangingPunct="1">
              <a:buFont typeface="Arial" pitchFamily="34" charset="0"/>
              <a:buChar char="•"/>
            </a:pPr>
            <a:r>
              <a:rPr lang="en-US" altLang="de-DE" sz="1600" smtClean="0">
                <a:solidFill>
                  <a:srgbClr val="000000"/>
                </a:solidFill>
              </a:rPr>
              <a:t>Problematic when patient anatomy deviates from average patient cases</a:t>
            </a:r>
          </a:p>
          <a:p>
            <a:pPr lvl="2" eaLnBrk="1" hangingPunct="1"/>
            <a:endParaRPr lang="en-US" altLang="de-DE" sz="1600" smtClean="0">
              <a:solidFill>
                <a:srgbClr val="000000"/>
              </a:solidFill>
            </a:endParaRPr>
          </a:p>
          <a:p>
            <a:pPr lvl="1" eaLnBrk="1" hangingPunct="1">
              <a:buFont typeface="Symbol" pitchFamily="18" charset="2"/>
              <a:buChar char="-"/>
            </a:pPr>
            <a:r>
              <a:rPr lang="en-US" altLang="de-DE" sz="1600" smtClean="0">
                <a:solidFill>
                  <a:srgbClr val="000000"/>
                </a:solidFill>
              </a:rPr>
              <a:t> Ultra short (UTE) and zero echo time (ZTE) sequences</a:t>
            </a:r>
          </a:p>
          <a:p>
            <a:pPr lvl="2" eaLnBrk="1" hangingPunct="1">
              <a:buFont typeface="Arial" pitchFamily="34" charset="0"/>
              <a:buChar char="•"/>
            </a:pPr>
            <a:r>
              <a:rPr lang="en-US" altLang="de-DE" sz="1600" smtClean="0">
                <a:solidFill>
                  <a:srgbClr val="000000"/>
                </a:solidFill>
              </a:rPr>
              <a:t>Can identify bone</a:t>
            </a:r>
          </a:p>
          <a:p>
            <a:pPr lvl="2" eaLnBrk="1" hangingPunct="1">
              <a:buFont typeface="Arial" pitchFamily="34" charset="0"/>
              <a:buChar char="•"/>
            </a:pPr>
            <a:r>
              <a:rPr lang="en-US" altLang="de-DE" sz="1600" smtClean="0">
                <a:solidFill>
                  <a:srgbClr val="000000"/>
                </a:solidFill>
              </a:rPr>
              <a:t>Currently problematic in abdominal areas (small FOV…)</a:t>
            </a:r>
          </a:p>
        </p:txBody>
      </p:sp>
      <p:grpSp>
        <p:nvGrpSpPr>
          <p:cNvPr id="6" name="Gruppierung 5"/>
          <p:cNvGrpSpPr>
            <a:grpSpLocks/>
          </p:cNvGrpSpPr>
          <p:nvPr/>
        </p:nvGrpSpPr>
        <p:grpSpPr bwMode="auto">
          <a:xfrm>
            <a:off x="36513" y="1916113"/>
            <a:ext cx="9144000" cy="4176712"/>
            <a:chOff x="18544" y="1916832"/>
            <a:chExt cx="9144000" cy="4176464"/>
          </a:xfrm>
        </p:grpSpPr>
        <p:grpSp>
          <p:nvGrpSpPr>
            <p:cNvPr id="48133" name="Gruppierung 3"/>
            <p:cNvGrpSpPr>
              <a:grpSpLocks/>
            </p:cNvGrpSpPr>
            <p:nvPr/>
          </p:nvGrpSpPr>
          <p:grpSpPr bwMode="auto">
            <a:xfrm>
              <a:off x="18544" y="1916832"/>
              <a:ext cx="9144000" cy="4176464"/>
              <a:chOff x="18544" y="1916832"/>
              <a:chExt cx="9144000" cy="4176464"/>
            </a:xfrm>
          </p:grpSpPr>
          <p:sp>
            <p:nvSpPr>
              <p:cNvPr id="48135" name="Rechteck 2"/>
              <p:cNvSpPr>
                <a:spLocks noChangeArrowheads="1"/>
              </p:cNvSpPr>
              <p:nvPr/>
            </p:nvSpPr>
            <p:spPr bwMode="auto">
              <a:xfrm>
                <a:off x="18544" y="1916832"/>
                <a:ext cx="9144000" cy="4176464"/>
              </a:xfrm>
              <a:prstGeom prst="rect">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de-DE" altLang="de-DE" smtClean="0">
                  <a:solidFill>
                    <a:srgbClr val="000000"/>
                  </a:solidFill>
                </a:endParaRPr>
              </a:p>
            </p:txBody>
          </p:sp>
          <p:pic>
            <p:nvPicPr>
              <p:cNvPr id="48136" name="Bild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7225" y="2420888"/>
                <a:ext cx="8019231" cy="3240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7" name="Textfeld 43"/>
              <p:cNvSpPr txBox="1">
                <a:spLocks noChangeArrowheads="1"/>
              </p:cNvSpPr>
              <p:nvPr/>
            </p:nvSpPr>
            <p:spPr bwMode="auto">
              <a:xfrm>
                <a:off x="755576" y="2060848"/>
                <a:ext cx="133261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altLang="de-DE" sz="1600" smtClean="0">
                    <a:solidFill>
                      <a:srgbClr val="000000"/>
                    </a:solidFill>
                    <a:cs typeface="Arial" pitchFamily="34" charset="0"/>
                  </a:rPr>
                  <a:t>PET (no AC)</a:t>
                </a:r>
                <a:endParaRPr lang="de-DE" altLang="de-DE" sz="1600" baseline="-25000" smtClean="0">
                  <a:solidFill>
                    <a:srgbClr val="000000"/>
                  </a:solidFill>
                </a:endParaRPr>
              </a:p>
            </p:txBody>
          </p:sp>
          <p:sp>
            <p:nvSpPr>
              <p:cNvPr id="48138" name="Textfeld 47"/>
              <p:cNvSpPr txBox="1">
                <a:spLocks noChangeArrowheads="1"/>
              </p:cNvSpPr>
              <p:nvPr/>
            </p:nvSpPr>
            <p:spPr bwMode="auto">
              <a:xfrm>
                <a:off x="7063168" y="2060848"/>
                <a:ext cx="14692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altLang="de-DE" sz="1600" smtClean="0">
                    <a:solidFill>
                      <a:srgbClr val="000000"/>
                    </a:solidFill>
                    <a:cs typeface="Arial" pitchFamily="34" charset="0"/>
                  </a:rPr>
                  <a:t>PET (with AC)</a:t>
                </a:r>
                <a:endParaRPr lang="de-DE" altLang="de-DE" sz="1600" baseline="-25000" smtClean="0">
                  <a:solidFill>
                    <a:srgbClr val="000000"/>
                  </a:solidFill>
                </a:endParaRPr>
              </a:p>
            </p:txBody>
          </p:sp>
          <p:sp>
            <p:nvSpPr>
              <p:cNvPr id="48139" name="Textfeld 48"/>
              <p:cNvSpPr txBox="1">
                <a:spLocks noChangeArrowheads="1"/>
              </p:cNvSpPr>
              <p:nvPr/>
            </p:nvSpPr>
            <p:spPr bwMode="auto">
              <a:xfrm>
                <a:off x="2587694" y="2060848"/>
                <a:ext cx="280697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altLang="de-DE" sz="1600" smtClean="0">
                    <a:solidFill>
                      <a:srgbClr val="000000"/>
                    </a:solidFill>
                    <a:cs typeface="Arial" pitchFamily="34" charset="0"/>
                  </a:rPr>
                  <a:t>MR-Dixon (water-fat images)</a:t>
                </a:r>
                <a:endParaRPr lang="de-DE" altLang="de-DE" sz="1600" baseline="-25000" smtClean="0">
                  <a:solidFill>
                    <a:srgbClr val="000000"/>
                  </a:solidFill>
                </a:endParaRPr>
              </a:p>
            </p:txBody>
          </p:sp>
          <p:sp>
            <p:nvSpPr>
              <p:cNvPr id="48140" name="Textfeld 50"/>
              <p:cNvSpPr txBox="1">
                <a:spLocks noChangeArrowheads="1"/>
              </p:cNvSpPr>
              <p:nvPr/>
            </p:nvSpPr>
            <p:spPr bwMode="auto">
              <a:xfrm>
                <a:off x="5338027" y="2060848"/>
                <a:ext cx="161023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altLang="de-DE" sz="1600" smtClean="0">
                    <a:solidFill>
                      <a:srgbClr val="000000"/>
                    </a:solidFill>
                    <a:cs typeface="Arial" pitchFamily="34" charset="0"/>
                  </a:rPr>
                  <a:t>Segmented MR</a:t>
                </a:r>
                <a:endParaRPr lang="de-DE" altLang="de-DE" sz="1600" baseline="-25000" smtClean="0">
                  <a:solidFill>
                    <a:srgbClr val="000000"/>
                  </a:solidFill>
                </a:endParaRPr>
              </a:p>
            </p:txBody>
          </p:sp>
        </p:grpSp>
        <p:sp>
          <p:nvSpPr>
            <p:cNvPr id="48134" name="Textfeld 4"/>
            <p:cNvSpPr txBox="1">
              <a:spLocks noChangeArrowheads="1"/>
            </p:cNvSpPr>
            <p:nvPr/>
          </p:nvSpPr>
          <p:spPr bwMode="auto">
            <a:xfrm>
              <a:off x="4843080" y="5661248"/>
              <a:ext cx="398683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altLang="de-DE" sz="1200" smtClean="0">
                  <a:solidFill>
                    <a:srgbClr val="000000"/>
                  </a:solidFill>
                </a:rPr>
                <a:t>adapted from Boellaard R. et al, Semin Nucl Med. 2015</a:t>
              </a:r>
            </a:p>
          </p:txBody>
        </p:sp>
      </p:grpSp>
    </p:spTree>
    <p:extLst>
      <p:ext uri="{BB962C8B-B14F-4D97-AF65-F5344CB8AC3E}">
        <p14:creationId xmlns:p14="http://schemas.microsoft.com/office/powerpoint/2010/main" val="31478264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xit" presetSubtype="0" fill="hold"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 Box 2"/>
          <p:cNvSpPr txBox="1">
            <a:spLocks noChangeArrowheads="1"/>
          </p:cNvSpPr>
          <p:nvPr/>
        </p:nvSpPr>
        <p:spPr bwMode="auto">
          <a:xfrm>
            <a:off x="457200" y="228600"/>
            <a:ext cx="59442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r>
              <a:rPr lang="en-US" altLang="de-DE" sz="1800" b="1" dirty="0" smtClean="0">
                <a:solidFill>
                  <a:srgbClr val="21549E"/>
                </a:solidFill>
                <a:latin typeface="Lucida Sans Unicode" pitchFamily="34" charset="0"/>
              </a:rPr>
              <a:t>PET/MR Workflows – must haves for clinical routine</a:t>
            </a:r>
            <a:endParaRPr lang="en-US" altLang="de-DE" sz="1800" b="1" baseline="-25000" dirty="0" smtClean="0">
              <a:solidFill>
                <a:srgbClr val="21549E"/>
              </a:solidFill>
              <a:latin typeface="Lucida Sans Unicode" pitchFamily="34" charset="0"/>
            </a:endParaRPr>
          </a:p>
        </p:txBody>
      </p:sp>
      <p:sp>
        <p:nvSpPr>
          <p:cNvPr id="13" name="Text Box 5"/>
          <p:cNvSpPr txBox="1">
            <a:spLocks noChangeArrowheads="1"/>
          </p:cNvSpPr>
          <p:nvPr/>
        </p:nvSpPr>
        <p:spPr bwMode="auto">
          <a:xfrm>
            <a:off x="228600" y="836613"/>
            <a:ext cx="8610600"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buFont typeface="Arial" charset="0"/>
              <a:buChar char="•"/>
              <a:defRPr/>
            </a:pPr>
            <a:r>
              <a:rPr lang="en-US" sz="1600" dirty="0" smtClean="0">
                <a:solidFill>
                  <a:srgbClr val="1E539E"/>
                </a:solidFill>
              </a:rPr>
              <a:t> Evolving Defined PET/MRI protocols need to be developed and validated which go beyond adding two imaging modalities</a:t>
            </a:r>
          </a:p>
          <a:p>
            <a:pPr eaLnBrk="1" hangingPunct="1">
              <a:buFont typeface="Arial" charset="0"/>
              <a:buChar char="•"/>
              <a:defRPr/>
            </a:pPr>
            <a:endParaRPr lang="en-US" sz="1600" dirty="0">
              <a:solidFill>
                <a:srgbClr val="1E539E"/>
              </a:solidFill>
            </a:endParaRPr>
          </a:p>
          <a:p>
            <a:pPr marL="285750" indent="-285750" eaLnBrk="1" hangingPunct="1">
              <a:buFontTx/>
              <a:buChar char="-"/>
              <a:defRPr/>
            </a:pPr>
            <a:r>
              <a:rPr lang="en-US" sz="1600" dirty="0" smtClean="0"/>
              <a:t>Standardized magnetic-</a:t>
            </a:r>
            <a:r>
              <a:rPr lang="en-US" sz="1600" dirty="0" err="1" smtClean="0"/>
              <a:t>resoncance</a:t>
            </a:r>
            <a:r>
              <a:rPr lang="en-US" sz="1600" dirty="0" smtClean="0"/>
              <a:t>-based attenuation correction (MRAC) of PET data </a:t>
            </a:r>
          </a:p>
          <a:p>
            <a:pPr eaLnBrk="1" hangingPunct="1">
              <a:defRPr/>
            </a:pPr>
            <a:endParaRPr lang="en-US" sz="1600" dirty="0"/>
          </a:p>
          <a:p>
            <a:pPr marL="285750" indent="-285750" eaLnBrk="1" hangingPunct="1">
              <a:buFontTx/>
              <a:buChar char="-"/>
              <a:defRPr/>
            </a:pPr>
            <a:r>
              <a:rPr lang="en-US" sz="1600" dirty="0" smtClean="0"/>
              <a:t>Avoiding lengthy overall examinations (patient comfort, image </a:t>
            </a:r>
            <a:r>
              <a:rPr lang="en-US" sz="1600" dirty="0" err="1" smtClean="0"/>
              <a:t>qualitiy</a:t>
            </a:r>
            <a:r>
              <a:rPr lang="en-US" sz="1600" dirty="0" smtClean="0"/>
              <a:t>)</a:t>
            </a:r>
          </a:p>
          <a:p>
            <a:pPr marL="285750" indent="-285750" eaLnBrk="1" hangingPunct="1">
              <a:buFontTx/>
              <a:buChar char="-"/>
              <a:defRPr/>
            </a:pPr>
            <a:endParaRPr lang="en-US" sz="1600" dirty="0"/>
          </a:p>
          <a:p>
            <a:pPr marL="285750" indent="-285750" eaLnBrk="1" hangingPunct="1">
              <a:buFontTx/>
              <a:buChar char="-"/>
              <a:defRPr/>
            </a:pPr>
            <a:r>
              <a:rPr lang="en-US" sz="1600" dirty="0" smtClean="0"/>
              <a:t>Partial MRI (focused on a specific area or organ of interest), or whole-body MRI</a:t>
            </a:r>
          </a:p>
          <a:p>
            <a:pPr marL="285750" indent="-285750" eaLnBrk="1" hangingPunct="1">
              <a:buFontTx/>
              <a:buChar char="-"/>
              <a:defRPr/>
            </a:pPr>
            <a:endParaRPr lang="en-US" sz="1600" dirty="0"/>
          </a:p>
          <a:p>
            <a:pPr marL="285750" indent="-285750" eaLnBrk="1" hangingPunct="1">
              <a:buFontTx/>
              <a:buChar char="-"/>
              <a:defRPr/>
            </a:pPr>
            <a:r>
              <a:rPr lang="en-US" sz="1600" dirty="0" smtClean="0"/>
              <a:t>“minimum necessary” protocols with maximum diagnostic outcome</a:t>
            </a:r>
          </a:p>
        </p:txBody>
      </p:sp>
    </p:spTree>
    <p:extLst>
      <p:ext uri="{BB962C8B-B14F-4D97-AF65-F5344CB8AC3E}">
        <p14:creationId xmlns:p14="http://schemas.microsoft.com/office/powerpoint/2010/main" val="30936372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2"/>
          <p:cNvSpPr txBox="1">
            <a:spLocks noChangeArrowheads="1"/>
          </p:cNvSpPr>
          <p:nvPr/>
        </p:nvSpPr>
        <p:spPr bwMode="auto">
          <a:xfrm>
            <a:off x="457200" y="188913"/>
            <a:ext cx="69056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r>
              <a:rPr lang="en-US" altLang="de-DE" b="1" dirty="0" smtClean="0">
                <a:solidFill>
                  <a:srgbClr val="1E5399"/>
                </a:solidFill>
              </a:rPr>
              <a:t>Outline</a:t>
            </a:r>
            <a:endParaRPr lang="en-US" altLang="de-DE" b="1" dirty="0">
              <a:solidFill>
                <a:srgbClr val="1E5399"/>
              </a:solidFill>
            </a:endParaRPr>
          </a:p>
        </p:txBody>
      </p:sp>
      <p:sp>
        <p:nvSpPr>
          <p:cNvPr id="15" name="Text Box 5"/>
          <p:cNvSpPr txBox="1">
            <a:spLocks noChangeArrowheads="1"/>
          </p:cNvSpPr>
          <p:nvPr/>
        </p:nvSpPr>
        <p:spPr bwMode="auto">
          <a:xfrm>
            <a:off x="457200" y="415926"/>
            <a:ext cx="8610600" cy="6740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spcAft>
                <a:spcPts val="600"/>
              </a:spcAft>
            </a:pPr>
            <a:endParaRPr lang="en-US" altLang="de-DE" sz="1800" dirty="0">
              <a:solidFill>
                <a:srgbClr val="333399"/>
              </a:solidFill>
            </a:endParaRPr>
          </a:p>
          <a:p>
            <a:pPr eaLnBrk="1" hangingPunct="1">
              <a:spcAft>
                <a:spcPts val="600"/>
              </a:spcAft>
              <a:buFont typeface="Arial" charset="0"/>
              <a:buChar char="•"/>
            </a:pPr>
            <a:r>
              <a:rPr lang="en-US" altLang="de-DE" sz="1800" dirty="0">
                <a:solidFill>
                  <a:schemeClr val="bg1">
                    <a:lumMod val="85000"/>
                  </a:schemeClr>
                </a:solidFill>
              </a:rPr>
              <a:t> </a:t>
            </a:r>
            <a:r>
              <a:rPr lang="en-US" altLang="de-DE" sz="1800" dirty="0" smtClean="0">
                <a:solidFill>
                  <a:schemeClr val="bg1">
                    <a:lumMod val="85000"/>
                  </a:schemeClr>
                </a:solidFill>
              </a:rPr>
              <a:t>Technical challenges:</a:t>
            </a:r>
            <a:endParaRPr lang="en-US" altLang="de-DE" sz="1800" dirty="0">
              <a:solidFill>
                <a:schemeClr val="bg1">
                  <a:lumMod val="85000"/>
                </a:schemeClr>
              </a:solidFill>
            </a:endParaRPr>
          </a:p>
          <a:p>
            <a:pPr lvl="1" eaLnBrk="1" hangingPunct="1">
              <a:spcAft>
                <a:spcPts val="600"/>
              </a:spcAft>
              <a:buFont typeface="Symbol" pitchFamily="18" charset="2"/>
              <a:buChar char="-"/>
            </a:pPr>
            <a:r>
              <a:rPr lang="en-US" altLang="de-DE" sz="1800" dirty="0">
                <a:solidFill>
                  <a:schemeClr val="bg1">
                    <a:lumMod val="85000"/>
                  </a:schemeClr>
                </a:solidFill>
              </a:rPr>
              <a:t> t</a:t>
            </a:r>
            <a:r>
              <a:rPr lang="en-US" altLang="de-DE" sz="1800" dirty="0" smtClean="0">
                <a:solidFill>
                  <a:schemeClr val="bg1">
                    <a:lumMod val="85000"/>
                  </a:schemeClr>
                </a:solidFill>
              </a:rPr>
              <a:t>he PET principle</a:t>
            </a:r>
            <a:endParaRPr lang="en-US" altLang="de-DE" sz="1800" dirty="0">
              <a:solidFill>
                <a:schemeClr val="bg1">
                  <a:lumMod val="85000"/>
                </a:schemeClr>
              </a:solidFill>
            </a:endParaRPr>
          </a:p>
          <a:p>
            <a:pPr lvl="1" eaLnBrk="1" hangingPunct="1">
              <a:spcAft>
                <a:spcPts val="600"/>
              </a:spcAft>
              <a:buFont typeface="Symbol" pitchFamily="18" charset="2"/>
              <a:buChar char="-"/>
            </a:pPr>
            <a:r>
              <a:rPr lang="en-US" altLang="de-DE" sz="1800" dirty="0">
                <a:solidFill>
                  <a:schemeClr val="bg1">
                    <a:lumMod val="85000"/>
                  </a:schemeClr>
                </a:solidFill>
              </a:rPr>
              <a:t> </a:t>
            </a:r>
            <a:r>
              <a:rPr lang="en-US" altLang="de-DE" sz="1800" dirty="0" smtClean="0">
                <a:solidFill>
                  <a:schemeClr val="bg1">
                    <a:lumMod val="85000"/>
                  </a:schemeClr>
                </a:solidFill>
              </a:rPr>
              <a:t>the MRI principle</a:t>
            </a:r>
            <a:endParaRPr lang="en-US" altLang="de-DE" sz="1800" dirty="0">
              <a:solidFill>
                <a:schemeClr val="bg1">
                  <a:lumMod val="85000"/>
                </a:schemeClr>
              </a:solidFill>
            </a:endParaRPr>
          </a:p>
          <a:p>
            <a:pPr lvl="1" eaLnBrk="1" hangingPunct="1">
              <a:spcAft>
                <a:spcPts val="600"/>
              </a:spcAft>
              <a:buFont typeface="Symbol" pitchFamily="18" charset="2"/>
              <a:buChar char="-"/>
            </a:pPr>
            <a:r>
              <a:rPr lang="en-US" altLang="de-DE" sz="1800" dirty="0">
                <a:solidFill>
                  <a:schemeClr val="bg1">
                    <a:lumMod val="85000"/>
                  </a:schemeClr>
                </a:solidFill>
              </a:rPr>
              <a:t> </a:t>
            </a:r>
            <a:r>
              <a:rPr lang="en-US" altLang="de-DE" sz="1800" dirty="0" smtClean="0">
                <a:solidFill>
                  <a:schemeClr val="bg1">
                    <a:lumMod val="85000"/>
                  </a:schemeClr>
                </a:solidFill>
              </a:rPr>
              <a:t>how to combine PET and MRI</a:t>
            </a:r>
          </a:p>
          <a:p>
            <a:pPr lvl="1" eaLnBrk="1" hangingPunct="1">
              <a:spcAft>
                <a:spcPts val="600"/>
              </a:spcAft>
              <a:buFont typeface="Symbol" pitchFamily="18" charset="2"/>
              <a:buChar char="-"/>
            </a:pPr>
            <a:endParaRPr lang="en-US" altLang="de-DE" sz="1800" dirty="0"/>
          </a:p>
          <a:p>
            <a:pPr lvl="0">
              <a:spcAft>
                <a:spcPts val="600"/>
              </a:spcAft>
              <a:buFont typeface="Arial" charset="0"/>
              <a:buChar char="•"/>
            </a:pPr>
            <a:r>
              <a:rPr lang="en-US" altLang="de-DE" sz="1800" dirty="0">
                <a:solidFill>
                  <a:srgbClr val="333399"/>
                </a:solidFill>
                <a:ea typeface="MS PGothic" pitchFamily="34" charset="-128"/>
              </a:rPr>
              <a:t> C</a:t>
            </a:r>
            <a:r>
              <a:rPr lang="en-US" altLang="de-DE" sz="1800" dirty="0" smtClean="0">
                <a:solidFill>
                  <a:srgbClr val="333399"/>
                </a:solidFill>
                <a:ea typeface="MS PGothic" pitchFamily="34" charset="-128"/>
              </a:rPr>
              <a:t>linical applications:</a:t>
            </a:r>
            <a:endParaRPr lang="en-US" altLang="de-DE" sz="1800" dirty="0">
              <a:solidFill>
                <a:srgbClr val="333399"/>
              </a:solidFill>
              <a:ea typeface="MS PGothic" pitchFamily="34" charset="-128"/>
            </a:endParaRPr>
          </a:p>
          <a:p>
            <a:pPr lvl="1">
              <a:spcAft>
                <a:spcPts val="600"/>
              </a:spcAft>
              <a:buFont typeface="Symbol" pitchFamily="18" charset="2"/>
              <a:buChar char="-"/>
            </a:pPr>
            <a:r>
              <a:rPr lang="en-US" altLang="de-DE" sz="1800" dirty="0">
                <a:solidFill>
                  <a:srgbClr val="000000"/>
                </a:solidFill>
                <a:ea typeface="MS PGothic" pitchFamily="34" charset="-128"/>
              </a:rPr>
              <a:t> </a:t>
            </a:r>
            <a:r>
              <a:rPr lang="en-US" altLang="de-DE" sz="1800" dirty="0" smtClean="0">
                <a:solidFill>
                  <a:srgbClr val="000000"/>
                </a:solidFill>
                <a:ea typeface="MS PGothic" pitchFamily="34" charset="-128"/>
              </a:rPr>
              <a:t>PET/MRI in pediatric lymphoma patients</a:t>
            </a:r>
            <a:endParaRPr lang="en-US" altLang="de-DE" sz="1800" dirty="0">
              <a:solidFill>
                <a:srgbClr val="000000"/>
              </a:solidFill>
              <a:ea typeface="MS PGothic" pitchFamily="34" charset="-128"/>
            </a:endParaRPr>
          </a:p>
          <a:p>
            <a:pPr lvl="1">
              <a:spcAft>
                <a:spcPts val="600"/>
              </a:spcAft>
              <a:buFont typeface="Symbol" pitchFamily="18" charset="2"/>
              <a:buChar char="-"/>
            </a:pPr>
            <a:r>
              <a:rPr lang="en-US" altLang="de-DE" sz="1800" dirty="0">
                <a:solidFill>
                  <a:srgbClr val="000000"/>
                </a:solidFill>
                <a:ea typeface="MS PGothic" pitchFamily="34" charset="-128"/>
              </a:rPr>
              <a:t> </a:t>
            </a:r>
            <a:r>
              <a:rPr lang="en-US" altLang="de-DE" sz="1800" dirty="0" smtClean="0">
                <a:solidFill>
                  <a:srgbClr val="000000"/>
                </a:solidFill>
                <a:ea typeface="MS PGothic" pitchFamily="34" charset="-128"/>
              </a:rPr>
              <a:t>PET/MRI vs. PET/CT</a:t>
            </a:r>
            <a:endParaRPr lang="en-US" altLang="de-DE" sz="1800" dirty="0">
              <a:solidFill>
                <a:srgbClr val="000000"/>
              </a:solidFill>
              <a:ea typeface="MS PGothic" pitchFamily="34" charset="-128"/>
            </a:endParaRPr>
          </a:p>
          <a:p>
            <a:pPr lvl="1">
              <a:spcAft>
                <a:spcPts val="600"/>
              </a:spcAft>
              <a:buFont typeface="Symbol" pitchFamily="18" charset="2"/>
              <a:buChar char="-"/>
            </a:pPr>
            <a:r>
              <a:rPr lang="en-US" altLang="de-DE" sz="1800" dirty="0">
                <a:solidFill>
                  <a:srgbClr val="000000"/>
                </a:solidFill>
                <a:ea typeface="MS PGothic" pitchFamily="34" charset="-128"/>
              </a:rPr>
              <a:t> </a:t>
            </a:r>
            <a:r>
              <a:rPr lang="en-US" altLang="de-DE" sz="1800" dirty="0" smtClean="0">
                <a:solidFill>
                  <a:srgbClr val="000000"/>
                </a:solidFill>
                <a:ea typeface="MS PGothic" pitchFamily="34" charset="-128"/>
              </a:rPr>
              <a:t>non-oncologic applications</a:t>
            </a:r>
          </a:p>
          <a:p>
            <a:pPr lvl="1">
              <a:spcAft>
                <a:spcPts val="600"/>
              </a:spcAft>
              <a:buFont typeface="Symbol" pitchFamily="18" charset="2"/>
              <a:buChar char="-"/>
            </a:pPr>
            <a:endParaRPr lang="en-US" altLang="de-DE" sz="1800" dirty="0">
              <a:solidFill>
                <a:schemeClr val="bg1">
                  <a:lumMod val="85000"/>
                </a:schemeClr>
              </a:solidFill>
              <a:ea typeface="MS PGothic" pitchFamily="34" charset="-128"/>
            </a:endParaRPr>
          </a:p>
          <a:p>
            <a:pPr lvl="0">
              <a:spcAft>
                <a:spcPts val="600"/>
              </a:spcAft>
              <a:buFont typeface="Arial" charset="0"/>
              <a:buChar char="•"/>
            </a:pPr>
            <a:r>
              <a:rPr lang="en-US" altLang="de-DE" sz="1800" dirty="0">
                <a:solidFill>
                  <a:schemeClr val="bg1">
                    <a:lumMod val="85000"/>
                  </a:schemeClr>
                </a:solidFill>
                <a:ea typeface="MS PGothic" pitchFamily="34" charset="-128"/>
              </a:rPr>
              <a:t> </a:t>
            </a:r>
            <a:r>
              <a:rPr lang="en-US" altLang="de-DE" sz="1800" dirty="0" smtClean="0">
                <a:solidFill>
                  <a:schemeClr val="bg1">
                    <a:lumMod val="85000"/>
                  </a:schemeClr>
                </a:solidFill>
                <a:ea typeface="MS PGothic" pitchFamily="34" charset="-128"/>
              </a:rPr>
              <a:t>Translational PET/MR research:</a:t>
            </a:r>
            <a:endParaRPr lang="en-US" altLang="de-DE" sz="1800" dirty="0">
              <a:solidFill>
                <a:schemeClr val="bg1">
                  <a:lumMod val="85000"/>
                </a:schemeClr>
              </a:solidFill>
              <a:ea typeface="MS PGothic" pitchFamily="34" charset="-128"/>
            </a:endParaRPr>
          </a:p>
          <a:p>
            <a:pPr lvl="1">
              <a:spcAft>
                <a:spcPts val="600"/>
              </a:spcAft>
              <a:buFont typeface="Symbol" pitchFamily="18" charset="2"/>
              <a:buChar char="-"/>
            </a:pPr>
            <a:r>
              <a:rPr lang="en-US" altLang="de-DE" sz="1800" dirty="0">
                <a:solidFill>
                  <a:schemeClr val="bg1">
                    <a:lumMod val="85000"/>
                  </a:schemeClr>
                </a:solidFill>
                <a:ea typeface="MS PGothic" pitchFamily="34" charset="-128"/>
              </a:rPr>
              <a:t> </a:t>
            </a:r>
            <a:r>
              <a:rPr lang="en-US" altLang="de-DE" sz="1800" dirty="0" smtClean="0">
                <a:solidFill>
                  <a:schemeClr val="bg1">
                    <a:lumMod val="85000"/>
                  </a:schemeClr>
                </a:solidFill>
                <a:ea typeface="MS PGothic" pitchFamily="34" charset="-128"/>
              </a:rPr>
              <a:t>functional and metabolic brain imaging</a:t>
            </a:r>
            <a:endParaRPr lang="en-US" altLang="de-DE" sz="1800" dirty="0">
              <a:solidFill>
                <a:schemeClr val="bg1">
                  <a:lumMod val="85000"/>
                </a:schemeClr>
              </a:solidFill>
              <a:ea typeface="MS PGothic" pitchFamily="34" charset="-128"/>
            </a:endParaRPr>
          </a:p>
          <a:p>
            <a:pPr lvl="1">
              <a:spcAft>
                <a:spcPts val="600"/>
              </a:spcAft>
              <a:buFont typeface="Symbol" pitchFamily="18" charset="2"/>
              <a:buChar char="-"/>
            </a:pPr>
            <a:r>
              <a:rPr lang="en-US" altLang="de-DE" sz="1800" dirty="0">
                <a:solidFill>
                  <a:schemeClr val="bg1">
                    <a:lumMod val="85000"/>
                  </a:schemeClr>
                </a:solidFill>
                <a:ea typeface="MS PGothic" pitchFamily="34" charset="-128"/>
              </a:rPr>
              <a:t> </a:t>
            </a:r>
            <a:r>
              <a:rPr lang="en-US" altLang="de-DE" sz="1800" dirty="0" smtClean="0">
                <a:solidFill>
                  <a:schemeClr val="bg1">
                    <a:lumMod val="85000"/>
                  </a:schemeClr>
                </a:solidFill>
                <a:ea typeface="MS PGothic" pitchFamily="34" charset="-128"/>
              </a:rPr>
              <a:t>future applications in the developing and diseased brain</a:t>
            </a:r>
            <a:endParaRPr lang="en-US" altLang="de-DE" sz="1800" dirty="0">
              <a:solidFill>
                <a:schemeClr val="bg1">
                  <a:lumMod val="85000"/>
                </a:schemeClr>
              </a:solidFill>
              <a:ea typeface="MS PGothic" pitchFamily="34" charset="-128"/>
            </a:endParaRPr>
          </a:p>
          <a:p>
            <a:pPr lvl="1" eaLnBrk="1" hangingPunct="1">
              <a:spcAft>
                <a:spcPts val="600"/>
              </a:spcAft>
            </a:pPr>
            <a:endParaRPr lang="en-US" altLang="de-DE" sz="1800" dirty="0"/>
          </a:p>
          <a:p>
            <a:pPr eaLnBrk="1" hangingPunct="1">
              <a:spcAft>
                <a:spcPts val="1800"/>
              </a:spcAft>
            </a:pPr>
            <a:endParaRPr lang="en-US" altLang="de-DE" dirty="0"/>
          </a:p>
          <a:p>
            <a:pPr eaLnBrk="1" hangingPunct="1"/>
            <a:endParaRPr lang="en-US" altLang="de-DE" dirty="0"/>
          </a:p>
          <a:p>
            <a:pPr eaLnBrk="1" hangingPunct="1">
              <a:buFontTx/>
              <a:buChar char="•"/>
            </a:pPr>
            <a:endParaRPr lang="de-DE" altLang="de-DE" dirty="0"/>
          </a:p>
        </p:txBody>
      </p:sp>
    </p:spTree>
    <p:extLst>
      <p:ext uri="{BB962C8B-B14F-4D97-AF65-F5344CB8AC3E}">
        <p14:creationId xmlns:p14="http://schemas.microsoft.com/office/powerpoint/2010/main" val="17978873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68313" y="232331"/>
            <a:ext cx="8255000" cy="369332"/>
          </a:xfrm>
        </p:spPr>
        <p:txBody>
          <a:bodyPr/>
          <a:lstStyle/>
          <a:p>
            <a:r>
              <a:rPr lang="de-DE" sz="2400" dirty="0" err="1" smtClean="0"/>
              <a:t>Oncological</a:t>
            </a:r>
            <a:r>
              <a:rPr lang="de-DE" sz="2400" dirty="0" smtClean="0"/>
              <a:t> [</a:t>
            </a:r>
            <a:r>
              <a:rPr lang="de-DE" sz="2400" baseline="30000" dirty="0" smtClean="0"/>
              <a:t>18</a:t>
            </a:r>
            <a:r>
              <a:rPr lang="de-DE" sz="2400" dirty="0" smtClean="0"/>
              <a:t>F]FDG-PET/MRI</a:t>
            </a:r>
            <a:endParaRPr lang="de-DE" sz="2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1417514"/>
            <a:ext cx="7405328" cy="4459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feld 3"/>
          <p:cNvSpPr txBox="1"/>
          <p:nvPr/>
        </p:nvSpPr>
        <p:spPr>
          <a:xfrm>
            <a:off x="5508104" y="5953694"/>
            <a:ext cx="2991525" cy="307777"/>
          </a:xfrm>
          <a:prstGeom prst="rect">
            <a:avLst/>
          </a:prstGeom>
          <a:noFill/>
        </p:spPr>
        <p:txBody>
          <a:bodyPr wrap="none" rtlCol="0">
            <a:spAutoFit/>
          </a:bodyPr>
          <a:lstStyle/>
          <a:p>
            <a:r>
              <a:rPr lang="de-DE" sz="1400" dirty="0" smtClean="0"/>
              <a:t>S. </a:t>
            </a:r>
            <a:r>
              <a:rPr lang="de-DE" sz="1400" dirty="0" err="1" smtClean="0"/>
              <a:t>Gatidis</a:t>
            </a:r>
            <a:r>
              <a:rPr lang="de-DE" sz="1400" dirty="0" smtClean="0"/>
              <a:t> et al, </a:t>
            </a:r>
            <a:r>
              <a:rPr lang="de-DE" sz="1400" dirty="0" err="1" smtClean="0"/>
              <a:t>Eur</a:t>
            </a:r>
            <a:r>
              <a:rPr lang="de-DE" sz="1400" dirty="0" smtClean="0"/>
              <a:t> J </a:t>
            </a:r>
            <a:r>
              <a:rPr lang="de-DE" sz="1400" dirty="0" err="1" smtClean="0"/>
              <a:t>Radiol</a:t>
            </a:r>
            <a:r>
              <a:rPr lang="de-DE" sz="1400" dirty="0" smtClean="0"/>
              <a:t> (2017)</a:t>
            </a:r>
            <a:endParaRPr lang="de-DE" sz="1400" dirty="0"/>
          </a:p>
        </p:txBody>
      </p:sp>
      <p:sp>
        <p:nvSpPr>
          <p:cNvPr id="5" name="Text Box 5"/>
          <p:cNvSpPr txBox="1">
            <a:spLocks noChangeArrowheads="1"/>
          </p:cNvSpPr>
          <p:nvPr/>
        </p:nvSpPr>
        <p:spPr bwMode="auto">
          <a:xfrm>
            <a:off x="468313" y="755412"/>
            <a:ext cx="8610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r>
              <a:rPr lang="en-US" altLang="de-DE" sz="1800" b="1" dirty="0" smtClean="0"/>
              <a:t>15-year-old boy with Hodgkin Lymphoma – initial staging</a:t>
            </a:r>
            <a:endParaRPr lang="en-US" altLang="de-DE" sz="1800" b="1" dirty="0"/>
          </a:p>
        </p:txBody>
      </p:sp>
    </p:spTree>
    <p:extLst>
      <p:ext uri="{BB962C8B-B14F-4D97-AF65-F5344CB8AC3E}">
        <p14:creationId xmlns:p14="http://schemas.microsoft.com/office/powerpoint/2010/main" val="34066033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39552" y="260648"/>
            <a:ext cx="8255000" cy="369332"/>
          </a:xfrm>
        </p:spPr>
        <p:txBody>
          <a:bodyPr/>
          <a:lstStyle/>
          <a:p>
            <a:r>
              <a:rPr lang="de-DE" sz="2400" dirty="0" smtClean="0">
                <a:cs typeface="Lucida Sans Unicode" panose="020B0602030504020204" pitchFamily="34" charset="0"/>
              </a:rPr>
              <a:t>PET/MR vs. PET/CT</a:t>
            </a:r>
            <a:endParaRPr lang="de-DE" sz="2400" dirty="0">
              <a:cs typeface="Lucida Sans Unicode" panose="020B0602030504020204" pitchFamily="34" charset="0"/>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1556792"/>
            <a:ext cx="4104000" cy="42484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 Box 5"/>
          <p:cNvSpPr txBox="1">
            <a:spLocks noChangeArrowheads="1"/>
          </p:cNvSpPr>
          <p:nvPr/>
        </p:nvSpPr>
        <p:spPr bwMode="auto">
          <a:xfrm>
            <a:off x="468313" y="836712"/>
            <a:ext cx="8610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r>
              <a:rPr lang="en-US" altLang="de-DE" sz="1800" b="1" dirty="0" smtClean="0"/>
              <a:t>17-year-old female patient with hepatocellular carcinoma</a:t>
            </a:r>
            <a:endParaRPr lang="en-US" altLang="de-DE" sz="1800" b="1" dirty="0"/>
          </a:p>
        </p:txBody>
      </p:sp>
      <p:sp>
        <p:nvSpPr>
          <p:cNvPr id="6" name="Textfeld 5"/>
          <p:cNvSpPr txBox="1"/>
          <p:nvPr/>
        </p:nvSpPr>
        <p:spPr>
          <a:xfrm>
            <a:off x="683568" y="5953694"/>
            <a:ext cx="2979662" cy="307777"/>
          </a:xfrm>
          <a:prstGeom prst="rect">
            <a:avLst/>
          </a:prstGeom>
          <a:noFill/>
        </p:spPr>
        <p:txBody>
          <a:bodyPr wrap="none" rtlCol="0">
            <a:spAutoFit/>
          </a:bodyPr>
          <a:lstStyle/>
          <a:p>
            <a:r>
              <a:rPr lang="de-DE" sz="1400" dirty="0" smtClean="0"/>
              <a:t>J.F. Schäfer et al, </a:t>
            </a:r>
            <a:r>
              <a:rPr lang="de-DE" sz="1400" dirty="0" err="1" smtClean="0"/>
              <a:t>Radiology</a:t>
            </a:r>
            <a:r>
              <a:rPr lang="de-DE" sz="1400" dirty="0" smtClean="0"/>
              <a:t> (2014)</a:t>
            </a:r>
            <a:endParaRPr lang="de-DE" sz="1400" dirty="0"/>
          </a:p>
        </p:txBody>
      </p:sp>
      <p:sp>
        <p:nvSpPr>
          <p:cNvPr id="7" name="Text Box 5"/>
          <p:cNvSpPr txBox="1">
            <a:spLocks noChangeArrowheads="1"/>
          </p:cNvSpPr>
          <p:nvPr/>
        </p:nvSpPr>
        <p:spPr bwMode="auto">
          <a:xfrm>
            <a:off x="5004048" y="1556792"/>
            <a:ext cx="3719265"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marL="285750" indent="-285750" eaLnBrk="1" hangingPunct="1">
              <a:buFontTx/>
              <a:buChar char="-"/>
            </a:pPr>
            <a:r>
              <a:rPr lang="en-US" altLang="de-DE" sz="1800" dirty="0" smtClean="0"/>
              <a:t>[</a:t>
            </a:r>
            <a:r>
              <a:rPr lang="en-US" altLang="de-DE" sz="1800" baseline="30000" dirty="0" smtClean="0"/>
              <a:t>18</a:t>
            </a:r>
            <a:r>
              <a:rPr lang="en-US" altLang="de-DE" sz="1800" dirty="0" smtClean="0"/>
              <a:t>F]-FDG-PET images clearly negative for paravertebral metastasis</a:t>
            </a:r>
          </a:p>
          <a:p>
            <a:pPr marL="285750" indent="-285750" eaLnBrk="1" hangingPunct="1">
              <a:buFontTx/>
              <a:buChar char="-"/>
            </a:pPr>
            <a:endParaRPr lang="en-US" altLang="de-DE" sz="1800" dirty="0"/>
          </a:p>
          <a:p>
            <a:pPr marL="285750" indent="-285750" eaLnBrk="1" hangingPunct="1">
              <a:buFontTx/>
              <a:buChar char="-"/>
            </a:pPr>
            <a:r>
              <a:rPr lang="en-US" altLang="de-DE" sz="1800" dirty="0" smtClean="0"/>
              <a:t>DWI shows a suspicious lesion (A)</a:t>
            </a:r>
          </a:p>
          <a:p>
            <a:pPr marL="285750" indent="-285750" eaLnBrk="1" hangingPunct="1">
              <a:buFontTx/>
              <a:buChar char="-"/>
            </a:pPr>
            <a:endParaRPr lang="en-US" altLang="de-DE" sz="1800" dirty="0"/>
          </a:p>
          <a:p>
            <a:pPr marL="285750" indent="-285750" eaLnBrk="1" hangingPunct="1">
              <a:buFontTx/>
              <a:buChar char="-"/>
            </a:pPr>
            <a:r>
              <a:rPr lang="en-US" altLang="de-DE" sz="1800" dirty="0" smtClean="0"/>
              <a:t>The lesion is hardly visible with CT (C)</a:t>
            </a:r>
          </a:p>
          <a:p>
            <a:pPr marL="285750" indent="-285750" eaLnBrk="1" hangingPunct="1">
              <a:buFontTx/>
              <a:buChar char="-"/>
            </a:pPr>
            <a:endParaRPr lang="en-US" altLang="de-DE" sz="1800" dirty="0"/>
          </a:p>
          <a:p>
            <a:pPr marL="285750" indent="-285750" eaLnBrk="1" hangingPunct="1">
              <a:buFontTx/>
              <a:buChar char="-"/>
            </a:pPr>
            <a:endParaRPr lang="en-US" altLang="de-DE" sz="1800" dirty="0"/>
          </a:p>
        </p:txBody>
      </p:sp>
    </p:spTree>
    <p:extLst>
      <p:ext uri="{BB962C8B-B14F-4D97-AF65-F5344CB8AC3E}">
        <p14:creationId xmlns:p14="http://schemas.microsoft.com/office/powerpoint/2010/main" val="425825411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89102" y="260648"/>
            <a:ext cx="8255000" cy="369332"/>
          </a:xfrm>
        </p:spPr>
        <p:txBody>
          <a:bodyPr/>
          <a:lstStyle/>
          <a:p>
            <a:r>
              <a:rPr lang="de-DE" sz="2400" dirty="0" smtClean="0">
                <a:cs typeface="Lucida Sans Unicode" panose="020B0602030504020204" pitchFamily="34" charset="0"/>
              </a:rPr>
              <a:t>PET/MR vs. PET/CT</a:t>
            </a:r>
            <a:endParaRPr lang="de-DE" sz="2400" dirty="0">
              <a:cs typeface="Lucida Sans Unicode" panose="020B0602030504020204" pitchFamily="34" charset="0"/>
            </a:endParaRP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1556817"/>
            <a:ext cx="4197466" cy="42484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 Box 5"/>
          <p:cNvSpPr txBox="1">
            <a:spLocks noChangeArrowheads="1"/>
          </p:cNvSpPr>
          <p:nvPr/>
        </p:nvSpPr>
        <p:spPr bwMode="auto">
          <a:xfrm>
            <a:off x="468313" y="836712"/>
            <a:ext cx="8610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r>
              <a:rPr lang="en-US" altLang="de-DE" sz="1800" b="1" dirty="0" smtClean="0"/>
              <a:t>11-year-old female patient with neuroblastoma</a:t>
            </a:r>
            <a:endParaRPr lang="en-US" altLang="de-DE" sz="1800" b="1" dirty="0"/>
          </a:p>
        </p:txBody>
      </p:sp>
      <p:sp>
        <p:nvSpPr>
          <p:cNvPr id="6" name="Textfeld 5"/>
          <p:cNvSpPr txBox="1"/>
          <p:nvPr/>
        </p:nvSpPr>
        <p:spPr>
          <a:xfrm>
            <a:off x="755576" y="5953694"/>
            <a:ext cx="2979662" cy="307777"/>
          </a:xfrm>
          <a:prstGeom prst="rect">
            <a:avLst/>
          </a:prstGeom>
          <a:noFill/>
        </p:spPr>
        <p:txBody>
          <a:bodyPr wrap="none" rtlCol="0">
            <a:spAutoFit/>
          </a:bodyPr>
          <a:lstStyle/>
          <a:p>
            <a:r>
              <a:rPr lang="de-DE" sz="1400" dirty="0" smtClean="0"/>
              <a:t>J.F. Schäfer et al, </a:t>
            </a:r>
            <a:r>
              <a:rPr lang="de-DE" sz="1400" dirty="0" err="1" smtClean="0"/>
              <a:t>Radiology</a:t>
            </a:r>
            <a:r>
              <a:rPr lang="de-DE" sz="1400" dirty="0" smtClean="0"/>
              <a:t> (2014)</a:t>
            </a:r>
            <a:endParaRPr lang="de-DE" sz="1400" dirty="0"/>
          </a:p>
        </p:txBody>
      </p:sp>
      <p:sp>
        <p:nvSpPr>
          <p:cNvPr id="7" name="Text Box 5"/>
          <p:cNvSpPr txBox="1">
            <a:spLocks noChangeArrowheads="1"/>
          </p:cNvSpPr>
          <p:nvPr/>
        </p:nvSpPr>
        <p:spPr bwMode="auto">
          <a:xfrm>
            <a:off x="5004048" y="1556792"/>
            <a:ext cx="3719265"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marL="285750" indent="-285750" eaLnBrk="1" hangingPunct="1">
              <a:buFontTx/>
              <a:buChar char="-"/>
            </a:pPr>
            <a:r>
              <a:rPr lang="en-US" altLang="de-DE" sz="1800" dirty="0" smtClean="0"/>
              <a:t>Coronal STIR image shows bone marrow infiltration (C)</a:t>
            </a:r>
          </a:p>
          <a:p>
            <a:pPr marL="285750" indent="-285750" eaLnBrk="1" hangingPunct="1">
              <a:buFontTx/>
              <a:buChar char="-"/>
            </a:pPr>
            <a:endParaRPr lang="en-US" altLang="de-DE" sz="1800" dirty="0"/>
          </a:p>
          <a:p>
            <a:pPr marL="285750" indent="-285750" eaLnBrk="1" hangingPunct="1">
              <a:buFontTx/>
              <a:buChar char="-"/>
            </a:pPr>
            <a:r>
              <a:rPr lang="en-US" altLang="de-DE" sz="1800" dirty="0" smtClean="0"/>
              <a:t>Lesion not visible in the CT image (A)</a:t>
            </a:r>
          </a:p>
          <a:p>
            <a:pPr marL="285750" indent="-285750" eaLnBrk="1" hangingPunct="1">
              <a:buFontTx/>
              <a:buChar char="-"/>
            </a:pPr>
            <a:endParaRPr lang="en-US" altLang="de-DE" sz="1800" dirty="0"/>
          </a:p>
          <a:p>
            <a:pPr marL="285750" indent="-285750" eaLnBrk="1" hangingPunct="1">
              <a:buFontTx/>
              <a:buChar char="-"/>
            </a:pPr>
            <a:r>
              <a:rPr lang="en-US" altLang="de-DE" sz="1800" dirty="0" smtClean="0"/>
              <a:t>[</a:t>
            </a:r>
            <a:r>
              <a:rPr lang="en-US" altLang="de-DE" sz="1800" baseline="30000" dirty="0" smtClean="0"/>
              <a:t>18</a:t>
            </a:r>
            <a:r>
              <a:rPr lang="en-US" altLang="de-DE" sz="1800" dirty="0" smtClean="0"/>
              <a:t>]F-FDG-PET shows in both modalities relatively decreased FDG uptake (B,D)</a:t>
            </a:r>
          </a:p>
          <a:p>
            <a:pPr marL="285750" indent="-285750" eaLnBrk="1" hangingPunct="1">
              <a:buFontTx/>
              <a:buChar char="-"/>
            </a:pPr>
            <a:endParaRPr lang="en-US" altLang="de-DE" sz="1800" dirty="0"/>
          </a:p>
          <a:p>
            <a:pPr marL="285750" indent="-285750" eaLnBrk="1" hangingPunct="1">
              <a:buFontTx/>
              <a:buChar char="-"/>
            </a:pPr>
            <a:endParaRPr lang="en-US" altLang="de-DE" sz="1800" dirty="0"/>
          </a:p>
        </p:txBody>
      </p:sp>
    </p:spTree>
    <p:extLst>
      <p:ext uri="{BB962C8B-B14F-4D97-AF65-F5344CB8AC3E}">
        <p14:creationId xmlns:p14="http://schemas.microsoft.com/office/powerpoint/2010/main" val="20818245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68313" y="232331"/>
            <a:ext cx="8255000" cy="369332"/>
          </a:xfrm>
        </p:spPr>
        <p:txBody>
          <a:bodyPr/>
          <a:lstStyle/>
          <a:p>
            <a:r>
              <a:rPr lang="de-DE" sz="2400" dirty="0" smtClean="0"/>
              <a:t>Non-</a:t>
            </a:r>
            <a:r>
              <a:rPr lang="de-DE" sz="2400" dirty="0" err="1" smtClean="0"/>
              <a:t>oncologic</a:t>
            </a:r>
            <a:r>
              <a:rPr lang="de-DE" sz="2400" dirty="0" smtClean="0"/>
              <a:t> </a:t>
            </a:r>
            <a:r>
              <a:rPr lang="de-DE" sz="2400" dirty="0" err="1" smtClean="0"/>
              <a:t>applications</a:t>
            </a:r>
            <a:endParaRPr lang="de-DE" sz="2400"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1844824"/>
            <a:ext cx="4264882" cy="3456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AutoShape 5" descr="Fig. 9"/>
          <p:cNvSpPr>
            <a:spLocks noChangeAspect="1" noChangeArrowheads="1"/>
          </p:cNvSpPr>
          <p:nvPr/>
        </p:nvSpPr>
        <p:spPr bwMode="auto">
          <a:xfrm>
            <a:off x="155575" y="-936625"/>
            <a:ext cx="5438775" cy="19526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DE"/>
          </a:p>
        </p:txBody>
      </p:sp>
      <p:sp>
        <p:nvSpPr>
          <p:cNvPr id="7" name="Textfeld 6"/>
          <p:cNvSpPr txBox="1"/>
          <p:nvPr/>
        </p:nvSpPr>
        <p:spPr>
          <a:xfrm>
            <a:off x="683568" y="5986016"/>
            <a:ext cx="2991525" cy="307777"/>
          </a:xfrm>
          <a:prstGeom prst="rect">
            <a:avLst/>
          </a:prstGeom>
          <a:noFill/>
        </p:spPr>
        <p:txBody>
          <a:bodyPr wrap="none" rtlCol="0">
            <a:spAutoFit/>
          </a:bodyPr>
          <a:lstStyle/>
          <a:p>
            <a:r>
              <a:rPr lang="de-DE" sz="1400" dirty="0" smtClean="0"/>
              <a:t>S. </a:t>
            </a:r>
            <a:r>
              <a:rPr lang="de-DE" sz="1400" dirty="0" err="1" smtClean="0"/>
              <a:t>Gatidis</a:t>
            </a:r>
            <a:r>
              <a:rPr lang="de-DE" sz="1400" dirty="0" smtClean="0"/>
              <a:t> et al, </a:t>
            </a:r>
            <a:r>
              <a:rPr lang="de-DE" sz="1400" dirty="0" err="1" smtClean="0"/>
              <a:t>Eur</a:t>
            </a:r>
            <a:r>
              <a:rPr lang="de-DE" sz="1400" dirty="0" smtClean="0"/>
              <a:t> J </a:t>
            </a:r>
            <a:r>
              <a:rPr lang="de-DE" sz="1400" dirty="0" err="1" smtClean="0"/>
              <a:t>Radiol</a:t>
            </a:r>
            <a:r>
              <a:rPr lang="de-DE" sz="1400" dirty="0" smtClean="0"/>
              <a:t> (2017)</a:t>
            </a:r>
            <a:endParaRPr lang="de-DE" sz="1400" dirty="0"/>
          </a:p>
        </p:txBody>
      </p:sp>
      <p:sp>
        <p:nvSpPr>
          <p:cNvPr id="8" name="Text Box 5"/>
          <p:cNvSpPr txBox="1">
            <a:spLocks noChangeArrowheads="1"/>
          </p:cNvSpPr>
          <p:nvPr/>
        </p:nvSpPr>
        <p:spPr bwMode="auto">
          <a:xfrm>
            <a:off x="468313" y="836712"/>
            <a:ext cx="8610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r>
              <a:rPr lang="en-US" altLang="de-DE" sz="1800" dirty="0"/>
              <a:t>3</a:t>
            </a:r>
            <a:r>
              <a:rPr lang="en-US" altLang="de-DE" sz="1800" dirty="0" smtClean="0"/>
              <a:t>-year-old boy with Crohn´s-like disease</a:t>
            </a:r>
            <a:endParaRPr lang="en-US" altLang="de-DE" sz="1800" dirty="0"/>
          </a:p>
        </p:txBody>
      </p:sp>
      <p:sp>
        <p:nvSpPr>
          <p:cNvPr id="9" name="Text Box 5"/>
          <p:cNvSpPr txBox="1">
            <a:spLocks noChangeArrowheads="1"/>
          </p:cNvSpPr>
          <p:nvPr/>
        </p:nvSpPr>
        <p:spPr bwMode="auto">
          <a:xfrm>
            <a:off x="5148064" y="1844824"/>
            <a:ext cx="3719265"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marL="285750" indent="-285750" eaLnBrk="1" hangingPunct="1">
              <a:buFontTx/>
              <a:buChar char="-"/>
            </a:pPr>
            <a:r>
              <a:rPr lang="en-US" altLang="de-DE" sz="1800" dirty="0" smtClean="0"/>
              <a:t>[</a:t>
            </a:r>
            <a:r>
              <a:rPr lang="en-US" altLang="de-DE" sz="1800" baseline="30000" dirty="0" smtClean="0"/>
              <a:t>18</a:t>
            </a:r>
            <a:r>
              <a:rPr lang="en-US" altLang="de-DE" sz="1800" dirty="0" smtClean="0"/>
              <a:t>]F-FDG PET (A) reveals multifocal intestinal inflammation</a:t>
            </a:r>
          </a:p>
          <a:p>
            <a:pPr marL="285750" indent="-285750" eaLnBrk="1" hangingPunct="1">
              <a:buFontTx/>
              <a:buChar char="-"/>
            </a:pPr>
            <a:endParaRPr lang="en-US" altLang="de-DE" sz="1800" dirty="0"/>
          </a:p>
          <a:p>
            <a:pPr marL="285750" indent="-285750" eaLnBrk="1" hangingPunct="1">
              <a:buFontTx/>
              <a:buChar char="-"/>
            </a:pPr>
            <a:r>
              <a:rPr lang="en-US" altLang="de-DE" sz="1800" dirty="0" smtClean="0"/>
              <a:t>MRI shows segmental stenosis and marked contrast enhancement of the intestinal wall (B)</a:t>
            </a:r>
          </a:p>
          <a:p>
            <a:pPr eaLnBrk="1" hangingPunct="1"/>
            <a:endParaRPr lang="en-US" altLang="de-DE" sz="1800" dirty="0" smtClean="0"/>
          </a:p>
          <a:p>
            <a:pPr marL="285750" indent="-285750" eaLnBrk="1" hangingPunct="1">
              <a:buFontTx/>
              <a:buChar char="-"/>
            </a:pPr>
            <a:endParaRPr lang="en-US" altLang="de-DE" sz="1800" dirty="0"/>
          </a:p>
          <a:p>
            <a:pPr marL="285750" indent="-285750" eaLnBrk="1" hangingPunct="1">
              <a:buFontTx/>
              <a:buChar char="-"/>
            </a:pPr>
            <a:endParaRPr lang="en-US" altLang="de-DE" sz="1800" dirty="0"/>
          </a:p>
        </p:txBody>
      </p:sp>
    </p:spTree>
    <p:extLst>
      <p:ext uri="{BB962C8B-B14F-4D97-AF65-F5344CB8AC3E}">
        <p14:creationId xmlns:p14="http://schemas.microsoft.com/office/powerpoint/2010/main" val="332901717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68313" y="232331"/>
            <a:ext cx="8255000" cy="369332"/>
          </a:xfrm>
        </p:spPr>
        <p:txBody>
          <a:bodyPr/>
          <a:lstStyle/>
          <a:p>
            <a:r>
              <a:rPr lang="de-DE" sz="2400" dirty="0" smtClean="0"/>
              <a:t>Non-</a:t>
            </a:r>
            <a:r>
              <a:rPr lang="de-DE" sz="2400" dirty="0" err="1" smtClean="0"/>
              <a:t>oncologic</a:t>
            </a:r>
            <a:r>
              <a:rPr lang="de-DE" sz="2400" dirty="0" smtClean="0"/>
              <a:t> </a:t>
            </a:r>
            <a:r>
              <a:rPr lang="de-DE" sz="2400" dirty="0" err="1" smtClean="0"/>
              <a:t>applications</a:t>
            </a:r>
            <a:endParaRPr lang="de-DE" sz="2400" dirty="0"/>
          </a:p>
        </p:txBody>
      </p:sp>
      <p:sp>
        <p:nvSpPr>
          <p:cNvPr id="3" name="AutoShape 5" descr="Fig. 9"/>
          <p:cNvSpPr>
            <a:spLocks noChangeAspect="1" noChangeArrowheads="1"/>
          </p:cNvSpPr>
          <p:nvPr/>
        </p:nvSpPr>
        <p:spPr bwMode="auto">
          <a:xfrm>
            <a:off x="155575" y="-936625"/>
            <a:ext cx="5438775" cy="19526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DE"/>
          </a:p>
        </p:txBody>
      </p:sp>
      <p:pic>
        <p:nvPicPr>
          <p:cNvPr id="20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847" y="1484784"/>
            <a:ext cx="6884307" cy="24715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feld 6"/>
          <p:cNvSpPr txBox="1"/>
          <p:nvPr/>
        </p:nvSpPr>
        <p:spPr>
          <a:xfrm>
            <a:off x="5724128" y="5953694"/>
            <a:ext cx="2991525" cy="307777"/>
          </a:xfrm>
          <a:prstGeom prst="rect">
            <a:avLst/>
          </a:prstGeom>
          <a:noFill/>
        </p:spPr>
        <p:txBody>
          <a:bodyPr wrap="none" rtlCol="0">
            <a:spAutoFit/>
          </a:bodyPr>
          <a:lstStyle/>
          <a:p>
            <a:r>
              <a:rPr lang="de-DE" sz="1400" dirty="0" smtClean="0"/>
              <a:t>S. </a:t>
            </a:r>
            <a:r>
              <a:rPr lang="de-DE" sz="1400" dirty="0" err="1" smtClean="0"/>
              <a:t>Gatidis</a:t>
            </a:r>
            <a:r>
              <a:rPr lang="de-DE" sz="1400" dirty="0" smtClean="0"/>
              <a:t> et al, </a:t>
            </a:r>
            <a:r>
              <a:rPr lang="de-DE" sz="1400" dirty="0" err="1" smtClean="0"/>
              <a:t>Eur</a:t>
            </a:r>
            <a:r>
              <a:rPr lang="de-DE" sz="1400" dirty="0" smtClean="0"/>
              <a:t> J </a:t>
            </a:r>
            <a:r>
              <a:rPr lang="de-DE" sz="1400" dirty="0" err="1" smtClean="0"/>
              <a:t>Radiol</a:t>
            </a:r>
            <a:r>
              <a:rPr lang="de-DE" sz="1400" dirty="0" smtClean="0"/>
              <a:t> (2017)</a:t>
            </a:r>
            <a:endParaRPr lang="de-DE" sz="1400" dirty="0"/>
          </a:p>
        </p:txBody>
      </p:sp>
      <p:sp>
        <p:nvSpPr>
          <p:cNvPr id="8" name="Text Box 5"/>
          <p:cNvSpPr txBox="1">
            <a:spLocks noChangeArrowheads="1"/>
          </p:cNvSpPr>
          <p:nvPr/>
        </p:nvSpPr>
        <p:spPr bwMode="auto">
          <a:xfrm>
            <a:off x="468313" y="836712"/>
            <a:ext cx="8610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r>
              <a:rPr lang="en-US" altLang="de-DE" sz="1800" dirty="0" smtClean="0"/>
              <a:t>2-year-old girl with focal cortical dysplasia</a:t>
            </a:r>
            <a:endParaRPr lang="en-US" altLang="de-DE" sz="1800" dirty="0"/>
          </a:p>
        </p:txBody>
      </p:sp>
      <p:sp>
        <p:nvSpPr>
          <p:cNvPr id="9" name="Text Box 5"/>
          <p:cNvSpPr txBox="1">
            <a:spLocks noChangeArrowheads="1"/>
          </p:cNvSpPr>
          <p:nvPr/>
        </p:nvSpPr>
        <p:spPr bwMode="auto">
          <a:xfrm>
            <a:off x="1054348" y="4338970"/>
            <a:ext cx="7118052"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marL="285750" indent="-285750" eaLnBrk="1" hangingPunct="1">
              <a:buFontTx/>
              <a:buChar char="-"/>
            </a:pPr>
            <a:r>
              <a:rPr lang="en-US" altLang="de-DE" sz="1800" dirty="0" smtClean="0"/>
              <a:t>MRI shows </a:t>
            </a:r>
            <a:r>
              <a:rPr lang="en-US" altLang="de-DE" sz="1800" dirty="0" err="1" smtClean="0"/>
              <a:t>hyperintensities</a:t>
            </a:r>
            <a:r>
              <a:rPr lang="en-US" altLang="de-DE" sz="1800" dirty="0" smtClean="0"/>
              <a:t> of the left postcentral gyrus</a:t>
            </a:r>
          </a:p>
          <a:p>
            <a:pPr marL="285750" indent="-285750" eaLnBrk="1" hangingPunct="1">
              <a:buFontTx/>
              <a:buChar char="-"/>
            </a:pPr>
            <a:endParaRPr lang="en-US" altLang="de-DE" sz="1800" dirty="0"/>
          </a:p>
          <a:p>
            <a:pPr marL="285750" indent="-285750" eaLnBrk="1" hangingPunct="1">
              <a:buFontTx/>
              <a:buChar char="-"/>
            </a:pPr>
            <a:r>
              <a:rPr lang="en-US" altLang="de-DE" sz="1800" dirty="0" smtClean="0"/>
              <a:t>[</a:t>
            </a:r>
            <a:r>
              <a:rPr lang="en-US" altLang="de-DE" sz="1800" baseline="30000" dirty="0" smtClean="0"/>
              <a:t>18</a:t>
            </a:r>
            <a:r>
              <a:rPr lang="en-US" altLang="de-DE" sz="1800" dirty="0" smtClean="0"/>
              <a:t>]F-FDG-PET reveals </a:t>
            </a:r>
            <a:r>
              <a:rPr lang="en-US" altLang="de-DE" sz="1800" dirty="0" err="1" smtClean="0"/>
              <a:t>asymetric</a:t>
            </a:r>
            <a:r>
              <a:rPr lang="en-US" altLang="de-DE" sz="1800" dirty="0" smtClean="0"/>
              <a:t> </a:t>
            </a:r>
            <a:r>
              <a:rPr lang="en-US" altLang="de-DE" sz="1800" dirty="0" err="1" smtClean="0"/>
              <a:t>hypometabolism</a:t>
            </a:r>
            <a:endParaRPr lang="en-US" altLang="de-DE" sz="1800" dirty="0" smtClean="0"/>
          </a:p>
          <a:p>
            <a:pPr eaLnBrk="1" hangingPunct="1"/>
            <a:endParaRPr lang="en-US" altLang="de-DE" sz="1800" dirty="0" smtClean="0"/>
          </a:p>
          <a:p>
            <a:pPr marL="285750" indent="-285750" eaLnBrk="1" hangingPunct="1">
              <a:buFontTx/>
              <a:buChar char="-"/>
            </a:pPr>
            <a:endParaRPr lang="en-US" altLang="de-DE" sz="1800" dirty="0"/>
          </a:p>
          <a:p>
            <a:pPr marL="285750" indent="-285750" eaLnBrk="1" hangingPunct="1">
              <a:buFontTx/>
              <a:buChar char="-"/>
            </a:pPr>
            <a:endParaRPr lang="en-US" altLang="de-DE" sz="1800" dirty="0"/>
          </a:p>
        </p:txBody>
      </p:sp>
    </p:spTree>
    <p:extLst>
      <p:ext uri="{BB962C8B-B14F-4D97-AF65-F5344CB8AC3E}">
        <p14:creationId xmlns:p14="http://schemas.microsoft.com/office/powerpoint/2010/main" val="275926081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2"/>
          <p:cNvSpPr txBox="1">
            <a:spLocks noChangeArrowheads="1"/>
          </p:cNvSpPr>
          <p:nvPr/>
        </p:nvSpPr>
        <p:spPr bwMode="auto">
          <a:xfrm>
            <a:off x="457200" y="188913"/>
            <a:ext cx="69056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r>
              <a:rPr lang="en-US" altLang="de-DE" b="1" dirty="0" smtClean="0">
                <a:solidFill>
                  <a:srgbClr val="1E5399"/>
                </a:solidFill>
              </a:rPr>
              <a:t>Outline</a:t>
            </a:r>
            <a:endParaRPr lang="en-US" altLang="de-DE" b="1" dirty="0">
              <a:solidFill>
                <a:srgbClr val="1E5399"/>
              </a:solidFill>
            </a:endParaRPr>
          </a:p>
        </p:txBody>
      </p:sp>
      <p:sp>
        <p:nvSpPr>
          <p:cNvPr id="15" name="Text Box 5"/>
          <p:cNvSpPr txBox="1">
            <a:spLocks noChangeArrowheads="1"/>
          </p:cNvSpPr>
          <p:nvPr/>
        </p:nvSpPr>
        <p:spPr bwMode="auto">
          <a:xfrm>
            <a:off x="457200" y="415926"/>
            <a:ext cx="8610600" cy="6740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spcAft>
                <a:spcPts val="600"/>
              </a:spcAft>
            </a:pPr>
            <a:endParaRPr lang="en-US" altLang="de-DE" sz="1800" dirty="0">
              <a:solidFill>
                <a:srgbClr val="333399"/>
              </a:solidFill>
            </a:endParaRPr>
          </a:p>
          <a:p>
            <a:pPr eaLnBrk="1" hangingPunct="1">
              <a:spcAft>
                <a:spcPts val="600"/>
              </a:spcAft>
              <a:buFont typeface="Arial" charset="0"/>
              <a:buChar char="•"/>
            </a:pPr>
            <a:r>
              <a:rPr lang="en-US" altLang="de-DE" sz="1800" dirty="0">
                <a:solidFill>
                  <a:schemeClr val="bg1">
                    <a:lumMod val="85000"/>
                  </a:schemeClr>
                </a:solidFill>
              </a:rPr>
              <a:t> </a:t>
            </a:r>
            <a:r>
              <a:rPr lang="en-US" altLang="de-DE" sz="1800" dirty="0" smtClean="0">
                <a:solidFill>
                  <a:schemeClr val="bg1">
                    <a:lumMod val="85000"/>
                  </a:schemeClr>
                </a:solidFill>
              </a:rPr>
              <a:t>Technical challenges:</a:t>
            </a:r>
            <a:endParaRPr lang="en-US" altLang="de-DE" sz="1800" dirty="0">
              <a:solidFill>
                <a:schemeClr val="bg1">
                  <a:lumMod val="85000"/>
                </a:schemeClr>
              </a:solidFill>
            </a:endParaRPr>
          </a:p>
          <a:p>
            <a:pPr lvl="1" eaLnBrk="1" hangingPunct="1">
              <a:spcAft>
                <a:spcPts val="600"/>
              </a:spcAft>
              <a:buFont typeface="Symbol" pitchFamily="18" charset="2"/>
              <a:buChar char="-"/>
            </a:pPr>
            <a:r>
              <a:rPr lang="en-US" altLang="de-DE" sz="1800" dirty="0">
                <a:solidFill>
                  <a:schemeClr val="bg1">
                    <a:lumMod val="85000"/>
                  </a:schemeClr>
                </a:solidFill>
              </a:rPr>
              <a:t> t</a:t>
            </a:r>
            <a:r>
              <a:rPr lang="en-US" altLang="de-DE" sz="1800" dirty="0" smtClean="0">
                <a:solidFill>
                  <a:schemeClr val="bg1">
                    <a:lumMod val="85000"/>
                  </a:schemeClr>
                </a:solidFill>
              </a:rPr>
              <a:t>he PET principle</a:t>
            </a:r>
            <a:endParaRPr lang="en-US" altLang="de-DE" sz="1800" dirty="0">
              <a:solidFill>
                <a:schemeClr val="bg1">
                  <a:lumMod val="85000"/>
                </a:schemeClr>
              </a:solidFill>
            </a:endParaRPr>
          </a:p>
          <a:p>
            <a:pPr lvl="1" eaLnBrk="1" hangingPunct="1">
              <a:spcAft>
                <a:spcPts val="600"/>
              </a:spcAft>
              <a:buFont typeface="Symbol" pitchFamily="18" charset="2"/>
              <a:buChar char="-"/>
            </a:pPr>
            <a:r>
              <a:rPr lang="en-US" altLang="de-DE" sz="1800" dirty="0">
                <a:solidFill>
                  <a:schemeClr val="bg1">
                    <a:lumMod val="85000"/>
                  </a:schemeClr>
                </a:solidFill>
              </a:rPr>
              <a:t> </a:t>
            </a:r>
            <a:r>
              <a:rPr lang="en-US" altLang="de-DE" sz="1800" dirty="0" smtClean="0">
                <a:solidFill>
                  <a:schemeClr val="bg1">
                    <a:lumMod val="85000"/>
                  </a:schemeClr>
                </a:solidFill>
              </a:rPr>
              <a:t>the MRI principle</a:t>
            </a:r>
            <a:endParaRPr lang="en-US" altLang="de-DE" sz="1800" dirty="0">
              <a:solidFill>
                <a:schemeClr val="bg1">
                  <a:lumMod val="85000"/>
                </a:schemeClr>
              </a:solidFill>
            </a:endParaRPr>
          </a:p>
          <a:p>
            <a:pPr lvl="1" eaLnBrk="1" hangingPunct="1">
              <a:spcAft>
                <a:spcPts val="600"/>
              </a:spcAft>
              <a:buFont typeface="Symbol" pitchFamily="18" charset="2"/>
              <a:buChar char="-"/>
            </a:pPr>
            <a:r>
              <a:rPr lang="en-US" altLang="de-DE" sz="1800" dirty="0">
                <a:solidFill>
                  <a:schemeClr val="bg1">
                    <a:lumMod val="85000"/>
                  </a:schemeClr>
                </a:solidFill>
              </a:rPr>
              <a:t> </a:t>
            </a:r>
            <a:r>
              <a:rPr lang="en-US" altLang="de-DE" sz="1800" dirty="0" smtClean="0">
                <a:solidFill>
                  <a:schemeClr val="bg1">
                    <a:lumMod val="85000"/>
                  </a:schemeClr>
                </a:solidFill>
              </a:rPr>
              <a:t>how to combine PET and MRI</a:t>
            </a:r>
          </a:p>
          <a:p>
            <a:pPr lvl="1" eaLnBrk="1" hangingPunct="1">
              <a:spcAft>
                <a:spcPts val="600"/>
              </a:spcAft>
              <a:buFont typeface="Symbol" pitchFamily="18" charset="2"/>
              <a:buChar char="-"/>
            </a:pPr>
            <a:endParaRPr lang="en-US" altLang="de-DE" sz="1800" dirty="0">
              <a:solidFill>
                <a:schemeClr val="bg1">
                  <a:lumMod val="85000"/>
                </a:schemeClr>
              </a:solidFill>
            </a:endParaRPr>
          </a:p>
          <a:p>
            <a:pPr lvl="0">
              <a:spcAft>
                <a:spcPts val="600"/>
              </a:spcAft>
              <a:buFont typeface="Arial" charset="0"/>
              <a:buChar char="•"/>
            </a:pPr>
            <a:r>
              <a:rPr lang="en-US" altLang="de-DE" sz="1800" dirty="0">
                <a:solidFill>
                  <a:schemeClr val="bg1">
                    <a:lumMod val="85000"/>
                  </a:schemeClr>
                </a:solidFill>
                <a:ea typeface="MS PGothic" pitchFamily="34" charset="-128"/>
              </a:rPr>
              <a:t> C</a:t>
            </a:r>
            <a:r>
              <a:rPr lang="en-US" altLang="de-DE" sz="1800" dirty="0" smtClean="0">
                <a:solidFill>
                  <a:schemeClr val="bg1">
                    <a:lumMod val="85000"/>
                  </a:schemeClr>
                </a:solidFill>
                <a:ea typeface="MS PGothic" pitchFamily="34" charset="-128"/>
              </a:rPr>
              <a:t>linical applications in children:</a:t>
            </a:r>
            <a:endParaRPr lang="en-US" altLang="de-DE" sz="1800" dirty="0">
              <a:solidFill>
                <a:schemeClr val="bg1">
                  <a:lumMod val="85000"/>
                </a:schemeClr>
              </a:solidFill>
              <a:ea typeface="MS PGothic" pitchFamily="34" charset="-128"/>
            </a:endParaRPr>
          </a:p>
          <a:p>
            <a:pPr lvl="1">
              <a:spcAft>
                <a:spcPts val="600"/>
              </a:spcAft>
              <a:buFont typeface="Symbol" pitchFamily="18" charset="2"/>
              <a:buChar char="-"/>
            </a:pPr>
            <a:r>
              <a:rPr lang="en-US" altLang="de-DE" sz="1800" dirty="0">
                <a:solidFill>
                  <a:schemeClr val="bg1">
                    <a:lumMod val="85000"/>
                  </a:schemeClr>
                </a:solidFill>
                <a:ea typeface="MS PGothic" pitchFamily="34" charset="-128"/>
              </a:rPr>
              <a:t> </a:t>
            </a:r>
            <a:r>
              <a:rPr lang="en-US" altLang="de-DE" sz="1800" dirty="0" smtClean="0">
                <a:solidFill>
                  <a:schemeClr val="bg1">
                    <a:lumMod val="85000"/>
                  </a:schemeClr>
                </a:solidFill>
                <a:ea typeface="MS PGothic" pitchFamily="34" charset="-128"/>
              </a:rPr>
              <a:t>PET/MRI in pediatric lymphoma patients</a:t>
            </a:r>
            <a:endParaRPr lang="en-US" altLang="de-DE" sz="1800" dirty="0">
              <a:solidFill>
                <a:schemeClr val="bg1">
                  <a:lumMod val="85000"/>
                </a:schemeClr>
              </a:solidFill>
              <a:ea typeface="MS PGothic" pitchFamily="34" charset="-128"/>
            </a:endParaRPr>
          </a:p>
          <a:p>
            <a:pPr lvl="1">
              <a:spcAft>
                <a:spcPts val="600"/>
              </a:spcAft>
              <a:buFont typeface="Symbol" pitchFamily="18" charset="2"/>
              <a:buChar char="-"/>
            </a:pPr>
            <a:r>
              <a:rPr lang="en-US" altLang="de-DE" sz="1800" dirty="0">
                <a:solidFill>
                  <a:schemeClr val="bg1">
                    <a:lumMod val="85000"/>
                  </a:schemeClr>
                </a:solidFill>
                <a:ea typeface="MS PGothic" pitchFamily="34" charset="-128"/>
              </a:rPr>
              <a:t> </a:t>
            </a:r>
            <a:r>
              <a:rPr lang="en-US" altLang="de-DE" sz="1800" dirty="0" smtClean="0">
                <a:solidFill>
                  <a:schemeClr val="bg1">
                    <a:lumMod val="85000"/>
                  </a:schemeClr>
                </a:solidFill>
                <a:ea typeface="MS PGothic" pitchFamily="34" charset="-128"/>
              </a:rPr>
              <a:t>PET/MRI vs. PET/CT</a:t>
            </a:r>
            <a:endParaRPr lang="en-US" altLang="de-DE" sz="1800" dirty="0">
              <a:solidFill>
                <a:schemeClr val="bg1">
                  <a:lumMod val="85000"/>
                </a:schemeClr>
              </a:solidFill>
              <a:ea typeface="MS PGothic" pitchFamily="34" charset="-128"/>
            </a:endParaRPr>
          </a:p>
          <a:p>
            <a:pPr lvl="1">
              <a:spcAft>
                <a:spcPts val="600"/>
              </a:spcAft>
              <a:buFont typeface="Symbol" pitchFamily="18" charset="2"/>
              <a:buChar char="-"/>
            </a:pPr>
            <a:r>
              <a:rPr lang="en-US" altLang="de-DE" sz="1800" dirty="0">
                <a:solidFill>
                  <a:schemeClr val="bg1">
                    <a:lumMod val="85000"/>
                  </a:schemeClr>
                </a:solidFill>
                <a:ea typeface="MS PGothic" pitchFamily="34" charset="-128"/>
              </a:rPr>
              <a:t> </a:t>
            </a:r>
            <a:r>
              <a:rPr lang="en-US" altLang="de-DE" sz="1800" dirty="0" smtClean="0">
                <a:solidFill>
                  <a:schemeClr val="bg1">
                    <a:lumMod val="85000"/>
                  </a:schemeClr>
                </a:solidFill>
                <a:ea typeface="MS PGothic" pitchFamily="34" charset="-128"/>
              </a:rPr>
              <a:t>non-oncologic applications</a:t>
            </a:r>
          </a:p>
          <a:p>
            <a:pPr lvl="1">
              <a:spcAft>
                <a:spcPts val="600"/>
              </a:spcAft>
              <a:buFont typeface="Symbol" pitchFamily="18" charset="2"/>
              <a:buChar char="-"/>
            </a:pPr>
            <a:endParaRPr lang="en-US" altLang="de-DE" sz="1800" dirty="0">
              <a:solidFill>
                <a:srgbClr val="000000"/>
              </a:solidFill>
              <a:ea typeface="MS PGothic" pitchFamily="34" charset="-128"/>
            </a:endParaRPr>
          </a:p>
          <a:p>
            <a:pPr lvl="0">
              <a:spcAft>
                <a:spcPts val="600"/>
              </a:spcAft>
              <a:buFont typeface="Arial" charset="0"/>
              <a:buChar char="•"/>
            </a:pPr>
            <a:r>
              <a:rPr lang="en-US" altLang="de-DE" sz="1800" dirty="0">
                <a:solidFill>
                  <a:srgbClr val="333399"/>
                </a:solidFill>
                <a:ea typeface="MS PGothic" pitchFamily="34" charset="-128"/>
              </a:rPr>
              <a:t> </a:t>
            </a:r>
            <a:r>
              <a:rPr lang="en-US" altLang="de-DE" sz="1800" dirty="0" smtClean="0">
                <a:solidFill>
                  <a:srgbClr val="333399"/>
                </a:solidFill>
                <a:ea typeface="MS PGothic" pitchFamily="34" charset="-128"/>
              </a:rPr>
              <a:t>PET/MR research:</a:t>
            </a:r>
            <a:endParaRPr lang="en-US" altLang="de-DE" sz="1800" dirty="0">
              <a:solidFill>
                <a:srgbClr val="333399"/>
              </a:solidFill>
              <a:ea typeface="MS PGothic" pitchFamily="34" charset="-128"/>
            </a:endParaRPr>
          </a:p>
          <a:p>
            <a:pPr lvl="1">
              <a:spcAft>
                <a:spcPts val="600"/>
              </a:spcAft>
              <a:buFont typeface="Symbol" pitchFamily="18" charset="2"/>
              <a:buChar char="-"/>
            </a:pPr>
            <a:r>
              <a:rPr lang="en-US" altLang="de-DE" sz="1800" dirty="0">
                <a:solidFill>
                  <a:srgbClr val="000000"/>
                </a:solidFill>
                <a:ea typeface="MS PGothic" pitchFamily="34" charset="-128"/>
              </a:rPr>
              <a:t> </a:t>
            </a:r>
            <a:r>
              <a:rPr lang="en-US" altLang="de-DE" sz="1800" dirty="0" smtClean="0">
                <a:solidFill>
                  <a:srgbClr val="000000"/>
                </a:solidFill>
                <a:ea typeface="MS PGothic" pitchFamily="34" charset="-128"/>
              </a:rPr>
              <a:t>functional and metabolic brain imaging</a:t>
            </a:r>
            <a:endParaRPr lang="en-US" altLang="de-DE" sz="1800" dirty="0">
              <a:solidFill>
                <a:srgbClr val="000000"/>
              </a:solidFill>
              <a:ea typeface="MS PGothic" pitchFamily="34" charset="-128"/>
            </a:endParaRPr>
          </a:p>
          <a:p>
            <a:pPr lvl="1">
              <a:spcAft>
                <a:spcPts val="600"/>
              </a:spcAft>
              <a:buFont typeface="Symbol" pitchFamily="18" charset="2"/>
              <a:buChar char="-"/>
            </a:pPr>
            <a:r>
              <a:rPr lang="en-US" altLang="de-DE" sz="1800" dirty="0">
                <a:solidFill>
                  <a:srgbClr val="000000"/>
                </a:solidFill>
                <a:ea typeface="MS PGothic" pitchFamily="34" charset="-128"/>
              </a:rPr>
              <a:t> </a:t>
            </a:r>
            <a:r>
              <a:rPr lang="en-US" altLang="de-DE" sz="1800" dirty="0" smtClean="0">
                <a:solidFill>
                  <a:srgbClr val="000000"/>
                </a:solidFill>
                <a:ea typeface="MS PGothic" pitchFamily="34" charset="-128"/>
              </a:rPr>
              <a:t>future applications in the developing and diseased brain</a:t>
            </a:r>
            <a:endParaRPr lang="en-US" altLang="de-DE" sz="1800" dirty="0">
              <a:solidFill>
                <a:srgbClr val="000000"/>
              </a:solidFill>
              <a:ea typeface="MS PGothic" pitchFamily="34" charset="-128"/>
            </a:endParaRPr>
          </a:p>
          <a:p>
            <a:pPr lvl="1" eaLnBrk="1" hangingPunct="1">
              <a:spcAft>
                <a:spcPts val="600"/>
              </a:spcAft>
            </a:pPr>
            <a:endParaRPr lang="en-US" altLang="de-DE" sz="1800" dirty="0"/>
          </a:p>
          <a:p>
            <a:pPr eaLnBrk="1" hangingPunct="1">
              <a:spcAft>
                <a:spcPts val="1800"/>
              </a:spcAft>
            </a:pPr>
            <a:endParaRPr lang="en-US" altLang="de-DE" dirty="0"/>
          </a:p>
          <a:p>
            <a:pPr eaLnBrk="1" hangingPunct="1"/>
            <a:endParaRPr lang="en-US" altLang="de-DE" dirty="0"/>
          </a:p>
          <a:p>
            <a:pPr eaLnBrk="1" hangingPunct="1">
              <a:buFontTx/>
              <a:buChar char="•"/>
            </a:pPr>
            <a:endParaRPr lang="de-DE" altLang="de-DE" dirty="0"/>
          </a:p>
        </p:txBody>
      </p:sp>
    </p:spTree>
    <p:extLst>
      <p:ext uri="{BB962C8B-B14F-4D97-AF65-F5344CB8AC3E}">
        <p14:creationId xmlns:p14="http://schemas.microsoft.com/office/powerpoint/2010/main" val="116625986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81" name="Text Box 48"/>
          <p:cNvSpPr txBox="1">
            <a:spLocks noChangeArrowheads="1"/>
          </p:cNvSpPr>
          <p:nvPr/>
        </p:nvSpPr>
        <p:spPr bwMode="auto">
          <a:xfrm>
            <a:off x="250824" y="5191333"/>
            <a:ext cx="8512175" cy="1061829"/>
          </a:xfrm>
          <a:prstGeom prst="rect">
            <a:avLst/>
          </a:prstGeom>
          <a:noFill/>
          <a:ln w="9525">
            <a:noFill/>
            <a:miter lim="800000"/>
            <a:headEnd/>
            <a:tailEnd/>
          </a:ln>
        </p:spPr>
        <p:txBody>
          <a:bodyPr>
            <a:spAutoFit/>
          </a:bodyPr>
          <a:lstStyle/>
          <a:p>
            <a:pPr eaLnBrk="0" hangingPunct="0">
              <a:spcBef>
                <a:spcPct val="50000"/>
              </a:spcBef>
              <a:buFont typeface="Lucida Grande"/>
              <a:buChar char="→"/>
            </a:pPr>
            <a:r>
              <a:rPr lang="en-US" altLang="ko-KR" sz="1800" dirty="0">
                <a:solidFill>
                  <a:srgbClr val="000000"/>
                </a:solidFill>
              </a:rPr>
              <a:t> correlate, cross calibrate, monitor on different </a:t>
            </a:r>
            <a:r>
              <a:rPr lang="en-US" altLang="ko-KR" sz="1800" dirty="0" smtClean="0">
                <a:solidFill>
                  <a:srgbClr val="000000"/>
                </a:solidFill>
              </a:rPr>
              <a:t>stages</a:t>
            </a:r>
          </a:p>
          <a:p>
            <a:pPr eaLnBrk="0" hangingPunct="0">
              <a:spcBef>
                <a:spcPct val="50000"/>
              </a:spcBef>
              <a:buFont typeface="Lucida Grande"/>
              <a:buChar char="→"/>
            </a:pPr>
            <a:r>
              <a:rPr lang="en-US" altLang="ko-KR" sz="1800" dirty="0" smtClean="0">
                <a:solidFill>
                  <a:srgbClr val="000000"/>
                </a:solidFill>
              </a:rPr>
              <a:t> PET/MR correlation evolved from function with anatomy to function with function </a:t>
            </a:r>
            <a:endParaRPr lang="en-US" altLang="ko-KR" sz="1800" dirty="0">
              <a:solidFill>
                <a:srgbClr val="000000"/>
              </a:solidFill>
            </a:endParaRPr>
          </a:p>
        </p:txBody>
      </p:sp>
      <p:grpSp>
        <p:nvGrpSpPr>
          <p:cNvPr id="6" name="Gruppieren 5"/>
          <p:cNvGrpSpPr/>
          <p:nvPr/>
        </p:nvGrpSpPr>
        <p:grpSpPr>
          <a:xfrm>
            <a:off x="1333500" y="962025"/>
            <a:ext cx="6477000" cy="4189413"/>
            <a:chOff x="1506016" y="962025"/>
            <a:chExt cx="6477000" cy="4189413"/>
          </a:xfrm>
        </p:grpSpPr>
        <p:sp>
          <p:nvSpPr>
            <p:cNvPr id="51206" name="Text Box 5"/>
            <p:cNvSpPr txBox="1">
              <a:spLocks noChangeArrowheads="1"/>
            </p:cNvSpPr>
            <p:nvPr/>
          </p:nvSpPr>
          <p:spPr bwMode="auto">
            <a:xfrm>
              <a:off x="1506016" y="962025"/>
              <a:ext cx="6477000" cy="1046163"/>
            </a:xfrm>
            <a:prstGeom prst="rect">
              <a:avLst/>
            </a:prstGeom>
            <a:noFill/>
            <a:ln w="9525">
              <a:noFill/>
              <a:miter lim="800000"/>
              <a:headEnd/>
              <a:tailEnd/>
            </a:ln>
          </p:spPr>
          <p:txBody>
            <a:bodyPr wrap="squar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0" hangingPunct="0">
                <a:defRPr/>
              </a:pPr>
              <a:endParaRPr lang="en-US" sz="1400" smtClean="0">
                <a:solidFill>
                  <a:schemeClr val="bg1"/>
                </a:solidFill>
                <a:effectLst>
                  <a:outerShdw blurRad="38100" dist="38100" dir="2700000" algn="tl">
                    <a:srgbClr val="DDDDDD"/>
                  </a:outerShdw>
                </a:effectLst>
              </a:endParaRPr>
            </a:p>
            <a:p>
              <a:pPr eaLnBrk="0" hangingPunct="0">
                <a:defRPr/>
              </a:pPr>
              <a:endParaRPr lang="en-US" smtClean="0">
                <a:solidFill>
                  <a:schemeClr val="bg1"/>
                </a:solidFill>
                <a:effectLst>
                  <a:outerShdw blurRad="38100" dist="38100" dir="2700000" algn="tl">
                    <a:srgbClr val="DDDDDD"/>
                  </a:outerShdw>
                </a:effectLst>
              </a:endParaRPr>
            </a:p>
            <a:p>
              <a:pPr eaLnBrk="0" hangingPunct="0">
                <a:buFontTx/>
                <a:buChar char="•"/>
                <a:defRPr/>
              </a:pPr>
              <a:endParaRPr lang="en-US" smtClean="0">
                <a:solidFill>
                  <a:schemeClr val="bg1"/>
                </a:solidFill>
                <a:effectLst>
                  <a:outerShdw blurRad="38100" dist="38100" dir="2700000" algn="tl">
                    <a:srgbClr val="DDDDDD"/>
                  </a:outerShdw>
                </a:effectLst>
              </a:endParaRPr>
            </a:p>
          </p:txBody>
        </p:sp>
        <p:sp>
          <p:nvSpPr>
            <p:cNvPr id="17412" name="Textfeld 3"/>
            <p:cNvSpPr txBox="1">
              <a:spLocks noChangeArrowheads="1"/>
            </p:cNvSpPr>
            <p:nvPr/>
          </p:nvSpPr>
          <p:spPr bwMode="auto">
            <a:xfrm>
              <a:off x="1734616" y="2017713"/>
              <a:ext cx="1981200" cy="461962"/>
            </a:xfrm>
            <a:prstGeom prst="rect">
              <a:avLst/>
            </a:prstGeom>
            <a:gradFill flip="none" rotWithShape="1">
              <a:gsLst>
                <a:gs pos="0">
                  <a:srgbClr val="0099FF"/>
                </a:gs>
                <a:gs pos="100000">
                  <a:srgbClr val="0099FF"/>
                </a:gs>
                <a:gs pos="50000">
                  <a:schemeClr val="bg1"/>
                </a:gs>
              </a:gsLst>
              <a:lin ang="16200000" scaled="0"/>
              <a:tileRect/>
            </a:gradFill>
            <a:ln w="9525">
              <a:solidFill>
                <a:srgbClr val="000000"/>
              </a:solidFill>
              <a:miter lim="800000"/>
              <a:headEnd/>
              <a:tailEnd/>
            </a:ln>
          </p:spPr>
          <p:txBody>
            <a:bodyPr>
              <a:spAutoFit/>
            </a:bodyPr>
            <a:lstStyle/>
            <a:p>
              <a:pPr algn="ctr" eaLnBrk="0" hangingPunct="0">
                <a:defRPr/>
              </a:pPr>
              <a:r>
                <a:rPr lang="en-US">
                  <a:ea typeface="ＭＳ Ｐゴシック" charset="-128"/>
                </a:rPr>
                <a:t>MRI</a:t>
              </a:r>
            </a:p>
          </p:txBody>
        </p:sp>
        <p:sp>
          <p:nvSpPr>
            <p:cNvPr id="17413" name="Textfeld 4"/>
            <p:cNvSpPr txBox="1">
              <a:spLocks noChangeArrowheads="1"/>
            </p:cNvSpPr>
            <p:nvPr/>
          </p:nvSpPr>
          <p:spPr bwMode="auto">
            <a:xfrm>
              <a:off x="1734616" y="2855913"/>
              <a:ext cx="1981200" cy="461962"/>
            </a:xfrm>
            <a:prstGeom prst="rect">
              <a:avLst/>
            </a:prstGeom>
            <a:gradFill flip="none" rotWithShape="1">
              <a:gsLst>
                <a:gs pos="0">
                  <a:srgbClr val="0099FF"/>
                </a:gs>
                <a:gs pos="100000">
                  <a:srgbClr val="0099FF"/>
                </a:gs>
                <a:gs pos="50000">
                  <a:schemeClr val="bg1"/>
                </a:gs>
              </a:gsLst>
              <a:lin ang="16200000" scaled="0"/>
              <a:tileRect/>
            </a:gradFill>
            <a:ln w="9525">
              <a:solidFill>
                <a:srgbClr val="000000"/>
              </a:solidFill>
              <a:miter lim="800000"/>
              <a:headEnd/>
              <a:tailEnd/>
            </a:ln>
          </p:spPr>
          <p:txBody>
            <a:bodyPr>
              <a:spAutoFit/>
            </a:bodyPr>
            <a:lstStyle/>
            <a:p>
              <a:pPr algn="ctr" eaLnBrk="0" hangingPunct="0">
                <a:defRPr/>
              </a:pPr>
              <a:r>
                <a:rPr lang="en-US">
                  <a:ea typeface="ＭＳ Ｐゴシック" charset="-128"/>
                </a:rPr>
                <a:t>MRS/CSI</a:t>
              </a:r>
            </a:p>
          </p:txBody>
        </p:sp>
        <p:sp>
          <p:nvSpPr>
            <p:cNvPr id="17414" name="Textfeld 5"/>
            <p:cNvSpPr txBox="1">
              <a:spLocks noChangeArrowheads="1"/>
            </p:cNvSpPr>
            <p:nvPr/>
          </p:nvSpPr>
          <p:spPr bwMode="auto">
            <a:xfrm>
              <a:off x="1734616" y="3694113"/>
              <a:ext cx="1981200" cy="461962"/>
            </a:xfrm>
            <a:prstGeom prst="rect">
              <a:avLst/>
            </a:prstGeom>
            <a:gradFill flip="none" rotWithShape="1">
              <a:gsLst>
                <a:gs pos="0">
                  <a:srgbClr val="FF6600"/>
                </a:gs>
                <a:gs pos="100000">
                  <a:srgbClr val="FF6600"/>
                </a:gs>
                <a:gs pos="50000">
                  <a:schemeClr val="bg1"/>
                </a:gs>
              </a:gsLst>
              <a:lin ang="16200000" scaled="0"/>
              <a:tileRect/>
            </a:gradFill>
            <a:ln w="9525">
              <a:solidFill>
                <a:schemeClr val="tx1"/>
              </a:solidFill>
              <a:miter lim="800000"/>
              <a:headEnd/>
              <a:tailEnd/>
            </a:ln>
          </p:spPr>
          <p:txBody>
            <a:bodyPr>
              <a:spAutoFit/>
            </a:bodyPr>
            <a:lstStyle/>
            <a:p>
              <a:pPr algn="ctr" eaLnBrk="0" hangingPunct="0">
                <a:defRPr/>
              </a:pPr>
              <a:r>
                <a:rPr lang="en-US">
                  <a:ea typeface="ＭＳ Ｐゴシック" charset="-128"/>
                </a:rPr>
                <a:t>PET</a:t>
              </a:r>
            </a:p>
          </p:txBody>
        </p:sp>
        <p:sp>
          <p:nvSpPr>
            <p:cNvPr id="53253" name="Textfeld 7"/>
            <p:cNvSpPr txBox="1">
              <a:spLocks noChangeArrowheads="1"/>
            </p:cNvSpPr>
            <p:nvPr/>
          </p:nvSpPr>
          <p:spPr bwMode="auto">
            <a:xfrm>
              <a:off x="5011216" y="1825625"/>
              <a:ext cx="2971800" cy="277813"/>
            </a:xfrm>
            <a:prstGeom prst="rect">
              <a:avLst/>
            </a:prstGeom>
            <a:noFill/>
            <a:ln w="9525">
              <a:solidFill>
                <a:srgbClr val="000000"/>
              </a:solidFill>
              <a:miter lim="800000"/>
              <a:headEnd/>
              <a:tailEnd/>
            </a:ln>
          </p:spPr>
          <p:txBody>
            <a:bodyPr>
              <a:spAutoFit/>
            </a:bodyPr>
            <a:lstStyle/>
            <a:p>
              <a:pPr algn="ctr" eaLnBrk="0" hangingPunct="0"/>
              <a:r>
                <a:rPr lang="en-US" sz="1200"/>
                <a:t> blood flow / perfusion</a:t>
              </a:r>
            </a:p>
          </p:txBody>
        </p:sp>
        <p:sp>
          <p:nvSpPr>
            <p:cNvPr id="53254" name="Textfeld 8"/>
            <p:cNvSpPr txBox="1">
              <a:spLocks noChangeArrowheads="1"/>
            </p:cNvSpPr>
            <p:nvPr/>
          </p:nvSpPr>
          <p:spPr bwMode="auto">
            <a:xfrm>
              <a:off x="5011216" y="2206625"/>
              <a:ext cx="2971800" cy="277813"/>
            </a:xfrm>
            <a:prstGeom prst="rect">
              <a:avLst/>
            </a:prstGeom>
            <a:noFill/>
            <a:ln w="9525">
              <a:solidFill>
                <a:srgbClr val="000000"/>
              </a:solidFill>
              <a:miter lim="800000"/>
              <a:headEnd/>
              <a:tailEnd/>
            </a:ln>
          </p:spPr>
          <p:txBody>
            <a:bodyPr>
              <a:spAutoFit/>
            </a:bodyPr>
            <a:lstStyle/>
            <a:p>
              <a:pPr algn="ctr" eaLnBrk="0" hangingPunct="0"/>
              <a:r>
                <a:rPr lang="en-US" sz="1200"/>
                <a:t> blood / tissue oxygenation</a:t>
              </a:r>
            </a:p>
          </p:txBody>
        </p:sp>
        <p:sp>
          <p:nvSpPr>
            <p:cNvPr id="53255" name="Textfeld 9"/>
            <p:cNvSpPr txBox="1">
              <a:spLocks noChangeArrowheads="1"/>
            </p:cNvSpPr>
            <p:nvPr/>
          </p:nvSpPr>
          <p:spPr bwMode="auto">
            <a:xfrm>
              <a:off x="5011216" y="2587625"/>
              <a:ext cx="2971800" cy="277813"/>
            </a:xfrm>
            <a:prstGeom prst="rect">
              <a:avLst/>
            </a:prstGeom>
            <a:noFill/>
            <a:ln w="9525">
              <a:solidFill>
                <a:srgbClr val="000000"/>
              </a:solidFill>
              <a:miter lim="800000"/>
              <a:headEnd/>
              <a:tailEnd/>
            </a:ln>
          </p:spPr>
          <p:txBody>
            <a:bodyPr>
              <a:spAutoFit/>
            </a:bodyPr>
            <a:lstStyle/>
            <a:p>
              <a:pPr algn="ctr" eaLnBrk="0" hangingPunct="0"/>
              <a:r>
                <a:rPr lang="en-US" sz="1200"/>
                <a:t> glucose consumption</a:t>
              </a:r>
            </a:p>
          </p:txBody>
        </p:sp>
        <p:sp>
          <p:nvSpPr>
            <p:cNvPr id="53256" name="Textfeld 10"/>
            <p:cNvSpPr txBox="1">
              <a:spLocks noChangeArrowheads="1"/>
            </p:cNvSpPr>
            <p:nvPr/>
          </p:nvSpPr>
          <p:spPr bwMode="auto">
            <a:xfrm>
              <a:off x="5011216" y="2968625"/>
              <a:ext cx="2971800" cy="277813"/>
            </a:xfrm>
            <a:prstGeom prst="rect">
              <a:avLst/>
            </a:prstGeom>
            <a:noFill/>
            <a:ln w="9525">
              <a:solidFill>
                <a:srgbClr val="000000"/>
              </a:solidFill>
              <a:miter lim="800000"/>
              <a:headEnd/>
              <a:tailEnd/>
            </a:ln>
          </p:spPr>
          <p:txBody>
            <a:bodyPr>
              <a:spAutoFit/>
            </a:bodyPr>
            <a:lstStyle/>
            <a:p>
              <a:pPr algn="ctr" eaLnBrk="0" hangingPunct="0"/>
              <a:r>
                <a:rPr lang="en-US" sz="1200"/>
                <a:t> amino/nucleic acid metabolism</a:t>
              </a:r>
            </a:p>
          </p:txBody>
        </p:sp>
        <p:sp>
          <p:nvSpPr>
            <p:cNvPr id="53257" name="Textfeld 11"/>
            <p:cNvSpPr txBox="1">
              <a:spLocks noChangeArrowheads="1"/>
            </p:cNvSpPr>
            <p:nvPr/>
          </p:nvSpPr>
          <p:spPr bwMode="auto">
            <a:xfrm>
              <a:off x="5011216" y="3349625"/>
              <a:ext cx="2971800" cy="277813"/>
            </a:xfrm>
            <a:prstGeom prst="rect">
              <a:avLst/>
            </a:prstGeom>
            <a:noFill/>
            <a:ln w="9525">
              <a:solidFill>
                <a:srgbClr val="000000"/>
              </a:solidFill>
              <a:miter lim="800000"/>
              <a:headEnd/>
              <a:tailEnd/>
            </a:ln>
          </p:spPr>
          <p:txBody>
            <a:bodyPr>
              <a:spAutoFit/>
            </a:bodyPr>
            <a:lstStyle/>
            <a:p>
              <a:pPr algn="ctr" eaLnBrk="0" hangingPunct="0"/>
              <a:r>
                <a:rPr lang="en-US" sz="1200"/>
                <a:t> neurotransmitter metabolism</a:t>
              </a:r>
            </a:p>
          </p:txBody>
        </p:sp>
        <p:sp>
          <p:nvSpPr>
            <p:cNvPr id="53258" name="Textfeld 12"/>
            <p:cNvSpPr txBox="1">
              <a:spLocks noChangeArrowheads="1"/>
            </p:cNvSpPr>
            <p:nvPr/>
          </p:nvSpPr>
          <p:spPr bwMode="auto">
            <a:xfrm>
              <a:off x="5011216" y="3730625"/>
              <a:ext cx="2971800" cy="277813"/>
            </a:xfrm>
            <a:prstGeom prst="rect">
              <a:avLst/>
            </a:prstGeom>
            <a:noFill/>
            <a:ln w="9525">
              <a:solidFill>
                <a:srgbClr val="000000"/>
              </a:solidFill>
              <a:miter lim="800000"/>
              <a:headEnd/>
              <a:tailEnd/>
            </a:ln>
          </p:spPr>
          <p:txBody>
            <a:bodyPr>
              <a:spAutoFit/>
            </a:bodyPr>
            <a:lstStyle/>
            <a:p>
              <a:pPr algn="ctr" eaLnBrk="0" hangingPunct="0"/>
              <a:r>
                <a:rPr lang="en-US" sz="1200"/>
                <a:t> receptor density</a:t>
              </a:r>
            </a:p>
          </p:txBody>
        </p:sp>
        <p:sp>
          <p:nvSpPr>
            <p:cNvPr id="53259" name="Textfeld 13"/>
            <p:cNvSpPr txBox="1">
              <a:spLocks noChangeArrowheads="1"/>
            </p:cNvSpPr>
            <p:nvPr/>
          </p:nvSpPr>
          <p:spPr bwMode="auto">
            <a:xfrm>
              <a:off x="5011216" y="4111625"/>
              <a:ext cx="2971800" cy="277813"/>
            </a:xfrm>
            <a:prstGeom prst="rect">
              <a:avLst/>
            </a:prstGeom>
            <a:noFill/>
            <a:ln w="9525">
              <a:solidFill>
                <a:srgbClr val="000000"/>
              </a:solidFill>
              <a:miter lim="800000"/>
              <a:headEnd/>
              <a:tailEnd/>
            </a:ln>
          </p:spPr>
          <p:txBody>
            <a:bodyPr>
              <a:spAutoFit/>
            </a:bodyPr>
            <a:lstStyle/>
            <a:p>
              <a:pPr algn="ctr" eaLnBrk="0" hangingPunct="0"/>
              <a:r>
                <a:rPr lang="en-US" sz="1200"/>
                <a:t> cell labeling</a:t>
              </a:r>
            </a:p>
          </p:txBody>
        </p:sp>
        <p:sp>
          <p:nvSpPr>
            <p:cNvPr id="53260" name="Textfeld 14"/>
            <p:cNvSpPr txBox="1">
              <a:spLocks noChangeArrowheads="1"/>
            </p:cNvSpPr>
            <p:nvPr/>
          </p:nvSpPr>
          <p:spPr bwMode="auto">
            <a:xfrm>
              <a:off x="5011216" y="4492625"/>
              <a:ext cx="2971800" cy="277813"/>
            </a:xfrm>
            <a:prstGeom prst="rect">
              <a:avLst/>
            </a:prstGeom>
            <a:noFill/>
            <a:ln w="9525">
              <a:solidFill>
                <a:srgbClr val="000000"/>
              </a:solidFill>
              <a:miter lim="800000"/>
              <a:headEnd/>
              <a:tailEnd/>
            </a:ln>
          </p:spPr>
          <p:txBody>
            <a:bodyPr>
              <a:spAutoFit/>
            </a:bodyPr>
            <a:lstStyle/>
            <a:p>
              <a:pPr algn="ctr" eaLnBrk="0" hangingPunct="0"/>
              <a:r>
                <a:rPr lang="en-US" sz="1200"/>
                <a:t> tissue pH</a:t>
              </a:r>
            </a:p>
          </p:txBody>
        </p:sp>
        <p:sp>
          <p:nvSpPr>
            <p:cNvPr id="53261" name="Textfeld 15"/>
            <p:cNvSpPr txBox="1">
              <a:spLocks noChangeArrowheads="1"/>
            </p:cNvSpPr>
            <p:nvPr/>
          </p:nvSpPr>
          <p:spPr bwMode="auto">
            <a:xfrm>
              <a:off x="5011216" y="4873625"/>
              <a:ext cx="2971800" cy="277813"/>
            </a:xfrm>
            <a:prstGeom prst="rect">
              <a:avLst/>
            </a:prstGeom>
            <a:noFill/>
            <a:ln w="9525">
              <a:solidFill>
                <a:srgbClr val="000000"/>
              </a:solidFill>
              <a:miter lim="800000"/>
              <a:headEnd/>
              <a:tailEnd/>
            </a:ln>
          </p:spPr>
          <p:txBody>
            <a:bodyPr>
              <a:spAutoFit/>
            </a:bodyPr>
            <a:lstStyle/>
            <a:p>
              <a:pPr algn="ctr" eaLnBrk="0" hangingPunct="0"/>
              <a:r>
                <a:rPr lang="en-US" sz="1200"/>
                <a:t>metabolite/drug concentration</a:t>
              </a:r>
            </a:p>
          </p:txBody>
        </p:sp>
        <p:grpSp>
          <p:nvGrpSpPr>
            <p:cNvPr id="2" name="Gruppierung 73"/>
            <p:cNvGrpSpPr>
              <a:grpSpLocks/>
            </p:cNvGrpSpPr>
            <p:nvPr/>
          </p:nvGrpSpPr>
          <p:grpSpPr bwMode="auto">
            <a:xfrm>
              <a:off x="3787824" y="1390650"/>
              <a:ext cx="1315988" cy="2859882"/>
              <a:chOff x="2510408" y="1388599"/>
              <a:chExt cx="1315988" cy="2861170"/>
            </a:xfrm>
          </p:grpSpPr>
          <p:cxnSp>
            <p:nvCxnSpPr>
              <p:cNvPr id="53297" name="Gerade Verbindung 17"/>
              <p:cNvCxnSpPr>
                <a:cxnSpLocks noChangeShapeType="1"/>
              </p:cNvCxnSpPr>
              <p:nvPr/>
            </p:nvCxnSpPr>
            <p:spPr bwMode="auto">
              <a:xfrm flipV="1">
                <a:off x="2530996" y="1388599"/>
                <a:ext cx="1295400" cy="858909"/>
              </a:xfrm>
              <a:prstGeom prst="line">
                <a:avLst/>
              </a:prstGeom>
              <a:noFill/>
              <a:ln w="19050">
                <a:solidFill>
                  <a:srgbClr val="1E539E"/>
                </a:solidFill>
                <a:round/>
                <a:headEnd/>
                <a:tailEnd/>
              </a:ln>
            </p:spPr>
          </p:cxnSp>
          <p:cxnSp>
            <p:nvCxnSpPr>
              <p:cNvPr id="53298" name="Gerade Verbindung 25"/>
              <p:cNvCxnSpPr>
                <a:cxnSpLocks noChangeShapeType="1"/>
                <a:stCxn id="17412" idx="3"/>
                <a:endCxn id="53253" idx="1"/>
              </p:cNvCxnSpPr>
              <p:nvPr/>
            </p:nvCxnSpPr>
            <p:spPr bwMode="auto">
              <a:xfrm flipV="1">
                <a:off x="2510408" y="1962739"/>
                <a:ext cx="1295400" cy="284290"/>
              </a:xfrm>
              <a:prstGeom prst="line">
                <a:avLst/>
              </a:prstGeom>
              <a:noFill/>
              <a:ln w="19050">
                <a:solidFill>
                  <a:srgbClr val="1E539E"/>
                </a:solidFill>
                <a:round/>
                <a:headEnd/>
                <a:tailEnd/>
              </a:ln>
            </p:spPr>
          </p:cxnSp>
          <p:cxnSp>
            <p:nvCxnSpPr>
              <p:cNvPr id="53299" name="Gerade Verbindung 27"/>
              <p:cNvCxnSpPr>
                <a:cxnSpLocks noChangeShapeType="1"/>
                <a:stCxn id="17412" idx="3"/>
                <a:endCxn id="53254" idx="1"/>
              </p:cNvCxnSpPr>
              <p:nvPr/>
            </p:nvCxnSpPr>
            <p:spPr bwMode="auto">
              <a:xfrm>
                <a:off x="2510408" y="2247029"/>
                <a:ext cx="1295400" cy="96882"/>
              </a:xfrm>
              <a:prstGeom prst="line">
                <a:avLst/>
              </a:prstGeom>
              <a:noFill/>
              <a:ln w="19050">
                <a:solidFill>
                  <a:srgbClr val="1E539E"/>
                </a:solidFill>
                <a:round/>
                <a:headEnd/>
                <a:tailEnd/>
              </a:ln>
            </p:spPr>
          </p:cxnSp>
          <p:cxnSp>
            <p:nvCxnSpPr>
              <p:cNvPr id="53300" name="Gerade Verbindung 31"/>
              <p:cNvCxnSpPr>
                <a:cxnSpLocks noChangeShapeType="1"/>
                <a:stCxn id="17412" idx="3"/>
                <a:endCxn id="53259" idx="1"/>
              </p:cNvCxnSpPr>
              <p:nvPr/>
            </p:nvCxnSpPr>
            <p:spPr bwMode="auto">
              <a:xfrm>
                <a:off x="2510408" y="2247029"/>
                <a:ext cx="1295400" cy="2002740"/>
              </a:xfrm>
              <a:prstGeom prst="line">
                <a:avLst/>
              </a:prstGeom>
              <a:noFill/>
              <a:ln w="19050">
                <a:solidFill>
                  <a:srgbClr val="1E539E"/>
                </a:solidFill>
                <a:round/>
                <a:headEnd/>
                <a:tailEnd/>
              </a:ln>
            </p:spPr>
          </p:cxnSp>
        </p:grpSp>
        <p:grpSp>
          <p:nvGrpSpPr>
            <p:cNvPr id="3" name="Gruppierung 74"/>
            <p:cNvGrpSpPr>
              <a:grpSpLocks/>
            </p:cNvGrpSpPr>
            <p:nvPr/>
          </p:nvGrpSpPr>
          <p:grpSpPr bwMode="auto">
            <a:xfrm>
              <a:off x="3787824" y="2726532"/>
              <a:ext cx="1295400" cy="2286000"/>
              <a:chOff x="2510408" y="2725769"/>
              <a:chExt cx="1295400" cy="2286000"/>
            </a:xfrm>
          </p:grpSpPr>
          <p:cxnSp>
            <p:nvCxnSpPr>
              <p:cNvPr id="53293" name="Gerade Verbindung 29"/>
              <p:cNvCxnSpPr>
                <a:cxnSpLocks noChangeShapeType="1"/>
                <a:stCxn id="17413" idx="3"/>
                <a:endCxn id="53255" idx="1"/>
              </p:cNvCxnSpPr>
              <p:nvPr/>
            </p:nvCxnSpPr>
            <p:spPr bwMode="auto">
              <a:xfrm flipV="1">
                <a:off x="2510408" y="2725769"/>
                <a:ext cx="1295400" cy="360362"/>
              </a:xfrm>
              <a:prstGeom prst="line">
                <a:avLst/>
              </a:prstGeom>
              <a:noFill/>
              <a:ln w="19050">
                <a:solidFill>
                  <a:srgbClr val="1E539E"/>
                </a:solidFill>
                <a:round/>
                <a:headEnd/>
                <a:tailEnd/>
              </a:ln>
            </p:spPr>
          </p:cxnSp>
          <p:cxnSp>
            <p:nvCxnSpPr>
              <p:cNvPr id="53294" name="Gerade Verbindung 33"/>
              <p:cNvCxnSpPr>
                <a:cxnSpLocks noChangeShapeType="1"/>
                <a:stCxn id="17413" idx="3"/>
                <a:endCxn id="53260" idx="1"/>
              </p:cNvCxnSpPr>
              <p:nvPr/>
            </p:nvCxnSpPr>
            <p:spPr bwMode="auto">
              <a:xfrm>
                <a:off x="2510408" y="3086131"/>
                <a:ext cx="1295400" cy="1544638"/>
              </a:xfrm>
              <a:prstGeom prst="line">
                <a:avLst/>
              </a:prstGeom>
              <a:noFill/>
              <a:ln w="19050">
                <a:solidFill>
                  <a:srgbClr val="1E539E"/>
                </a:solidFill>
                <a:round/>
                <a:headEnd/>
                <a:tailEnd/>
              </a:ln>
            </p:spPr>
          </p:cxnSp>
          <p:cxnSp>
            <p:nvCxnSpPr>
              <p:cNvPr id="53295" name="Gerade Verbindung 38"/>
              <p:cNvCxnSpPr>
                <a:cxnSpLocks noChangeShapeType="1"/>
                <a:stCxn id="17413" idx="3"/>
                <a:endCxn id="53261" idx="1"/>
              </p:cNvCxnSpPr>
              <p:nvPr/>
            </p:nvCxnSpPr>
            <p:spPr bwMode="auto">
              <a:xfrm>
                <a:off x="2510408" y="3086131"/>
                <a:ext cx="1295400" cy="1925638"/>
              </a:xfrm>
              <a:prstGeom prst="line">
                <a:avLst/>
              </a:prstGeom>
              <a:noFill/>
              <a:ln w="19050">
                <a:solidFill>
                  <a:srgbClr val="1E539E"/>
                </a:solidFill>
                <a:round/>
                <a:headEnd/>
                <a:tailEnd/>
              </a:ln>
            </p:spPr>
          </p:cxnSp>
          <p:cxnSp>
            <p:nvCxnSpPr>
              <p:cNvPr id="53296" name="Gerade Verbindung 40"/>
              <p:cNvCxnSpPr>
                <a:cxnSpLocks noChangeShapeType="1"/>
                <a:stCxn id="17413" idx="3"/>
                <a:endCxn id="53257" idx="1"/>
              </p:cNvCxnSpPr>
              <p:nvPr/>
            </p:nvCxnSpPr>
            <p:spPr bwMode="auto">
              <a:xfrm>
                <a:off x="2510408" y="3086131"/>
                <a:ext cx="1295400" cy="401638"/>
              </a:xfrm>
              <a:prstGeom prst="line">
                <a:avLst/>
              </a:prstGeom>
              <a:noFill/>
              <a:ln w="19050">
                <a:solidFill>
                  <a:srgbClr val="1E539E"/>
                </a:solidFill>
                <a:round/>
                <a:headEnd/>
                <a:tailEnd/>
              </a:ln>
            </p:spPr>
          </p:cxnSp>
        </p:grpSp>
        <p:grpSp>
          <p:nvGrpSpPr>
            <p:cNvPr id="4" name="Gruppierung 75"/>
            <p:cNvGrpSpPr>
              <a:grpSpLocks/>
            </p:cNvGrpSpPr>
            <p:nvPr/>
          </p:nvGrpSpPr>
          <p:grpSpPr bwMode="auto">
            <a:xfrm>
              <a:off x="3787824" y="1964532"/>
              <a:ext cx="1295400" cy="3048000"/>
              <a:chOff x="2510408" y="1963769"/>
              <a:chExt cx="1295400" cy="3048000"/>
            </a:xfrm>
          </p:grpSpPr>
          <p:cxnSp>
            <p:nvCxnSpPr>
              <p:cNvPr id="53284" name="Gerade Verbindung 42"/>
              <p:cNvCxnSpPr>
                <a:cxnSpLocks noChangeShapeType="1"/>
                <a:stCxn id="17414" idx="3"/>
                <a:endCxn id="53253" idx="1"/>
              </p:cNvCxnSpPr>
              <p:nvPr/>
            </p:nvCxnSpPr>
            <p:spPr bwMode="auto">
              <a:xfrm flipV="1">
                <a:off x="2510408" y="1963769"/>
                <a:ext cx="1295400" cy="1960562"/>
              </a:xfrm>
              <a:prstGeom prst="line">
                <a:avLst/>
              </a:prstGeom>
              <a:noFill/>
              <a:ln w="19050">
                <a:solidFill>
                  <a:srgbClr val="FF6600"/>
                </a:solidFill>
                <a:round/>
                <a:headEnd/>
                <a:tailEnd/>
              </a:ln>
            </p:spPr>
          </p:cxnSp>
          <p:cxnSp>
            <p:nvCxnSpPr>
              <p:cNvPr id="53285" name="Gerade Verbindung 44"/>
              <p:cNvCxnSpPr>
                <a:cxnSpLocks noChangeShapeType="1"/>
                <a:stCxn id="17414" idx="3"/>
                <a:endCxn id="53254" idx="1"/>
              </p:cNvCxnSpPr>
              <p:nvPr/>
            </p:nvCxnSpPr>
            <p:spPr bwMode="auto">
              <a:xfrm flipV="1">
                <a:off x="2510408" y="2344769"/>
                <a:ext cx="1295400" cy="1579562"/>
              </a:xfrm>
              <a:prstGeom prst="line">
                <a:avLst/>
              </a:prstGeom>
              <a:noFill/>
              <a:ln w="19050">
                <a:solidFill>
                  <a:srgbClr val="FF6600"/>
                </a:solidFill>
                <a:round/>
                <a:headEnd/>
                <a:tailEnd/>
              </a:ln>
            </p:spPr>
          </p:cxnSp>
          <p:cxnSp>
            <p:nvCxnSpPr>
              <p:cNvPr id="53286" name="Gerade Verbindung 46"/>
              <p:cNvCxnSpPr>
                <a:cxnSpLocks noChangeShapeType="1"/>
                <a:stCxn id="17414" idx="3"/>
                <a:endCxn id="53255" idx="1"/>
              </p:cNvCxnSpPr>
              <p:nvPr/>
            </p:nvCxnSpPr>
            <p:spPr bwMode="auto">
              <a:xfrm flipV="1">
                <a:off x="2510408" y="2725769"/>
                <a:ext cx="1295400" cy="1198562"/>
              </a:xfrm>
              <a:prstGeom prst="line">
                <a:avLst/>
              </a:prstGeom>
              <a:noFill/>
              <a:ln w="19050">
                <a:solidFill>
                  <a:srgbClr val="FF6600"/>
                </a:solidFill>
                <a:round/>
                <a:headEnd/>
                <a:tailEnd/>
              </a:ln>
            </p:spPr>
          </p:cxnSp>
          <p:cxnSp>
            <p:nvCxnSpPr>
              <p:cNvPr id="53287" name="Gerade Verbindung 48"/>
              <p:cNvCxnSpPr>
                <a:cxnSpLocks noChangeShapeType="1"/>
                <a:stCxn id="17414" idx="3"/>
                <a:endCxn id="53256" idx="1"/>
              </p:cNvCxnSpPr>
              <p:nvPr/>
            </p:nvCxnSpPr>
            <p:spPr bwMode="auto">
              <a:xfrm flipV="1">
                <a:off x="2510408" y="3106769"/>
                <a:ext cx="1295400" cy="817562"/>
              </a:xfrm>
              <a:prstGeom prst="line">
                <a:avLst/>
              </a:prstGeom>
              <a:noFill/>
              <a:ln w="19050">
                <a:solidFill>
                  <a:srgbClr val="FF6600"/>
                </a:solidFill>
                <a:round/>
                <a:headEnd/>
                <a:tailEnd/>
              </a:ln>
            </p:spPr>
          </p:cxnSp>
          <p:cxnSp>
            <p:nvCxnSpPr>
              <p:cNvPr id="53288" name="Gerade Verbindung 50"/>
              <p:cNvCxnSpPr>
                <a:cxnSpLocks noChangeShapeType="1"/>
                <a:stCxn id="17414" idx="3"/>
                <a:endCxn id="53257" idx="1"/>
              </p:cNvCxnSpPr>
              <p:nvPr/>
            </p:nvCxnSpPr>
            <p:spPr bwMode="auto">
              <a:xfrm flipV="1">
                <a:off x="2510408" y="3487769"/>
                <a:ext cx="1295400" cy="436562"/>
              </a:xfrm>
              <a:prstGeom prst="line">
                <a:avLst/>
              </a:prstGeom>
              <a:noFill/>
              <a:ln w="19050">
                <a:solidFill>
                  <a:srgbClr val="FF6600"/>
                </a:solidFill>
                <a:round/>
                <a:headEnd/>
                <a:tailEnd/>
              </a:ln>
            </p:spPr>
          </p:cxnSp>
          <p:cxnSp>
            <p:nvCxnSpPr>
              <p:cNvPr id="53289" name="Gerade Verbindung 52"/>
              <p:cNvCxnSpPr>
                <a:cxnSpLocks noChangeShapeType="1"/>
                <a:stCxn id="17414" idx="3"/>
                <a:endCxn id="53258" idx="1"/>
              </p:cNvCxnSpPr>
              <p:nvPr/>
            </p:nvCxnSpPr>
            <p:spPr bwMode="auto">
              <a:xfrm flipV="1">
                <a:off x="2510408" y="3868769"/>
                <a:ext cx="1295400" cy="55562"/>
              </a:xfrm>
              <a:prstGeom prst="line">
                <a:avLst/>
              </a:prstGeom>
              <a:noFill/>
              <a:ln w="19050">
                <a:solidFill>
                  <a:srgbClr val="FF6600"/>
                </a:solidFill>
                <a:round/>
                <a:headEnd/>
                <a:tailEnd/>
              </a:ln>
            </p:spPr>
          </p:cxnSp>
          <p:cxnSp>
            <p:nvCxnSpPr>
              <p:cNvPr id="53290" name="Gerade Verbindung 54"/>
              <p:cNvCxnSpPr>
                <a:cxnSpLocks noChangeShapeType="1"/>
                <a:stCxn id="17414" idx="3"/>
                <a:endCxn id="53259" idx="1"/>
              </p:cNvCxnSpPr>
              <p:nvPr/>
            </p:nvCxnSpPr>
            <p:spPr bwMode="auto">
              <a:xfrm>
                <a:off x="2510408" y="3924331"/>
                <a:ext cx="1295400" cy="325438"/>
              </a:xfrm>
              <a:prstGeom prst="line">
                <a:avLst/>
              </a:prstGeom>
              <a:noFill/>
              <a:ln w="19050">
                <a:solidFill>
                  <a:srgbClr val="FF6600"/>
                </a:solidFill>
                <a:round/>
                <a:headEnd/>
                <a:tailEnd/>
              </a:ln>
            </p:spPr>
          </p:cxnSp>
          <p:cxnSp>
            <p:nvCxnSpPr>
              <p:cNvPr id="53291" name="Gerade Verbindung 56"/>
              <p:cNvCxnSpPr>
                <a:cxnSpLocks noChangeShapeType="1"/>
                <a:stCxn id="17414" idx="3"/>
                <a:endCxn id="53260" idx="1"/>
              </p:cNvCxnSpPr>
              <p:nvPr/>
            </p:nvCxnSpPr>
            <p:spPr bwMode="auto">
              <a:xfrm>
                <a:off x="2510408" y="3924331"/>
                <a:ext cx="1295400" cy="706438"/>
              </a:xfrm>
              <a:prstGeom prst="line">
                <a:avLst/>
              </a:prstGeom>
              <a:noFill/>
              <a:ln w="19050">
                <a:solidFill>
                  <a:srgbClr val="FF6600"/>
                </a:solidFill>
                <a:round/>
                <a:headEnd/>
                <a:tailEnd/>
              </a:ln>
            </p:spPr>
          </p:cxnSp>
          <p:cxnSp>
            <p:nvCxnSpPr>
              <p:cNvPr id="53292" name="Gerade Verbindung 58"/>
              <p:cNvCxnSpPr>
                <a:cxnSpLocks noChangeShapeType="1"/>
                <a:stCxn id="17414" idx="3"/>
                <a:endCxn id="53261" idx="1"/>
              </p:cNvCxnSpPr>
              <p:nvPr/>
            </p:nvCxnSpPr>
            <p:spPr bwMode="auto">
              <a:xfrm>
                <a:off x="2510408" y="3924331"/>
                <a:ext cx="1295400" cy="1087438"/>
              </a:xfrm>
              <a:prstGeom prst="line">
                <a:avLst/>
              </a:prstGeom>
              <a:noFill/>
              <a:ln w="19050">
                <a:solidFill>
                  <a:srgbClr val="FF6600"/>
                </a:solidFill>
                <a:round/>
                <a:headEnd/>
                <a:tailEnd/>
              </a:ln>
            </p:spPr>
          </p:cxnSp>
        </p:grpSp>
        <p:sp>
          <p:nvSpPr>
            <p:cNvPr id="53282" name="Abgerundetes Rechteck 77"/>
            <p:cNvSpPr>
              <a:spLocks noChangeArrowheads="1"/>
            </p:cNvSpPr>
            <p:nvPr/>
          </p:nvSpPr>
          <p:spPr bwMode="auto">
            <a:xfrm>
              <a:off x="1506016" y="1752996"/>
              <a:ext cx="2438400" cy="2667105"/>
            </a:xfrm>
            <a:prstGeom prst="roundRect">
              <a:avLst>
                <a:gd name="adj" fmla="val 16667"/>
              </a:avLst>
            </a:prstGeom>
            <a:noFill/>
            <a:ln w="19050">
              <a:solidFill>
                <a:schemeClr val="tx1"/>
              </a:solidFill>
              <a:prstDash val="sysDash"/>
              <a:round/>
              <a:headEnd/>
              <a:tailEnd/>
            </a:ln>
          </p:spPr>
          <p:txBody>
            <a:bodyPr/>
            <a:lstStyle/>
            <a:p>
              <a:pPr eaLnBrk="0" hangingPunct="0"/>
              <a:endParaRPr lang="en-US"/>
            </a:p>
          </p:txBody>
        </p:sp>
        <p:sp>
          <p:nvSpPr>
            <p:cNvPr id="53283" name="Textfeld 78"/>
            <p:cNvSpPr txBox="1">
              <a:spLocks noChangeArrowheads="1"/>
            </p:cNvSpPr>
            <p:nvPr/>
          </p:nvSpPr>
          <p:spPr bwMode="auto">
            <a:xfrm>
              <a:off x="1734616" y="1295778"/>
              <a:ext cx="1981200" cy="461683"/>
            </a:xfrm>
            <a:prstGeom prst="rect">
              <a:avLst/>
            </a:prstGeom>
            <a:noFill/>
            <a:ln w="9525">
              <a:noFill/>
              <a:miter lim="800000"/>
              <a:headEnd/>
              <a:tailEnd/>
            </a:ln>
          </p:spPr>
          <p:txBody>
            <a:bodyPr>
              <a:spAutoFit/>
            </a:bodyPr>
            <a:lstStyle/>
            <a:p>
              <a:pPr algn="ctr" eaLnBrk="0" hangingPunct="0"/>
              <a:r>
                <a:rPr lang="en-US"/>
                <a:t>PET/MR</a:t>
              </a:r>
            </a:p>
          </p:txBody>
        </p:sp>
        <p:sp>
          <p:nvSpPr>
            <p:cNvPr id="53266" name="Textfeld 15"/>
            <p:cNvSpPr txBox="1">
              <a:spLocks noChangeArrowheads="1"/>
            </p:cNvSpPr>
            <p:nvPr/>
          </p:nvSpPr>
          <p:spPr bwMode="auto">
            <a:xfrm>
              <a:off x="5011216" y="1066800"/>
              <a:ext cx="2971800" cy="646113"/>
            </a:xfrm>
            <a:prstGeom prst="rect">
              <a:avLst/>
            </a:prstGeom>
            <a:noFill/>
            <a:ln w="9525">
              <a:solidFill>
                <a:srgbClr val="000000"/>
              </a:solidFill>
              <a:miter lim="800000"/>
              <a:headEnd/>
              <a:tailEnd/>
            </a:ln>
          </p:spPr>
          <p:txBody>
            <a:bodyPr>
              <a:spAutoFit/>
            </a:bodyPr>
            <a:lstStyle/>
            <a:p>
              <a:pPr algn="ctr" eaLnBrk="0" hangingPunct="0"/>
              <a:r>
                <a:rPr lang="en-US" sz="1200" dirty="0"/>
                <a:t>anatomy, atrophy, </a:t>
              </a:r>
              <a:r>
                <a:rPr lang="en-US" sz="1200" dirty="0" err="1"/>
                <a:t>relaxometry</a:t>
              </a:r>
              <a:r>
                <a:rPr lang="en-US" sz="1200" dirty="0"/>
                <a:t>, diffusion, connectivity, magnetization transfer, permeability</a:t>
              </a:r>
            </a:p>
          </p:txBody>
        </p:sp>
      </p:grpSp>
      <p:sp>
        <p:nvSpPr>
          <p:cNvPr id="53267" name="Text Box 13"/>
          <p:cNvSpPr txBox="1">
            <a:spLocks noChangeArrowheads="1"/>
          </p:cNvSpPr>
          <p:nvPr/>
        </p:nvSpPr>
        <p:spPr bwMode="auto">
          <a:xfrm>
            <a:off x="5785665" y="6027318"/>
            <a:ext cx="4191000" cy="246221"/>
          </a:xfrm>
          <a:prstGeom prst="rect">
            <a:avLst/>
          </a:prstGeom>
          <a:noFill/>
          <a:ln w="9525">
            <a:noFill/>
            <a:miter lim="800000"/>
            <a:headEnd/>
            <a:tailEnd/>
          </a:ln>
        </p:spPr>
        <p:txBody>
          <a:bodyPr>
            <a:spAutoFit/>
          </a:bodyPr>
          <a:lstStyle/>
          <a:p>
            <a:pPr eaLnBrk="0" hangingPunct="0"/>
            <a:r>
              <a:rPr lang="de-DE" sz="1000" dirty="0"/>
              <a:t>Wehrl HF et al. </a:t>
            </a:r>
            <a:r>
              <a:rPr lang="de-DE" sz="1000" dirty="0" err="1"/>
              <a:t>Eur</a:t>
            </a:r>
            <a:r>
              <a:rPr lang="de-DE" sz="1000" dirty="0"/>
              <a:t> J </a:t>
            </a:r>
            <a:r>
              <a:rPr lang="de-DE" sz="1000" dirty="0" err="1"/>
              <a:t>Nucl</a:t>
            </a:r>
            <a:r>
              <a:rPr lang="de-DE" sz="1000" dirty="0"/>
              <a:t> </a:t>
            </a:r>
            <a:r>
              <a:rPr lang="de-DE" sz="1000" dirty="0" err="1"/>
              <a:t>Med</a:t>
            </a:r>
            <a:r>
              <a:rPr lang="de-DE" sz="1000" dirty="0"/>
              <a:t> Mol Imaging  2009</a:t>
            </a:r>
          </a:p>
        </p:txBody>
      </p:sp>
      <p:sp>
        <p:nvSpPr>
          <p:cNvPr id="53268" name="Text Box 2"/>
          <p:cNvSpPr txBox="1">
            <a:spLocks noChangeArrowheads="1"/>
          </p:cNvSpPr>
          <p:nvPr/>
        </p:nvSpPr>
        <p:spPr bwMode="auto">
          <a:xfrm>
            <a:off x="457200" y="223838"/>
            <a:ext cx="5807075" cy="461962"/>
          </a:xfrm>
          <a:prstGeom prst="rect">
            <a:avLst/>
          </a:prstGeom>
          <a:noFill/>
          <a:ln w="9525">
            <a:noFill/>
            <a:miter lim="800000"/>
            <a:headEnd/>
            <a:tailEnd/>
          </a:ln>
        </p:spPr>
        <p:txBody>
          <a:bodyPr wrap="none">
            <a:spAutoFit/>
          </a:bodyPr>
          <a:lstStyle/>
          <a:p>
            <a:pPr eaLnBrk="0" hangingPunct="0"/>
            <a:r>
              <a:rPr lang="en-US" b="1" dirty="0">
                <a:solidFill>
                  <a:srgbClr val="21549E"/>
                </a:solidFill>
                <a:latin typeface="+mj-lt"/>
              </a:rPr>
              <a:t>Windows to the Brain and Metabolism</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Rechteck 17"/>
          <p:cNvSpPr>
            <a:spLocks noChangeArrowheads="1"/>
          </p:cNvSpPr>
          <p:nvPr/>
        </p:nvSpPr>
        <p:spPr bwMode="auto">
          <a:xfrm>
            <a:off x="0" y="889000"/>
            <a:ext cx="9144000" cy="4902200"/>
          </a:xfrm>
          <a:prstGeom prst="rect">
            <a:avLst/>
          </a:prstGeom>
          <a:solidFill>
            <a:schemeClr val="bg1"/>
          </a:solidFill>
          <a:ln w="9525">
            <a:noFill/>
            <a:miter lim="800000"/>
            <a:headEnd/>
            <a:tailEnd/>
          </a:ln>
        </p:spPr>
        <p:txBody>
          <a:bodyPr/>
          <a:lstStyle/>
          <a:p>
            <a:pPr eaLnBrk="0" hangingPunct="0"/>
            <a:endParaRPr lang="en-US"/>
          </a:p>
        </p:txBody>
      </p:sp>
      <p:sp>
        <p:nvSpPr>
          <p:cNvPr id="17411" name="Text Box 2"/>
          <p:cNvSpPr txBox="1">
            <a:spLocks noChangeArrowheads="1"/>
          </p:cNvSpPr>
          <p:nvPr/>
        </p:nvSpPr>
        <p:spPr bwMode="auto">
          <a:xfrm>
            <a:off x="467544" y="223838"/>
            <a:ext cx="4185761" cy="461665"/>
          </a:xfrm>
          <a:prstGeom prst="rect">
            <a:avLst/>
          </a:prstGeom>
          <a:noFill/>
          <a:ln w="9525">
            <a:noFill/>
            <a:miter lim="800000"/>
            <a:headEnd/>
            <a:tailEnd/>
          </a:ln>
        </p:spPr>
        <p:txBody>
          <a:bodyPr wrap="non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0" hangingPunct="0">
              <a:defRPr/>
            </a:pPr>
            <a:r>
              <a:rPr lang="en-US" b="1" dirty="0" smtClean="0">
                <a:solidFill>
                  <a:srgbClr val="21549E"/>
                </a:solidFill>
                <a:latin typeface="+mj-lt"/>
              </a:rPr>
              <a:t>Cascade of brain activation</a:t>
            </a:r>
          </a:p>
        </p:txBody>
      </p:sp>
      <p:pic>
        <p:nvPicPr>
          <p:cNvPr id="3" name="Bild 2" descr="Metabolic_Cascade.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001" y="1088740"/>
            <a:ext cx="7987998" cy="4680520"/>
          </a:xfrm>
          <a:prstGeom prst="rect">
            <a:avLst/>
          </a:prstGeom>
        </p:spPr>
      </p:pic>
      <p:sp>
        <p:nvSpPr>
          <p:cNvPr id="12" name="Text Box 13"/>
          <p:cNvSpPr txBox="1">
            <a:spLocks noChangeArrowheads="1"/>
          </p:cNvSpPr>
          <p:nvPr/>
        </p:nvSpPr>
        <p:spPr bwMode="auto">
          <a:xfrm>
            <a:off x="6012160" y="6032321"/>
            <a:ext cx="2663626" cy="276999"/>
          </a:xfrm>
          <a:prstGeom prst="rect">
            <a:avLst/>
          </a:prstGeom>
          <a:noFill/>
          <a:ln w="9525">
            <a:noFill/>
            <a:miter lim="800000"/>
            <a:headEnd/>
            <a:tailEnd/>
          </a:ln>
        </p:spPr>
        <p:txBody>
          <a:bodyPr wrap="square">
            <a:spAutoFit/>
          </a:bodyPr>
          <a:lstStyle/>
          <a:p>
            <a:pPr eaLnBrk="0" hangingPunct="0"/>
            <a:r>
              <a:rPr lang="de-DE" sz="1200" dirty="0" smtClean="0"/>
              <a:t>Wehrl </a:t>
            </a:r>
            <a:r>
              <a:rPr lang="de-DE" sz="1200" dirty="0"/>
              <a:t>HF et al. </a:t>
            </a:r>
            <a:r>
              <a:rPr lang="de-DE" sz="1200" dirty="0" smtClean="0"/>
              <a:t>J </a:t>
            </a:r>
            <a:r>
              <a:rPr lang="de-DE" sz="1200" dirty="0" err="1" smtClean="0"/>
              <a:t>Nucl</a:t>
            </a:r>
            <a:r>
              <a:rPr lang="de-DE" sz="1200" dirty="0" smtClean="0"/>
              <a:t> Med. 2014</a:t>
            </a:r>
            <a:endParaRPr lang="de-DE" sz="1200" dirty="0"/>
          </a:p>
        </p:txBody>
      </p:sp>
    </p:spTree>
    <p:extLst>
      <p:ext uri="{BB962C8B-B14F-4D97-AF65-F5344CB8AC3E}">
        <p14:creationId xmlns:p14="http://schemas.microsoft.com/office/powerpoint/2010/main" val="406370650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7" name="Text Box 15"/>
          <p:cNvSpPr txBox="1">
            <a:spLocks noChangeArrowheads="1"/>
          </p:cNvSpPr>
          <p:nvPr/>
        </p:nvSpPr>
        <p:spPr bwMode="auto">
          <a:xfrm>
            <a:off x="468313" y="836613"/>
            <a:ext cx="74880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Aft>
                <a:spcPts val="600"/>
              </a:spcAft>
            </a:pPr>
            <a:r>
              <a:rPr lang="en-US" sz="2000" dirty="0"/>
              <a:t>The BOLD </a:t>
            </a:r>
            <a:r>
              <a:rPr lang="en-US" sz="2000" dirty="0" smtClean="0"/>
              <a:t>signal </a:t>
            </a:r>
            <a:r>
              <a:rPr lang="en-US" sz="2000" dirty="0"/>
              <a:t>has a high intrinsic complexity</a:t>
            </a:r>
            <a:endParaRPr lang="en-US" sz="2000" baseline="30000" dirty="0">
              <a:latin typeface="Symbol" charset="0"/>
            </a:endParaRPr>
          </a:p>
        </p:txBody>
      </p:sp>
      <p:grpSp>
        <p:nvGrpSpPr>
          <p:cNvPr id="195588" name="Group 4"/>
          <p:cNvGrpSpPr>
            <a:grpSpLocks/>
          </p:cNvGrpSpPr>
          <p:nvPr/>
        </p:nvGrpSpPr>
        <p:grpSpPr bwMode="auto">
          <a:xfrm>
            <a:off x="2873375" y="3213100"/>
            <a:ext cx="1103313" cy="904875"/>
            <a:chOff x="1665" y="2930"/>
            <a:chExt cx="695" cy="570"/>
          </a:xfrm>
        </p:grpSpPr>
        <p:pic>
          <p:nvPicPr>
            <p:cNvPr id="195589" name="Bild 12"/>
            <p:cNvPicPr>
              <a:picLocks noChangeAspect="1"/>
            </p:cNvPicPr>
            <p:nvPr/>
          </p:nvPicPr>
          <p:blipFill>
            <a:blip r:embed="rId2">
              <a:lum bright="-90000" contrast="100000"/>
              <a:extLst>
                <a:ext uri="{28A0092B-C50C-407E-A947-70E740481C1C}">
                  <a14:useLocalDpi xmlns:a14="http://schemas.microsoft.com/office/drawing/2010/main" val="0"/>
                </a:ext>
              </a:extLst>
            </a:blip>
            <a:srcRect/>
            <a:stretch>
              <a:fillRect/>
            </a:stretch>
          </p:blipFill>
          <p:spPr bwMode="auto">
            <a:xfrm>
              <a:off x="1682" y="3186"/>
              <a:ext cx="657" cy="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5590" name="Rechteck 4"/>
            <p:cNvSpPr>
              <a:spLocks noChangeArrowheads="1"/>
            </p:cNvSpPr>
            <p:nvPr/>
          </p:nvSpPr>
          <p:spPr bwMode="auto">
            <a:xfrm>
              <a:off x="1665" y="2930"/>
              <a:ext cx="695" cy="570"/>
            </a:xfrm>
            <a:prstGeom prst="rect">
              <a:avLst/>
            </a:prstGeom>
            <a:gradFill rotWithShape="1">
              <a:gsLst>
                <a:gs pos="0">
                  <a:srgbClr val="FF9900">
                    <a:alpha val="39998"/>
                  </a:srgbClr>
                </a:gs>
                <a:gs pos="100000">
                  <a:srgbClr val="FFFFFF">
                    <a:alpha val="29999"/>
                  </a:srgbClr>
                </a:gs>
              </a:gsLst>
              <a:lin ang="5400000"/>
            </a:gradFill>
            <a:ln w="9525">
              <a:solidFill>
                <a:schemeClr val="tx1"/>
              </a:solidFill>
              <a:round/>
              <a:headEnd/>
              <a:tailEnd/>
            </a:ln>
          </p:spPr>
          <p:txBody>
            <a:bodyPr/>
            <a:lstStyle/>
            <a:p>
              <a:pPr algn="ctr"/>
              <a:r>
                <a:rPr lang="de-DE" sz="1200">
                  <a:cs typeface="Arial" charset="0"/>
                </a:rPr>
                <a:t>neuronal activity</a:t>
              </a:r>
            </a:p>
          </p:txBody>
        </p:sp>
      </p:grpSp>
      <p:grpSp>
        <p:nvGrpSpPr>
          <p:cNvPr id="195591" name="Group 7"/>
          <p:cNvGrpSpPr>
            <a:grpSpLocks/>
          </p:cNvGrpSpPr>
          <p:nvPr/>
        </p:nvGrpSpPr>
        <p:grpSpPr bwMode="auto">
          <a:xfrm>
            <a:off x="1031875" y="3213100"/>
            <a:ext cx="1103313" cy="901700"/>
            <a:chOff x="703" y="2930"/>
            <a:chExt cx="695" cy="568"/>
          </a:xfrm>
        </p:grpSpPr>
        <p:pic>
          <p:nvPicPr>
            <p:cNvPr id="195592" name="Bild 11"/>
            <p:cNvPicPr>
              <a:picLocks noChangeAspect="1"/>
            </p:cNvPicPr>
            <p:nvPr/>
          </p:nvPicPr>
          <p:blipFill>
            <a:blip r:embed="rId3">
              <a:lum bright="-90000" contrast="100000"/>
              <a:extLst>
                <a:ext uri="{28A0092B-C50C-407E-A947-70E740481C1C}">
                  <a14:useLocalDpi xmlns:a14="http://schemas.microsoft.com/office/drawing/2010/main" val="0"/>
                </a:ext>
              </a:extLst>
            </a:blip>
            <a:srcRect/>
            <a:stretch>
              <a:fillRect/>
            </a:stretch>
          </p:blipFill>
          <p:spPr bwMode="auto">
            <a:xfrm>
              <a:off x="741" y="3143"/>
              <a:ext cx="657" cy="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hteck 3"/>
            <p:cNvSpPr/>
            <p:nvPr/>
          </p:nvSpPr>
          <p:spPr bwMode="auto">
            <a:xfrm>
              <a:off x="703" y="2930"/>
              <a:ext cx="695" cy="568"/>
            </a:xfrm>
            <a:prstGeom prst="rect">
              <a:avLst/>
            </a:prstGeom>
            <a:gradFill flip="none" rotWithShape="1">
              <a:gsLst>
                <a:gs pos="0">
                  <a:srgbClr val="FFFF00">
                    <a:alpha val="40000"/>
                  </a:srgbClr>
                </a:gs>
                <a:gs pos="100000">
                  <a:schemeClr val="accent3">
                    <a:alpha val="30000"/>
                  </a:schemeClr>
                </a:gs>
              </a:gsLst>
              <a:lin ang="5400000" scaled="0"/>
              <a:tileRect/>
            </a:gradFill>
            <a:ln w="9525" cap="flat" cmpd="sng" algn="ctr">
              <a:solidFill>
                <a:schemeClr val="tx1"/>
              </a:solidFill>
              <a:prstDash val="solid"/>
              <a:round/>
              <a:headEnd type="none" w="med" len="med"/>
              <a:tailEnd type="none" w="med" len="med"/>
            </a:ln>
            <a:effectLst/>
          </p:spPr>
          <p:txBody>
            <a:bodyPr/>
            <a:lstStyle/>
            <a:p>
              <a:pPr algn="ctr"/>
              <a:r>
                <a:rPr lang="de-DE" sz="1200">
                  <a:cs typeface="Arial" charset="0"/>
                </a:rPr>
                <a:t>Stimulus</a:t>
              </a:r>
            </a:p>
          </p:txBody>
        </p:sp>
      </p:grpSp>
      <p:cxnSp>
        <p:nvCxnSpPr>
          <p:cNvPr id="195594" name="Gerade Verbindung mit Pfeil 31"/>
          <p:cNvCxnSpPr>
            <a:cxnSpLocks noChangeShapeType="1"/>
            <a:stCxn id="4" idx="3"/>
            <a:endCxn id="195590" idx="1"/>
          </p:cNvCxnSpPr>
          <p:nvPr/>
        </p:nvCxnSpPr>
        <p:spPr bwMode="auto">
          <a:xfrm>
            <a:off x="2135188" y="3663950"/>
            <a:ext cx="738187" cy="1588"/>
          </a:xfrm>
          <a:prstGeom prst="straightConnector1">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95595" name="Gerade Verbindung mit Pfeil 33"/>
          <p:cNvCxnSpPr>
            <a:cxnSpLocks noChangeShapeType="1"/>
            <a:stCxn id="195590" idx="3"/>
            <a:endCxn id="19" idx="1"/>
          </p:cNvCxnSpPr>
          <p:nvPr/>
        </p:nvCxnSpPr>
        <p:spPr bwMode="auto">
          <a:xfrm flipV="1">
            <a:off x="3976688" y="3663950"/>
            <a:ext cx="739775" cy="1588"/>
          </a:xfrm>
          <a:prstGeom prst="straightConnector1">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95596" name="Gerade Verbindung mit Pfeil 36"/>
          <p:cNvCxnSpPr>
            <a:cxnSpLocks noChangeShapeType="1"/>
            <a:stCxn id="195590" idx="3"/>
            <a:endCxn id="20" idx="1"/>
          </p:cNvCxnSpPr>
          <p:nvPr/>
        </p:nvCxnSpPr>
        <p:spPr bwMode="auto">
          <a:xfrm flipV="1">
            <a:off x="3976688" y="2497138"/>
            <a:ext cx="722312" cy="1168400"/>
          </a:xfrm>
          <a:prstGeom prst="straightConnector1">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95597" name="Gerade Verbindung mit Pfeil 39"/>
          <p:cNvCxnSpPr>
            <a:cxnSpLocks noChangeShapeType="1"/>
            <a:stCxn id="195590" idx="3"/>
            <a:endCxn id="21" idx="1"/>
          </p:cNvCxnSpPr>
          <p:nvPr/>
        </p:nvCxnSpPr>
        <p:spPr bwMode="auto">
          <a:xfrm>
            <a:off x="3976688" y="3665538"/>
            <a:ext cx="739775" cy="1154112"/>
          </a:xfrm>
          <a:prstGeom prst="straightConnector1">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95598" name="Gerade Verbindung mit Pfeil 42"/>
          <p:cNvCxnSpPr>
            <a:cxnSpLocks noChangeShapeType="1"/>
            <a:stCxn id="20" idx="3"/>
            <a:endCxn id="23" idx="1"/>
          </p:cNvCxnSpPr>
          <p:nvPr/>
        </p:nvCxnSpPr>
        <p:spPr bwMode="auto">
          <a:xfrm>
            <a:off x="5802313" y="2497138"/>
            <a:ext cx="757237" cy="623887"/>
          </a:xfrm>
          <a:prstGeom prst="straightConnector1">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95599" name="Gerade Verbindung mit Pfeil 45"/>
          <p:cNvCxnSpPr>
            <a:cxnSpLocks noChangeShapeType="1"/>
            <a:stCxn id="19" idx="3"/>
            <a:endCxn id="23" idx="1"/>
          </p:cNvCxnSpPr>
          <p:nvPr/>
        </p:nvCxnSpPr>
        <p:spPr bwMode="auto">
          <a:xfrm flipV="1">
            <a:off x="5819775" y="3121025"/>
            <a:ext cx="739775" cy="542925"/>
          </a:xfrm>
          <a:prstGeom prst="straightConnector1">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95600" name="Gerade Verbindung mit Pfeil 48"/>
          <p:cNvCxnSpPr>
            <a:cxnSpLocks noChangeShapeType="1"/>
            <a:stCxn id="21" idx="3"/>
            <a:endCxn id="22" idx="1"/>
          </p:cNvCxnSpPr>
          <p:nvPr/>
        </p:nvCxnSpPr>
        <p:spPr bwMode="auto">
          <a:xfrm flipV="1">
            <a:off x="5819775" y="4537075"/>
            <a:ext cx="739775" cy="282575"/>
          </a:xfrm>
          <a:prstGeom prst="straightConnector1">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cxnSp>
      <p:grpSp>
        <p:nvGrpSpPr>
          <p:cNvPr id="195601" name="Group 17"/>
          <p:cNvGrpSpPr>
            <a:grpSpLocks/>
          </p:cNvGrpSpPr>
          <p:nvPr/>
        </p:nvGrpSpPr>
        <p:grpSpPr bwMode="auto">
          <a:xfrm>
            <a:off x="4716463" y="4368800"/>
            <a:ext cx="1103312" cy="942975"/>
            <a:chOff x="2650" y="3658"/>
            <a:chExt cx="695" cy="594"/>
          </a:xfrm>
        </p:grpSpPr>
        <p:pic>
          <p:nvPicPr>
            <p:cNvPr id="195602" name="Bild 15"/>
            <p:cNvPicPr>
              <a:picLocks noChangeAspect="1"/>
            </p:cNvPicPr>
            <p:nvPr/>
          </p:nvPicPr>
          <p:blipFill>
            <a:blip r:embed="rId4">
              <a:lum bright="-90000" contrast="100000"/>
              <a:extLst>
                <a:ext uri="{28A0092B-C50C-407E-A947-70E740481C1C}">
                  <a14:useLocalDpi xmlns:a14="http://schemas.microsoft.com/office/drawing/2010/main" val="0"/>
                </a:ext>
              </a:extLst>
            </a:blip>
            <a:srcRect/>
            <a:stretch>
              <a:fillRect/>
            </a:stretch>
          </p:blipFill>
          <p:spPr bwMode="auto">
            <a:xfrm>
              <a:off x="2683" y="3942"/>
              <a:ext cx="656" cy="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hteck 20"/>
            <p:cNvSpPr/>
            <p:nvPr/>
          </p:nvSpPr>
          <p:spPr bwMode="auto">
            <a:xfrm>
              <a:off x="2650" y="3658"/>
              <a:ext cx="695" cy="567"/>
            </a:xfrm>
            <a:prstGeom prst="rect">
              <a:avLst/>
            </a:prstGeom>
            <a:gradFill flip="none" rotWithShape="1">
              <a:gsLst>
                <a:gs pos="0">
                  <a:srgbClr val="FF0000">
                    <a:alpha val="40000"/>
                  </a:srgbClr>
                </a:gs>
                <a:gs pos="100000">
                  <a:schemeClr val="accent3">
                    <a:alpha val="30000"/>
                  </a:schemeClr>
                </a:gs>
              </a:gsLst>
              <a:lin ang="5400000" scaled="0"/>
              <a:tileRect/>
            </a:gradFill>
            <a:ln w="9525" cap="flat" cmpd="sng" algn="ctr">
              <a:solidFill>
                <a:schemeClr val="tx1"/>
              </a:solidFill>
              <a:prstDash val="solid"/>
              <a:round/>
              <a:headEnd type="none" w="med" len="med"/>
              <a:tailEnd type="none" w="med" len="med"/>
            </a:ln>
            <a:effectLst/>
          </p:spPr>
          <p:txBody>
            <a:bodyPr/>
            <a:lstStyle/>
            <a:p>
              <a:pPr algn="ctr"/>
              <a:r>
                <a:rPr lang="de-DE" sz="1200">
                  <a:cs typeface="Arial" charset="0"/>
                </a:rPr>
                <a:t>CBV</a:t>
              </a:r>
              <a:endParaRPr lang="de-DE" sz="1200" baseline="-25000">
                <a:cs typeface="Arial" charset="0"/>
              </a:endParaRPr>
            </a:p>
          </p:txBody>
        </p:sp>
        <p:sp>
          <p:nvSpPr>
            <p:cNvPr id="195604" name="Textfeld 54"/>
            <p:cNvSpPr txBox="1">
              <a:spLocks noChangeArrowheads="1"/>
            </p:cNvSpPr>
            <p:nvPr/>
          </p:nvSpPr>
          <p:spPr bwMode="auto">
            <a:xfrm>
              <a:off x="2835" y="3787"/>
              <a:ext cx="346"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r>
                <a:rPr lang="de-DE" sz="1200">
                  <a:cs typeface="Arial" charset="0"/>
                </a:rPr>
                <a:t>≈20%</a:t>
              </a:r>
            </a:p>
          </p:txBody>
        </p:sp>
      </p:grpSp>
      <p:grpSp>
        <p:nvGrpSpPr>
          <p:cNvPr id="195605" name="Group 21"/>
          <p:cNvGrpSpPr>
            <a:grpSpLocks/>
          </p:cNvGrpSpPr>
          <p:nvPr/>
        </p:nvGrpSpPr>
        <p:grpSpPr bwMode="auto">
          <a:xfrm>
            <a:off x="4699000" y="2046288"/>
            <a:ext cx="1120775" cy="957262"/>
            <a:chOff x="2650" y="2195"/>
            <a:chExt cx="706" cy="603"/>
          </a:xfrm>
        </p:grpSpPr>
        <p:pic>
          <p:nvPicPr>
            <p:cNvPr id="195606" name="Bild 13"/>
            <p:cNvPicPr>
              <a:picLocks noChangeAspect="1"/>
            </p:cNvPicPr>
            <p:nvPr/>
          </p:nvPicPr>
          <p:blipFill>
            <a:blip r:embed="rId5">
              <a:lum bright="-90000" contrast="100000"/>
              <a:extLst>
                <a:ext uri="{28A0092B-C50C-407E-A947-70E740481C1C}">
                  <a14:useLocalDpi xmlns:a14="http://schemas.microsoft.com/office/drawing/2010/main" val="0"/>
                </a:ext>
              </a:extLst>
            </a:blip>
            <a:srcRect/>
            <a:stretch>
              <a:fillRect/>
            </a:stretch>
          </p:blipFill>
          <p:spPr bwMode="auto">
            <a:xfrm>
              <a:off x="2685" y="2470"/>
              <a:ext cx="656" cy="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Rechteck 19"/>
            <p:cNvSpPr/>
            <p:nvPr/>
          </p:nvSpPr>
          <p:spPr bwMode="auto">
            <a:xfrm>
              <a:off x="2650" y="2195"/>
              <a:ext cx="695" cy="568"/>
            </a:xfrm>
            <a:prstGeom prst="rect">
              <a:avLst/>
            </a:prstGeom>
            <a:gradFill flip="none" rotWithShape="1">
              <a:gsLst>
                <a:gs pos="0">
                  <a:srgbClr val="FF0000">
                    <a:alpha val="40000"/>
                  </a:srgbClr>
                </a:gs>
                <a:gs pos="100000">
                  <a:schemeClr val="accent3">
                    <a:alpha val="30000"/>
                  </a:schemeClr>
                </a:gs>
              </a:gsLst>
              <a:lin ang="5400000" scaled="0"/>
              <a:tileRect/>
            </a:gradFill>
            <a:ln w="9525" cap="flat" cmpd="sng" algn="ctr">
              <a:solidFill>
                <a:schemeClr val="tx1"/>
              </a:solidFill>
              <a:prstDash val="solid"/>
              <a:round/>
              <a:headEnd type="none" w="med" len="med"/>
              <a:tailEnd type="none" w="med" len="med"/>
            </a:ln>
            <a:effectLst/>
          </p:spPr>
          <p:txBody>
            <a:bodyPr/>
            <a:lstStyle/>
            <a:p>
              <a:pPr algn="ctr"/>
              <a:r>
                <a:rPr lang="de-DE" sz="1200">
                  <a:cs typeface="Arial" charset="0"/>
                </a:rPr>
                <a:t>CBF</a:t>
              </a:r>
              <a:endParaRPr lang="de-DE" sz="1200" baseline="-25000">
                <a:cs typeface="Arial" charset="0"/>
              </a:endParaRPr>
            </a:p>
          </p:txBody>
        </p:sp>
        <p:sp>
          <p:nvSpPr>
            <p:cNvPr id="195608" name="Textfeld 55"/>
            <p:cNvSpPr txBox="1">
              <a:spLocks noChangeArrowheads="1"/>
            </p:cNvSpPr>
            <p:nvPr/>
          </p:nvSpPr>
          <p:spPr bwMode="auto">
            <a:xfrm>
              <a:off x="2925" y="2406"/>
              <a:ext cx="431"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r>
                <a:rPr lang="de-DE" sz="1200">
                  <a:cs typeface="Arial" charset="0"/>
                </a:rPr>
                <a:t>≈5-50%</a:t>
              </a:r>
            </a:p>
          </p:txBody>
        </p:sp>
      </p:grpSp>
      <p:grpSp>
        <p:nvGrpSpPr>
          <p:cNvPr id="195609" name="Group 25"/>
          <p:cNvGrpSpPr>
            <a:grpSpLocks/>
          </p:cNvGrpSpPr>
          <p:nvPr/>
        </p:nvGrpSpPr>
        <p:grpSpPr bwMode="auto">
          <a:xfrm>
            <a:off x="4716463" y="3213100"/>
            <a:ext cx="1103312" cy="946150"/>
            <a:chOff x="3024" y="2930"/>
            <a:chExt cx="695" cy="596"/>
          </a:xfrm>
        </p:grpSpPr>
        <p:pic>
          <p:nvPicPr>
            <p:cNvPr id="195610" name="Bild 14"/>
            <p:cNvPicPr>
              <a:picLocks noChangeAspect="1"/>
            </p:cNvPicPr>
            <p:nvPr/>
          </p:nvPicPr>
          <p:blipFill>
            <a:blip r:embed="rId6">
              <a:lum bright="-90000" contrast="100000"/>
              <a:extLst>
                <a:ext uri="{28A0092B-C50C-407E-A947-70E740481C1C}">
                  <a14:useLocalDpi xmlns:a14="http://schemas.microsoft.com/office/drawing/2010/main" val="0"/>
                </a:ext>
              </a:extLst>
            </a:blip>
            <a:srcRect/>
            <a:stretch>
              <a:fillRect/>
            </a:stretch>
          </p:blipFill>
          <p:spPr bwMode="auto">
            <a:xfrm>
              <a:off x="3056" y="3226"/>
              <a:ext cx="657" cy="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5611" name="Group 27"/>
            <p:cNvGrpSpPr>
              <a:grpSpLocks/>
            </p:cNvGrpSpPr>
            <p:nvPr/>
          </p:nvGrpSpPr>
          <p:grpSpPr bwMode="auto">
            <a:xfrm>
              <a:off x="3024" y="2930"/>
              <a:ext cx="695" cy="568"/>
              <a:chOff x="2650" y="2930"/>
              <a:chExt cx="695" cy="568"/>
            </a:xfrm>
          </p:grpSpPr>
          <p:sp>
            <p:nvSpPr>
              <p:cNvPr id="19" name="Rechteck 18"/>
              <p:cNvSpPr/>
              <p:nvPr/>
            </p:nvSpPr>
            <p:spPr bwMode="auto">
              <a:xfrm>
                <a:off x="2650" y="2930"/>
                <a:ext cx="695" cy="568"/>
              </a:xfrm>
              <a:prstGeom prst="rect">
                <a:avLst/>
              </a:prstGeom>
              <a:gradFill flip="none" rotWithShape="1">
                <a:gsLst>
                  <a:gs pos="0">
                    <a:srgbClr val="FF0000">
                      <a:alpha val="40000"/>
                    </a:srgbClr>
                  </a:gs>
                  <a:gs pos="100000">
                    <a:schemeClr val="accent3">
                      <a:alpha val="30000"/>
                    </a:schemeClr>
                  </a:gs>
                </a:gsLst>
                <a:lin ang="5400000" scaled="0"/>
                <a:tileRect/>
              </a:gradFill>
              <a:ln w="9525" cap="flat" cmpd="sng" algn="ctr">
                <a:solidFill>
                  <a:schemeClr val="tx1"/>
                </a:solidFill>
                <a:prstDash val="solid"/>
                <a:round/>
                <a:headEnd type="none" w="med" len="med"/>
                <a:tailEnd type="none" w="med" len="med"/>
              </a:ln>
              <a:effectLst/>
            </p:spPr>
            <p:txBody>
              <a:bodyPr/>
              <a:lstStyle/>
              <a:p>
                <a:pPr algn="ctr"/>
                <a:r>
                  <a:rPr lang="de-DE" sz="1200" dirty="0">
                    <a:cs typeface="Arial" charset="0"/>
                  </a:rPr>
                  <a:t>CMRO</a:t>
                </a:r>
                <a:r>
                  <a:rPr lang="de-DE" sz="1200" baseline="-25000" dirty="0">
                    <a:cs typeface="Arial" charset="0"/>
                  </a:rPr>
                  <a:t>2</a:t>
                </a:r>
              </a:p>
            </p:txBody>
          </p:sp>
          <p:sp>
            <p:nvSpPr>
              <p:cNvPr id="195613" name="Textfeld 57"/>
              <p:cNvSpPr txBox="1">
                <a:spLocks noChangeArrowheads="1"/>
              </p:cNvSpPr>
              <p:nvPr/>
            </p:nvSpPr>
            <p:spPr bwMode="auto">
              <a:xfrm>
                <a:off x="2769" y="3051"/>
                <a:ext cx="431"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r>
                  <a:rPr lang="de-DE" sz="1200">
                    <a:cs typeface="Arial" charset="0"/>
                  </a:rPr>
                  <a:t>≈0-20%</a:t>
                </a:r>
              </a:p>
            </p:txBody>
          </p:sp>
        </p:grpSp>
      </p:grpSp>
      <p:grpSp>
        <p:nvGrpSpPr>
          <p:cNvPr id="195614" name="Group 30"/>
          <p:cNvGrpSpPr>
            <a:grpSpLocks/>
          </p:cNvGrpSpPr>
          <p:nvPr/>
        </p:nvGrpSpPr>
        <p:grpSpPr bwMode="auto">
          <a:xfrm>
            <a:off x="6559550" y="4086225"/>
            <a:ext cx="1103313" cy="901700"/>
            <a:chOff x="4185" y="3480"/>
            <a:chExt cx="695" cy="568"/>
          </a:xfrm>
        </p:grpSpPr>
        <p:pic>
          <p:nvPicPr>
            <p:cNvPr id="195615" name="Bild 17"/>
            <p:cNvPicPr>
              <a:picLocks noChangeAspect="1"/>
            </p:cNvPicPr>
            <p:nvPr/>
          </p:nvPicPr>
          <p:blipFill>
            <a:blip r:embed="rId7">
              <a:lum bright="-90000" contrast="100000"/>
              <a:extLst>
                <a:ext uri="{28A0092B-C50C-407E-A947-70E740481C1C}">
                  <a14:useLocalDpi xmlns:a14="http://schemas.microsoft.com/office/drawing/2010/main" val="0"/>
                </a:ext>
              </a:extLst>
            </a:blip>
            <a:srcRect/>
            <a:stretch>
              <a:fillRect/>
            </a:stretch>
          </p:blipFill>
          <p:spPr bwMode="auto">
            <a:xfrm>
              <a:off x="4209" y="3726"/>
              <a:ext cx="657" cy="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Rechteck 21"/>
            <p:cNvSpPr/>
            <p:nvPr/>
          </p:nvSpPr>
          <p:spPr bwMode="auto">
            <a:xfrm>
              <a:off x="4185" y="3480"/>
              <a:ext cx="695" cy="568"/>
            </a:xfrm>
            <a:prstGeom prst="rect">
              <a:avLst/>
            </a:prstGeom>
            <a:gradFill flip="none" rotWithShape="1">
              <a:gsLst>
                <a:gs pos="0">
                  <a:srgbClr val="0099FF">
                    <a:alpha val="40000"/>
                  </a:srgbClr>
                </a:gs>
                <a:gs pos="100000">
                  <a:schemeClr val="accent3">
                    <a:alpha val="30000"/>
                  </a:schemeClr>
                </a:gs>
              </a:gsLst>
              <a:lin ang="5400000" scaled="0"/>
              <a:tileRect/>
            </a:gradFill>
            <a:ln w="9525" cap="flat" cmpd="sng" algn="ctr">
              <a:solidFill>
                <a:schemeClr val="tx1"/>
              </a:solidFill>
              <a:prstDash val="solid"/>
              <a:round/>
              <a:headEnd type="none" w="med" len="med"/>
              <a:tailEnd type="none" w="med" len="med"/>
            </a:ln>
            <a:effectLst/>
          </p:spPr>
          <p:txBody>
            <a:bodyPr/>
            <a:lstStyle/>
            <a:p>
              <a:pPr algn="ctr"/>
              <a:r>
                <a:rPr lang="de-DE" sz="1200">
                  <a:cs typeface="Arial" charset="0"/>
                </a:rPr>
                <a:t>BOLD</a:t>
              </a:r>
              <a:endParaRPr lang="de-DE" sz="1200" baseline="-25000">
                <a:cs typeface="Arial" charset="0"/>
              </a:endParaRPr>
            </a:p>
          </p:txBody>
        </p:sp>
        <p:sp>
          <p:nvSpPr>
            <p:cNvPr id="195617" name="Textfeld 56"/>
            <p:cNvSpPr txBox="1">
              <a:spLocks noChangeArrowheads="1"/>
            </p:cNvSpPr>
            <p:nvPr/>
          </p:nvSpPr>
          <p:spPr bwMode="auto">
            <a:xfrm>
              <a:off x="4367" y="3601"/>
              <a:ext cx="378"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r>
                <a:rPr lang="de-DE" sz="1200">
                  <a:cs typeface="Arial" charset="0"/>
                </a:rPr>
                <a:t>≈1-2%</a:t>
              </a:r>
            </a:p>
          </p:txBody>
        </p:sp>
      </p:grpSp>
      <p:grpSp>
        <p:nvGrpSpPr>
          <p:cNvPr id="195618" name="Group 34"/>
          <p:cNvGrpSpPr>
            <a:grpSpLocks/>
          </p:cNvGrpSpPr>
          <p:nvPr/>
        </p:nvGrpSpPr>
        <p:grpSpPr bwMode="auto">
          <a:xfrm>
            <a:off x="6559550" y="2670175"/>
            <a:ext cx="1103313" cy="952500"/>
            <a:chOff x="4185" y="2588"/>
            <a:chExt cx="695" cy="600"/>
          </a:xfrm>
        </p:grpSpPr>
        <p:pic>
          <p:nvPicPr>
            <p:cNvPr id="195619" name="Bild 16"/>
            <p:cNvPicPr>
              <a:picLocks noChangeAspect="1"/>
            </p:cNvPicPr>
            <p:nvPr/>
          </p:nvPicPr>
          <p:blipFill>
            <a:blip r:embed="rId8">
              <a:lum bright="-90000" contrast="100000"/>
              <a:extLst>
                <a:ext uri="{28A0092B-C50C-407E-A947-70E740481C1C}">
                  <a14:useLocalDpi xmlns:a14="http://schemas.microsoft.com/office/drawing/2010/main" val="0"/>
                </a:ext>
              </a:extLst>
            </a:blip>
            <a:srcRect/>
            <a:stretch>
              <a:fillRect/>
            </a:stretch>
          </p:blipFill>
          <p:spPr bwMode="auto">
            <a:xfrm>
              <a:off x="4215" y="2869"/>
              <a:ext cx="657" cy="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Rechteck 22"/>
            <p:cNvSpPr/>
            <p:nvPr/>
          </p:nvSpPr>
          <p:spPr bwMode="auto">
            <a:xfrm>
              <a:off x="4185" y="2588"/>
              <a:ext cx="695" cy="567"/>
            </a:xfrm>
            <a:prstGeom prst="rect">
              <a:avLst/>
            </a:prstGeom>
            <a:gradFill flip="none" rotWithShape="1">
              <a:gsLst>
                <a:gs pos="0">
                  <a:srgbClr val="008000">
                    <a:alpha val="40000"/>
                  </a:srgbClr>
                </a:gs>
                <a:gs pos="100000">
                  <a:schemeClr val="accent3">
                    <a:alpha val="30000"/>
                  </a:schemeClr>
                </a:gs>
              </a:gsLst>
              <a:lin ang="5400000" scaled="0"/>
              <a:tileRect/>
            </a:gradFill>
            <a:ln w="9525" cap="flat" cmpd="sng" algn="ctr">
              <a:solidFill>
                <a:schemeClr val="tx1"/>
              </a:solidFill>
              <a:prstDash val="solid"/>
              <a:round/>
              <a:headEnd type="none" w="med" len="med"/>
              <a:tailEnd type="none" w="med" len="med"/>
            </a:ln>
            <a:effectLst/>
          </p:spPr>
          <p:txBody>
            <a:bodyPr/>
            <a:lstStyle/>
            <a:p>
              <a:pPr algn="ctr"/>
              <a:r>
                <a:rPr lang="de-DE" sz="1200">
                  <a:cs typeface="Arial" charset="0"/>
                </a:rPr>
                <a:t>OEF</a:t>
              </a:r>
              <a:endParaRPr lang="de-DE" sz="1200" baseline="-25000">
                <a:cs typeface="Arial" charset="0"/>
              </a:endParaRPr>
            </a:p>
          </p:txBody>
        </p:sp>
        <p:sp>
          <p:nvSpPr>
            <p:cNvPr id="195621" name="Textfeld 58"/>
            <p:cNvSpPr txBox="1">
              <a:spLocks noChangeArrowheads="1"/>
            </p:cNvSpPr>
            <p:nvPr/>
          </p:nvSpPr>
          <p:spPr bwMode="auto">
            <a:xfrm>
              <a:off x="4256" y="2734"/>
              <a:ext cx="527"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r>
                <a:rPr lang="de-DE" sz="1200">
                  <a:cs typeface="Arial" charset="0"/>
                </a:rPr>
                <a:t>≈-(2-10%)</a:t>
              </a:r>
            </a:p>
          </p:txBody>
        </p:sp>
      </p:grpSp>
      <p:sp>
        <p:nvSpPr>
          <p:cNvPr id="195623" name="Line 39"/>
          <p:cNvSpPr>
            <a:spLocks noChangeShapeType="1"/>
          </p:cNvSpPr>
          <p:nvPr/>
        </p:nvSpPr>
        <p:spPr bwMode="auto">
          <a:xfrm>
            <a:off x="7104063" y="3582988"/>
            <a:ext cx="0" cy="503237"/>
          </a:xfrm>
          <a:prstGeom prst="line">
            <a:avLst/>
          </a:prstGeom>
          <a:noFill/>
          <a:ln w="508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de-DE"/>
          </a:p>
        </p:txBody>
      </p:sp>
      <p:sp>
        <p:nvSpPr>
          <p:cNvPr id="40" name="Text Box 2"/>
          <p:cNvSpPr txBox="1">
            <a:spLocks noChangeArrowheads="1"/>
          </p:cNvSpPr>
          <p:nvPr/>
        </p:nvSpPr>
        <p:spPr bwMode="auto">
          <a:xfrm>
            <a:off x="457200" y="223838"/>
            <a:ext cx="3483646" cy="461665"/>
          </a:xfrm>
          <a:prstGeom prst="rect">
            <a:avLst/>
          </a:prstGeom>
          <a:noFill/>
          <a:ln w="9525">
            <a:noFill/>
            <a:miter lim="800000"/>
            <a:headEnd/>
            <a:tailEnd/>
          </a:ln>
        </p:spPr>
        <p:txBody>
          <a:bodyPr wrap="none">
            <a:spAutoFit/>
          </a:bodyPr>
          <a:lstStyle/>
          <a:p>
            <a:pPr eaLnBrk="0" hangingPunct="0"/>
            <a:r>
              <a:rPr lang="en-US" b="1" dirty="0" smtClean="0">
                <a:solidFill>
                  <a:srgbClr val="21549E"/>
                </a:solidFill>
                <a:latin typeface="+mj-lt"/>
              </a:rPr>
              <a:t>fMRI: The BOLD Effect</a:t>
            </a:r>
            <a:endParaRPr lang="en-US" b="1" dirty="0">
              <a:solidFill>
                <a:srgbClr val="21549E"/>
              </a:solidFill>
              <a:latin typeface="+mj-lt"/>
            </a:endParaRPr>
          </a:p>
        </p:txBody>
      </p:sp>
      <p:sp>
        <p:nvSpPr>
          <p:cNvPr id="41" name="Text Box 15"/>
          <p:cNvSpPr txBox="1">
            <a:spLocks noChangeArrowheads="1"/>
          </p:cNvSpPr>
          <p:nvPr/>
        </p:nvSpPr>
        <p:spPr bwMode="auto">
          <a:xfrm>
            <a:off x="467544" y="5949280"/>
            <a:ext cx="50405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Aft>
                <a:spcPts val="600"/>
              </a:spcAft>
            </a:pPr>
            <a:r>
              <a:rPr lang="en-US" sz="1200" dirty="0" smtClean="0"/>
              <a:t>Inspired by Buxton R. B., Introduction to fMRI, 2002 and 2009</a:t>
            </a:r>
            <a:endParaRPr lang="en-US" sz="1200" baseline="30000" dirty="0">
              <a:latin typeface="Symbol" charset="0"/>
            </a:endParaRPr>
          </a:p>
        </p:txBody>
      </p:sp>
    </p:spTree>
    <p:extLst>
      <p:ext uri="{BB962C8B-B14F-4D97-AF65-F5344CB8AC3E}">
        <p14:creationId xmlns:p14="http://schemas.microsoft.com/office/powerpoint/2010/main" val="153070183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9" name="Text Box 5"/>
          <p:cNvSpPr txBox="1">
            <a:spLocks noChangeArrowheads="1"/>
          </p:cNvSpPr>
          <p:nvPr/>
        </p:nvSpPr>
        <p:spPr bwMode="auto">
          <a:xfrm>
            <a:off x="3870325" y="1889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endParaRPr lang="de-DE" sz="1800"/>
          </a:p>
        </p:txBody>
      </p:sp>
      <p:sp>
        <p:nvSpPr>
          <p:cNvPr id="101380" name="Text Box 6"/>
          <p:cNvSpPr txBox="1">
            <a:spLocks noChangeArrowheads="1"/>
          </p:cNvSpPr>
          <p:nvPr/>
        </p:nvSpPr>
        <p:spPr bwMode="auto">
          <a:xfrm>
            <a:off x="468313" y="692696"/>
            <a:ext cx="83216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r>
              <a:rPr lang="en-CA" sz="2000" dirty="0" smtClean="0"/>
              <a:t>Nowadays it is a </a:t>
            </a:r>
            <a:r>
              <a:rPr lang="en-US" sz="2000" dirty="0"/>
              <a:t>“routine” tool in human studies</a:t>
            </a:r>
          </a:p>
          <a:p>
            <a:pPr eaLnBrk="1" hangingPunct="1"/>
            <a:r>
              <a:rPr lang="en-US" sz="2000" dirty="0" smtClean="0"/>
              <a:t>Results of </a:t>
            </a:r>
            <a:r>
              <a:rPr lang="en-US" sz="2000" dirty="0"/>
              <a:t>a finger tapping experiment</a:t>
            </a:r>
            <a:endParaRPr lang="en-CA" sz="2000" dirty="0"/>
          </a:p>
        </p:txBody>
      </p:sp>
      <p:pic>
        <p:nvPicPr>
          <p:cNvPr id="101381" name="Picture 8" descr="BAFingertapping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1524000"/>
            <a:ext cx="45720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2" name="Rectangle 6"/>
          <p:cNvSpPr>
            <a:spLocks noChangeArrowheads="1"/>
          </p:cNvSpPr>
          <p:nvPr/>
        </p:nvSpPr>
        <p:spPr bwMode="auto">
          <a:xfrm>
            <a:off x="534988" y="232331"/>
            <a:ext cx="8255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p>
            <a:r>
              <a:rPr lang="en-US" b="1" dirty="0">
                <a:solidFill>
                  <a:srgbClr val="1E5399"/>
                </a:solidFill>
              </a:rPr>
              <a:t>fMRI: BOLD-Effect in humans</a:t>
            </a:r>
          </a:p>
        </p:txBody>
      </p:sp>
    </p:spTree>
    <p:extLst>
      <p:ext uri="{BB962C8B-B14F-4D97-AF65-F5344CB8AC3E}">
        <p14:creationId xmlns:p14="http://schemas.microsoft.com/office/powerpoint/2010/main" val="7730213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Rechteck 19"/>
          <p:cNvSpPr>
            <a:spLocks noChangeArrowheads="1"/>
          </p:cNvSpPr>
          <p:nvPr/>
        </p:nvSpPr>
        <p:spPr bwMode="auto">
          <a:xfrm>
            <a:off x="0" y="1"/>
            <a:ext cx="9144000" cy="6858000"/>
          </a:xfrm>
          <a:prstGeom prst="rect">
            <a:avLst/>
          </a:prstGeom>
          <a:solidFill>
            <a:schemeClr val="tx1"/>
          </a:solidFill>
          <a:ln w="9525">
            <a:noFill/>
            <a:miter lim="800000"/>
            <a:headEnd/>
            <a:tailEnd/>
          </a:ln>
        </p:spPr>
        <p:txBody>
          <a:bodyPr/>
          <a:lstStyle/>
          <a:p>
            <a:pPr eaLnBrk="0" hangingPunct="0"/>
            <a:endParaRPr lang="en-US"/>
          </a:p>
        </p:txBody>
      </p:sp>
      <p:sp>
        <p:nvSpPr>
          <p:cNvPr id="17" name="Text Box 26"/>
          <p:cNvSpPr txBox="1">
            <a:spLocks noChangeArrowheads="1"/>
          </p:cNvSpPr>
          <p:nvPr/>
        </p:nvSpPr>
        <p:spPr bwMode="auto">
          <a:xfrm>
            <a:off x="554038" y="223838"/>
            <a:ext cx="6219972" cy="461665"/>
          </a:xfrm>
          <a:prstGeom prst="rect">
            <a:avLst/>
          </a:prstGeom>
          <a:noFill/>
          <a:ln w="9525">
            <a:noFill/>
            <a:miter lim="800000"/>
            <a:headEnd/>
            <a:tailEnd/>
          </a:ln>
        </p:spPr>
        <p:txBody>
          <a:bodyPr wrap="non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0" hangingPunct="0">
              <a:defRPr/>
            </a:pPr>
            <a:r>
              <a:rPr lang="en-US" b="1" u="sng" dirty="0" smtClean="0">
                <a:solidFill>
                  <a:schemeClr val="bg1"/>
                </a:solidFill>
                <a:latin typeface="+mj-lt"/>
              </a:rPr>
              <a:t>Results: Stimulation – statistical analysis</a:t>
            </a:r>
          </a:p>
        </p:txBody>
      </p:sp>
      <p:sp>
        <p:nvSpPr>
          <p:cNvPr id="109571" name="Text Box 25"/>
          <p:cNvSpPr txBox="1">
            <a:spLocks noChangeArrowheads="1"/>
          </p:cNvSpPr>
          <p:nvPr/>
        </p:nvSpPr>
        <p:spPr bwMode="auto">
          <a:xfrm>
            <a:off x="3203575" y="6553200"/>
            <a:ext cx="2833688" cy="304800"/>
          </a:xfrm>
          <a:prstGeom prst="rect">
            <a:avLst/>
          </a:prstGeom>
          <a:noFill/>
          <a:ln w="9525">
            <a:noFill/>
            <a:miter lim="800000"/>
            <a:headEnd/>
            <a:tailEnd/>
          </a:ln>
        </p:spPr>
        <p:txBody>
          <a:bodyPr wrap="none">
            <a:spAutoFit/>
          </a:bodyPr>
          <a:lstStyle/>
          <a:p>
            <a:pPr eaLnBrk="0" hangingPunct="0"/>
            <a:r>
              <a:rPr lang="de-DE" sz="1400">
                <a:solidFill>
                  <a:schemeClr val="bg1"/>
                </a:solidFill>
              </a:rPr>
              <a:t>Wehrl HF et al. Nature Med. 2013</a:t>
            </a:r>
          </a:p>
        </p:txBody>
      </p:sp>
      <p:pic>
        <p:nvPicPr>
          <p:cNvPr id="109572" name="Bild 4" descr="Figure_BOLD_FDG_2.png"/>
          <p:cNvPicPr>
            <a:picLocks noChangeAspect="1"/>
          </p:cNvPicPr>
          <p:nvPr/>
        </p:nvPicPr>
        <p:blipFill>
          <a:blip r:embed="rId3"/>
          <a:srcRect/>
          <a:stretch>
            <a:fillRect/>
          </a:stretch>
        </p:blipFill>
        <p:spPr bwMode="auto">
          <a:xfrm>
            <a:off x="914400" y="946150"/>
            <a:ext cx="7375525" cy="5759450"/>
          </a:xfrm>
          <a:prstGeom prst="rect">
            <a:avLst/>
          </a:prstGeom>
          <a:noFill/>
          <a:ln w="9525">
            <a:noFill/>
            <a:miter lim="800000"/>
            <a:headEnd/>
            <a:tailEnd/>
          </a:ln>
        </p:spPr>
      </p:pic>
    </p:spTree>
    <p:extLst>
      <p:ext uri="{BB962C8B-B14F-4D97-AF65-F5344CB8AC3E}">
        <p14:creationId xmlns:p14="http://schemas.microsoft.com/office/powerpoint/2010/main" val="385460222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26"/>
          <p:cNvSpPr txBox="1">
            <a:spLocks noChangeArrowheads="1"/>
          </p:cNvSpPr>
          <p:nvPr/>
        </p:nvSpPr>
        <p:spPr bwMode="auto">
          <a:xfrm>
            <a:off x="390393" y="223838"/>
            <a:ext cx="6445995" cy="461665"/>
          </a:xfrm>
          <a:prstGeom prst="rect">
            <a:avLst/>
          </a:prstGeom>
          <a:noFill/>
          <a:ln w="9525">
            <a:noFill/>
            <a:miter lim="800000"/>
            <a:headEnd/>
            <a:tailEnd/>
          </a:ln>
        </p:spPr>
        <p:txBody>
          <a:bodyPr wrap="non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0" hangingPunct="0">
              <a:defRPr/>
            </a:pPr>
            <a:r>
              <a:rPr lang="en-US" b="1" dirty="0" smtClean="0">
                <a:solidFill>
                  <a:srgbClr val="21549E"/>
                </a:solidFill>
                <a:latin typeface="+mj-lt"/>
              </a:rPr>
              <a:t>[</a:t>
            </a:r>
            <a:r>
              <a:rPr lang="en-US" b="1" baseline="30000" dirty="0" smtClean="0">
                <a:solidFill>
                  <a:srgbClr val="21549E"/>
                </a:solidFill>
                <a:latin typeface="+mj-lt"/>
              </a:rPr>
              <a:t>18</a:t>
            </a:r>
            <a:r>
              <a:rPr lang="en-US" b="1" dirty="0" smtClean="0">
                <a:solidFill>
                  <a:srgbClr val="21549E"/>
                </a:solidFill>
                <a:latin typeface="+mj-lt"/>
              </a:rPr>
              <a:t>F]FDG and [</a:t>
            </a:r>
            <a:r>
              <a:rPr lang="en-US" b="1" baseline="30000" dirty="0" smtClean="0">
                <a:solidFill>
                  <a:srgbClr val="21549E"/>
                </a:solidFill>
                <a:latin typeface="+mj-lt"/>
              </a:rPr>
              <a:t>15</a:t>
            </a:r>
            <a:r>
              <a:rPr lang="en-US" b="1" dirty="0" smtClean="0">
                <a:solidFill>
                  <a:srgbClr val="21549E"/>
                </a:solidFill>
                <a:latin typeface="+mj-lt"/>
              </a:rPr>
              <a:t>O]H</a:t>
            </a:r>
            <a:r>
              <a:rPr lang="en-US" b="1" baseline="-25000" dirty="0" smtClean="0">
                <a:solidFill>
                  <a:srgbClr val="21549E"/>
                </a:solidFill>
                <a:latin typeface="+mj-lt"/>
              </a:rPr>
              <a:t>2</a:t>
            </a:r>
            <a:r>
              <a:rPr lang="en-US" b="1" dirty="0" smtClean="0">
                <a:solidFill>
                  <a:srgbClr val="21549E"/>
                </a:solidFill>
                <a:latin typeface="+mj-lt"/>
              </a:rPr>
              <a:t>O-PET vs. BOLD-fMRI</a:t>
            </a:r>
          </a:p>
        </p:txBody>
      </p:sp>
      <p:grpSp>
        <p:nvGrpSpPr>
          <p:cNvPr id="121858" name="Group 34"/>
          <p:cNvGrpSpPr>
            <a:grpSpLocks/>
          </p:cNvGrpSpPr>
          <p:nvPr/>
        </p:nvGrpSpPr>
        <p:grpSpPr bwMode="auto">
          <a:xfrm>
            <a:off x="207963" y="1268413"/>
            <a:ext cx="8756650" cy="4176712"/>
            <a:chOff x="68" y="754"/>
            <a:chExt cx="5516" cy="2631"/>
          </a:xfrm>
        </p:grpSpPr>
        <p:pic>
          <p:nvPicPr>
            <p:cNvPr id="121859" name="Picture 10" descr="BOLD_FDG_15O_Vergleich"/>
            <p:cNvPicPr>
              <a:picLocks noChangeAspect="1" noChangeArrowheads="1"/>
            </p:cNvPicPr>
            <p:nvPr/>
          </p:nvPicPr>
          <p:blipFill>
            <a:blip r:embed="rId3"/>
            <a:srcRect l="31508"/>
            <a:stretch>
              <a:fillRect/>
            </a:stretch>
          </p:blipFill>
          <p:spPr bwMode="auto">
            <a:xfrm>
              <a:off x="1895" y="799"/>
              <a:ext cx="3689" cy="1574"/>
            </a:xfrm>
            <a:prstGeom prst="rect">
              <a:avLst/>
            </a:prstGeom>
            <a:noFill/>
            <a:ln w="9525">
              <a:noFill/>
              <a:miter lim="800000"/>
              <a:headEnd/>
              <a:tailEnd/>
            </a:ln>
          </p:spPr>
        </p:pic>
        <p:sp>
          <p:nvSpPr>
            <p:cNvPr id="121860" name="Rectangle 16"/>
            <p:cNvSpPr>
              <a:spLocks noChangeArrowheads="1"/>
            </p:cNvSpPr>
            <p:nvPr/>
          </p:nvSpPr>
          <p:spPr bwMode="auto">
            <a:xfrm>
              <a:off x="1910" y="2432"/>
              <a:ext cx="3674" cy="953"/>
            </a:xfrm>
            <a:prstGeom prst="rect">
              <a:avLst/>
            </a:prstGeom>
            <a:solidFill>
              <a:srgbClr val="21549E"/>
            </a:solidFill>
            <a:ln w="9525">
              <a:noFill/>
              <a:miter lim="800000"/>
              <a:headEnd/>
              <a:tailEnd/>
            </a:ln>
          </p:spPr>
          <p:txBody>
            <a:bodyPr wrap="none" anchor="ctr"/>
            <a:lstStyle/>
            <a:p>
              <a:pPr eaLnBrk="0" hangingPunct="0"/>
              <a:endParaRPr lang="en-US">
                <a:solidFill>
                  <a:srgbClr val="21549E"/>
                </a:solidFill>
                <a:cs typeface="Arial" charset="0"/>
              </a:endParaRPr>
            </a:p>
          </p:txBody>
        </p:sp>
        <p:sp>
          <p:nvSpPr>
            <p:cNvPr id="121861" name="Rectangle 15"/>
            <p:cNvSpPr>
              <a:spLocks noChangeArrowheads="1"/>
            </p:cNvSpPr>
            <p:nvPr/>
          </p:nvSpPr>
          <p:spPr bwMode="auto">
            <a:xfrm>
              <a:off x="95" y="2432"/>
              <a:ext cx="1769" cy="953"/>
            </a:xfrm>
            <a:prstGeom prst="rect">
              <a:avLst/>
            </a:prstGeom>
            <a:solidFill>
              <a:srgbClr val="FF9900"/>
            </a:solidFill>
            <a:ln w="9525">
              <a:noFill/>
              <a:miter lim="800000"/>
              <a:headEnd/>
              <a:tailEnd/>
            </a:ln>
          </p:spPr>
          <p:txBody>
            <a:bodyPr wrap="none" anchor="ctr"/>
            <a:lstStyle/>
            <a:p>
              <a:pPr eaLnBrk="0" hangingPunct="0"/>
              <a:endParaRPr lang="en-US">
                <a:solidFill>
                  <a:srgbClr val="21549E"/>
                </a:solidFill>
                <a:cs typeface="Arial" charset="0"/>
              </a:endParaRPr>
            </a:p>
          </p:txBody>
        </p:sp>
        <p:pic>
          <p:nvPicPr>
            <p:cNvPr id="121862" name="Picture 10" descr="BOLD_FDG_15O_Vergleich"/>
            <p:cNvPicPr>
              <a:picLocks noChangeAspect="1" noChangeArrowheads="1"/>
            </p:cNvPicPr>
            <p:nvPr/>
          </p:nvPicPr>
          <p:blipFill>
            <a:blip r:embed="rId3"/>
            <a:srcRect r="67657"/>
            <a:stretch>
              <a:fillRect/>
            </a:stretch>
          </p:blipFill>
          <p:spPr bwMode="auto">
            <a:xfrm>
              <a:off x="107" y="799"/>
              <a:ext cx="1742" cy="1574"/>
            </a:xfrm>
            <a:prstGeom prst="rect">
              <a:avLst/>
            </a:prstGeom>
            <a:noFill/>
            <a:ln w="9525">
              <a:noFill/>
              <a:miter lim="800000"/>
              <a:headEnd/>
              <a:tailEnd/>
            </a:ln>
          </p:spPr>
        </p:pic>
        <p:sp>
          <p:nvSpPr>
            <p:cNvPr id="121863" name="Rectangle 11"/>
            <p:cNvSpPr>
              <a:spLocks noChangeArrowheads="1"/>
            </p:cNvSpPr>
            <p:nvPr/>
          </p:nvSpPr>
          <p:spPr bwMode="auto">
            <a:xfrm>
              <a:off x="95" y="754"/>
              <a:ext cx="1769" cy="2631"/>
            </a:xfrm>
            <a:prstGeom prst="rect">
              <a:avLst/>
            </a:prstGeom>
            <a:noFill/>
            <a:ln w="38100">
              <a:solidFill>
                <a:srgbClr val="FF9900"/>
              </a:solidFill>
              <a:miter lim="800000"/>
              <a:headEnd/>
              <a:tailEnd/>
            </a:ln>
          </p:spPr>
          <p:txBody>
            <a:bodyPr wrap="none" anchor="ctr"/>
            <a:lstStyle/>
            <a:p>
              <a:pPr eaLnBrk="0" hangingPunct="0"/>
              <a:endParaRPr lang="en-US">
                <a:solidFill>
                  <a:srgbClr val="21549E"/>
                </a:solidFill>
                <a:cs typeface="Arial" charset="0"/>
              </a:endParaRPr>
            </a:p>
          </p:txBody>
        </p:sp>
        <p:sp>
          <p:nvSpPr>
            <p:cNvPr id="121864" name="Rectangle 12"/>
            <p:cNvSpPr>
              <a:spLocks noChangeArrowheads="1"/>
            </p:cNvSpPr>
            <p:nvPr/>
          </p:nvSpPr>
          <p:spPr bwMode="auto">
            <a:xfrm>
              <a:off x="1910" y="754"/>
              <a:ext cx="3664" cy="2631"/>
            </a:xfrm>
            <a:prstGeom prst="rect">
              <a:avLst/>
            </a:prstGeom>
            <a:noFill/>
            <a:ln w="38100">
              <a:solidFill>
                <a:srgbClr val="21549E"/>
              </a:solidFill>
              <a:miter lim="800000"/>
              <a:headEnd/>
              <a:tailEnd/>
            </a:ln>
          </p:spPr>
          <p:txBody>
            <a:bodyPr wrap="none" anchor="ctr"/>
            <a:lstStyle/>
            <a:p>
              <a:pPr eaLnBrk="0" hangingPunct="0"/>
              <a:endParaRPr lang="en-US">
                <a:solidFill>
                  <a:srgbClr val="21549E"/>
                </a:solidFill>
                <a:cs typeface="Arial" charset="0"/>
              </a:endParaRPr>
            </a:p>
          </p:txBody>
        </p:sp>
        <p:sp>
          <p:nvSpPr>
            <p:cNvPr id="121865" name="Text Box 13"/>
            <p:cNvSpPr txBox="1">
              <a:spLocks noChangeArrowheads="1"/>
            </p:cNvSpPr>
            <p:nvPr/>
          </p:nvSpPr>
          <p:spPr bwMode="auto">
            <a:xfrm>
              <a:off x="155" y="2495"/>
              <a:ext cx="1679" cy="863"/>
            </a:xfrm>
            <a:prstGeom prst="rect">
              <a:avLst/>
            </a:prstGeom>
            <a:noFill/>
            <a:ln w="9525">
              <a:noFill/>
              <a:miter lim="800000"/>
              <a:headEnd/>
              <a:tailEnd/>
            </a:ln>
          </p:spPr>
          <p:txBody>
            <a:bodyPr>
              <a:spAutoFit/>
            </a:bodyPr>
            <a:lstStyle/>
            <a:p>
              <a:pPr eaLnBrk="0" hangingPunct="0"/>
              <a:r>
                <a:rPr lang="en-US" sz="1200" b="1">
                  <a:solidFill>
                    <a:schemeClr val="bg1"/>
                  </a:solidFill>
                  <a:cs typeface="Arial" charset="0"/>
                </a:rPr>
                <a:t>[</a:t>
              </a:r>
              <a:r>
                <a:rPr lang="en-US" sz="1200" b="1" baseline="30000">
                  <a:solidFill>
                    <a:schemeClr val="bg1"/>
                  </a:solidFill>
                  <a:cs typeface="Arial" charset="0"/>
                </a:rPr>
                <a:t>18</a:t>
              </a:r>
              <a:r>
                <a:rPr lang="en-US" sz="1200" b="1">
                  <a:solidFill>
                    <a:schemeClr val="bg1"/>
                  </a:solidFill>
                  <a:cs typeface="Arial" charset="0"/>
                </a:rPr>
                <a:t>F]FDG vs. BOLD (n = 8):</a:t>
              </a:r>
            </a:p>
            <a:p>
              <a:pPr eaLnBrk="0" hangingPunct="0"/>
              <a:endParaRPr lang="en-US" sz="1200" b="1">
                <a:solidFill>
                  <a:schemeClr val="bg1"/>
                </a:solidFill>
                <a:cs typeface="Arial" charset="0"/>
              </a:endParaRPr>
            </a:p>
            <a:p>
              <a:pPr eaLnBrk="0" hangingPunct="0">
                <a:buFontTx/>
                <a:buChar char="•"/>
              </a:pPr>
              <a:r>
                <a:rPr lang="en-US" sz="1200" b="1">
                  <a:solidFill>
                    <a:schemeClr val="bg1"/>
                  </a:solidFill>
                  <a:cs typeface="Arial" charset="0"/>
                </a:rPr>
                <a:t> distance S1BF: 2.7 ± 0.7 mm</a:t>
              </a:r>
            </a:p>
            <a:p>
              <a:pPr eaLnBrk="0" hangingPunct="0">
                <a:buFontTx/>
                <a:buChar char="•"/>
              </a:pPr>
              <a:endParaRPr lang="en-US" sz="1200" b="1">
                <a:solidFill>
                  <a:schemeClr val="bg1"/>
                </a:solidFill>
                <a:cs typeface="Arial" charset="0"/>
              </a:endParaRPr>
            </a:p>
            <a:p>
              <a:pPr eaLnBrk="0" hangingPunct="0">
                <a:buFontTx/>
                <a:buChar char="•"/>
              </a:pPr>
              <a:r>
                <a:rPr lang="en-US" sz="1200" b="1">
                  <a:solidFill>
                    <a:schemeClr val="bg1"/>
                  </a:solidFill>
                  <a:cs typeface="Arial" charset="0"/>
                </a:rPr>
                <a:t> different regions</a:t>
              </a:r>
            </a:p>
            <a:p>
              <a:pPr eaLnBrk="0" hangingPunct="0">
                <a:buFontTx/>
                <a:buChar char="•"/>
              </a:pPr>
              <a:endParaRPr lang="en-US" sz="1200" b="1">
                <a:solidFill>
                  <a:schemeClr val="bg1"/>
                </a:solidFill>
                <a:cs typeface="Arial" charset="0"/>
              </a:endParaRPr>
            </a:p>
            <a:p>
              <a:pPr eaLnBrk="0" hangingPunct="0"/>
              <a:r>
                <a:rPr lang="en-US" sz="1200" b="1">
                  <a:solidFill>
                    <a:schemeClr val="bg1"/>
                  </a:solidFill>
                  <a:cs typeface="Arial" charset="0"/>
                </a:rPr>
                <a:t>Wehrl HF et al. </a:t>
              </a:r>
              <a:r>
                <a:rPr lang="en-US" sz="1200" b="1" i="1">
                  <a:solidFill>
                    <a:schemeClr val="bg1"/>
                  </a:solidFill>
                  <a:cs typeface="Arial" charset="0"/>
                </a:rPr>
                <a:t>Nature Med.</a:t>
              </a:r>
              <a:r>
                <a:rPr lang="en-US" sz="1200" b="1">
                  <a:solidFill>
                    <a:schemeClr val="bg1"/>
                  </a:solidFill>
                  <a:cs typeface="Arial" charset="0"/>
                </a:rPr>
                <a:t> 2013</a:t>
              </a:r>
            </a:p>
          </p:txBody>
        </p:sp>
        <p:sp>
          <p:nvSpPr>
            <p:cNvPr id="121866" name="Text Box 14"/>
            <p:cNvSpPr txBox="1">
              <a:spLocks noChangeArrowheads="1"/>
            </p:cNvSpPr>
            <p:nvPr/>
          </p:nvSpPr>
          <p:spPr bwMode="auto">
            <a:xfrm>
              <a:off x="2051" y="2496"/>
              <a:ext cx="3492" cy="872"/>
            </a:xfrm>
            <a:prstGeom prst="rect">
              <a:avLst/>
            </a:prstGeom>
            <a:noFill/>
            <a:ln w="9525">
              <a:noFill/>
              <a:miter lim="800000"/>
              <a:headEnd/>
              <a:tailEnd/>
            </a:ln>
          </p:spPr>
          <p:txBody>
            <a:bodyPr>
              <a:spAutoFit/>
            </a:bodyPr>
            <a:lstStyle/>
            <a:p>
              <a:pPr eaLnBrk="0" hangingPunct="0"/>
              <a:r>
                <a:rPr lang="en-US" sz="1200" b="1">
                  <a:solidFill>
                    <a:schemeClr val="bg1"/>
                  </a:solidFill>
                  <a:cs typeface="Arial" charset="0"/>
                </a:rPr>
                <a:t>[</a:t>
              </a:r>
              <a:r>
                <a:rPr lang="en-US" sz="1200" b="1" baseline="30000">
                  <a:solidFill>
                    <a:schemeClr val="bg1"/>
                  </a:solidFill>
                  <a:cs typeface="Arial" charset="0"/>
                </a:rPr>
                <a:t>15</a:t>
              </a:r>
              <a:r>
                <a:rPr lang="en-US" sz="1200" b="1">
                  <a:solidFill>
                    <a:schemeClr val="bg1"/>
                  </a:solidFill>
                  <a:cs typeface="Arial" charset="0"/>
                </a:rPr>
                <a:t>O]H</a:t>
              </a:r>
              <a:r>
                <a:rPr lang="en-US" sz="1200" b="1" baseline="-25000">
                  <a:solidFill>
                    <a:schemeClr val="bg1"/>
                  </a:solidFill>
                  <a:cs typeface="Arial" charset="0"/>
                </a:rPr>
                <a:t>2</a:t>
              </a:r>
              <a:r>
                <a:rPr lang="en-US" sz="1200" b="1">
                  <a:solidFill>
                    <a:schemeClr val="bg1"/>
                  </a:solidFill>
                  <a:cs typeface="Arial" charset="0"/>
                </a:rPr>
                <a:t>O vs. BOLD (n = 8):</a:t>
              </a:r>
            </a:p>
            <a:p>
              <a:pPr eaLnBrk="0" hangingPunct="0"/>
              <a:endParaRPr lang="en-US" sz="1200" b="1">
                <a:solidFill>
                  <a:schemeClr val="bg1"/>
                </a:solidFill>
                <a:cs typeface="Arial" charset="0"/>
              </a:endParaRPr>
            </a:p>
            <a:p>
              <a:pPr eaLnBrk="0" hangingPunct="0">
                <a:buFontTx/>
                <a:buChar char="•"/>
              </a:pPr>
              <a:r>
                <a:rPr lang="en-US" sz="1200" b="1">
                  <a:solidFill>
                    <a:schemeClr val="bg1"/>
                  </a:solidFill>
                  <a:cs typeface="Arial" charset="0"/>
                </a:rPr>
                <a:t> distance S1BF: 2.5 ± 1.4 mm</a:t>
              </a:r>
            </a:p>
            <a:p>
              <a:pPr eaLnBrk="0" hangingPunct="0">
                <a:buFontTx/>
                <a:buChar char="•"/>
              </a:pPr>
              <a:endParaRPr lang="en-US" sz="1200" b="1">
                <a:solidFill>
                  <a:schemeClr val="bg1"/>
                </a:solidFill>
                <a:cs typeface="Arial" charset="0"/>
              </a:endParaRPr>
            </a:p>
            <a:p>
              <a:pPr eaLnBrk="0" hangingPunct="0">
                <a:buFontTx/>
                <a:buChar char="•"/>
              </a:pPr>
              <a:r>
                <a:rPr lang="en-US" sz="1200" b="1">
                  <a:solidFill>
                    <a:schemeClr val="bg1"/>
                  </a:solidFill>
                  <a:cs typeface="Arial" charset="0"/>
                </a:rPr>
                <a:t> same regions</a:t>
              </a:r>
            </a:p>
            <a:p>
              <a:pPr eaLnBrk="0" hangingPunct="0">
                <a:buFontTx/>
                <a:buChar char="•"/>
              </a:pPr>
              <a:endParaRPr lang="en-US" sz="1200" b="1">
                <a:solidFill>
                  <a:schemeClr val="bg1"/>
                </a:solidFill>
                <a:cs typeface="Arial" charset="0"/>
              </a:endParaRPr>
            </a:p>
            <a:p>
              <a:pPr eaLnBrk="0" hangingPunct="0"/>
              <a:r>
                <a:rPr lang="en-US" sz="1200" b="1">
                  <a:solidFill>
                    <a:schemeClr val="bg1"/>
                  </a:solidFill>
                  <a:cs typeface="Arial" charset="0"/>
                </a:rPr>
                <a:t>Wehrl HF et al. </a:t>
              </a:r>
              <a:r>
                <a:rPr lang="en-US" sz="1200" b="1" i="1">
                  <a:solidFill>
                    <a:schemeClr val="bg1"/>
                  </a:solidFill>
                  <a:cs typeface="Arial" charset="0"/>
                </a:rPr>
                <a:t>NeuroImage</a:t>
              </a:r>
              <a:r>
                <a:rPr lang="en-US" sz="1200" b="1">
                  <a:solidFill>
                    <a:schemeClr val="bg1"/>
                  </a:solidFill>
                  <a:cs typeface="Arial" charset="0"/>
                </a:rPr>
                <a:t> 2014</a:t>
              </a:r>
            </a:p>
          </p:txBody>
        </p:sp>
        <p:sp>
          <p:nvSpPr>
            <p:cNvPr id="121867" name="Text Box 43"/>
            <p:cNvSpPr txBox="1">
              <a:spLocks noChangeArrowheads="1"/>
            </p:cNvSpPr>
            <p:nvPr/>
          </p:nvSpPr>
          <p:spPr bwMode="auto">
            <a:xfrm>
              <a:off x="817" y="2201"/>
              <a:ext cx="488" cy="192"/>
            </a:xfrm>
            <a:prstGeom prst="rect">
              <a:avLst/>
            </a:prstGeom>
            <a:solidFill>
              <a:schemeClr val="bg1"/>
            </a:solidFill>
            <a:ln w="9525">
              <a:noFill/>
              <a:miter lim="800000"/>
              <a:headEnd/>
              <a:tailEnd/>
            </a:ln>
          </p:spPr>
          <p:txBody>
            <a:bodyPr wrap="none">
              <a:spAutoFit/>
            </a:bodyPr>
            <a:lstStyle/>
            <a:p>
              <a:r>
                <a:rPr lang="en-US" sz="1400">
                  <a:cs typeface="Arial" charset="0"/>
                </a:rPr>
                <a:t>T-value</a:t>
              </a:r>
            </a:p>
          </p:txBody>
        </p:sp>
        <p:sp>
          <p:nvSpPr>
            <p:cNvPr id="121868" name="Text Box 44"/>
            <p:cNvSpPr txBox="1">
              <a:spLocks noChangeArrowheads="1"/>
            </p:cNvSpPr>
            <p:nvPr/>
          </p:nvSpPr>
          <p:spPr bwMode="auto">
            <a:xfrm>
              <a:off x="2192" y="1934"/>
              <a:ext cx="488" cy="192"/>
            </a:xfrm>
            <a:prstGeom prst="rect">
              <a:avLst/>
            </a:prstGeom>
            <a:solidFill>
              <a:schemeClr val="bg1"/>
            </a:solidFill>
            <a:ln w="9525">
              <a:noFill/>
              <a:miter lim="800000"/>
              <a:headEnd/>
              <a:tailEnd/>
            </a:ln>
          </p:spPr>
          <p:txBody>
            <a:bodyPr wrap="none">
              <a:spAutoFit/>
            </a:bodyPr>
            <a:lstStyle/>
            <a:p>
              <a:r>
                <a:rPr lang="en-US" sz="1400">
                  <a:cs typeface="Arial" charset="0"/>
                </a:rPr>
                <a:t>T-value</a:t>
              </a:r>
            </a:p>
          </p:txBody>
        </p:sp>
        <p:sp>
          <p:nvSpPr>
            <p:cNvPr id="121869" name="Text Box 45"/>
            <p:cNvSpPr txBox="1">
              <a:spLocks noChangeArrowheads="1"/>
            </p:cNvSpPr>
            <p:nvPr/>
          </p:nvSpPr>
          <p:spPr bwMode="auto">
            <a:xfrm>
              <a:off x="3352" y="1934"/>
              <a:ext cx="488" cy="192"/>
            </a:xfrm>
            <a:prstGeom prst="rect">
              <a:avLst/>
            </a:prstGeom>
            <a:solidFill>
              <a:schemeClr val="bg1"/>
            </a:solidFill>
            <a:ln w="9525">
              <a:noFill/>
              <a:miter lim="800000"/>
              <a:headEnd/>
              <a:tailEnd/>
            </a:ln>
          </p:spPr>
          <p:txBody>
            <a:bodyPr wrap="none">
              <a:spAutoFit/>
            </a:bodyPr>
            <a:lstStyle/>
            <a:p>
              <a:r>
                <a:rPr lang="en-US" sz="1400">
                  <a:cs typeface="Arial" charset="0"/>
                </a:rPr>
                <a:t>T-value</a:t>
              </a:r>
            </a:p>
          </p:txBody>
        </p:sp>
        <p:sp>
          <p:nvSpPr>
            <p:cNvPr id="121870" name="Text Box 46"/>
            <p:cNvSpPr txBox="1">
              <a:spLocks noChangeArrowheads="1"/>
            </p:cNvSpPr>
            <p:nvPr/>
          </p:nvSpPr>
          <p:spPr bwMode="auto">
            <a:xfrm>
              <a:off x="4667" y="2201"/>
              <a:ext cx="488" cy="192"/>
            </a:xfrm>
            <a:prstGeom prst="rect">
              <a:avLst/>
            </a:prstGeom>
            <a:solidFill>
              <a:schemeClr val="bg1"/>
            </a:solidFill>
            <a:ln w="9525">
              <a:noFill/>
              <a:miter lim="800000"/>
              <a:headEnd/>
              <a:tailEnd/>
            </a:ln>
          </p:spPr>
          <p:txBody>
            <a:bodyPr wrap="none">
              <a:spAutoFit/>
            </a:bodyPr>
            <a:lstStyle/>
            <a:p>
              <a:r>
                <a:rPr lang="en-US" sz="1400">
                  <a:cs typeface="Arial" charset="0"/>
                </a:rPr>
                <a:t>T-value</a:t>
              </a:r>
            </a:p>
          </p:txBody>
        </p:sp>
        <p:sp>
          <p:nvSpPr>
            <p:cNvPr id="121871" name="Rectangle 47"/>
            <p:cNvSpPr>
              <a:spLocks noChangeArrowheads="1"/>
            </p:cNvSpPr>
            <p:nvPr/>
          </p:nvSpPr>
          <p:spPr bwMode="auto">
            <a:xfrm>
              <a:off x="1497" y="1525"/>
              <a:ext cx="317" cy="273"/>
            </a:xfrm>
            <a:prstGeom prst="rect">
              <a:avLst/>
            </a:prstGeom>
            <a:noFill/>
            <a:ln w="25400">
              <a:solidFill>
                <a:srgbClr val="FF9900"/>
              </a:solidFill>
              <a:miter lim="800000"/>
              <a:headEnd/>
              <a:tailEnd/>
            </a:ln>
          </p:spPr>
          <p:txBody>
            <a:bodyPr wrap="none" anchor="ctr"/>
            <a:lstStyle/>
            <a:p>
              <a:pPr eaLnBrk="0" hangingPunct="0"/>
              <a:endParaRPr lang="de-DE"/>
            </a:p>
          </p:txBody>
        </p:sp>
        <p:sp>
          <p:nvSpPr>
            <p:cNvPr id="121872" name="Rectangle 48"/>
            <p:cNvSpPr>
              <a:spLocks noChangeArrowheads="1"/>
            </p:cNvSpPr>
            <p:nvPr/>
          </p:nvSpPr>
          <p:spPr bwMode="auto">
            <a:xfrm>
              <a:off x="2853" y="1525"/>
              <a:ext cx="317" cy="273"/>
            </a:xfrm>
            <a:prstGeom prst="rect">
              <a:avLst/>
            </a:prstGeom>
            <a:noFill/>
            <a:ln w="25400">
              <a:solidFill>
                <a:srgbClr val="FF9900"/>
              </a:solidFill>
              <a:miter lim="800000"/>
              <a:headEnd/>
              <a:tailEnd/>
            </a:ln>
          </p:spPr>
          <p:txBody>
            <a:bodyPr wrap="none" anchor="ctr"/>
            <a:lstStyle/>
            <a:p>
              <a:pPr eaLnBrk="0" hangingPunct="0"/>
              <a:endParaRPr lang="de-DE"/>
            </a:p>
          </p:txBody>
        </p:sp>
        <p:sp>
          <p:nvSpPr>
            <p:cNvPr id="121873" name="Rectangle 49"/>
            <p:cNvSpPr>
              <a:spLocks noChangeArrowheads="1"/>
            </p:cNvSpPr>
            <p:nvPr/>
          </p:nvSpPr>
          <p:spPr bwMode="auto">
            <a:xfrm>
              <a:off x="4032" y="1525"/>
              <a:ext cx="317" cy="273"/>
            </a:xfrm>
            <a:prstGeom prst="rect">
              <a:avLst/>
            </a:prstGeom>
            <a:noFill/>
            <a:ln w="25400">
              <a:solidFill>
                <a:srgbClr val="FF9900"/>
              </a:solidFill>
              <a:miter lim="800000"/>
              <a:headEnd/>
              <a:tailEnd/>
            </a:ln>
          </p:spPr>
          <p:txBody>
            <a:bodyPr wrap="none" anchor="ctr"/>
            <a:lstStyle/>
            <a:p>
              <a:pPr eaLnBrk="0" hangingPunct="0"/>
              <a:endParaRPr lang="de-DE"/>
            </a:p>
          </p:txBody>
        </p:sp>
        <p:sp>
          <p:nvSpPr>
            <p:cNvPr id="121874" name="Rectangle 50"/>
            <p:cNvSpPr>
              <a:spLocks noChangeArrowheads="1"/>
            </p:cNvSpPr>
            <p:nvPr/>
          </p:nvSpPr>
          <p:spPr bwMode="auto">
            <a:xfrm>
              <a:off x="5221" y="1525"/>
              <a:ext cx="317" cy="273"/>
            </a:xfrm>
            <a:prstGeom prst="rect">
              <a:avLst/>
            </a:prstGeom>
            <a:noFill/>
            <a:ln w="25400">
              <a:solidFill>
                <a:srgbClr val="FF9900"/>
              </a:solidFill>
              <a:miter lim="800000"/>
              <a:headEnd/>
              <a:tailEnd/>
            </a:ln>
          </p:spPr>
          <p:txBody>
            <a:bodyPr wrap="none" anchor="ctr"/>
            <a:lstStyle/>
            <a:p>
              <a:pPr eaLnBrk="0" hangingPunct="0"/>
              <a:endParaRPr lang="de-DE"/>
            </a:p>
          </p:txBody>
        </p:sp>
        <p:sp>
          <p:nvSpPr>
            <p:cNvPr id="121875" name="Text Box 51"/>
            <p:cNvSpPr txBox="1">
              <a:spLocks noChangeArrowheads="1"/>
            </p:cNvSpPr>
            <p:nvPr/>
          </p:nvSpPr>
          <p:spPr bwMode="auto">
            <a:xfrm>
              <a:off x="68" y="767"/>
              <a:ext cx="116" cy="231"/>
            </a:xfrm>
            <a:prstGeom prst="rect">
              <a:avLst/>
            </a:prstGeom>
            <a:noFill/>
            <a:ln w="9525">
              <a:noFill/>
              <a:miter lim="800000"/>
              <a:headEnd/>
              <a:tailEnd/>
            </a:ln>
          </p:spPr>
          <p:txBody>
            <a:bodyPr wrap="none">
              <a:spAutoFit/>
            </a:bodyPr>
            <a:lstStyle/>
            <a:p>
              <a:endParaRPr lang="de-DE" sz="1800">
                <a:cs typeface="Arial" charset="0"/>
              </a:endParaRPr>
            </a:p>
          </p:txBody>
        </p:sp>
      </p:grpSp>
    </p:spTree>
    <p:extLst>
      <p:ext uri="{BB962C8B-B14F-4D97-AF65-F5344CB8AC3E}">
        <p14:creationId xmlns:p14="http://schemas.microsoft.com/office/powerpoint/2010/main" val="207256236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26"/>
          <p:cNvSpPr txBox="1">
            <a:spLocks noChangeArrowheads="1"/>
          </p:cNvSpPr>
          <p:nvPr/>
        </p:nvSpPr>
        <p:spPr bwMode="auto">
          <a:xfrm>
            <a:off x="489954" y="223838"/>
            <a:ext cx="6413935" cy="461665"/>
          </a:xfrm>
          <a:prstGeom prst="rect">
            <a:avLst/>
          </a:prstGeom>
          <a:noFill/>
          <a:ln w="9525">
            <a:noFill/>
            <a:miter lim="800000"/>
            <a:headEnd/>
            <a:tailEnd/>
          </a:ln>
        </p:spPr>
        <p:txBody>
          <a:bodyPr wrap="non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0" hangingPunct="0">
              <a:defRPr/>
            </a:pPr>
            <a:r>
              <a:rPr lang="en-US" b="1" dirty="0" smtClean="0">
                <a:solidFill>
                  <a:srgbClr val="21549E"/>
                </a:solidFill>
                <a:latin typeface="+mj-lt"/>
              </a:rPr>
              <a:t>Possible Origins of Mismatch PET vs. fMRI</a:t>
            </a:r>
          </a:p>
        </p:txBody>
      </p:sp>
      <p:pic>
        <p:nvPicPr>
          <p:cNvPr id="123907" name="Bild 198" descr="BOLD_Origins.png"/>
          <p:cNvPicPr>
            <a:picLocks noChangeAspect="1"/>
          </p:cNvPicPr>
          <p:nvPr/>
        </p:nvPicPr>
        <p:blipFill>
          <a:blip r:embed="rId3"/>
          <a:srcRect/>
          <a:stretch>
            <a:fillRect/>
          </a:stretch>
        </p:blipFill>
        <p:spPr bwMode="auto">
          <a:xfrm>
            <a:off x="600075" y="838200"/>
            <a:ext cx="5808663" cy="5083175"/>
          </a:xfrm>
          <a:prstGeom prst="rect">
            <a:avLst/>
          </a:prstGeom>
          <a:noFill/>
          <a:ln w="9525">
            <a:noFill/>
            <a:miter lim="800000"/>
            <a:headEnd/>
            <a:tailEnd/>
          </a:ln>
        </p:spPr>
      </p:pic>
      <p:grpSp>
        <p:nvGrpSpPr>
          <p:cNvPr id="2" name="Gruppierung 202"/>
          <p:cNvGrpSpPr>
            <a:grpSpLocks/>
          </p:cNvGrpSpPr>
          <p:nvPr/>
        </p:nvGrpSpPr>
        <p:grpSpPr bwMode="auto">
          <a:xfrm>
            <a:off x="3413125" y="885825"/>
            <a:ext cx="3925788" cy="2790825"/>
            <a:chOff x="3413139" y="885639"/>
            <a:chExt cx="3925521" cy="2791698"/>
          </a:xfrm>
        </p:grpSpPr>
        <p:sp>
          <p:nvSpPr>
            <p:cNvPr id="123928" name="Oval 181"/>
            <p:cNvSpPr>
              <a:spLocks noChangeArrowheads="1"/>
            </p:cNvSpPr>
            <p:nvPr/>
          </p:nvSpPr>
          <p:spPr bwMode="auto">
            <a:xfrm rot="20903065">
              <a:off x="3413139" y="885639"/>
              <a:ext cx="1538636" cy="2791698"/>
            </a:xfrm>
            <a:prstGeom prst="ellipse">
              <a:avLst/>
            </a:prstGeom>
            <a:solidFill>
              <a:srgbClr val="FF0000">
                <a:alpha val="20000"/>
              </a:srgbClr>
            </a:solidFill>
            <a:ln w="9525">
              <a:solidFill>
                <a:schemeClr val="tx1"/>
              </a:solidFill>
              <a:round/>
              <a:headEnd/>
              <a:tailEnd/>
            </a:ln>
          </p:spPr>
          <p:txBody>
            <a:bodyPr/>
            <a:lstStyle/>
            <a:p>
              <a:pPr eaLnBrk="0" hangingPunct="0"/>
              <a:endParaRPr lang="en-US"/>
            </a:p>
          </p:txBody>
        </p:sp>
        <p:sp>
          <p:nvSpPr>
            <p:cNvPr id="123927" name="Textfeld 199"/>
            <p:cNvSpPr txBox="1">
              <a:spLocks noChangeArrowheads="1"/>
            </p:cNvSpPr>
            <p:nvPr/>
          </p:nvSpPr>
          <p:spPr bwMode="auto">
            <a:xfrm>
              <a:off x="5562596" y="1676400"/>
              <a:ext cx="1776064" cy="400228"/>
            </a:xfrm>
            <a:prstGeom prst="rect">
              <a:avLst/>
            </a:prstGeom>
            <a:noFill/>
            <a:ln w="9525">
              <a:noFill/>
              <a:miter lim="800000"/>
              <a:headEnd/>
              <a:tailEnd/>
            </a:ln>
          </p:spPr>
          <p:txBody>
            <a:bodyPr wrap="none">
              <a:spAutoFit/>
            </a:bodyPr>
            <a:lstStyle/>
            <a:p>
              <a:pPr eaLnBrk="0" hangingPunct="0"/>
              <a:r>
                <a:rPr lang="en-US" sz="2000"/>
                <a:t>[</a:t>
              </a:r>
              <a:r>
                <a:rPr lang="en-US" sz="2000" baseline="30000"/>
                <a:t>15</a:t>
              </a:r>
              <a:r>
                <a:rPr lang="en-US" sz="2000"/>
                <a:t>O]H</a:t>
              </a:r>
              <a:r>
                <a:rPr lang="en-US" sz="2000" baseline="-25000"/>
                <a:t>2</a:t>
              </a:r>
              <a:r>
                <a:rPr lang="en-US" sz="2000"/>
                <a:t>O-PET</a:t>
              </a:r>
            </a:p>
          </p:txBody>
        </p:sp>
      </p:grpSp>
      <p:grpSp>
        <p:nvGrpSpPr>
          <p:cNvPr id="4" name="Gruppierung 201"/>
          <p:cNvGrpSpPr>
            <a:grpSpLocks/>
          </p:cNvGrpSpPr>
          <p:nvPr/>
        </p:nvGrpSpPr>
        <p:grpSpPr bwMode="auto">
          <a:xfrm>
            <a:off x="4260850" y="3159125"/>
            <a:ext cx="3018771" cy="2449513"/>
            <a:chOff x="4260352" y="3158269"/>
            <a:chExt cx="3018911" cy="2450371"/>
          </a:xfrm>
        </p:grpSpPr>
        <p:sp>
          <p:nvSpPr>
            <p:cNvPr id="123923" name="Oval 182"/>
            <p:cNvSpPr>
              <a:spLocks noChangeArrowheads="1"/>
            </p:cNvSpPr>
            <p:nvPr/>
          </p:nvSpPr>
          <p:spPr bwMode="auto">
            <a:xfrm rot="20903065">
              <a:off x="4260352" y="3158269"/>
              <a:ext cx="1582789" cy="2450371"/>
            </a:xfrm>
            <a:prstGeom prst="ellipse">
              <a:avLst/>
            </a:prstGeom>
            <a:solidFill>
              <a:srgbClr val="6699FF">
                <a:alpha val="20000"/>
              </a:srgbClr>
            </a:solidFill>
            <a:ln w="9525">
              <a:solidFill>
                <a:schemeClr val="tx1"/>
              </a:solidFill>
              <a:round/>
              <a:headEnd/>
              <a:tailEnd/>
            </a:ln>
          </p:spPr>
          <p:txBody>
            <a:bodyPr/>
            <a:lstStyle/>
            <a:p>
              <a:pPr eaLnBrk="0" hangingPunct="0"/>
              <a:endParaRPr lang="en-US"/>
            </a:p>
          </p:txBody>
        </p:sp>
        <p:sp>
          <p:nvSpPr>
            <p:cNvPr id="123922" name="Textfeld 200"/>
            <p:cNvSpPr txBox="1">
              <a:spLocks noChangeArrowheads="1"/>
            </p:cNvSpPr>
            <p:nvPr/>
          </p:nvSpPr>
          <p:spPr bwMode="auto">
            <a:xfrm>
              <a:off x="6553200" y="4648198"/>
              <a:ext cx="726063" cy="400147"/>
            </a:xfrm>
            <a:prstGeom prst="rect">
              <a:avLst/>
            </a:prstGeom>
            <a:noFill/>
            <a:ln w="9525">
              <a:noFill/>
              <a:miter lim="800000"/>
              <a:headEnd/>
              <a:tailEnd/>
            </a:ln>
          </p:spPr>
          <p:txBody>
            <a:bodyPr wrap="none">
              <a:spAutoFit/>
            </a:bodyPr>
            <a:lstStyle/>
            <a:p>
              <a:pPr eaLnBrk="0" hangingPunct="0"/>
              <a:r>
                <a:rPr lang="en-US" sz="2000"/>
                <a:t>fMRI</a:t>
              </a:r>
            </a:p>
          </p:txBody>
        </p:sp>
      </p:grpSp>
      <p:grpSp>
        <p:nvGrpSpPr>
          <p:cNvPr id="7" name="Gruppierung 33"/>
          <p:cNvGrpSpPr>
            <a:grpSpLocks/>
          </p:cNvGrpSpPr>
          <p:nvPr/>
        </p:nvGrpSpPr>
        <p:grpSpPr bwMode="auto">
          <a:xfrm>
            <a:off x="1781175" y="2343096"/>
            <a:ext cx="2909128" cy="2041579"/>
            <a:chOff x="1780907" y="2343090"/>
            <a:chExt cx="2909245" cy="2041368"/>
          </a:xfrm>
        </p:grpSpPr>
        <p:sp>
          <p:nvSpPr>
            <p:cNvPr id="123917" name="Oval 181"/>
            <p:cNvSpPr>
              <a:spLocks noChangeArrowheads="1"/>
            </p:cNvSpPr>
            <p:nvPr/>
          </p:nvSpPr>
          <p:spPr bwMode="auto">
            <a:xfrm rot="-696935">
              <a:off x="2492850" y="2487786"/>
              <a:ext cx="2197302" cy="1896672"/>
            </a:xfrm>
            <a:prstGeom prst="ellipse">
              <a:avLst/>
            </a:prstGeom>
            <a:solidFill>
              <a:srgbClr val="FF6600">
                <a:alpha val="39999"/>
              </a:srgbClr>
            </a:solidFill>
            <a:ln w="9525">
              <a:solidFill>
                <a:schemeClr val="tx1"/>
              </a:solidFill>
              <a:round/>
              <a:headEnd/>
              <a:tailEnd/>
            </a:ln>
          </p:spPr>
          <p:txBody>
            <a:bodyPr/>
            <a:lstStyle/>
            <a:p>
              <a:pPr eaLnBrk="0" hangingPunct="0"/>
              <a:endParaRPr lang="en-US"/>
            </a:p>
          </p:txBody>
        </p:sp>
        <p:sp>
          <p:nvSpPr>
            <p:cNvPr id="123920" name="Textfeld 199"/>
            <p:cNvSpPr txBox="1">
              <a:spLocks noChangeArrowheads="1"/>
            </p:cNvSpPr>
            <p:nvPr/>
          </p:nvSpPr>
          <p:spPr bwMode="auto">
            <a:xfrm>
              <a:off x="1780907" y="2343090"/>
              <a:ext cx="1800493" cy="400110"/>
            </a:xfrm>
            <a:prstGeom prst="rect">
              <a:avLst/>
            </a:prstGeom>
            <a:noFill/>
            <a:ln w="9525">
              <a:noFill/>
              <a:miter lim="800000"/>
              <a:headEnd/>
              <a:tailEnd/>
            </a:ln>
          </p:spPr>
          <p:txBody>
            <a:bodyPr wrap="none">
              <a:spAutoFit/>
            </a:bodyPr>
            <a:lstStyle/>
            <a:p>
              <a:pPr eaLnBrk="0" hangingPunct="0"/>
              <a:r>
                <a:rPr lang="en-US" sz="2000"/>
                <a:t>[</a:t>
              </a:r>
              <a:r>
                <a:rPr lang="en-US" sz="2000" baseline="30000"/>
                <a:t>18</a:t>
              </a:r>
              <a:r>
                <a:rPr lang="en-US" sz="2000"/>
                <a:t>F]FDG-PET</a:t>
              </a:r>
            </a:p>
          </p:txBody>
        </p:sp>
      </p:grpSp>
      <p:sp>
        <p:nvSpPr>
          <p:cNvPr id="123914" name="Oval 24"/>
          <p:cNvSpPr>
            <a:spLocks noChangeArrowheads="1"/>
          </p:cNvSpPr>
          <p:nvPr/>
        </p:nvSpPr>
        <p:spPr bwMode="auto">
          <a:xfrm>
            <a:off x="1403351" y="4437064"/>
            <a:ext cx="1439863" cy="504825"/>
          </a:xfrm>
          <a:prstGeom prst="ellipse">
            <a:avLst/>
          </a:prstGeom>
          <a:solidFill>
            <a:schemeClr val="hlink">
              <a:alpha val="30196"/>
            </a:schemeClr>
          </a:solidFill>
          <a:ln w="9525">
            <a:solidFill>
              <a:schemeClr val="tx1"/>
            </a:solidFill>
            <a:round/>
            <a:headEnd/>
            <a:tailEnd/>
          </a:ln>
        </p:spPr>
        <p:txBody>
          <a:bodyPr wrap="none" anchor="ctr"/>
          <a:lstStyle/>
          <a:p>
            <a:pPr eaLnBrk="0" hangingPunct="0"/>
            <a:endParaRPr lang="en-US"/>
          </a:p>
        </p:txBody>
      </p:sp>
      <p:sp>
        <p:nvSpPr>
          <p:cNvPr id="123913" name="Text Box 13"/>
          <p:cNvSpPr txBox="1">
            <a:spLocks noChangeArrowheads="1"/>
          </p:cNvSpPr>
          <p:nvPr/>
        </p:nvSpPr>
        <p:spPr bwMode="auto">
          <a:xfrm>
            <a:off x="5795963" y="5373688"/>
            <a:ext cx="3348037" cy="304800"/>
          </a:xfrm>
          <a:prstGeom prst="rect">
            <a:avLst/>
          </a:prstGeom>
          <a:noFill/>
          <a:ln w="9525">
            <a:noFill/>
            <a:miter lim="800000"/>
            <a:headEnd/>
            <a:tailEnd/>
          </a:ln>
        </p:spPr>
        <p:txBody>
          <a:bodyPr>
            <a:spAutoFit/>
          </a:bodyPr>
          <a:lstStyle/>
          <a:p>
            <a:pPr eaLnBrk="0" hangingPunct="0"/>
            <a:r>
              <a:rPr lang="de-DE" sz="1400" dirty="0"/>
              <a:t>Wehrl HF et al. </a:t>
            </a:r>
            <a:r>
              <a:rPr lang="de-DE" sz="1400" dirty="0" err="1"/>
              <a:t>NeuroImage</a:t>
            </a:r>
            <a:r>
              <a:rPr lang="de-DE" sz="1400" dirty="0"/>
              <a:t> 2014</a:t>
            </a:r>
          </a:p>
        </p:txBody>
      </p:sp>
    </p:spTree>
    <p:extLst>
      <p:ext uri="{BB962C8B-B14F-4D97-AF65-F5344CB8AC3E}">
        <p14:creationId xmlns:p14="http://schemas.microsoft.com/office/powerpoint/2010/main" val="251389023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3" name="Picture 17" descr="BOLD_Signalzeitkurve"/>
          <p:cNvPicPr>
            <a:picLocks noChangeAspect="1" noChangeArrowheads="1"/>
          </p:cNvPicPr>
          <p:nvPr/>
        </p:nvPicPr>
        <p:blipFill>
          <a:blip r:embed="rId2">
            <a:extLst>
              <a:ext uri="{28A0092B-C50C-407E-A947-70E740481C1C}">
                <a14:useLocalDpi xmlns:a14="http://schemas.microsoft.com/office/drawing/2010/main" val="0"/>
              </a:ext>
            </a:extLst>
          </a:blip>
          <a:srcRect t="8673" r="45229"/>
          <a:stretch>
            <a:fillRect/>
          </a:stretch>
        </p:blipFill>
        <p:spPr bwMode="auto">
          <a:xfrm>
            <a:off x="1295400" y="1317625"/>
            <a:ext cx="6934200" cy="457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uppierung 20"/>
          <p:cNvGrpSpPr>
            <a:grpSpLocks/>
          </p:cNvGrpSpPr>
          <p:nvPr/>
        </p:nvGrpSpPr>
        <p:grpSpPr bwMode="auto">
          <a:xfrm>
            <a:off x="533400" y="3625850"/>
            <a:ext cx="8137525" cy="2682875"/>
            <a:chOff x="533400" y="3505200"/>
            <a:chExt cx="8137525" cy="2682313"/>
          </a:xfrm>
        </p:grpSpPr>
        <p:sp>
          <p:nvSpPr>
            <p:cNvPr id="64519" name="Text Box 15"/>
            <p:cNvSpPr txBox="1">
              <a:spLocks noChangeArrowheads="1"/>
            </p:cNvSpPr>
            <p:nvPr/>
          </p:nvSpPr>
          <p:spPr bwMode="auto">
            <a:xfrm>
              <a:off x="533400" y="5790722"/>
              <a:ext cx="8137525" cy="396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Aft>
                  <a:spcPts val="600"/>
                </a:spcAft>
                <a:buFont typeface="Arial" charset="0"/>
                <a:buNone/>
              </a:pPr>
              <a:r>
                <a:rPr lang="en-US" sz="2000" b="1">
                  <a:solidFill>
                    <a:srgbClr val="000000"/>
                  </a:solidFill>
                  <a:latin typeface="Calibri" charset="0"/>
                </a:rPr>
                <a:t>Are these fluctuations just noise? </a:t>
              </a:r>
              <a:r>
                <a:rPr lang="en-US" sz="2000" b="1">
                  <a:solidFill>
                    <a:srgbClr val="000000"/>
                  </a:solidFill>
                  <a:latin typeface="Calibri" charset="0"/>
                  <a:sym typeface="Wingdings" charset="0"/>
                </a:rPr>
                <a:t></a:t>
              </a:r>
              <a:r>
                <a:rPr lang="en-US" sz="2000" b="1">
                  <a:solidFill>
                    <a:srgbClr val="000000"/>
                  </a:solidFill>
                  <a:latin typeface="Calibri" charset="0"/>
                </a:rPr>
                <a:t> Resting State / Connectivity</a:t>
              </a:r>
              <a:endParaRPr lang="en-US" sz="2000" b="1" baseline="30000">
                <a:solidFill>
                  <a:srgbClr val="000000"/>
                </a:solidFill>
                <a:latin typeface="Symbol" charset="0"/>
              </a:endParaRPr>
            </a:p>
          </p:txBody>
        </p:sp>
        <p:sp>
          <p:nvSpPr>
            <p:cNvPr id="64520" name="Oval 5"/>
            <p:cNvSpPr>
              <a:spLocks noChangeArrowheads="1"/>
            </p:cNvSpPr>
            <p:nvPr/>
          </p:nvSpPr>
          <p:spPr bwMode="auto">
            <a:xfrm>
              <a:off x="3276600" y="3505200"/>
              <a:ext cx="685800" cy="685800"/>
            </a:xfrm>
            <a:prstGeom prst="ellipse">
              <a:avLst/>
            </a:prstGeom>
            <a:noFill/>
            <a:ln w="63500">
              <a:solidFill>
                <a:srgbClr val="F69500"/>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buFont typeface="Arial" charset="0"/>
                <a:buNone/>
              </a:pPr>
              <a:endParaRPr lang="en-US" sz="3000">
                <a:solidFill>
                  <a:srgbClr val="000000"/>
                </a:solidFill>
                <a:latin typeface="Calibri" charset="0"/>
              </a:endParaRPr>
            </a:p>
          </p:txBody>
        </p:sp>
        <p:sp>
          <p:nvSpPr>
            <p:cNvPr id="64521" name="Oval 6"/>
            <p:cNvSpPr>
              <a:spLocks noChangeArrowheads="1"/>
            </p:cNvSpPr>
            <p:nvPr/>
          </p:nvSpPr>
          <p:spPr bwMode="auto">
            <a:xfrm>
              <a:off x="2396069" y="3522136"/>
              <a:ext cx="685800" cy="685800"/>
            </a:xfrm>
            <a:prstGeom prst="ellipse">
              <a:avLst/>
            </a:prstGeom>
            <a:noFill/>
            <a:ln w="63500">
              <a:solidFill>
                <a:srgbClr val="F69500"/>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buFont typeface="Arial" charset="0"/>
                <a:buNone/>
              </a:pPr>
              <a:endParaRPr lang="en-US" sz="3000">
                <a:solidFill>
                  <a:srgbClr val="000000"/>
                </a:solidFill>
                <a:latin typeface="Calibri" charset="0"/>
              </a:endParaRPr>
            </a:p>
          </p:txBody>
        </p:sp>
        <p:sp>
          <p:nvSpPr>
            <p:cNvPr id="64522" name="Oval 7"/>
            <p:cNvSpPr>
              <a:spLocks noChangeArrowheads="1"/>
            </p:cNvSpPr>
            <p:nvPr/>
          </p:nvSpPr>
          <p:spPr bwMode="auto">
            <a:xfrm>
              <a:off x="4191000" y="3657600"/>
              <a:ext cx="685800" cy="685800"/>
            </a:xfrm>
            <a:prstGeom prst="ellipse">
              <a:avLst/>
            </a:prstGeom>
            <a:noFill/>
            <a:ln w="63500">
              <a:solidFill>
                <a:srgbClr val="F69500"/>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buFont typeface="Arial" charset="0"/>
                <a:buNone/>
              </a:pPr>
              <a:endParaRPr lang="en-US" sz="3000">
                <a:solidFill>
                  <a:srgbClr val="000000"/>
                </a:solidFill>
                <a:latin typeface="Calibri" charset="0"/>
              </a:endParaRPr>
            </a:p>
            <a:p>
              <a:pPr eaLnBrk="0" hangingPunct="0">
                <a:buFont typeface="Arial" charset="0"/>
                <a:buNone/>
              </a:pPr>
              <a:endParaRPr lang="en-US" sz="3000">
                <a:solidFill>
                  <a:srgbClr val="000000"/>
                </a:solidFill>
                <a:latin typeface="Calibri" charset="0"/>
              </a:endParaRPr>
            </a:p>
          </p:txBody>
        </p:sp>
        <p:sp>
          <p:nvSpPr>
            <p:cNvPr id="64523" name="Oval 8"/>
            <p:cNvSpPr>
              <a:spLocks noChangeArrowheads="1"/>
            </p:cNvSpPr>
            <p:nvPr/>
          </p:nvSpPr>
          <p:spPr bwMode="auto">
            <a:xfrm>
              <a:off x="5105400" y="3505200"/>
              <a:ext cx="685800" cy="685800"/>
            </a:xfrm>
            <a:prstGeom prst="ellipse">
              <a:avLst/>
            </a:prstGeom>
            <a:noFill/>
            <a:ln w="63500">
              <a:solidFill>
                <a:srgbClr val="F69500"/>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buFont typeface="Arial" charset="0"/>
                <a:buNone/>
              </a:pPr>
              <a:endParaRPr lang="en-US" sz="3000">
                <a:solidFill>
                  <a:srgbClr val="000000"/>
                </a:solidFill>
                <a:latin typeface="Calibri" charset="0"/>
              </a:endParaRPr>
            </a:p>
          </p:txBody>
        </p:sp>
        <p:sp>
          <p:nvSpPr>
            <p:cNvPr id="64524" name="Oval 9"/>
            <p:cNvSpPr>
              <a:spLocks noChangeArrowheads="1"/>
            </p:cNvSpPr>
            <p:nvPr/>
          </p:nvSpPr>
          <p:spPr bwMode="auto">
            <a:xfrm>
              <a:off x="6019800" y="3657600"/>
              <a:ext cx="685800" cy="685800"/>
            </a:xfrm>
            <a:prstGeom prst="ellipse">
              <a:avLst/>
            </a:prstGeom>
            <a:noFill/>
            <a:ln w="63500">
              <a:solidFill>
                <a:srgbClr val="F69500"/>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buFont typeface="Arial" charset="0"/>
                <a:buNone/>
              </a:pPr>
              <a:endParaRPr lang="en-US" sz="3000">
                <a:solidFill>
                  <a:srgbClr val="000000"/>
                </a:solidFill>
                <a:latin typeface="Calibri" charset="0"/>
              </a:endParaRPr>
            </a:p>
          </p:txBody>
        </p:sp>
        <p:cxnSp>
          <p:nvCxnSpPr>
            <p:cNvPr id="64525" name="Gerade Verbindung 11"/>
            <p:cNvCxnSpPr>
              <a:cxnSpLocks noChangeShapeType="1"/>
              <a:stCxn id="64521" idx="4"/>
            </p:cNvCxnSpPr>
            <p:nvPr/>
          </p:nvCxnSpPr>
          <p:spPr bwMode="auto">
            <a:xfrm rot="5400000">
              <a:off x="1758953" y="4811184"/>
              <a:ext cx="1583264" cy="376769"/>
            </a:xfrm>
            <a:prstGeom prst="line">
              <a:avLst/>
            </a:prstGeom>
            <a:noFill/>
            <a:ln w="63500">
              <a:solidFill>
                <a:srgbClr val="F69500"/>
              </a:solidFill>
              <a:round/>
              <a:headEnd/>
              <a:tailEnd/>
            </a:ln>
            <a:extLst>
              <a:ext uri="{909E8E84-426E-40DD-AFC4-6F175D3DCCD1}">
                <a14:hiddenFill xmlns:a14="http://schemas.microsoft.com/office/drawing/2010/main">
                  <a:noFill/>
                </a14:hiddenFill>
              </a:ext>
            </a:extLst>
          </p:spPr>
        </p:cxnSp>
        <p:cxnSp>
          <p:nvCxnSpPr>
            <p:cNvPr id="64526" name="Gerade Verbindung 13"/>
            <p:cNvCxnSpPr>
              <a:cxnSpLocks noChangeShapeType="1"/>
              <a:stCxn id="64520" idx="4"/>
            </p:cNvCxnSpPr>
            <p:nvPr/>
          </p:nvCxnSpPr>
          <p:spPr bwMode="auto">
            <a:xfrm rot="5400000">
              <a:off x="2190750" y="4362450"/>
              <a:ext cx="1600200" cy="1257300"/>
            </a:xfrm>
            <a:prstGeom prst="line">
              <a:avLst/>
            </a:prstGeom>
            <a:noFill/>
            <a:ln w="63500">
              <a:solidFill>
                <a:srgbClr val="F69500"/>
              </a:solidFill>
              <a:round/>
              <a:headEnd/>
              <a:tailEnd/>
            </a:ln>
            <a:extLst>
              <a:ext uri="{909E8E84-426E-40DD-AFC4-6F175D3DCCD1}">
                <a14:hiddenFill xmlns:a14="http://schemas.microsoft.com/office/drawing/2010/main">
                  <a:noFill/>
                </a14:hiddenFill>
              </a:ext>
            </a:extLst>
          </p:spPr>
        </p:cxnSp>
        <p:cxnSp>
          <p:nvCxnSpPr>
            <p:cNvPr id="64527" name="Gerade Verbindung 15"/>
            <p:cNvCxnSpPr>
              <a:cxnSpLocks noChangeShapeType="1"/>
              <a:stCxn id="64522" idx="4"/>
            </p:cNvCxnSpPr>
            <p:nvPr/>
          </p:nvCxnSpPr>
          <p:spPr bwMode="auto">
            <a:xfrm rot="5400000">
              <a:off x="2724150" y="3981450"/>
              <a:ext cx="1447800" cy="2171700"/>
            </a:xfrm>
            <a:prstGeom prst="line">
              <a:avLst/>
            </a:prstGeom>
            <a:noFill/>
            <a:ln w="63500">
              <a:solidFill>
                <a:srgbClr val="F69500"/>
              </a:solidFill>
              <a:round/>
              <a:headEnd/>
              <a:tailEnd/>
            </a:ln>
            <a:extLst>
              <a:ext uri="{909E8E84-426E-40DD-AFC4-6F175D3DCCD1}">
                <a14:hiddenFill xmlns:a14="http://schemas.microsoft.com/office/drawing/2010/main">
                  <a:noFill/>
                </a14:hiddenFill>
              </a:ext>
            </a:extLst>
          </p:spPr>
        </p:cxnSp>
        <p:cxnSp>
          <p:nvCxnSpPr>
            <p:cNvPr id="64528" name="Gerade Verbindung 17"/>
            <p:cNvCxnSpPr>
              <a:cxnSpLocks noChangeShapeType="1"/>
              <a:stCxn id="64523" idx="4"/>
            </p:cNvCxnSpPr>
            <p:nvPr/>
          </p:nvCxnSpPr>
          <p:spPr bwMode="auto">
            <a:xfrm rot="5400000">
              <a:off x="3105150" y="3448050"/>
              <a:ext cx="1600200" cy="3086100"/>
            </a:xfrm>
            <a:prstGeom prst="line">
              <a:avLst/>
            </a:prstGeom>
            <a:noFill/>
            <a:ln w="63500">
              <a:solidFill>
                <a:srgbClr val="F69500"/>
              </a:solidFill>
              <a:round/>
              <a:headEnd/>
              <a:tailEnd/>
            </a:ln>
            <a:extLst>
              <a:ext uri="{909E8E84-426E-40DD-AFC4-6F175D3DCCD1}">
                <a14:hiddenFill xmlns:a14="http://schemas.microsoft.com/office/drawing/2010/main">
                  <a:noFill/>
                </a14:hiddenFill>
              </a:ext>
            </a:extLst>
          </p:spPr>
        </p:cxnSp>
        <p:cxnSp>
          <p:nvCxnSpPr>
            <p:cNvPr id="64529" name="Gerade Verbindung 19"/>
            <p:cNvCxnSpPr>
              <a:cxnSpLocks noChangeShapeType="1"/>
              <a:stCxn id="64524" idx="4"/>
            </p:cNvCxnSpPr>
            <p:nvPr/>
          </p:nvCxnSpPr>
          <p:spPr bwMode="auto">
            <a:xfrm rot="5400000">
              <a:off x="3638550" y="3067050"/>
              <a:ext cx="1447800" cy="4000500"/>
            </a:xfrm>
            <a:prstGeom prst="line">
              <a:avLst/>
            </a:prstGeom>
            <a:noFill/>
            <a:ln w="63500">
              <a:solidFill>
                <a:srgbClr val="F69500"/>
              </a:solidFill>
              <a:round/>
              <a:headEnd/>
              <a:tailEnd/>
            </a:ln>
            <a:extLst>
              <a:ext uri="{909E8E84-426E-40DD-AFC4-6F175D3DCCD1}">
                <a14:hiddenFill xmlns:a14="http://schemas.microsoft.com/office/drawing/2010/main">
                  <a:noFill/>
                </a14:hiddenFill>
              </a:ext>
            </a:extLst>
          </p:spPr>
        </p:cxnSp>
      </p:grpSp>
      <p:sp>
        <p:nvSpPr>
          <p:cNvPr id="64515" name="Text Box 3"/>
          <p:cNvSpPr txBox="1">
            <a:spLocks noChangeArrowheads="1"/>
          </p:cNvSpPr>
          <p:nvPr/>
        </p:nvSpPr>
        <p:spPr bwMode="auto">
          <a:xfrm>
            <a:off x="107950" y="836613"/>
            <a:ext cx="89646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spcBef>
                <a:spcPct val="50000"/>
              </a:spcBef>
              <a:buFontTx/>
              <a:buChar char="•"/>
            </a:pPr>
            <a:r>
              <a:rPr lang="en-US" altLang="ko-KR" sz="1600">
                <a:solidFill>
                  <a:srgbClr val="21549E"/>
                </a:solidFill>
              </a:rPr>
              <a:t> Example: fMRI Blood Oxygen Level Dependent Imaging (BOLD) signal in the rat brain</a:t>
            </a:r>
          </a:p>
        </p:txBody>
      </p:sp>
      <p:sp>
        <p:nvSpPr>
          <p:cNvPr id="163858" name="Text Box 18"/>
          <p:cNvSpPr txBox="1">
            <a:spLocks noChangeArrowheads="1"/>
          </p:cNvSpPr>
          <p:nvPr/>
        </p:nvSpPr>
        <p:spPr bwMode="auto">
          <a:xfrm>
            <a:off x="7308850" y="2809307"/>
            <a:ext cx="1198563" cy="584200"/>
          </a:xfrm>
          <a:prstGeom prst="rect">
            <a:avLst/>
          </a:prstGeom>
          <a:noFill/>
          <a:ln w="38100">
            <a:solidFill>
              <a:srgbClr val="FF505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eaLnBrk="0" hangingPunct="0">
              <a:defRPr/>
            </a:pPr>
            <a:r>
              <a:rPr lang="en-US" sz="1600">
                <a:solidFill>
                  <a:prstClr val="black"/>
                </a:solidFill>
              </a:rPr>
              <a:t>Stimulation</a:t>
            </a:r>
          </a:p>
          <a:p>
            <a:pPr algn="ctr" eaLnBrk="0" hangingPunct="0">
              <a:defRPr/>
            </a:pPr>
            <a:r>
              <a:rPr lang="en-US" sz="1600">
                <a:solidFill>
                  <a:prstClr val="black"/>
                </a:solidFill>
              </a:rPr>
              <a:t>blocks</a:t>
            </a:r>
          </a:p>
        </p:txBody>
      </p:sp>
      <p:sp>
        <p:nvSpPr>
          <p:cNvPr id="163859" name="Line 19"/>
          <p:cNvSpPr>
            <a:spLocks noChangeShapeType="1"/>
          </p:cNvSpPr>
          <p:nvPr/>
        </p:nvSpPr>
        <p:spPr bwMode="auto">
          <a:xfrm flipH="1" flipV="1">
            <a:off x="6732588" y="2060575"/>
            <a:ext cx="576262" cy="792163"/>
          </a:xfrm>
          <a:prstGeom prst="line">
            <a:avLst/>
          </a:prstGeom>
          <a:noFill/>
          <a:ln w="38100">
            <a:solidFill>
              <a:srgbClr val="FF50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eaLnBrk="0" hangingPunct="0">
              <a:defRPr/>
            </a:pPr>
            <a:endParaRPr lang="en-US" sz="1600">
              <a:solidFill>
                <a:prstClr val="black"/>
              </a:solidFill>
            </a:endParaRPr>
          </a:p>
        </p:txBody>
      </p:sp>
      <p:sp>
        <p:nvSpPr>
          <p:cNvPr id="64518" name="Text Box 2"/>
          <p:cNvSpPr txBox="1">
            <a:spLocks noChangeArrowheads="1"/>
          </p:cNvSpPr>
          <p:nvPr/>
        </p:nvSpPr>
        <p:spPr bwMode="auto">
          <a:xfrm>
            <a:off x="457200" y="228600"/>
            <a:ext cx="37545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b="1" dirty="0" smtClean="0">
                <a:solidFill>
                  <a:srgbClr val="21549E"/>
                </a:solidFill>
                <a:latin typeface="+mj-lt"/>
              </a:rPr>
              <a:t>Functional Connectivity </a:t>
            </a:r>
            <a:endParaRPr lang="en-US" b="1" baseline="-25000" dirty="0">
              <a:solidFill>
                <a:srgbClr val="21549E"/>
              </a:solidFill>
              <a:latin typeface="+mj-lt"/>
            </a:endParaRPr>
          </a:p>
        </p:txBody>
      </p:sp>
    </p:spTree>
    <p:extLst>
      <p:ext uri="{BB962C8B-B14F-4D97-AF65-F5344CB8AC3E}">
        <p14:creationId xmlns:p14="http://schemas.microsoft.com/office/powerpoint/2010/main" val="17463610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ext Box 2"/>
          <p:cNvSpPr txBox="1">
            <a:spLocks noChangeArrowheads="1"/>
          </p:cNvSpPr>
          <p:nvPr/>
        </p:nvSpPr>
        <p:spPr bwMode="auto">
          <a:xfrm>
            <a:off x="457200" y="228600"/>
            <a:ext cx="59811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b="1" dirty="0">
                <a:solidFill>
                  <a:srgbClr val="21549E"/>
                </a:solidFill>
                <a:latin typeface="+mj-lt"/>
              </a:rPr>
              <a:t>Can we get </a:t>
            </a:r>
            <a:r>
              <a:rPr lang="en-US" b="1" dirty="0" smtClean="0">
                <a:solidFill>
                  <a:srgbClr val="21549E"/>
                </a:solidFill>
                <a:latin typeface="+mj-lt"/>
              </a:rPr>
              <a:t>connectivity </a:t>
            </a:r>
            <a:r>
              <a:rPr lang="en-US" b="1" dirty="0">
                <a:solidFill>
                  <a:srgbClr val="21549E"/>
                </a:solidFill>
                <a:latin typeface="+mj-lt"/>
              </a:rPr>
              <a:t>info from PET?</a:t>
            </a:r>
            <a:endParaRPr lang="en-US" b="1" baseline="-25000" dirty="0">
              <a:solidFill>
                <a:srgbClr val="21549E"/>
              </a:solidFill>
              <a:latin typeface="+mj-lt"/>
            </a:endParaRPr>
          </a:p>
        </p:txBody>
      </p:sp>
      <p:sp>
        <p:nvSpPr>
          <p:cNvPr id="65538" name="Rechteck 8"/>
          <p:cNvSpPr>
            <a:spLocks noChangeArrowheads="1"/>
          </p:cNvSpPr>
          <p:nvPr/>
        </p:nvSpPr>
        <p:spPr bwMode="auto">
          <a:xfrm>
            <a:off x="0" y="2286000"/>
            <a:ext cx="9144000" cy="45720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solidFill>
                <a:srgbClr val="000000"/>
              </a:solidFill>
            </a:endParaRPr>
          </a:p>
        </p:txBody>
      </p:sp>
      <p:pic>
        <p:nvPicPr>
          <p:cNvPr id="65539" name="Picture 11" descr="Resting_state_network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125" y="2413000"/>
            <a:ext cx="8067675"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0" name="Text Box 19"/>
          <p:cNvSpPr txBox="1">
            <a:spLocks noChangeArrowheads="1"/>
          </p:cNvSpPr>
          <p:nvPr/>
        </p:nvSpPr>
        <p:spPr bwMode="auto">
          <a:xfrm>
            <a:off x="152400" y="914400"/>
            <a:ext cx="89916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buFont typeface="Arial" charset="0"/>
              <a:buChar char="•"/>
            </a:pPr>
            <a:r>
              <a:rPr lang="en-US" altLang="ko-KR" sz="1500">
                <a:solidFill>
                  <a:srgbClr val="000000"/>
                </a:solidFill>
              </a:rPr>
              <a:t> 7 T small animal PET/MRI </a:t>
            </a:r>
          </a:p>
          <a:p>
            <a:pPr eaLnBrk="1" hangingPunct="1">
              <a:spcBef>
                <a:spcPct val="50000"/>
              </a:spcBef>
              <a:buFont typeface="Arial" charset="0"/>
              <a:buChar char="•"/>
            </a:pPr>
            <a:r>
              <a:rPr lang="en-US" altLang="ko-KR" sz="1500">
                <a:solidFill>
                  <a:srgbClr val="000000"/>
                </a:solidFill>
              </a:rPr>
              <a:t> [</a:t>
            </a:r>
            <a:r>
              <a:rPr lang="en-US" altLang="ko-KR" sz="1500" baseline="30000">
                <a:solidFill>
                  <a:srgbClr val="000000"/>
                </a:solidFill>
              </a:rPr>
              <a:t>18</a:t>
            </a:r>
            <a:r>
              <a:rPr lang="en-US" altLang="ko-KR" sz="1500">
                <a:solidFill>
                  <a:srgbClr val="000000"/>
                </a:solidFill>
              </a:rPr>
              <a:t>F]FDG-PET, dynamic data (1 h), 8 rats (Lewis, male), isoflurane anesthesia studied</a:t>
            </a:r>
          </a:p>
          <a:p>
            <a:pPr eaLnBrk="1" hangingPunct="1">
              <a:spcBef>
                <a:spcPct val="50000"/>
              </a:spcBef>
              <a:buFont typeface="Arial" charset="0"/>
              <a:buChar char="•"/>
            </a:pPr>
            <a:r>
              <a:rPr lang="en-US" altLang="ko-KR" sz="1500">
                <a:solidFill>
                  <a:srgbClr val="000000"/>
                </a:solidFill>
              </a:rPr>
              <a:t> PET/MR functional connectivity (fc) using </a:t>
            </a:r>
            <a:r>
              <a:rPr lang="en-US" altLang="ko-KR" sz="1500" u="sng">
                <a:solidFill>
                  <a:srgbClr val="000000"/>
                </a:solidFill>
              </a:rPr>
              <a:t>Independent component analysis</a:t>
            </a:r>
            <a:r>
              <a:rPr lang="en-US" altLang="ko-KR" sz="1500">
                <a:solidFill>
                  <a:srgbClr val="000000"/>
                </a:solidFill>
              </a:rPr>
              <a:t> (ICA) discovered</a:t>
            </a:r>
          </a:p>
          <a:p>
            <a:pPr eaLnBrk="1" hangingPunct="1">
              <a:spcBef>
                <a:spcPct val="50000"/>
              </a:spcBef>
            </a:pPr>
            <a:r>
              <a:rPr lang="en-US" altLang="ko-KR" sz="1500">
                <a:solidFill>
                  <a:srgbClr val="000000"/>
                </a:solidFill>
              </a:rPr>
              <a:t>  9 meaningful networks in BOLD-fMRI and 7 Networks in PET</a:t>
            </a:r>
          </a:p>
        </p:txBody>
      </p:sp>
      <p:sp>
        <p:nvSpPr>
          <p:cNvPr id="65541" name="Textfeld 1"/>
          <p:cNvSpPr txBox="1">
            <a:spLocks noChangeArrowheads="1"/>
          </p:cNvSpPr>
          <p:nvPr/>
        </p:nvSpPr>
        <p:spPr bwMode="auto">
          <a:xfrm>
            <a:off x="3203575" y="6550025"/>
            <a:ext cx="28654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de-DE" sz="1400">
                <a:solidFill>
                  <a:srgbClr val="FFFFFF"/>
                </a:solidFill>
              </a:rPr>
              <a:t>Wehrl HF et al. Nature Med. 2013</a:t>
            </a:r>
          </a:p>
        </p:txBody>
      </p:sp>
      <p:sp>
        <p:nvSpPr>
          <p:cNvPr id="9" name="Rechteck 8"/>
          <p:cNvSpPr/>
          <p:nvPr/>
        </p:nvSpPr>
        <p:spPr bwMode="auto">
          <a:xfrm>
            <a:off x="468313" y="3068960"/>
            <a:ext cx="8351837" cy="2232248"/>
          </a:xfrm>
          <a:prstGeom prst="rect">
            <a:avLst/>
          </a:prstGeom>
          <a:gradFill rotWithShape="1">
            <a:gsLst>
              <a:gs pos="0">
                <a:srgbClr val="4F81BD">
                  <a:tint val="100000"/>
                  <a:shade val="100000"/>
                  <a:satMod val="130000"/>
                </a:srgbClr>
              </a:gs>
              <a:gs pos="100000">
                <a:srgbClr val="4F81BD">
                  <a:tint val="50000"/>
                  <a:shade val="100000"/>
                  <a:satMod val="350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anchor="ctr"/>
          <a:lstStyle/>
          <a:p>
            <a:pPr>
              <a:buFont typeface="Arial" charset="0"/>
              <a:buChar char="•"/>
              <a:defRPr/>
            </a:pPr>
            <a:r>
              <a:rPr lang="en-US" sz="1800" dirty="0">
                <a:solidFill>
                  <a:srgbClr val="000000"/>
                </a:solidFill>
              </a:rPr>
              <a:t> Connectivity information is also coded in metabolic information</a:t>
            </a:r>
          </a:p>
          <a:p>
            <a:pPr>
              <a:buFont typeface="Arial" charset="0"/>
              <a:buChar char="•"/>
              <a:defRPr/>
            </a:pPr>
            <a:endParaRPr lang="en-US" sz="1800" dirty="0">
              <a:solidFill>
                <a:srgbClr val="000000"/>
              </a:solidFill>
            </a:endParaRPr>
          </a:p>
          <a:p>
            <a:pPr>
              <a:defRPr/>
            </a:pPr>
            <a:endParaRPr lang="en-US" sz="1800" dirty="0">
              <a:solidFill>
                <a:srgbClr val="000000"/>
              </a:solidFill>
            </a:endParaRPr>
          </a:p>
          <a:p>
            <a:pPr>
              <a:buFont typeface="Arial" charset="0"/>
              <a:buChar char="•"/>
              <a:defRPr/>
            </a:pPr>
            <a:r>
              <a:rPr lang="en-US" sz="1800" dirty="0">
                <a:solidFill>
                  <a:srgbClr val="000000"/>
                </a:solidFill>
              </a:rPr>
              <a:t> Now such “Networks” have also been found in </a:t>
            </a:r>
            <a:r>
              <a:rPr lang="en-US" sz="1800" dirty="0" smtClean="0">
                <a:solidFill>
                  <a:srgbClr val="000000"/>
                </a:solidFill>
              </a:rPr>
              <a:t>humans (Aiello et al. Front. </a:t>
            </a:r>
          </a:p>
          <a:p>
            <a:pPr>
              <a:defRPr/>
            </a:pPr>
            <a:r>
              <a:rPr lang="en-US" sz="1800" dirty="0">
                <a:solidFill>
                  <a:srgbClr val="000000"/>
                </a:solidFill>
              </a:rPr>
              <a:t> </a:t>
            </a:r>
            <a:r>
              <a:rPr lang="en-US" sz="1800" dirty="0" smtClean="0">
                <a:solidFill>
                  <a:srgbClr val="000000"/>
                </a:solidFill>
              </a:rPr>
              <a:t> </a:t>
            </a:r>
            <a:r>
              <a:rPr lang="en-US" sz="1800" dirty="0" err="1" smtClean="0">
                <a:solidFill>
                  <a:srgbClr val="000000"/>
                </a:solidFill>
              </a:rPr>
              <a:t>Neurosci</a:t>
            </a:r>
            <a:r>
              <a:rPr lang="en-US" sz="1800" dirty="0" smtClean="0">
                <a:solidFill>
                  <a:srgbClr val="000000"/>
                </a:solidFill>
              </a:rPr>
              <a:t> 2016)</a:t>
            </a:r>
            <a:endParaRPr lang="en-US" sz="1800" dirty="0">
              <a:solidFill>
                <a:srgbClr val="000000"/>
              </a:solidFill>
            </a:endParaRPr>
          </a:p>
        </p:txBody>
      </p:sp>
    </p:spTree>
    <p:extLst>
      <p:ext uri="{BB962C8B-B14F-4D97-AF65-F5344CB8AC3E}">
        <p14:creationId xmlns:p14="http://schemas.microsoft.com/office/powerpoint/2010/main" val="5276033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1" name="Rechteck 11"/>
          <p:cNvSpPr>
            <a:spLocks noChangeArrowheads="1"/>
          </p:cNvSpPr>
          <p:nvPr/>
        </p:nvSpPr>
        <p:spPr bwMode="auto">
          <a:xfrm>
            <a:off x="0" y="6165850"/>
            <a:ext cx="9144000" cy="719138"/>
          </a:xfrm>
          <a:prstGeom prst="rect">
            <a:avLst/>
          </a:prstGeom>
          <a:solidFill>
            <a:schemeClr val="bg1"/>
          </a:solidFill>
          <a:ln w="9525">
            <a:noFill/>
            <a:miter lim="800000"/>
            <a:headEnd/>
            <a:tailEnd/>
          </a:ln>
        </p:spPr>
        <p:txBody>
          <a:bodyPr/>
          <a:lstStyle/>
          <a:p>
            <a:pPr eaLnBrk="0" hangingPunct="0"/>
            <a:endParaRPr lang="en-US"/>
          </a:p>
        </p:txBody>
      </p:sp>
      <p:pic>
        <p:nvPicPr>
          <p:cNvPr id="128002" name="Bild 8"/>
          <p:cNvPicPr>
            <a:picLocks noChangeAspect="1"/>
          </p:cNvPicPr>
          <p:nvPr/>
        </p:nvPicPr>
        <p:blipFill>
          <a:blip r:embed="rId3"/>
          <a:srcRect/>
          <a:stretch>
            <a:fillRect/>
          </a:stretch>
        </p:blipFill>
        <p:spPr bwMode="auto">
          <a:xfrm>
            <a:off x="468313" y="908050"/>
            <a:ext cx="1727200" cy="1495425"/>
          </a:xfrm>
          <a:prstGeom prst="rect">
            <a:avLst/>
          </a:prstGeom>
          <a:noFill/>
          <a:ln w="9525">
            <a:noFill/>
            <a:miter lim="800000"/>
            <a:headEnd/>
            <a:tailEnd/>
          </a:ln>
        </p:spPr>
      </p:pic>
      <p:pic>
        <p:nvPicPr>
          <p:cNvPr id="128003" name="Bild 142"/>
          <p:cNvPicPr>
            <a:picLocks noChangeAspect="1"/>
          </p:cNvPicPr>
          <p:nvPr/>
        </p:nvPicPr>
        <p:blipFill>
          <a:blip r:embed="rId4"/>
          <a:srcRect/>
          <a:stretch>
            <a:fillRect/>
          </a:stretch>
        </p:blipFill>
        <p:spPr bwMode="auto">
          <a:xfrm>
            <a:off x="2700338" y="5157788"/>
            <a:ext cx="1517650" cy="1114425"/>
          </a:xfrm>
          <a:prstGeom prst="rect">
            <a:avLst/>
          </a:prstGeom>
          <a:noFill/>
          <a:ln w="9525">
            <a:noFill/>
            <a:miter lim="800000"/>
            <a:headEnd/>
            <a:tailEnd/>
          </a:ln>
        </p:spPr>
      </p:pic>
      <p:sp>
        <p:nvSpPr>
          <p:cNvPr id="128004" name="Text Box 2"/>
          <p:cNvSpPr txBox="1">
            <a:spLocks noChangeArrowheads="1"/>
          </p:cNvSpPr>
          <p:nvPr/>
        </p:nvSpPr>
        <p:spPr bwMode="auto">
          <a:xfrm>
            <a:off x="457200" y="228600"/>
            <a:ext cx="5881738" cy="461665"/>
          </a:xfrm>
          <a:prstGeom prst="rect">
            <a:avLst/>
          </a:prstGeom>
          <a:noFill/>
          <a:ln w="9525">
            <a:noFill/>
            <a:miter lim="800000"/>
            <a:headEnd/>
            <a:tailEnd/>
          </a:ln>
        </p:spPr>
        <p:txBody>
          <a:bodyPr wrap="none">
            <a:spAutoFit/>
          </a:bodyPr>
          <a:lstStyle/>
          <a:p>
            <a:pPr eaLnBrk="0" hangingPunct="0"/>
            <a:r>
              <a:rPr lang="en-US" b="1" dirty="0">
                <a:solidFill>
                  <a:srgbClr val="21549E"/>
                </a:solidFill>
                <a:latin typeface="+mj-lt"/>
              </a:rPr>
              <a:t>Graph theory based PET data analysis </a:t>
            </a:r>
            <a:endParaRPr lang="en-US" b="1" baseline="-25000" dirty="0">
              <a:solidFill>
                <a:srgbClr val="21549E"/>
              </a:solidFill>
              <a:latin typeface="+mj-lt"/>
            </a:endParaRPr>
          </a:p>
        </p:txBody>
      </p:sp>
      <p:sp>
        <p:nvSpPr>
          <p:cNvPr id="128005" name="Line 4"/>
          <p:cNvSpPr>
            <a:spLocks noChangeShapeType="1"/>
          </p:cNvSpPr>
          <p:nvPr/>
        </p:nvSpPr>
        <p:spPr bwMode="auto">
          <a:xfrm>
            <a:off x="5232400" y="1700213"/>
            <a:ext cx="0" cy="1728787"/>
          </a:xfrm>
          <a:prstGeom prst="line">
            <a:avLst/>
          </a:prstGeom>
          <a:noFill/>
          <a:ln w="38100">
            <a:solidFill>
              <a:schemeClr val="tx1"/>
            </a:solidFill>
            <a:round/>
            <a:headEnd type="triangle" w="med" len="med"/>
            <a:tailEnd/>
          </a:ln>
        </p:spPr>
        <p:txBody>
          <a:bodyPr/>
          <a:lstStyle/>
          <a:p>
            <a:endParaRPr lang="de-DE"/>
          </a:p>
        </p:txBody>
      </p:sp>
      <p:sp>
        <p:nvSpPr>
          <p:cNvPr id="128006" name="Line 6"/>
          <p:cNvSpPr>
            <a:spLocks noChangeShapeType="1"/>
          </p:cNvSpPr>
          <p:nvPr/>
        </p:nvSpPr>
        <p:spPr bwMode="auto">
          <a:xfrm rot="5400000">
            <a:off x="5880894" y="2420144"/>
            <a:ext cx="0" cy="1728788"/>
          </a:xfrm>
          <a:prstGeom prst="line">
            <a:avLst/>
          </a:prstGeom>
          <a:noFill/>
          <a:ln w="38100">
            <a:solidFill>
              <a:schemeClr val="tx1"/>
            </a:solidFill>
            <a:round/>
            <a:headEnd type="triangle" w="med" len="med"/>
            <a:tailEnd/>
          </a:ln>
        </p:spPr>
        <p:txBody>
          <a:bodyPr/>
          <a:lstStyle/>
          <a:p>
            <a:endParaRPr lang="de-DE"/>
          </a:p>
        </p:txBody>
      </p:sp>
      <p:sp>
        <p:nvSpPr>
          <p:cNvPr id="128007" name="Line 7"/>
          <p:cNvSpPr>
            <a:spLocks noChangeShapeType="1"/>
          </p:cNvSpPr>
          <p:nvPr/>
        </p:nvSpPr>
        <p:spPr bwMode="auto">
          <a:xfrm>
            <a:off x="5232400" y="4306888"/>
            <a:ext cx="0" cy="1728787"/>
          </a:xfrm>
          <a:prstGeom prst="line">
            <a:avLst/>
          </a:prstGeom>
          <a:noFill/>
          <a:ln w="38100">
            <a:solidFill>
              <a:schemeClr val="tx1"/>
            </a:solidFill>
            <a:round/>
            <a:headEnd type="triangle" w="med" len="med"/>
            <a:tailEnd/>
          </a:ln>
        </p:spPr>
        <p:txBody>
          <a:bodyPr/>
          <a:lstStyle/>
          <a:p>
            <a:endParaRPr lang="de-DE"/>
          </a:p>
        </p:txBody>
      </p:sp>
      <p:sp>
        <p:nvSpPr>
          <p:cNvPr id="128008" name="Line 8"/>
          <p:cNvSpPr>
            <a:spLocks noChangeShapeType="1"/>
          </p:cNvSpPr>
          <p:nvPr/>
        </p:nvSpPr>
        <p:spPr bwMode="auto">
          <a:xfrm rot="5400000">
            <a:off x="5880894" y="5026819"/>
            <a:ext cx="0" cy="1728788"/>
          </a:xfrm>
          <a:prstGeom prst="line">
            <a:avLst/>
          </a:prstGeom>
          <a:noFill/>
          <a:ln w="38100">
            <a:solidFill>
              <a:schemeClr val="tx1"/>
            </a:solidFill>
            <a:round/>
            <a:headEnd type="triangle" w="med" len="med"/>
            <a:tailEnd/>
          </a:ln>
        </p:spPr>
        <p:txBody>
          <a:bodyPr/>
          <a:lstStyle/>
          <a:p>
            <a:endParaRPr lang="de-DE"/>
          </a:p>
        </p:txBody>
      </p:sp>
      <p:sp>
        <p:nvSpPr>
          <p:cNvPr id="128009" name="Text Box 9"/>
          <p:cNvSpPr txBox="1">
            <a:spLocks noChangeArrowheads="1"/>
          </p:cNvSpPr>
          <p:nvPr/>
        </p:nvSpPr>
        <p:spPr bwMode="auto">
          <a:xfrm>
            <a:off x="5484813" y="3284538"/>
            <a:ext cx="1331912" cy="274637"/>
          </a:xfrm>
          <a:prstGeom prst="rect">
            <a:avLst/>
          </a:prstGeom>
          <a:noFill/>
          <a:ln w="9525">
            <a:noFill/>
            <a:miter lim="800000"/>
            <a:headEnd/>
            <a:tailEnd/>
          </a:ln>
        </p:spPr>
        <p:txBody>
          <a:bodyPr wrap="none">
            <a:spAutoFit/>
          </a:bodyPr>
          <a:lstStyle/>
          <a:p>
            <a:r>
              <a:rPr lang="en-US" sz="1200"/>
              <a:t>Uptake Region A</a:t>
            </a:r>
          </a:p>
        </p:txBody>
      </p:sp>
      <p:sp>
        <p:nvSpPr>
          <p:cNvPr id="128010" name="Text Box 10"/>
          <p:cNvSpPr txBox="1">
            <a:spLocks noChangeArrowheads="1"/>
          </p:cNvSpPr>
          <p:nvPr/>
        </p:nvSpPr>
        <p:spPr bwMode="auto">
          <a:xfrm>
            <a:off x="5484813" y="5891213"/>
            <a:ext cx="1331912" cy="274637"/>
          </a:xfrm>
          <a:prstGeom prst="rect">
            <a:avLst/>
          </a:prstGeom>
          <a:noFill/>
          <a:ln w="9525">
            <a:noFill/>
            <a:miter lim="800000"/>
            <a:headEnd/>
            <a:tailEnd/>
          </a:ln>
        </p:spPr>
        <p:txBody>
          <a:bodyPr wrap="none">
            <a:spAutoFit/>
          </a:bodyPr>
          <a:lstStyle/>
          <a:p>
            <a:r>
              <a:rPr lang="en-US" sz="1200"/>
              <a:t>Uptake Region A</a:t>
            </a:r>
          </a:p>
        </p:txBody>
      </p:sp>
      <p:sp>
        <p:nvSpPr>
          <p:cNvPr id="128011" name="Text Box 11"/>
          <p:cNvSpPr txBox="1">
            <a:spLocks noChangeArrowheads="1"/>
          </p:cNvSpPr>
          <p:nvPr/>
        </p:nvSpPr>
        <p:spPr bwMode="auto">
          <a:xfrm rot="-5400000">
            <a:off x="4409282" y="2301081"/>
            <a:ext cx="1347788" cy="276225"/>
          </a:xfrm>
          <a:prstGeom prst="rect">
            <a:avLst/>
          </a:prstGeom>
          <a:noFill/>
          <a:ln w="9525">
            <a:noFill/>
            <a:miter lim="800000"/>
            <a:headEnd/>
            <a:tailEnd/>
          </a:ln>
        </p:spPr>
        <p:txBody>
          <a:bodyPr wrap="none">
            <a:spAutoFit/>
          </a:bodyPr>
          <a:lstStyle/>
          <a:p>
            <a:r>
              <a:rPr lang="en-US" sz="1200"/>
              <a:t>Uptake Region B</a:t>
            </a:r>
          </a:p>
        </p:txBody>
      </p:sp>
      <p:sp>
        <p:nvSpPr>
          <p:cNvPr id="128012" name="Text Box 12"/>
          <p:cNvSpPr txBox="1">
            <a:spLocks noChangeArrowheads="1"/>
          </p:cNvSpPr>
          <p:nvPr/>
        </p:nvSpPr>
        <p:spPr bwMode="auto">
          <a:xfrm rot="-5400000">
            <a:off x="4409282" y="4909344"/>
            <a:ext cx="1347787" cy="276225"/>
          </a:xfrm>
          <a:prstGeom prst="rect">
            <a:avLst/>
          </a:prstGeom>
          <a:noFill/>
          <a:ln w="9525">
            <a:noFill/>
            <a:miter lim="800000"/>
            <a:headEnd/>
            <a:tailEnd/>
          </a:ln>
        </p:spPr>
        <p:txBody>
          <a:bodyPr wrap="none">
            <a:spAutoFit/>
          </a:bodyPr>
          <a:lstStyle/>
          <a:p>
            <a:r>
              <a:rPr lang="en-US" sz="1200"/>
              <a:t>Uptake Region B</a:t>
            </a:r>
          </a:p>
        </p:txBody>
      </p:sp>
      <p:sp>
        <p:nvSpPr>
          <p:cNvPr id="128013" name="AutoShape 13"/>
          <p:cNvSpPr>
            <a:spLocks noChangeArrowheads="1"/>
          </p:cNvSpPr>
          <p:nvPr/>
        </p:nvSpPr>
        <p:spPr bwMode="auto">
          <a:xfrm>
            <a:off x="5376863" y="3068638"/>
            <a:ext cx="73025" cy="71437"/>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14" name="AutoShape 14"/>
          <p:cNvSpPr>
            <a:spLocks noChangeArrowheads="1"/>
          </p:cNvSpPr>
          <p:nvPr/>
        </p:nvSpPr>
        <p:spPr bwMode="auto">
          <a:xfrm>
            <a:off x="5449888" y="2997200"/>
            <a:ext cx="73025" cy="71438"/>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15" name="AutoShape 15"/>
          <p:cNvSpPr>
            <a:spLocks noChangeArrowheads="1"/>
          </p:cNvSpPr>
          <p:nvPr/>
        </p:nvSpPr>
        <p:spPr bwMode="auto">
          <a:xfrm>
            <a:off x="5521325" y="2852738"/>
            <a:ext cx="73025" cy="71437"/>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16" name="AutoShape 16"/>
          <p:cNvSpPr>
            <a:spLocks noChangeArrowheads="1"/>
          </p:cNvSpPr>
          <p:nvPr/>
        </p:nvSpPr>
        <p:spPr bwMode="auto">
          <a:xfrm>
            <a:off x="5665788" y="2852738"/>
            <a:ext cx="73025" cy="71437"/>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17" name="AutoShape 17"/>
          <p:cNvSpPr>
            <a:spLocks noChangeArrowheads="1"/>
          </p:cNvSpPr>
          <p:nvPr/>
        </p:nvSpPr>
        <p:spPr bwMode="auto">
          <a:xfrm>
            <a:off x="5735638" y="2636838"/>
            <a:ext cx="73025" cy="71437"/>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18" name="AutoShape 18"/>
          <p:cNvSpPr>
            <a:spLocks noChangeArrowheads="1"/>
          </p:cNvSpPr>
          <p:nvPr/>
        </p:nvSpPr>
        <p:spPr bwMode="auto">
          <a:xfrm>
            <a:off x="5592763" y="2708275"/>
            <a:ext cx="73025" cy="71438"/>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19" name="AutoShape 19"/>
          <p:cNvSpPr>
            <a:spLocks noChangeArrowheads="1"/>
          </p:cNvSpPr>
          <p:nvPr/>
        </p:nvSpPr>
        <p:spPr bwMode="auto">
          <a:xfrm>
            <a:off x="5808663" y="2492375"/>
            <a:ext cx="73025" cy="71438"/>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20" name="AutoShape 20"/>
          <p:cNvSpPr>
            <a:spLocks noChangeArrowheads="1"/>
          </p:cNvSpPr>
          <p:nvPr/>
        </p:nvSpPr>
        <p:spPr bwMode="auto">
          <a:xfrm>
            <a:off x="5808663" y="2781300"/>
            <a:ext cx="73025" cy="71438"/>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21" name="AutoShape 21"/>
          <p:cNvSpPr>
            <a:spLocks noChangeArrowheads="1"/>
          </p:cNvSpPr>
          <p:nvPr/>
        </p:nvSpPr>
        <p:spPr bwMode="auto">
          <a:xfrm>
            <a:off x="5953125" y="2493963"/>
            <a:ext cx="73025" cy="71437"/>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22" name="AutoShape 22"/>
          <p:cNvSpPr>
            <a:spLocks noChangeArrowheads="1"/>
          </p:cNvSpPr>
          <p:nvPr/>
        </p:nvSpPr>
        <p:spPr bwMode="auto">
          <a:xfrm>
            <a:off x="5953125" y="2347913"/>
            <a:ext cx="73025" cy="71437"/>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23" name="AutoShape 23"/>
          <p:cNvSpPr>
            <a:spLocks noChangeArrowheads="1"/>
          </p:cNvSpPr>
          <p:nvPr/>
        </p:nvSpPr>
        <p:spPr bwMode="auto">
          <a:xfrm>
            <a:off x="5305425" y="4668838"/>
            <a:ext cx="73025" cy="71437"/>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24" name="AutoShape 24"/>
          <p:cNvSpPr>
            <a:spLocks noChangeArrowheads="1"/>
          </p:cNvSpPr>
          <p:nvPr/>
        </p:nvSpPr>
        <p:spPr bwMode="auto">
          <a:xfrm>
            <a:off x="5449888" y="4884738"/>
            <a:ext cx="73025" cy="71437"/>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25" name="AutoShape 25"/>
          <p:cNvSpPr>
            <a:spLocks noChangeArrowheads="1"/>
          </p:cNvSpPr>
          <p:nvPr/>
        </p:nvSpPr>
        <p:spPr bwMode="auto">
          <a:xfrm>
            <a:off x="5376863" y="5461000"/>
            <a:ext cx="73025" cy="71438"/>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26" name="AutoShape 26"/>
          <p:cNvSpPr>
            <a:spLocks noChangeArrowheads="1"/>
          </p:cNvSpPr>
          <p:nvPr/>
        </p:nvSpPr>
        <p:spPr bwMode="auto">
          <a:xfrm>
            <a:off x="5592763" y="4595813"/>
            <a:ext cx="73025" cy="71437"/>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27" name="AutoShape 27"/>
          <p:cNvSpPr>
            <a:spLocks noChangeArrowheads="1"/>
          </p:cNvSpPr>
          <p:nvPr/>
        </p:nvSpPr>
        <p:spPr bwMode="auto">
          <a:xfrm>
            <a:off x="5665788" y="5245100"/>
            <a:ext cx="73025" cy="71438"/>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28" name="AutoShape 28"/>
          <p:cNvSpPr>
            <a:spLocks noChangeArrowheads="1"/>
          </p:cNvSpPr>
          <p:nvPr/>
        </p:nvSpPr>
        <p:spPr bwMode="auto">
          <a:xfrm>
            <a:off x="5735638" y="4884738"/>
            <a:ext cx="73025" cy="71437"/>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29" name="AutoShape 29"/>
          <p:cNvSpPr>
            <a:spLocks noChangeArrowheads="1"/>
          </p:cNvSpPr>
          <p:nvPr/>
        </p:nvSpPr>
        <p:spPr bwMode="auto">
          <a:xfrm>
            <a:off x="5951538" y="5389563"/>
            <a:ext cx="73025" cy="71437"/>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30" name="AutoShape 30"/>
          <p:cNvSpPr>
            <a:spLocks noChangeArrowheads="1"/>
          </p:cNvSpPr>
          <p:nvPr/>
        </p:nvSpPr>
        <p:spPr bwMode="auto">
          <a:xfrm>
            <a:off x="6026150" y="5027613"/>
            <a:ext cx="73025" cy="71437"/>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31" name="AutoShape 31"/>
          <p:cNvSpPr>
            <a:spLocks noChangeArrowheads="1"/>
          </p:cNvSpPr>
          <p:nvPr/>
        </p:nvSpPr>
        <p:spPr bwMode="auto">
          <a:xfrm>
            <a:off x="6097588" y="4740275"/>
            <a:ext cx="73025" cy="71438"/>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32" name="Line 32"/>
          <p:cNvSpPr>
            <a:spLocks noChangeShapeType="1"/>
          </p:cNvSpPr>
          <p:nvPr/>
        </p:nvSpPr>
        <p:spPr bwMode="auto">
          <a:xfrm>
            <a:off x="7321550" y="1700213"/>
            <a:ext cx="0" cy="1728787"/>
          </a:xfrm>
          <a:prstGeom prst="line">
            <a:avLst/>
          </a:prstGeom>
          <a:noFill/>
          <a:ln w="38100">
            <a:solidFill>
              <a:schemeClr val="tx1"/>
            </a:solidFill>
            <a:round/>
            <a:headEnd type="triangle" w="med" len="med"/>
            <a:tailEnd/>
          </a:ln>
        </p:spPr>
        <p:txBody>
          <a:bodyPr/>
          <a:lstStyle/>
          <a:p>
            <a:endParaRPr lang="de-DE"/>
          </a:p>
        </p:txBody>
      </p:sp>
      <p:sp>
        <p:nvSpPr>
          <p:cNvPr id="128033" name="Line 33"/>
          <p:cNvSpPr>
            <a:spLocks noChangeShapeType="1"/>
          </p:cNvSpPr>
          <p:nvPr/>
        </p:nvSpPr>
        <p:spPr bwMode="auto">
          <a:xfrm rot="5400000">
            <a:off x="7970044" y="2420144"/>
            <a:ext cx="0" cy="1728788"/>
          </a:xfrm>
          <a:prstGeom prst="line">
            <a:avLst/>
          </a:prstGeom>
          <a:noFill/>
          <a:ln w="38100">
            <a:solidFill>
              <a:schemeClr val="tx1"/>
            </a:solidFill>
            <a:round/>
            <a:headEnd type="triangle" w="med" len="med"/>
            <a:tailEnd/>
          </a:ln>
        </p:spPr>
        <p:txBody>
          <a:bodyPr/>
          <a:lstStyle/>
          <a:p>
            <a:endParaRPr lang="de-DE"/>
          </a:p>
        </p:txBody>
      </p:sp>
      <p:sp>
        <p:nvSpPr>
          <p:cNvPr id="128034" name="Text Box 34"/>
          <p:cNvSpPr txBox="1">
            <a:spLocks noChangeArrowheads="1"/>
          </p:cNvSpPr>
          <p:nvPr/>
        </p:nvSpPr>
        <p:spPr bwMode="auto">
          <a:xfrm>
            <a:off x="7573963" y="3284538"/>
            <a:ext cx="1331912" cy="274637"/>
          </a:xfrm>
          <a:prstGeom prst="rect">
            <a:avLst/>
          </a:prstGeom>
          <a:noFill/>
          <a:ln w="9525">
            <a:noFill/>
            <a:miter lim="800000"/>
            <a:headEnd/>
            <a:tailEnd/>
          </a:ln>
        </p:spPr>
        <p:txBody>
          <a:bodyPr wrap="none">
            <a:spAutoFit/>
          </a:bodyPr>
          <a:lstStyle/>
          <a:p>
            <a:r>
              <a:rPr lang="en-US" sz="1200"/>
              <a:t>Uptake Region A</a:t>
            </a:r>
          </a:p>
        </p:txBody>
      </p:sp>
      <p:sp>
        <p:nvSpPr>
          <p:cNvPr id="128035" name="Text Box 35"/>
          <p:cNvSpPr txBox="1">
            <a:spLocks noChangeArrowheads="1"/>
          </p:cNvSpPr>
          <p:nvPr/>
        </p:nvSpPr>
        <p:spPr bwMode="auto">
          <a:xfrm rot="-5400000">
            <a:off x="6498432" y="2301081"/>
            <a:ext cx="1347788" cy="276225"/>
          </a:xfrm>
          <a:prstGeom prst="rect">
            <a:avLst/>
          </a:prstGeom>
          <a:noFill/>
          <a:ln w="9525">
            <a:noFill/>
            <a:miter lim="800000"/>
            <a:headEnd/>
            <a:tailEnd/>
          </a:ln>
        </p:spPr>
        <p:txBody>
          <a:bodyPr wrap="none">
            <a:spAutoFit/>
          </a:bodyPr>
          <a:lstStyle/>
          <a:p>
            <a:r>
              <a:rPr lang="en-US" sz="1200"/>
              <a:t>Uptake Region B</a:t>
            </a:r>
          </a:p>
        </p:txBody>
      </p:sp>
      <p:sp>
        <p:nvSpPr>
          <p:cNvPr id="128036" name="AutoShape 36"/>
          <p:cNvSpPr>
            <a:spLocks noChangeArrowheads="1"/>
          </p:cNvSpPr>
          <p:nvPr/>
        </p:nvSpPr>
        <p:spPr bwMode="auto">
          <a:xfrm>
            <a:off x="7466013" y="1916113"/>
            <a:ext cx="73025" cy="71437"/>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37" name="AutoShape 37"/>
          <p:cNvSpPr>
            <a:spLocks noChangeArrowheads="1"/>
          </p:cNvSpPr>
          <p:nvPr/>
        </p:nvSpPr>
        <p:spPr bwMode="auto">
          <a:xfrm>
            <a:off x="7537450" y="2060575"/>
            <a:ext cx="73025" cy="71438"/>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38" name="AutoShape 38"/>
          <p:cNvSpPr>
            <a:spLocks noChangeArrowheads="1"/>
          </p:cNvSpPr>
          <p:nvPr/>
        </p:nvSpPr>
        <p:spPr bwMode="auto">
          <a:xfrm>
            <a:off x="7681913" y="1989138"/>
            <a:ext cx="73025" cy="71437"/>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39" name="AutoShape 39"/>
          <p:cNvSpPr>
            <a:spLocks noChangeArrowheads="1"/>
          </p:cNvSpPr>
          <p:nvPr/>
        </p:nvSpPr>
        <p:spPr bwMode="auto">
          <a:xfrm>
            <a:off x="8113713" y="2565400"/>
            <a:ext cx="73025" cy="71438"/>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40" name="AutoShape 40"/>
          <p:cNvSpPr>
            <a:spLocks noChangeArrowheads="1"/>
          </p:cNvSpPr>
          <p:nvPr/>
        </p:nvSpPr>
        <p:spPr bwMode="auto">
          <a:xfrm>
            <a:off x="7753350" y="2276475"/>
            <a:ext cx="73025" cy="71438"/>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41" name="AutoShape 41"/>
          <p:cNvSpPr>
            <a:spLocks noChangeArrowheads="1"/>
          </p:cNvSpPr>
          <p:nvPr/>
        </p:nvSpPr>
        <p:spPr bwMode="auto">
          <a:xfrm>
            <a:off x="7969250" y="2205038"/>
            <a:ext cx="73025" cy="71437"/>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42" name="AutoShape 42"/>
          <p:cNvSpPr>
            <a:spLocks noChangeArrowheads="1"/>
          </p:cNvSpPr>
          <p:nvPr/>
        </p:nvSpPr>
        <p:spPr bwMode="auto">
          <a:xfrm>
            <a:off x="7897813" y="2636838"/>
            <a:ext cx="73025" cy="71437"/>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43" name="AutoShape 43"/>
          <p:cNvSpPr>
            <a:spLocks noChangeArrowheads="1"/>
          </p:cNvSpPr>
          <p:nvPr/>
        </p:nvSpPr>
        <p:spPr bwMode="auto">
          <a:xfrm>
            <a:off x="8185150" y="2852738"/>
            <a:ext cx="73025" cy="71437"/>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44" name="AutoShape 44"/>
          <p:cNvSpPr>
            <a:spLocks noChangeArrowheads="1"/>
          </p:cNvSpPr>
          <p:nvPr/>
        </p:nvSpPr>
        <p:spPr bwMode="auto">
          <a:xfrm>
            <a:off x="8401050" y="2924175"/>
            <a:ext cx="73025" cy="71438"/>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45" name="AutoShape 45"/>
          <p:cNvSpPr>
            <a:spLocks noChangeArrowheads="1"/>
          </p:cNvSpPr>
          <p:nvPr/>
        </p:nvSpPr>
        <p:spPr bwMode="auto">
          <a:xfrm>
            <a:off x="8042275" y="2347913"/>
            <a:ext cx="73025" cy="71437"/>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46" name="Line 46"/>
          <p:cNvSpPr>
            <a:spLocks noChangeShapeType="1"/>
          </p:cNvSpPr>
          <p:nvPr/>
        </p:nvSpPr>
        <p:spPr bwMode="auto">
          <a:xfrm flipV="1">
            <a:off x="5305425" y="1916113"/>
            <a:ext cx="1223963" cy="1296987"/>
          </a:xfrm>
          <a:prstGeom prst="line">
            <a:avLst/>
          </a:prstGeom>
          <a:noFill/>
          <a:ln w="19050">
            <a:solidFill>
              <a:srgbClr val="FF0000"/>
            </a:solidFill>
            <a:prstDash val="dash"/>
            <a:round/>
            <a:headEnd/>
            <a:tailEnd/>
          </a:ln>
        </p:spPr>
        <p:txBody>
          <a:bodyPr/>
          <a:lstStyle/>
          <a:p>
            <a:endParaRPr lang="de-DE"/>
          </a:p>
        </p:txBody>
      </p:sp>
      <p:sp>
        <p:nvSpPr>
          <p:cNvPr id="128047" name="Line 47"/>
          <p:cNvSpPr>
            <a:spLocks noChangeShapeType="1"/>
          </p:cNvSpPr>
          <p:nvPr/>
        </p:nvSpPr>
        <p:spPr bwMode="auto">
          <a:xfrm flipH="1" flipV="1">
            <a:off x="7466013" y="1916113"/>
            <a:ext cx="1152525" cy="1223962"/>
          </a:xfrm>
          <a:prstGeom prst="line">
            <a:avLst/>
          </a:prstGeom>
          <a:noFill/>
          <a:ln w="19050">
            <a:solidFill>
              <a:srgbClr val="FF0000"/>
            </a:solidFill>
            <a:prstDash val="dash"/>
            <a:round/>
            <a:headEnd/>
            <a:tailEnd/>
          </a:ln>
        </p:spPr>
        <p:txBody>
          <a:bodyPr/>
          <a:lstStyle/>
          <a:p>
            <a:endParaRPr lang="de-DE"/>
          </a:p>
        </p:txBody>
      </p:sp>
      <p:sp>
        <p:nvSpPr>
          <p:cNvPr id="128048" name="Line 48"/>
          <p:cNvSpPr>
            <a:spLocks noChangeShapeType="1"/>
          </p:cNvSpPr>
          <p:nvPr/>
        </p:nvSpPr>
        <p:spPr bwMode="auto">
          <a:xfrm flipH="1" flipV="1">
            <a:off x="5305425" y="5084763"/>
            <a:ext cx="1366838" cy="0"/>
          </a:xfrm>
          <a:prstGeom prst="line">
            <a:avLst/>
          </a:prstGeom>
          <a:noFill/>
          <a:ln w="19050">
            <a:solidFill>
              <a:srgbClr val="FF0000"/>
            </a:solidFill>
            <a:prstDash val="dash"/>
            <a:round/>
            <a:headEnd/>
            <a:tailEnd/>
          </a:ln>
        </p:spPr>
        <p:txBody>
          <a:bodyPr/>
          <a:lstStyle/>
          <a:p>
            <a:endParaRPr lang="de-DE"/>
          </a:p>
        </p:txBody>
      </p:sp>
      <p:sp>
        <p:nvSpPr>
          <p:cNvPr id="128049" name="Text Box 49"/>
          <p:cNvSpPr txBox="1">
            <a:spLocks noChangeArrowheads="1"/>
          </p:cNvSpPr>
          <p:nvPr/>
        </p:nvSpPr>
        <p:spPr bwMode="auto">
          <a:xfrm>
            <a:off x="6313488" y="4292600"/>
            <a:ext cx="466725" cy="274638"/>
          </a:xfrm>
          <a:prstGeom prst="rect">
            <a:avLst/>
          </a:prstGeom>
          <a:noFill/>
          <a:ln w="9525">
            <a:noFill/>
            <a:miter lim="800000"/>
            <a:headEnd/>
            <a:tailEnd/>
          </a:ln>
        </p:spPr>
        <p:txBody>
          <a:bodyPr wrap="none">
            <a:spAutoFit/>
          </a:bodyPr>
          <a:lstStyle/>
          <a:p>
            <a:r>
              <a:rPr lang="en-US" sz="1200"/>
              <a:t>R=0</a:t>
            </a:r>
          </a:p>
        </p:txBody>
      </p:sp>
      <p:sp>
        <p:nvSpPr>
          <p:cNvPr id="128050" name="Text Box 50"/>
          <p:cNvSpPr txBox="1">
            <a:spLocks noChangeArrowheads="1"/>
          </p:cNvSpPr>
          <p:nvPr/>
        </p:nvSpPr>
        <p:spPr bwMode="auto">
          <a:xfrm>
            <a:off x="6242050" y="1557338"/>
            <a:ext cx="600075" cy="276225"/>
          </a:xfrm>
          <a:prstGeom prst="rect">
            <a:avLst/>
          </a:prstGeom>
          <a:noFill/>
          <a:ln w="9525">
            <a:noFill/>
            <a:miter lim="800000"/>
            <a:headEnd/>
            <a:tailEnd/>
          </a:ln>
        </p:spPr>
        <p:txBody>
          <a:bodyPr wrap="none">
            <a:spAutoFit/>
          </a:bodyPr>
          <a:lstStyle/>
          <a:p>
            <a:r>
              <a:rPr lang="en-US" sz="1200"/>
              <a:t>R=0.8</a:t>
            </a:r>
          </a:p>
        </p:txBody>
      </p:sp>
      <p:sp>
        <p:nvSpPr>
          <p:cNvPr id="128051" name="Text Box 51"/>
          <p:cNvSpPr txBox="1">
            <a:spLocks noChangeArrowheads="1"/>
          </p:cNvSpPr>
          <p:nvPr/>
        </p:nvSpPr>
        <p:spPr bwMode="auto">
          <a:xfrm>
            <a:off x="8186738" y="1557338"/>
            <a:ext cx="687387" cy="274637"/>
          </a:xfrm>
          <a:prstGeom prst="rect">
            <a:avLst/>
          </a:prstGeom>
          <a:noFill/>
          <a:ln w="9525">
            <a:noFill/>
            <a:miter lim="800000"/>
            <a:headEnd/>
            <a:tailEnd/>
          </a:ln>
        </p:spPr>
        <p:txBody>
          <a:bodyPr wrap="none">
            <a:spAutoFit/>
          </a:bodyPr>
          <a:lstStyle/>
          <a:p>
            <a:r>
              <a:rPr lang="en-US" sz="1200"/>
              <a:t>R=- 0.7</a:t>
            </a:r>
          </a:p>
        </p:txBody>
      </p:sp>
      <p:sp>
        <p:nvSpPr>
          <p:cNvPr id="128052" name="Text Box 52"/>
          <p:cNvSpPr txBox="1">
            <a:spLocks noChangeArrowheads="1"/>
          </p:cNvSpPr>
          <p:nvPr/>
        </p:nvSpPr>
        <p:spPr bwMode="auto">
          <a:xfrm>
            <a:off x="5162550" y="1196975"/>
            <a:ext cx="1741488" cy="307975"/>
          </a:xfrm>
          <a:prstGeom prst="rect">
            <a:avLst/>
          </a:prstGeom>
          <a:noFill/>
          <a:ln w="9525">
            <a:noFill/>
            <a:miter lim="800000"/>
            <a:headEnd/>
            <a:tailEnd/>
          </a:ln>
        </p:spPr>
        <p:txBody>
          <a:bodyPr wrap="none">
            <a:spAutoFit/>
          </a:bodyPr>
          <a:lstStyle/>
          <a:p>
            <a:r>
              <a:rPr lang="en-US" sz="1400"/>
              <a:t>Positive Correlation</a:t>
            </a:r>
          </a:p>
        </p:txBody>
      </p:sp>
      <p:sp>
        <p:nvSpPr>
          <p:cNvPr id="128053" name="Text Box 53"/>
          <p:cNvSpPr txBox="1">
            <a:spLocks noChangeArrowheads="1"/>
          </p:cNvSpPr>
          <p:nvPr/>
        </p:nvSpPr>
        <p:spPr bwMode="auto">
          <a:xfrm>
            <a:off x="7178675" y="1196975"/>
            <a:ext cx="1822450" cy="307975"/>
          </a:xfrm>
          <a:prstGeom prst="rect">
            <a:avLst/>
          </a:prstGeom>
          <a:noFill/>
          <a:ln w="9525">
            <a:noFill/>
            <a:miter lim="800000"/>
            <a:headEnd/>
            <a:tailEnd/>
          </a:ln>
        </p:spPr>
        <p:txBody>
          <a:bodyPr wrap="none">
            <a:spAutoFit/>
          </a:bodyPr>
          <a:lstStyle/>
          <a:p>
            <a:r>
              <a:rPr lang="en-US" sz="1400"/>
              <a:t>Negative Correlation</a:t>
            </a:r>
          </a:p>
        </p:txBody>
      </p:sp>
      <p:sp>
        <p:nvSpPr>
          <p:cNvPr id="128054" name="Text Box 54"/>
          <p:cNvSpPr txBox="1">
            <a:spLocks noChangeArrowheads="1"/>
          </p:cNvSpPr>
          <p:nvPr/>
        </p:nvSpPr>
        <p:spPr bwMode="auto">
          <a:xfrm>
            <a:off x="5330825" y="3933825"/>
            <a:ext cx="1343025" cy="307975"/>
          </a:xfrm>
          <a:prstGeom prst="rect">
            <a:avLst/>
          </a:prstGeom>
          <a:noFill/>
          <a:ln w="9525">
            <a:noFill/>
            <a:miter lim="800000"/>
            <a:headEnd/>
            <a:tailEnd/>
          </a:ln>
        </p:spPr>
        <p:txBody>
          <a:bodyPr wrap="none">
            <a:spAutoFit/>
          </a:bodyPr>
          <a:lstStyle/>
          <a:p>
            <a:r>
              <a:rPr lang="en-US" sz="1400"/>
              <a:t>No Correlation</a:t>
            </a:r>
          </a:p>
        </p:txBody>
      </p:sp>
      <p:sp>
        <p:nvSpPr>
          <p:cNvPr id="128055" name="AutoShape 55"/>
          <p:cNvSpPr>
            <a:spLocks noChangeArrowheads="1"/>
          </p:cNvSpPr>
          <p:nvPr/>
        </p:nvSpPr>
        <p:spPr bwMode="auto">
          <a:xfrm>
            <a:off x="7124700" y="4222750"/>
            <a:ext cx="73025" cy="71438"/>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56" name="AutoShape 56"/>
          <p:cNvSpPr>
            <a:spLocks noChangeArrowheads="1"/>
          </p:cNvSpPr>
          <p:nvPr/>
        </p:nvSpPr>
        <p:spPr bwMode="auto">
          <a:xfrm>
            <a:off x="7340600" y="4222750"/>
            <a:ext cx="73025" cy="71438"/>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57" name="AutoShape 57"/>
          <p:cNvSpPr>
            <a:spLocks noChangeArrowheads="1"/>
          </p:cNvSpPr>
          <p:nvPr/>
        </p:nvSpPr>
        <p:spPr bwMode="auto">
          <a:xfrm>
            <a:off x="7556500" y="4222750"/>
            <a:ext cx="73025" cy="71438"/>
          </a:xfrm>
          <a:prstGeom prst="flowChartConnector">
            <a:avLst/>
          </a:prstGeom>
          <a:solidFill>
            <a:srgbClr val="3C8DF4"/>
          </a:solidFill>
          <a:ln w="9525">
            <a:solidFill>
              <a:schemeClr val="tx1"/>
            </a:solidFill>
            <a:round/>
            <a:headEnd/>
            <a:tailEnd/>
          </a:ln>
        </p:spPr>
        <p:txBody>
          <a:bodyPr wrap="none" anchor="ctr"/>
          <a:lstStyle/>
          <a:p>
            <a:pPr eaLnBrk="0" hangingPunct="0"/>
            <a:endParaRPr lang="en-US"/>
          </a:p>
        </p:txBody>
      </p:sp>
      <p:sp>
        <p:nvSpPr>
          <p:cNvPr id="128058" name="Text Box 58"/>
          <p:cNvSpPr txBox="1">
            <a:spLocks noChangeArrowheads="1"/>
          </p:cNvSpPr>
          <p:nvPr/>
        </p:nvSpPr>
        <p:spPr bwMode="auto">
          <a:xfrm>
            <a:off x="6994525" y="4365625"/>
            <a:ext cx="1947863" cy="1014413"/>
          </a:xfrm>
          <a:prstGeom prst="rect">
            <a:avLst/>
          </a:prstGeom>
          <a:noFill/>
          <a:ln w="9525">
            <a:noFill/>
            <a:miter lim="800000"/>
            <a:headEnd/>
            <a:tailEnd/>
          </a:ln>
        </p:spPr>
        <p:txBody>
          <a:bodyPr wrap="none">
            <a:spAutoFit/>
          </a:bodyPr>
          <a:lstStyle/>
          <a:p>
            <a:r>
              <a:rPr lang="en-US" sz="1200"/>
              <a:t>Data of individual Animals</a:t>
            </a:r>
          </a:p>
          <a:p>
            <a:endParaRPr lang="en-US" sz="1200"/>
          </a:p>
          <a:p>
            <a:r>
              <a:rPr lang="en-US" sz="1200"/>
              <a:t>or</a:t>
            </a:r>
          </a:p>
          <a:p>
            <a:endParaRPr lang="en-US" sz="1200"/>
          </a:p>
          <a:p>
            <a:r>
              <a:rPr lang="en-US" sz="1200"/>
              <a:t>Data over timepoints</a:t>
            </a:r>
          </a:p>
        </p:txBody>
      </p:sp>
      <p:sp>
        <p:nvSpPr>
          <p:cNvPr id="128059" name="Textfeld 60"/>
          <p:cNvSpPr txBox="1">
            <a:spLocks noChangeArrowheads="1"/>
          </p:cNvSpPr>
          <p:nvPr/>
        </p:nvSpPr>
        <p:spPr bwMode="auto">
          <a:xfrm>
            <a:off x="125413" y="2214563"/>
            <a:ext cx="1095375" cy="277812"/>
          </a:xfrm>
          <a:prstGeom prst="rect">
            <a:avLst/>
          </a:prstGeom>
          <a:noFill/>
          <a:ln w="9525">
            <a:noFill/>
            <a:miter lim="800000"/>
            <a:headEnd/>
            <a:tailEnd/>
          </a:ln>
        </p:spPr>
        <p:txBody>
          <a:bodyPr wrap="none">
            <a:spAutoFit/>
          </a:bodyPr>
          <a:lstStyle/>
          <a:p>
            <a:r>
              <a:rPr lang="en-US" sz="1200">
                <a:solidFill>
                  <a:srgbClr val="000000"/>
                </a:solidFill>
              </a:rPr>
              <a:t>Brain regions</a:t>
            </a:r>
          </a:p>
        </p:txBody>
      </p:sp>
      <p:sp>
        <p:nvSpPr>
          <p:cNvPr id="128060" name="Textfeld 62"/>
          <p:cNvSpPr txBox="1">
            <a:spLocks noChangeArrowheads="1"/>
          </p:cNvSpPr>
          <p:nvPr/>
        </p:nvSpPr>
        <p:spPr bwMode="auto">
          <a:xfrm>
            <a:off x="2857500" y="2563813"/>
            <a:ext cx="1441450" cy="307975"/>
          </a:xfrm>
          <a:prstGeom prst="rect">
            <a:avLst/>
          </a:prstGeom>
          <a:noFill/>
          <a:ln w="9525">
            <a:noFill/>
            <a:miter lim="800000"/>
            <a:headEnd/>
            <a:tailEnd/>
          </a:ln>
        </p:spPr>
        <p:txBody>
          <a:bodyPr wrap="none">
            <a:spAutoFit/>
          </a:bodyPr>
          <a:lstStyle/>
          <a:p>
            <a:r>
              <a:rPr lang="en-US" sz="1400">
                <a:solidFill>
                  <a:srgbClr val="000000"/>
                </a:solidFill>
              </a:rPr>
              <a:t>Signal in Nodes</a:t>
            </a:r>
          </a:p>
        </p:txBody>
      </p:sp>
      <p:grpSp>
        <p:nvGrpSpPr>
          <p:cNvPr id="128061" name="Gruppierung 23"/>
          <p:cNvGrpSpPr>
            <a:grpSpLocks/>
          </p:cNvGrpSpPr>
          <p:nvPr/>
        </p:nvGrpSpPr>
        <p:grpSpPr bwMode="auto">
          <a:xfrm>
            <a:off x="2838450" y="3125788"/>
            <a:ext cx="1584325" cy="576262"/>
            <a:chOff x="2699792" y="2636912"/>
            <a:chExt cx="1584176" cy="576064"/>
          </a:xfrm>
        </p:grpSpPr>
        <p:cxnSp>
          <p:nvCxnSpPr>
            <p:cNvPr id="127" name="Gerade Verbindung 126"/>
            <p:cNvCxnSpPr>
              <a:cxnSpLocks noChangeShapeType="1"/>
            </p:cNvCxnSpPr>
            <p:nvPr/>
          </p:nvCxnSpPr>
          <p:spPr bwMode="auto">
            <a:xfrm flipV="1">
              <a:off x="2771223" y="2636912"/>
              <a:ext cx="0" cy="576064"/>
            </a:xfrm>
            <a:prstGeom prst="line">
              <a:avLst/>
            </a:prstGeom>
            <a:noFill/>
            <a:ln w="25400">
              <a:solidFill>
                <a:srgbClr val="000000"/>
              </a:solidFill>
              <a:round/>
              <a:headEnd/>
              <a:tailEnd type="triangle" w="med" len="med"/>
            </a:ln>
            <a:effectLst>
              <a:outerShdw blurRad="63500" dist="20000" dir="5400000" rotWithShape="0">
                <a:srgbClr val="000000">
                  <a:alpha val="37999"/>
                </a:srgbClr>
              </a:outerShdw>
            </a:effectLst>
            <a:extLst/>
          </p:spPr>
        </p:cxnSp>
        <p:cxnSp>
          <p:nvCxnSpPr>
            <p:cNvPr id="128" name="Gerade Verbindung 127"/>
            <p:cNvCxnSpPr>
              <a:cxnSpLocks noChangeShapeType="1"/>
            </p:cNvCxnSpPr>
            <p:nvPr/>
          </p:nvCxnSpPr>
          <p:spPr bwMode="auto">
            <a:xfrm flipV="1">
              <a:off x="2699792" y="3141564"/>
              <a:ext cx="1584176" cy="7934"/>
            </a:xfrm>
            <a:prstGeom prst="line">
              <a:avLst/>
            </a:prstGeom>
            <a:noFill/>
            <a:ln w="25400">
              <a:solidFill>
                <a:srgbClr val="000000"/>
              </a:solidFill>
              <a:round/>
              <a:headEnd/>
              <a:tailEnd type="triangle" w="med" len="med"/>
            </a:ln>
            <a:effectLst>
              <a:outerShdw blurRad="63500" dist="20000" dir="5400000" rotWithShape="0">
                <a:srgbClr val="000000">
                  <a:alpha val="37999"/>
                </a:srgbClr>
              </a:outerShdw>
            </a:effectLst>
            <a:extLst/>
          </p:spPr>
        </p:cxnSp>
        <p:sp>
          <p:nvSpPr>
            <p:cNvPr id="128155" name="Kreuz 21"/>
            <p:cNvSpPr>
              <a:spLocks noChangeArrowheads="1"/>
            </p:cNvSpPr>
            <p:nvPr/>
          </p:nvSpPr>
          <p:spPr bwMode="auto">
            <a:xfrm>
              <a:off x="2771800" y="2924944"/>
              <a:ext cx="144016" cy="144016"/>
            </a:xfrm>
            <a:prstGeom prst="plus">
              <a:avLst>
                <a:gd name="adj" fmla="val 42995"/>
              </a:avLst>
            </a:prstGeom>
            <a:solidFill>
              <a:srgbClr val="FF6600"/>
            </a:solidFill>
            <a:ln w="9525">
              <a:solidFill>
                <a:schemeClr val="tx1"/>
              </a:solidFill>
              <a:round/>
              <a:headEnd/>
              <a:tailEnd/>
            </a:ln>
          </p:spPr>
          <p:txBody>
            <a:bodyPr/>
            <a:lstStyle/>
            <a:p>
              <a:pPr eaLnBrk="0" hangingPunct="0"/>
              <a:endParaRPr lang="en-US"/>
            </a:p>
          </p:txBody>
        </p:sp>
        <p:sp>
          <p:nvSpPr>
            <p:cNvPr id="128156" name="Kreuz 66"/>
            <p:cNvSpPr>
              <a:spLocks noChangeArrowheads="1"/>
            </p:cNvSpPr>
            <p:nvPr/>
          </p:nvSpPr>
          <p:spPr bwMode="auto">
            <a:xfrm>
              <a:off x="2881000" y="2852936"/>
              <a:ext cx="144016" cy="144016"/>
            </a:xfrm>
            <a:prstGeom prst="plus">
              <a:avLst>
                <a:gd name="adj" fmla="val 42995"/>
              </a:avLst>
            </a:prstGeom>
            <a:solidFill>
              <a:srgbClr val="FF6600"/>
            </a:solidFill>
            <a:ln w="9525">
              <a:solidFill>
                <a:schemeClr val="tx1"/>
              </a:solidFill>
              <a:round/>
              <a:headEnd/>
              <a:tailEnd/>
            </a:ln>
          </p:spPr>
          <p:txBody>
            <a:bodyPr/>
            <a:lstStyle/>
            <a:p>
              <a:pPr eaLnBrk="0" hangingPunct="0"/>
              <a:endParaRPr lang="en-US"/>
            </a:p>
          </p:txBody>
        </p:sp>
        <p:sp>
          <p:nvSpPr>
            <p:cNvPr id="128157" name="Kreuz 67"/>
            <p:cNvSpPr>
              <a:spLocks noChangeArrowheads="1"/>
            </p:cNvSpPr>
            <p:nvPr/>
          </p:nvSpPr>
          <p:spPr bwMode="auto">
            <a:xfrm>
              <a:off x="3007480" y="2924944"/>
              <a:ext cx="144016" cy="144016"/>
            </a:xfrm>
            <a:prstGeom prst="plus">
              <a:avLst>
                <a:gd name="adj" fmla="val 42995"/>
              </a:avLst>
            </a:prstGeom>
            <a:solidFill>
              <a:srgbClr val="FF6600"/>
            </a:solidFill>
            <a:ln w="9525">
              <a:solidFill>
                <a:schemeClr val="tx1"/>
              </a:solidFill>
              <a:round/>
              <a:headEnd/>
              <a:tailEnd/>
            </a:ln>
          </p:spPr>
          <p:txBody>
            <a:bodyPr/>
            <a:lstStyle/>
            <a:p>
              <a:pPr eaLnBrk="0" hangingPunct="0"/>
              <a:endParaRPr lang="en-US"/>
            </a:p>
          </p:txBody>
        </p:sp>
        <p:sp>
          <p:nvSpPr>
            <p:cNvPr id="128158" name="Kreuz 70"/>
            <p:cNvSpPr>
              <a:spLocks noChangeArrowheads="1"/>
            </p:cNvSpPr>
            <p:nvPr/>
          </p:nvSpPr>
          <p:spPr bwMode="auto">
            <a:xfrm>
              <a:off x="3159880" y="2996952"/>
              <a:ext cx="144016" cy="144016"/>
            </a:xfrm>
            <a:prstGeom prst="plus">
              <a:avLst>
                <a:gd name="adj" fmla="val 42995"/>
              </a:avLst>
            </a:prstGeom>
            <a:solidFill>
              <a:srgbClr val="FF6600"/>
            </a:solidFill>
            <a:ln w="9525">
              <a:solidFill>
                <a:schemeClr val="tx1"/>
              </a:solidFill>
              <a:round/>
              <a:headEnd/>
              <a:tailEnd/>
            </a:ln>
          </p:spPr>
          <p:txBody>
            <a:bodyPr/>
            <a:lstStyle/>
            <a:p>
              <a:pPr eaLnBrk="0" hangingPunct="0"/>
              <a:endParaRPr lang="en-US"/>
            </a:p>
          </p:txBody>
        </p:sp>
        <p:sp>
          <p:nvSpPr>
            <p:cNvPr id="128159" name="Kreuz 72"/>
            <p:cNvSpPr>
              <a:spLocks noChangeArrowheads="1"/>
            </p:cNvSpPr>
            <p:nvPr/>
          </p:nvSpPr>
          <p:spPr bwMode="auto">
            <a:xfrm>
              <a:off x="3295000" y="2924944"/>
              <a:ext cx="144016" cy="144016"/>
            </a:xfrm>
            <a:prstGeom prst="plus">
              <a:avLst>
                <a:gd name="adj" fmla="val 42995"/>
              </a:avLst>
            </a:prstGeom>
            <a:solidFill>
              <a:srgbClr val="FF6600"/>
            </a:solidFill>
            <a:ln w="9525">
              <a:solidFill>
                <a:schemeClr val="tx1"/>
              </a:solidFill>
              <a:round/>
              <a:headEnd/>
              <a:tailEnd/>
            </a:ln>
          </p:spPr>
          <p:txBody>
            <a:bodyPr/>
            <a:lstStyle/>
            <a:p>
              <a:pPr eaLnBrk="0" hangingPunct="0"/>
              <a:endParaRPr lang="en-US"/>
            </a:p>
          </p:txBody>
        </p:sp>
        <p:sp>
          <p:nvSpPr>
            <p:cNvPr id="128160" name="Kreuz 73"/>
            <p:cNvSpPr>
              <a:spLocks noChangeArrowheads="1"/>
            </p:cNvSpPr>
            <p:nvPr/>
          </p:nvSpPr>
          <p:spPr bwMode="auto">
            <a:xfrm>
              <a:off x="3447400" y="2852936"/>
              <a:ext cx="144016" cy="144016"/>
            </a:xfrm>
            <a:prstGeom prst="plus">
              <a:avLst>
                <a:gd name="adj" fmla="val 42995"/>
              </a:avLst>
            </a:prstGeom>
            <a:solidFill>
              <a:srgbClr val="FF6600"/>
            </a:solidFill>
            <a:ln w="9525">
              <a:solidFill>
                <a:schemeClr val="tx1"/>
              </a:solidFill>
              <a:round/>
              <a:headEnd/>
              <a:tailEnd/>
            </a:ln>
          </p:spPr>
          <p:txBody>
            <a:bodyPr/>
            <a:lstStyle/>
            <a:p>
              <a:pPr eaLnBrk="0" hangingPunct="0"/>
              <a:endParaRPr lang="en-US"/>
            </a:p>
          </p:txBody>
        </p:sp>
        <p:sp>
          <p:nvSpPr>
            <p:cNvPr id="128161" name="Kreuz 74"/>
            <p:cNvSpPr>
              <a:spLocks noChangeArrowheads="1"/>
            </p:cNvSpPr>
            <p:nvPr/>
          </p:nvSpPr>
          <p:spPr bwMode="auto">
            <a:xfrm>
              <a:off x="3563888" y="2780928"/>
              <a:ext cx="144016" cy="144016"/>
            </a:xfrm>
            <a:prstGeom prst="plus">
              <a:avLst>
                <a:gd name="adj" fmla="val 42995"/>
              </a:avLst>
            </a:prstGeom>
            <a:solidFill>
              <a:srgbClr val="FF6600"/>
            </a:solidFill>
            <a:ln w="9525">
              <a:solidFill>
                <a:schemeClr val="tx1"/>
              </a:solidFill>
              <a:round/>
              <a:headEnd/>
              <a:tailEnd/>
            </a:ln>
          </p:spPr>
          <p:txBody>
            <a:bodyPr/>
            <a:lstStyle/>
            <a:p>
              <a:pPr eaLnBrk="0" hangingPunct="0"/>
              <a:endParaRPr lang="en-US"/>
            </a:p>
          </p:txBody>
        </p:sp>
        <p:sp>
          <p:nvSpPr>
            <p:cNvPr id="128162" name="Kreuz 75"/>
            <p:cNvSpPr>
              <a:spLocks noChangeArrowheads="1"/>
            </p:cNvSpPr>
            <p:nvPr/>
          </p:nvSpPr>
          <p:spPr bwMode="auto">
            <a:xfrm>
              <a:off x="3699264" y="2708920"/>
              <a:ext cx="144016" cy="144016"/>
            </a:xfrm>
            <a:prstGeom prst="plus">
              <a:avLst>
                <a:gd name="adj" fmla="val 42995"/>
              </a:avLst>
            </a:prstGeom>
            <a:solidFill>
              <a:srgbClr val="FF6600"/>
            </a:solidFill>
            <a:ln w="9525">
              <a:solidFill>
                <a:schemeClr val="tx1"/>
              </a:solidFill>
              <a:round/>
              <a:headEnd/>
              <a:tailEnd/>
            </a:ln>
          </p:spPr>
          <p:txBody>
            <a:bodyPr/>
            <a:lstStyle/>
            <a:p>
              <a:pPr eaLnBrk="0" hangingPunct="0"/>
              <a:endParaRPr lang="en-US"/>
            </a:p>
          </p:txBody>
        </p:sp>
        <p:sp>
          <p:nvSpPr>
            <p:cNvPr id="128163" name="Kreuz 76"/>
            <p:cNvSpPr>
              <a:spLocks noChangeArrowheads="1"/>
            </p:cNvSpPr>
            <p:nvPr/>
          </p:nvSpPr>
          <p:spPr bwMode="auto">
            <a:xfrm>
              <a:off x="3851664" y="2780928"/>
              <a:ext cx="144016" cy="144016"/>
            </a:xfrm>
            <a:prstGeom prst="plus">
              <a:avLst>
                <a:gd name="adj" fmla="val 42995"/>
              </a:avLst>
            </a:prstGeom>
            <a:solidFill>
              <a:srgbClr val="FF6600"/>
            </a:solidFill>
            <a:ln w="9525">
              <a:solidFill>
                <a:schemeClr val="tx1"/>
              </a:solidFill>
              <a:round/>
              <a:headEnd/>
              <a:tailEnd/>
            </a:ln>
          </p:spPr>
          <p:txBody>
            <a:bodyPr/>
            <a:lstStyle/>
            <a:p>
              <a:pPr eaLnBrk="0" hangingPunct="0"/>
              <a:endParaRPr lang="en-US"/>
            </a:p>
          </p:txBody>
        </p:sp>
        <p:sp>
          <p:nvSpPr>
            <p:cNvPr id="128164" name="Kreuz 77"/>
            <p:cNvSpPr>
              <a:spLocks noChangeArrowheads="1"/>
            </p:cNvSpPr>
            <p:nvPr/>
          </p:nvSpPr>
          <p:spPr bwMode="auto">
            <a:xfrm>
              <a:off x="3986784" y="2852936"/>
              <a:ext cx="144016" cy="144016"/>
            </a:xfrm>
            <a:prstGeom prst="plus">
              <a:avLst>
                <a:gd name="adj" fmla="val 42995"/>
              </a:avLst>
            </a:prstGeom>
            <a:solidFill>
              <a:srgbClr val="FF6600"/>
            </a:solidFill>
            <a:ln w="9525">
              <a:solidFill>
                <a:schemeClr val="tx1"/>
              </a:solidFill>
              <a:round/>
              <a:headEnd/>
              <a:tailEnd/>
            </a:ln>
          </p:spPr>
          <p:txBody>
            <a:bodyPr/>
            <a:lstStyle/>
            <a:p>
              <a:pPr eaLnBrk="0" hangingPunct="0"/>
              <a:endParaRPr lang="en-US"/>
            </a:p>
          </p:txBody>
        </p:sp>
        <p:sp>
          <p:nvSpPr>
            <p:cNvPr id="128165" name="Kreuz 78"/>
            <p:cNvSpPr>
              <a:spLocks noChangeArrowheads="1"/>
            </p:cNvSpPr>
            <p:nvPr/>
          </p:nvSpPr>
          <p:spPr bwMode="auto">
            <a:xfrm>
              <a:off x="4076584" y="2941968"/>
              <a:ext cx="144016" cy="144016"/>
            </a:xfrm>
            <a:prstGeom prst="plus">
              <a:avLst>
                <a:gd name="adj" fmla="val 42995"/>
              </a:avLst>
            </a:prstGeom>
            <a:solidFill>
              <a:srgbClr val="FF6600"/>
            </a:solidFill>
            <a:ln w="9525">
              <a:solidFill>
                <a:schemeClr val="tx1"/>
              </a:solidFill>
              <a:round/>
              <a:headEnd/>
              <a:tailEnd/>
            </a:ln>
          </p:spPr>
          <p:txBody>
            <a:bodyPr/>
            <a:lstStyle/>
            <a:p>
              <a:pPr eaLnBrk="0" hangingPunct="0"/>
              <a:endParaRPr lang="en-US"/>
            </a:p>
          </p:txBody>
        </p:sp>
      </p:grpSp>
      <p:grpSp>
        <p:nvGrpSpPr>
          <p:cNvPr id="128062" name="Gruppierung 22"/>
          <p:cNvGrpSpPr>
            <a:grpSpLocks/>
          </p:cNvGrpSpPr>
          <p:nvPr/>
        </p:nvGrpSpPr>
        <p:grpSpPr bwMode="auto">
          <a:xfrm>
            <a:off x="2838450" y="3844925"/>
            <a:ext cx="1584325" cy="576263"/>
            <a:chOff x="2699792" y="3284984"/>
            <a:chExt cx="1584176" cy="576064"/>
          </a:xfrm>
        </p:grpSpPr>
        <p:cxnSp>
          <p:nvCxnSpPr>
            <p:cNvPr id="113" name="Gerade Verbindung 112"/>
            <p:cNvCxnSpPr>
              <a:cxnSpLocks noChangeShapeType="1"/>
            </p:cNvCxnSpPr>
            <p:nvPr/>
          </p:nvCxnSpPr>
          <p:spPr bwMode="auto">
            <a:xfrm flipV="1">
              <a:off x="2771223" y="3284984"/>
              <a:ext cx="0" cy="576064"/>
            </a:xfrm>
            <a:prstGeom prst="line">
              <a:avLst/>
            </a:prstGeom>
            <a:noFill/>
            <a:ln w="25400">
              <a:solidFill>
                <a:srgbClr val="000000"/>
              </a:solidFill>
              <a:round/>
              <a:headEnd/>
              <a:tailEnd type="triangle" w="med" len="med"/>
            </a:ln>
            <a:effectLst>
              <a:outerShdw blurRad="63500" dist="20000" dir="5400000" rotWithShape="0">
                <a:srgbClr val="000000">
                  <a:alpha val="37999"/>
                </a:srgbClr>
              </a:outerShdw>
            </a:effectLst>
            <a:extLst/>
          </p:spPr>
        </p:cxnSp>
        <p:cxnSp>
          <p:nvCxnSpPr>
            <p:cNvPr id="114" name="Gerade Verbindung 113"/>
            <p:cNvCxnSpPr>
              <a:cxnSpLocks noChangeShapeType="1"/>
            </p:cNvCxnSpPr>
            <p:nvPr/>
          </p:nvCxnSpPr>
          <p:spPr bwMode="auto">
            <a:xfrm flipV="1">
              <a:off x="2699792" y="3789635"/>
              <a:ext cx="1584176" cy="7935"/>
            </a:xfrm>
            <a:prstGeom prst="line">
              <a:avLst/>
            </a:prstGeom>
            <a:noFill/>
            <a:ln w="25400">
              <a:solidFill>
                <a:srgbClr val="000000"/>
              </a:solidFill>
              <a:round/>
              <a:headEnd/>
              <a:tailEnd type="triangle" w="med" len="med"/>
            </a:ln>
            <a:effectLst>
              <a:outerShdw blurRad="63500" dist="20000" dir="5400000" rotWithShape="0">
                <a:srgbClr val="000000">
                  <a:alpha val="37999"/>
                </a:srgbClr>
              </a:outerShdw>
            </a:effectLst>
            <a:extLst/>
          </p:spPr>
        </p:cxnSp>
        <p:sp>
          <p:nvSpPr>
            <p:cNvPr id="128141" name="Kreuz 79"/>
            <p:cNvSpPr>
              <a:spLocks noChangeArrowheads="1"/>
            </p:cNvSpPr>
            <p:nvPr/>
          </p:nvSpPr>
          <p:spPr bwMode="auto">
            <a:xfrm>
              <a:off x="2771800" y="3429000"/>
              <a:ext cx="144016" cy="144016"/>
            </a:xfrm>
            <a:prstGeom prst="plus">
              <a:avLst>
                <a:gd name="adj" fmla="val 42995"/>
              </a:avLst>
            </a:prstGeom>
            <a:solidFill>
              <a:srgbClr val="008000"/>
            </a:solidFill>
            <a:ln w="9525">
              <a:solidFill>
                <a:schemeClr val="tx1"/>
              </a:solidFill>
              <a:round/>
              <a:headEnd/>
              <a:tailEnd/>
            </a:ln>
          </p:spPr>
          <p:txBody>
            <a:bodyPr/>
            <a:lstStyle/>
            <a:p>
              <a:pPr eaLnBrk="0" hangingPunct="0"/>
              <a:endParaRPr lang="en-US"/>
            </a:p>
          </p:txBody>
        </p:sp>
        <p:sp>
          <p:nvSpPr>
            <p:cNvPr id="128142" name="Kreuz 81"/>
            <p:cNvSpPr>
              <a:spLocks noChangeArrowheads="1"/>
            </p:cNvSpPr>
            <p:nvPr/>
          </p:nvSpPr>
          <p:spPr bwMode="auto">
            <a:xfrm>
              <a:off x="2881000" y="3501008"/>
              <a:ext cx="144016" cy="144016"/>
            </a:xfrm>
            <a:prstGeom prst="plus">
              <a:avLst>
                <a:gd name="adj" fmla="val 42995"/>
              </a:avLst>
            </a:prstGeom>
            <a:solidFill>
              <a:srgbClr val="008000"/>
            </a:solidFill>
            <a:ln w="9525">
              <a:solidFill>
                <a:schemeClr val="tx1"/>
              </a:solidFill>
              <a:round/>
              <a:headEnd/>
              <a:tailEnd/>
            </a:ln>
          </p:spPr>
          <p:txBody>
            <a:bodyPr/>
            <a:lstStyle/>
            <a:p>
              <a:pPr eaLnBrk="0" hangingPunct="0"/>
              <a:endParaRPr lang="en-US"/>
            </a:p>
          </p:txBody>
        </p:sp>
        <p:sp>
          <p:nvSpPr>
            <p:cNvPr id="128143" name="Kreuz 82"/>
            <p:cNvSpPr>
              <a:spLocks noChangeArrowheads="1"/>
            </p:cNvSpPr>
            <p:nvPr/>
          </p:nvSpPr>
          <p:spPr bwMode="auto">
            <a:xfrm>
              <a:off x="3007480" y="3573016"/>
              <a:ext cx="144016" cy="144016"/>
            </a:xfrm>
            <a:prstGeom prst="plus">
              <a:avLst>
                <a:gd name="adj" fmla="val 42995"/>
              </a:avLst>
            </a:prstGeom>
            <a:solidFill>
              <a:srgbClr val="008000"/>
            </a:solidFill>
            <a:ln w="9525">
              <a:solidFill>
                <a:schemeClr val="tx1"/>
              </a:solidFill>
              <a:round/>
              <a:headEnd/>
              <a:tailEnd/>
            </a:ln>
          </p:spPr>
          <p:txBody>
            <a:bodyPr/>
            <a:lstStyle/>
            <a:p>
              <a:pPr eaLnBrk="0" hangingPunct="0"/>
              <a:endParaRPr lang="en-US"/>
            </a:p>
          </p:txBody>
        </p:sp>
        <p:sp>
          <p:nvSpPr>
            <p:cNvPr id="128144" name="Kreuz 83"/>
            <p:cNvSpPr>
              <a:spLocks noChangeArrowheads="1"/>
            </p:cNvSpPr>
            <p:nvPr/>
          </p:nvSpPr>
          <p:spPr bwMode="auto">
            <a:xfrm>
              <a:off x="3131840" y="3501008"/>
              <a:ext cx="144016" cy="144016"/>
            </a:xfrm>
            <a:prstGeom prst="plus">
              <a:avLst>
                <a:gd name="adj" fmla="val 42995"/>
              </a:avLst>
            </a:prstGeom>
            <a:solidFill>
              <a:srgbClr val="008000"/>
            </a:solidFill>
            <a:ln w="9525">
              <a:solidFill>
                <a:schemeClr val="tx1"/>
              </a:solidFill>
              <a:round/>
              <a:headEnd/>
              <a:tailEnd/>
            </a:ln>
          </p:spPr>
          <p:txBody>
            <a:bodyPr/>
            <a:lstStyle/>
            <a:p>
              <a:pPr eaLnBrk="0" hangingPunct="0"/>
              <a:endParaRPr lang="en-US"/>
            </a:p>
          </p:txBody>
        </p:sp>
        <p:sp>
          <p:nvSpPr>
            <p:cNvPr id="128145" name="Kreuz 84"/>
            <p:cNvSpPr>
              <a:spLocks noChangeArrowheads="1"/>
            </p:cNvSpPr>
            <p:nvPr/>
          </p:nvSpPr>
          <p:spPr bwMode="auto">
            <a:xfrm>
              <a:off x="3275856" y="3356992"/>
              <a:ext cx="144016" cy="144016"/>
            </a:xfrm>
            <a:prstGeom prst="plus">
              <a:avLst>
                <a:gd name="adj" fmla="val 42995"/>
              </a:avLst>
            </a:prstGeom>
            <a:solidFill>
              <a:srgbClr val="008000"/>
            </a:solidFill>
            <a:ln w="9525">
              <a:solidFill>
                <a:schemeClr val="tx1"/>
              </a:solidFill>
              <a:round/>
              <a:headEnd/>
              <a:tailEnd/>
            </a:ln>
          </p:spPr>
          <p:txBody>
            <a:bodyPr/>
            <a:lstStyle/>
            <a:p>
              <a:pPr eaLnBrk="0" hangingPunct="0"/>
              <a:endParaRPr lang="en-US"/>
            </a:p>
          </p:txBody>
        </p:sp>
        <p:sp>
          <p:nvSpPr>
            <p:cNvPr id="128146" name="Kreuz 85"/>
            <p:cNvSpPr>
              <a:spLocks noChangeArrowheads="1"/>
            </p:cNvSpPr>
            <p:nvPr/>
          </p:nvSpPr>
          <p:spPr bwMode="auto">
            <a:xfrm>
              <a:off x="3419872" y="3284984"/>
              <a:ext cx="144016" cy="144016"/>
            </a:xfrm>
            <a:prstGeom prst="plus">
              <a:avLst>
                <a:gd name="adj" fmla="val 42995"/>
              </a:avLst>
            </a:prstGeom>
            <a:solidFill>
              <a:srgbClr val="008000"/>
            </a:solidFill>
            <a:ln w="9525">
              <a:solidFill>
                <a:schemeClr val="tx1"/>
              </a:solidFill>
              <a:round/>
              <a:headEnd/>
              <a:tailEnd/>
            </a:ln>
          </p:spPr>
          <p:txBody>
            <a:bodyPr/>
            <a:lstStyle/>
            <a:p>
              <a:pPr eaLnBrk="0" hangingPunct="0"/>
              <a:endParaRPr lang="en-US"/>
            </a:p>
          </p:txBody>
        </p:sp>
        <p:sp>
          <p:nvSpPr>
            <p:cNvPr id="128147" name="Kreuz 86"/>
            <p:cNvSpPr>
              <a:spLocks noChangeArrowheads="1"/>
            </p:cNvSpPr>
            <p:nvPr/>
          </p:nvSpPr>
          <p:spPr bwMode="auto">
            <a:xfrm>
              <a:off x="3563888" y="3429000"/>
              <a:ext cx="144016" cy="144016"/>
            </a:xfrm>
            <a:prstGeom prst="plus">
              <a:avLst>
                <a:gd name="adj" fmla="val 42995"/>
              </a:avLst>
            </a:prstGeom>
            <a:solidFill>
              <a:srgbClr val="008000"/>
            </a:solidFill>
            <a:ln w="9525">
              <a:solidFill>
                <a:schemeClr val="tx1"/>
              </a:solidFill>
              <a:round/>
              <a:headEnd/>
              <a:tailEnd/>
            </a:ln>
          </p:spPr>
          <p:txBody>
            <a:bodyPr/>
            <a:lstStyle/>
            <a:p>
              <a:pPr eaLnBrk="0" hangingPunct="0"/>
              <a:endParaRPr lang="en-US"/>
            </a:p>
          </p:txBody>
        </p:sp>
        <p:sp>
          <p:nvSpPr>
            <p:cNvPr id="128148" name="Kreuz 87"/>
            <p:cNvSpPr>
              <a:spLocks noChangeArrowheads="1"/>
            </p:cNvSpPr>
            <p:nvPr/>
          </p:nvSpPr>
          <p:spPr bwMode="auto">
            <a:xfrm>
              <a:off x="3653176" y="3573016"/>
              <a:ext cx="144016" cy="144016"/>
            </a:xfrm>
            <a:prstGeom prst="plus">
              <a:avLst>
                <a:gd name="adj" fmla="val 42995"/>
              </a:avLst>
            </a:prstGeom>
            <a:solidFill>
              <a:srgbClr val="008000"/>
            </a:solidFill>
            <a:ln w="9525">
              <a:solidFill>
                <a:schemeClr val="tx1"/>
              </a:solidFill>
              <a:round/>
              <a:headEnd/>
              <a:tailEnd/>
            </a:ln>
          </p:spPr>
          <p:txBody>
            <a:bodyPr/>
            <a:lstStyle/>
            <a:p>
              <a:pPr eaLnBrk="0" hangingPunct="0"/>
              <a:endParaRPr lang="en-US"/>
            </a:p>
          </p:txBody>
        </p:sp>
        <p:sp>
          <p:nvSpPr>
            <p:cNvPr id="128149" name="Kreuz 88"/>
            <p:cNvSpPr>
              <a:spLocks noChangeArrowheads="1"/>
            </p:cNvSpPr>
            <p:nvPr/>
          </p:nvSpPr>
          <p:spPr bwMode="auto">
            <a:xfrm>
              <a:off x="3779912" y="3501008"/>
              <a:ext cx="144016" cy="144016"/>
            </a:xfrm>
            <a:prstGeom prst="plus">
              <a:avLst>
                <a:gd name="adj" fmla="val 42995"/>
              </a:avLst>
            </a:prstGeom>
            <a:solidFill>
              <a:srgbClr val="008000"/>
            </a:solidFill>
            <a:ln w="9525">
              <a:solidFill>
                <a:schemeClr val="tx1"/>
              </a:solidFill>
              <a:round/>
              <a:headEnd/>
              <a:tailEnd/>
            </a:ln>
          </p:spPr>
          <p:txBody>
            <a:bodyPr/>
            <a:lstStyle/>
            <a:p>
              <a:pPr eaLnBrk="0" hangingPunct="0"/>
              <a:endParaRPr lang="en-US"/>
            </a:p>
          </p:txBody>
        </p:sp>
        <p:sp>
          <p:nvSpPr>
            <p:cNvPr id="128150" name="Kreuz 89"/>
            <p:cNvSpPr>
              <a:spLocks noChangeArrowheads="1"/>
            </p:cNvSpPr>
            <p:nvPr/>
          </p:nvSpPr>
          <p:spPr bwMode="auto">
            <a:xfrm>
              <a:off x="3851920" y="3356992"/>
              <a:ext cx="144016" cy="144016"/>
            </a:xfrm>
            <a:prstGeom prst="plus">
              <a:avLst>
                <a:gd name="adj" fmla="val 42995"/>
              </a:avLst>
            </a:prstGeom>
            <a:solidFill>
              <a:srgbClr val="008000"/>
            </a:solidFill>
            <a:ln w="9525">
              <a:solidFill>
                <a:schemeClr val="tx1"/>
              </a:solidFill>
              <a:round/>
              <a:headEnd/>
              <a:tailEnd/>
            </a:ln>
          </p:spPr>
          <p:txBody>
            <a:bodyPr/>
            <a:lstStyle/>
            <a:p>
              <a:pPr eaLnBrk="0" hangingPunct="0"/>
              <a:endParaRPr lang="en-US"/>
            </a:p>
          </p:txBody>
        </p:sp>
        <p:sp>
          <p:nvSpPr>
            <p:cNvPr id="128151" name="Kreuz 90"/>
            <p:cNvSpPr>
              <a:spLocks noChangeArrowheads="1"/>
            </p:cNvSpPr>
            <p:nvPr/>
          </p:nvSpPr>
          <p:spPr bwMode="auto">
            <a:xfrm>
              <a:off x="3995936" y="3284984"/>
              <a:ext cx="144016" cy="144016"/>
            </a:xfrm>
            <a:prstGeom prst="plus">
              <a:avLst>
                <a:gd name="adj" fmla="val 42995"/>
              </a:avLst>
            </a:prstGeom>
            <a:solidFill>
              <a:srgbClr val="008000"/>
            </a:solidFill>
            <a:ln w="9525">
              <a:solidFill>
                <a:schemeClr val="tx1"/>
              </a:solidFill>
              <a:round/>
              <a:headEnd/>
              <a:tailEnd/>
            </a:ln>
          </p:spPr>
          <p:txBody>
            <a:bodyPr/>
            <a:lstStyle/>
            <a:p>
              <a:pPr eaLnBrk="0" hangingPunct="0"/>
              <a:endParaRPr lang="en-US"/>
            </a:p>
          </p:txBody>
        </p:sp>
        <p:sp>
          <p:nvSpPr>
            <p:cNvPr id="128152" name="Kreuz 91"/>
            <p:cNvSpPr>
              <a:spLocks noChangeArrowheads="1"/>
            </p:cNvSpPr>
            <p:nvPr/>
          </p:nvSpPr>
          <p:spPr bwMode="auto">
            <a:xfrm>
              <a:off x="4067944" y="3429000"/>
              <a:ext cx="144016" cy="144016"/>
            </a:xfrm>
            <a:prstGeom prst="plus">
              <a:avLst>
                <a:gd name="adj" fmla="val 42995"/>
              </a:avLst>
            </a:prstGeom>
            <a:solidFill>
              <a:srgbClr val="008000"/>
            </a:solidFill>
            <a:ln w="9525">
              <a:solidFill>
                <a:schemeClr val="tx1"/>
              </a:solidFill>
              <a:round/>
              <a:headEnd/>
              <a:tailEnd/>
            </a:ln>
          </p:spPr>
          <p:txBody>
            <a:bodyPr/>
            <a:lstStyle/>
            <a:p>
              <a:pPr eaLnBrk="0" hangingPunct="0"/>
              <a:endParaRPr lang="en-US"/>
            </a:p>
          </p:txBody>
        </p:sp>
      </p:grpSp>
      <p:cxnSp>
        <p:nvCxnSpPr>
          <p:cNvPr id="66" name="Gerade Verbindung 65"/>
          <p:cNvCxnSpPr>
            <a:cxnSpLocks noChangeShapeType="1"/>
          </p:cNvCxnSpPr>
          <p:nvPr/>
        </p:nvCxnSpPr>
        <p:spPr bwMode="auto">
          <a:xfrm flipV="1">
            <a:off x="3035300" y="5545138"/>
            <a:ext cx="158750" cy="403225"/>
          </a:xfrm>
          <a:prstGeom prst="line">
            <a:avLst/>
          </a:prstGeom>
          <a:noFill/>
          <a:ln w="25400">
            <a:solidFill>
              <a:srgbClr val="000000"/>
            </a:solidFill>
            <a:round/>
            <a:headEnd/>
            <a:tailEnd/>
          </a:ln>
          <a:effectLst>
            <a:outerShdw blurRad="63500" dist="20000" dir="5400000" rotWithShape="0">
              <a:srgbClr val="000000">
                <a:alpha val="37999"/>
              </a:srgbClr>
            </a:outerShdw>
          </a:effectLst>
          <a:extLst/>
        </p:spPr>
      </p:cxnSp>
      <p:pic>
        <p:nvPicPr>
          <p:cNvPr id="128064" name="Picture 4" descr="15O_PET_Base_R"/>
          <p:cNvPicPr>
            <a:picLocks noChangeAspect="1" noChangeArrowheads="1"/>
          </p:cNvPicPr>
          <p:nvPr/>
        </p:nvPicPr>
        <p:blipFill>
          <a:blip r:embed="rId5"/>
          <a:srcRect r="11482"/>
          <a:stretch>
            <a:fillRect/>
          </a:stretch>
        </p:blipFill>
        <p:spPr bwMode="auto">
          <a:xfrm>
            <a:off x="573088" y="2852738"/>
            <a:ext cx="1593850" cy="1800225"/>
          </a:xfrm>
          <a:prstGeom prst="rect">
            <a:avLst/>
          </a:prstGeom>
          <a:noFill/>
          <a:ln w="9525">
            <a:noFill/>
            <a:miter lim="800000"/>
            <a:headEnd/>
            <a:tailEnd/>
          </a:ln>
        </p:spPr>
      </p:pic>
      <p:sp>
        <p:nvSpPr>
          <p:cNvPr id="128065" name="Textfeld 67"/>
          <p:cNvSpPr txBox="1">
            <a:spLocks noChangeArrowheads="1"/>
          </p:cNvSpPr>
          <p:nvPr/>
        </p:nvSpPr>
        <p:spPr bwMode="auto">
          <a:xfrm>
            <a:off x="666750" y="2563813"/>
            <a:ext cx="1601788" cy="307975"/>
          </a:xfrm>
          <a:prstGeom prst="rect">
            <a:avLst/>
          </a:prstGeom>
          <a:noFill/>
          <a:ln w="9525">
            <a:noFill/>
            <a:miter lim="800000"/>
            <a:headEnd/>
            <a:tailEnd/>
          </a:ln>
        </p:spPr>
        <p:txBody>
          <a:bodyPr wrap="none">
            <a:spAutoFit/>
          </a:bodyPr>
          <a:lstStyle/>
          <a:p>
            <a:r>
              <a:rPr lang="en-US" sz="1400">
                <a:solidFill>
                  <a:srgbClr val="000000"/>
                </a:solidFill>
              </a:rPr>
              <a:t>Correlation Matrix</a:t>
            </a:r>
          </a:p>
        </p:txBody>
      </p:sp>
      <p:sp>
        <p:nvSpPr>
          <p:cNvPr id="128066" name="Textfeld 68"/>
          <p:cNvSpPr txBox="1">
            <a:spLocks noChangeArrowheads="1"/>
          </p:cNvSpPr>
          <p:nvPr/>
        </p:nvSpPr>
        <p:spPr bwMode="auto">
          <a:xfrm>
            <a:off x="2339975" y="788988"/>
            <a:ext cx="2500313" cy="307975"/>
          </a:xfrm>
          <a:prstGeom prst="rect">
            <a:avLst/>
          </a:prstGeom>
          <a:noFill/>
          <a:ln w="9525">
            <a:noFill/>
            <a:miter lim="800000"/>
            <a:headEnd/>
            <a:tailEnd/>
          </a:ln>
        </p:spPr>
        <p:txBody>
          <a:bodyPr wrap="none">
            <a:spAutoFit/>
          </a:bodyPr>
          <a:lstStyle/>
          <a:p>
            <a:r>
              <a:rPr lang="en-US" sz="1400">
                <a:solidFill>
                  <a:srgbClr val="000000"/>
                </a:solidFill>
              </a:rPr>
              <a:t>Selection of Regions / Nodes</a:t>
            </a:r>
          </a:p>
        </p:txBody>
      </p:sp>
      <p:sp>
        <p:nvSpPr>
          <p:cNvPr id="128067" name="Textfeld 69"/>
          <p:cNvSpPr txBox="1">
            <a:spLocks noChangeArrowheads="1"/>
          </p:cNvSpPr>
          <p:nvPr/>
        </p:nvSpPr>
        <p:spPr bwMode="auto">
          <a:xfrm>
            <a:off x="611188" y="788988"/>
            <a:ext cx="1624012" cy="304800"/>
          </a:xfrm>
          <a:prstGeom prst="rect">
            <a:avLst/>
          </a:prstGeom>
          <a:noFill/>
          <a:ln w="9525">
            <a:noFill/>
            <a:miter lim="800000"/>
            <a:headEnd/>
            <a:tailEnd/>
          </a:ln>
        </p:spPr>
        <p:txBody>
          <a:bodyPr wrap="none">
            <a:spAutoFit/>
          </a:bodyPr>
          <a:lstStyle/>
          <a:p>
            <a:r>
              <a:rPr lang="en-US" sz="1400">
                <a:solidFill>
                  <a:srgbClr val="000000"/>
                </a:solidFill>
              </a:rPr>
              <a:t>MR and PET Data</a:t>
            </a:r>
          </a:p>
        </p:txBody>
      </p:sp>
      <p:pic>
        <p:nvPicPr>
          <p:cNvPr id="128068" name="Picture 5" descr="15O_PET_Base_R2"/>
          <p:cNvPicPr>
            <a:picLocks noChangeAspect="1" noChangeArrowheads="1"/>
          </p:cNvPicPr>
          <p:nvPr/>
        </p:nvPicPr>
        <p:blipFill>
          <a:blip r:embed="rId6"/>
          <a:srcRect r="11163"/>
          <a:stretch>
            <a:fillRect/>
          </a:stretch>
        </p:blipFill>
        <p:spPr bwMode="auto">
          <a:xfrm>
            <a:off x="576263" y="4940300"/>
            <a:ext cx="1598612" cy="1800225"/>
          </a:xfrm>
          <a:prstGeom prst="rect">
            <a:avLst/>
          </a:prstGeom>
          <a:noFill/>
          <a:ln w="9525">
            <a:noFill/>
            <a:miter lim="800000"/>
            <a:headEnd/>
            <a:tailEnd/>
          </a:ln>
        </p:spPr>
      </p:pic>
      <p:sp>
        <p:nvSpPr>
          <p:cNvPr id="128069" name="Textfeld 72"/>
          <p:cNvSpPr txBox="1">
            <a:spLocks noChangeArrowheads="1"/>
          </p:cNvSpPr>
          <p:nvPr/>
        </p:nvSpPr>
        <p:spPr bwMode="auto">
          <a:xfrm>
            <a:off x="950913" y="4724400"/>
            <a:ext cx="914400" cy="304800"/>
          </a:xfrm>
          <a:prstGeom prst="rect">
            <a:avLst/>
          </a:prstGeom>
          <a:noFill/>
          <a:ln w="9525">
            <a:noFill/>
            <a:miter lim="800000"/>
            <a:headEnd/>
            <a:tailEnd/>
          </a:ln>
        </p:spPr>
        <p:txBody>
          <a:bodyPr wrap="none">
            <a:spAutoFit/>
          </a:bodyPr>
          <a:lstStyle/>
          <a:p>
            <a:r>
              <a:rPr lang="en-US" sz="1400">
                <a:solidFill>
                  <a:srgbClr val="000000"/>
                </a:solidFill>
              </a:rPr>
              <a:t>Selection</a:t>
            </a:r>
          </a:p>
        </p:txBody>
      </p:sp>
      <p:sp>
        <p:nvSpPr>
          <p:cNvPr id="74" name="Oval 73"/>
          <p:cNvSpPr/>
          <p:nvPr/>
        </p:nvSpPr>
        <p:spPr bwMode="auto">
          <a:xfrm>
            <a:off x="2928938" y="5517133"/>
            <a:ext cx="144462" cy="144463"/>
          </a:xfrm>
          <a:prstGeom prst="ellipse">
            <a:avLst/>
          </a:prstGeom>
          <a:gradFill flip="none" rotWithShape="1">
            <a:gsLst>
              <a:gs pos="0">
                <a:srgbClr val="FF0000">
                  <a:alpha val="20000"/>
                </a:srgbClr>
              </a:gs>
              <a:gs pos="100000">
                <a:srgbClr val="FF0000"/>
              </a:gs>
            </a:gsLst>
            <a:path path="circle">
              <a:fillToRect l="50000" t="50000" r="50000" b="50000"/>
            </a:path>
            <a:tileRect/>
          </a:gradFill>
          <a:ln w="9525" cap="flat" cmpd="sng" algn="ctr">
            <a:solidFill>
              <a:schemeClr val="tx1"/>
            </a:solidFill>
            <a:prstDash val="solid"/>
            <a:round/>
            <a:headEnd type="none" w="med" len="med"/>
            <a:tailEnd type="none" w="med" len="med"/>
          </a:ln>
          <a:effectLst/>
        </p:spPr>
        <p:txBody>
          <a:bodyPr/>
          <a:lstStyle/>
          <a:p>
            <a:pPr eaLnBrk="0" hangingPunct="0">
              <a:defRPr/>
            </a:pPr>
            <a:endParaRPr lang="en-US">
              <a:ea typeface="ＭＳ Ｐゴシック" charset="-128"/>
            </a:endParaRPr>
          </a:p>
        </p:txBody>
      </p:sp>
      <p:sp>
        <p:nvSpPr>
          <p:cNvPr id="75" name="Oval 74"/>
          <p:cNvSpPr/>
          <p:nvPr/>
        </p:nvSpPr>
        <p:spPr bwMode="auto">
          <a:xfrm>
            <a:off x="3779912" y="5373216"/>
            <a:ext cx="173037" cy="173038"/>
          </a:xfrm>
          <a:prstGeom prst="ellipse">
            <a:avLst/>
          </a:prstGeom>
          <a:gradFill flip="none" rotWithShape="1">
            <a:gsLst>
              <a:gs pos="0">
                <a:srgbClr val="008000">
                  <a:alpha val="20000"/>
                </a:srgbClr>
              </a:gs>
              <a:gs pos="100000">
                <a:srgbClr val="008000"/>
              </a:gs>
            </a:gsLst>
            <a:path path="circle">
              <a:fillToRect l="50000" t="50000" r="50000" b="50000"/>
            </a:path>
            <a:tileRect/>
          </a:gradFill>
          <a:ln w="9525" cap="flat" cmpd="sng" algn="ctr">
            <a:solidFill>
              <a:schemeClr val="tx1"/>
            </a:solidFill>
            <a:prstDash val="solid"/>
            <a:round/>
            <a:headEnd type="none" w="med" len="med"/>
            <a:tailEnd type="none" w="med" len="med"/>
          </a:ln>
          <a:effectLst/>
        </p:spPr>
        <p:txBody>
          <a:bodyPr/>
          <a:lstStyle/>
          <a:p>
            <a:pPr eaLnBrk="0" hangingPunct="0">
              <a:defRPr/>
            </a:pPr>
            <a:endParaRPr lang="en-US">
              <a:ea typeface="ＭＳ Ｐゴシック" charset="-128"/>
            </a:endParaRPr>
          </a:p>
        </p:txBody>
      </p:sp>
      <p:sp>
        <p:nvSpPr>
          <p:cNvPr id="76" name="Oval 75"/>
          <p:cNvSpPr/>
          <p:nvPr/>
        </p:nvSpPr>
        <p:spPr bwMode="auto">
          <a:xfrm>
            <a:off x="2890838" y="5877496"/>
            <a:ext cx="146050" cy="144463"/>
          </a:xfrm>
          <a:prstGeom prst="ellipse">
            <a:avLst/>
          </a:prstGeom>
          <a:gradFill flip="none" rotWithShape="1">
            <a:gsLst>
              <a:gs pos="0">
                <a:srgbClr val="21549E">
                  <a:alpha val="20000"/>
                </a:srgbClr>
              </a:gs>
              <a:gs pos="100000">
                <a:srgbClr val="21549E"/>
              </a:gs>
            </a:gsLst>
            <a:path path="circle">
              <a:fillToRect l="50000" t="50000" r="50000" b="50000"/>
            </a:path>
            <a:tileRect/>
          </a:gradFill>
          <a:ln w="9525" cap="flat" cmpd="sng" algn="ctr">
            <a:solidFill>
              <a:schemeClr val="tx1"/>
            </a:solidFill>
            <a:prstDash val="solid"/>
            <a:round/>
            <a:headEnd type="none" w="med" len="med"/>
            <a:tailEnd type="none" w="med" len="med"/>
          </a:ln>
          <a:effectLst/>
        </p:spPr>
        <p:txBody>
          <a:bodyPr/>
          <a:lstStyle/>
          <a:p>
            <a:pPr eaLnBrk="0" hangingPunct="0">
              <a:defRPr/>
            </a:pPr>
            <a:endParaRPr lang="en-US">
              <a:ea typeface="ＭＳ Ｐゴシック" charset="-128"/>
            </a:endParaRPr>
          </a:p>
        </p:txBody>
      </p:sp>
      <p:sp>
        <p:nvSpPr>
          <p:cNvPr id="128079" name="Textfeld 76"/>
          <p:cNvSpPr txBox="1">
            <a:spLocks noChangeArrowheads="1"/>
          </p:cNvSpPr>
          <p:nvPr/>
        </p:nvSpPr>
        <p:spPr bwMode="auto">
          <a:xfrm>
            <a:off x="2260600" y="6237288"/>
            <a:ext cx="633413" cy="277812"/>
          </a:xfrm>
          <a:prstGeom prst="rect">
            <a:avLst/>
          </a:prstGeom>
          <a:noFill/>
          <a:ln w="9525">
            <a:noFill/>
            <a:miter lim="800000"/>
            <a:headEnd/>
            <a:tailEnd/>
          </a:ln>
        </p:spPr>
        <p:txBody>
          <a:bodyPr wrap="none">
            <a:spAutoFit/>
          </a:bodyPr>
          <a:lstStyle/>
          <a:p>
            <a:r>
              <a:rPr lang="en-US" sz="1200">
                <a:solidFill>
                  <a:srgbClr val="000000"/>
                </a:solidFill>
              </a:rPr>
              <a:t>Nodes</a:t>
            </a:r>
          </a:p>
        </p:txBody>
      </p:sp>
      <p:sp>
        <p:nvSpPr>
          <p:cNvPr id="128080" name="Textfeld 77"/>
          <p:cNvSpPr txBox="1">
            <a:spLocks noChangeArrowheads="1"/>
          </p:cNvSpPr>
          <p:nvPr/>
        </p:nvSpPr>
        <p:spPr bwMode="auto">
          <a:xfrm>
            <a:off x="2295525" y="4876800"/>
            <a:ext cx="963613" cy="277813"/>
          </a:xfrm>
          <a:prstGeom prst="rect">
            <a:avLst/>
          </a:prstGeom>
          <a:noFill/>
          <a:ln w="9525">
            <a:noFill/>
            <a:miter lim="800000"/>
            <a:headEnd/>
            <a:tailEnd/>
          </a:ln>
        </p:spPr>
        <p:txBody>
          <a:bodyPr wrap="none">
            <a:spAutoFit/>
          </a:bodyPr>
          <a:lstStyle/>
          <a:p>
            <a:r>
              <a:rPr lang="en-US" sz="1200">
                <a:solidFill>
                  <a:srgbClr val="000000"/>
                </a:solidFill>
              </a:rPr>
              <a:t>Connection</a:t>
            </a:r>
          </a:p>
        </p:txBody>
      </p:sp>
      <p:cxnSp>
        <p:nvCxnSpPr>
          <p:cNvPr id="79" name="Gerade Verbindung 78"/>
          <p:cNvCxnSpPr>
            <a:cxnSpLocks noChangeShapeType="1"/>
            <a:stCxn id="128080" idx="2"/>
          </p:cNvCxnSpPr>
          <p:nvPr/>
        </p:nvCxnSpPr>
        <p:spPr bwMode="auto">
          <a:xfrm flipH="1">
            <a:off x="1992313" y="5154613"/>
            <a:ext cx="784225" cy="1211262"/>
          </a:xfrm>
          <a:prstGeom prst="line">
            <a:avLst/>
          </a:prstGeom>
          <a:noFill/>
          <a:ln w="25400">
            <a:solidFill>
              <a:srgbClr val="000000"/>
            </a:solidFill>
            <a:round/>
            <a:headEnd/>
            <a:tailEnd type="triangle" w="med" len="med"/>
          </a:ln>
          <a:effectLst>
            <a:outerShdw blurRad="63500" dist="20000" dir="5400000" rotWithShape="0">
              <a:srgbClr val="000000">
                <a:alpha val="37999"/>
              </a:srgbClr>
            </a:outerShdw>
          </a:effectLst>
          <a:extLst/>
        </p:spPr>
      </p:cxnSp>
      <p:cxnSp>
        <p:nvCxnSpPr>
          <p:cNvPr id="80" name="Gerade Verbindung 79"/>
          <p:cNvCxnSpPr>
            <a:cxnSpLocks noChangeShapeType="1"/>
            <a:stCxn id="128080" idx="2"/>
          </p:cNvCxnSpPr>
          <p:nvPr/>
        </p:nvCxnSpPr>
        <p:spPr bwMode="auto">
          <a:xfrm flipH="1">
            <a:off x="1990725" y="5154613"/>
            <a:ext cx="785813" cy="1016000"/>
          </a:xfrm>
          <a:prstGeom prst="line">
            <a:avLst/>
          </a:prstGeom>
          <a:noFill/>
          <a:ln w="25400">
            <a:solidFill>
              <a:srgbClr val="000000"/>
            </a:solidFill>
            <a:round/>
            <a:headEnd/>
            <a:tailEnd type="triangle" w="med" len="med"/>
          </a:ln>
          <a:effectLst>
            <a:outerShdw blurRad="63500" dist="20000" dir="5400000" rotWithShape="0">
              <a:srgbClr val="000000">
                <a:alpha val="37999"/>
              </a:srgbClr>
            </a:outerShdw>
          </a:effectLst>
          <a:extLst/>
        </p:spPr>
      </p:cxnSp>
      <p:cxnSp>
        <p:nvCxnSpPr>
          <p:cNvPr id="81" name="Gerade Verbindung 80"/>
          <p:cNvCxnSpPr>
            <a:cxnSpLocks noChangeShapeType="1"/>
            <a:stCxn id="128080" idx="2"/>
          </p:cNvCxnSpPr>
          <p:nvPr/>
        </p:nvCxnSpPr>
        <p:spPr bwMode="auto">
          <a:xfrm flipH="1">
            <a:off x="1990725" y="5154613"/>
            <a:ext cx="785813" cy="727075"/>
          </a:xfrm>
          <a:prstGeom prst="line">
            <a:avLst/>
          </a:prstGeom>
          <a:noFill/>
          <a:ln w="25400">
            <a:solidFill>
              <a:srgbClr val="000000"/>
            </a:solidFill>
            <a:round/>
            <a:headEnd/>
            <a:tailEnd type="triangle" w="med" len="med"/>
          </a:ln>
          <a:effectLst>
            <a:outerShdw blurRad="63500" dist="20000" dir="5400000" rotWithShape="0">
              <a:srgbClr val="000000">
                <a:alpha val="37999"/>
              </a:srgbClr>
            </a:outerShdw>
          </a:effectLst>
          <a:extLst/>
        </p:spPr>
      </p:cxnSp>
      <p:cxnSp>
        <p:nvCxnSpPr>
          <p:cNvPr id="82" name="Gerade Verbindung 81"/>
          <p:cNvCxnSpPr>
            <a:cxnSpLocks noChangeShapeType="1"/>
            <a:stCxn id="128080" idx="2"/>
          </p:cNvCxnSpPr>
          <p:nvPr/>
        </p:nvCxnSpPr>
        <p:spPr bwMode="auto">
          <a:xfrm flipH="1">
            <a:off x="1990725" y="5154613"/>
            <a:ext cx="785813" cy="150812"/>
          </a:xfrm>
          <a:prstGeom prst="line">
            <a:avLst/>
          </a:prstGeom>
          <a:noFill/>
          <a:ln w="25400">
            <a:solidFill>
              <a:srgbClr val="000000"/>
            </a:solidFill>
            <a:round/>
            <a:headEnd/>
            <a:tailEnd type="triangle" w="med" len="med"/>
          </a:ln>
          <a:effectLst>
            <a:outerShdw blurRad="63500" dist="20000" dir="5400000" rotWithShape="0">
              <a:srgbClr val="000000">
                <a:alpha val="37999"/>
              </a:srgbClr>
            </a:outerShdw>
          </a:effectLst>
          <a:extLst/>
        </p:spPr>
      </p:cxnSp>
      <p:cxnSp>
        <p:nvCxnSpPr>
          <p:cNvPr id="83" name="Gerade Verbindung 82"/>
          <p:cNvCxnSpPr>
            <a:cxnSpLocks noChangeShapeType="1"/>
            <a:stCxn id="128080" idx="2"/>
          </p:cNvCxnSpPr>
          <p:nvPr/>
        </p:nvCxnSpPr>
        <p:spPr bwMode="auto">
          <a:xfrm flipH="1">
            <a:off x="1990725" y="5154613"/>
            <a:ext cx="785813" cy="79375"/>
          </a:xfrm>
          <a:prstGeom prst="line">
            <a:avLst/>
          </a:prstGeom>
          <a:noFill/>
          <a:ln w="25400">
            <a:solidFill>
              <a:srgbClr val="000000"/>
            </a:solidFill>
            <a:round/>
            <a:headEnd/>
            <a:tailEnd type="triangle" w="med" len="med"/>
          </a:ln>
          <a:effectLst>
            <a:outerShdw blurRad="63500" dist="20000" dir="5400000" rotWithShape="0">
              <a:srgbClr val="000000">
                <a:alpha val="37999"/>
              </a:srgbClr>
            </a:outerShdw>
          </a:effectLst>
          <a:extLst/>
        </p:spPr>
      </p:cxnSp>
      <p:cxnSp>
        <p:nvCxnSpPr>
          <p:cNvPr id="84" name="Gerade Verbindung 83"/>
          <p:cNvCxnSpPr>
            <a:cxnSpLocks noChangeShapeType="1"/>
            <a:stCxn id="128080" idx="2"/>
          </p:cNvCxnSpPr>
          <p:nvPr/>
        </p:nvCxnSpPr>
        <p:spPr bwMode="auto">
          <a:xfrm flipH="1">
            <a:off x="1990725" y="5154613"/>
            <a:ext cx="785813" cy="366712"/>
          </a:xfrm>
          <a:prstGeom prst="line">
            <a:avLst/>
          </a:prstGeom>
          <a:noFill/>
          <a:ln w="25400">
            <a:solidFill>
              <a:srgbClr val="000000"/>
            </a:solidFill>
            <a:round/>
            <a:headEnd/>
            <a:tailEnd type="triangle" w="med" len="med"/>
          </a:ln>
          <a:effectLst>
            <a:outerShdw blurRad="63500" dist="20000" dir="5400000" rotWithShape="0">
              <a:srgbClr val="000000">
                <a:alpha val="37999"/>
              </a:srgbClr>
            </a:outerShdw>
          </a:effectLst>
          <a:extLst/>
        </p:spPr>
      </p:cxnSp>
      <p:cxnSp>
        <p:nvCxnSpPr>
          <p:cNvPr id="85" name="Gerade Verbindung 84"/>
          <p:cNvCxnSpPr>
            <a:cxnSpLocks noChangeShapeType="1"/>
            <a:stCxn id="128080" idx="2"/>
          </p:cNvCxnSpPr>
          <p:nvPr/>
        </p:nvCxnSpPr>
        <p:spPr bwMode="auto">
          <a:xfrm flipH="1">
            <a:off x="1990725" y="5154613"/>
            <a:ext cx="785813" cy="1366837"/>
          </a:xfrm>
          <a:prstGeom prst="line">
            <a:avLst/>
          </a:prstGeom>
          <a:noFill/>
          <a:ln w="25400">
            <a:solidFill>
              <a:srgbClr val="000000"/>
            </a:solidFill>
            <a:round/>
            <a:headEnd/>
            <a:tailEnd type="triangle" w="med" len="med"/>
          </a:ln>
          <a:effectLst>
            <a:outerShdw blurRad="63500" dist="20000" dir="5400000" rotWithShape="0">
              <a:srgbClr val="000000">
                <a:alpha val="37999"/>
              </a:srgbClr>
            </a:outerShdw>
          </a:effectLst>
          <a:extLst/>
        </p:spPr>
      </p:cxnSp>
      <p:sp>
        <p:nvSpPr>
          <p:cNvPr id="86" name="Oval 85"/>
          <p:cNvSpPr/>
          <p:nvPr/>
        </p:nvSpPr>
        <p:spPr bwMode="auto">
          <a:xfrm>
            <a:off x="3106738" y="5372671"/>
            <a:ext cx="173037" cy="173038"/>
          </a:xfrm>
          <a:prstGeom prst="ellipse">
            <a:avLst/>
          </a:prstGeom>
          <a:gradFill flip="none" rotWithShape="1">
            <a:gsLst>
              <a:gs pos="0">
                <a:srgbClr val="008000">
                  <a:alpha val="20000"/>
                </a:srgbClr>
              </a:gs>
              <a:gs pos="100000">
                <a:srgbClr val="008000"/>
              </a:gs>
            </a:gsLst>
            <a:path path="circle">
              <a:fillToRect l="50000" t="50000" r="50000" b="50000"/>
            </a:path>
            <a:tileRect/>
          </a:gradFill>
          <a:ln w="9525" cap="flat" cmpd="sng" algn="ctr">
            <a:solidFill>
              <a:schemeClr val="tx1"/>
            </a:solidFill>
            <a:prstDash val="solid"/>
            <a:round/>
            <a:headEnd type="none" w="med" len="med"/>
            <a:tailEnd type="none" w="med" len="med"/>
          </a:ln>
          <a:effectLst/>
        </p:spPr>
        <p:txBody>
          <a:bodyPr/>
          <a:lstStyle/>
          <a:p>
            <a:pPr eaLnBrk="0" hangingPunct="0">
              <a:defRPr/>
            </a:pPr>
            <a:endParaRPr lang="en-US">
              <a:ea typeface="ＭＳ Ｐゴシック" charset="-128"/>
            </a:endParaRPr>
          </a:p>
        </p:txBody>
      </p:sp>
      <p:sp>
        <p:nvSpPr>
          <p:cNvPr id="87" name="Oval 86"/>
          <p:cNvSpPr/>
          <p:nvPr/>
        </p:nvSpPr>
        <p:spPr bwMode="auto">
          <a:xfrm>
            <a:off x="3923928" y="5517232"/>
            <a:ext cx="144462" cy="144463"/>
          </a:xfrm>
          <a:prstGeom prst="ellipse">
            <a:avLst/>
          </a:prstGeom>
          <a:gradFill flip="none" rotWithShape="1">
            <a:gsLst>
              <a:gs pos="0">
                <a:srgbClr val="FF0000">
                  <a:alpha val="20000"/>
                </a:srgbClr>
              </a:gs>
              <a:gs pos="100000">
                <a:srgbClr val="FF0000"/>
              </a:gs>
            </a:gsLst>
            <a:path path="circle">
              <a:fillToRect l="50000" t="50000" r="50000" b="50000"/>
            </a:path>
            <a:tileRect/>
          </a:gradFill>
          <a:ln w="9525" cap="flat" cmpd="sng" algn="ctr">
            <a:solidFill>
              <a:schemeClr val="tx1"/>
            </a:solidFill>
            <a:prstDash val="solid"/>
            <a:round/>
            <a:headEnd type="none" w="med" len="med"/>
            <a:tailEnd type="none" w="med" len="med"/>
          </a:ln>
          <a:effectLst/>
        </p:spPr>
        <p:txBody>
          <a:bodyPr/>
          <a:lstStyle/>
          <a:p>
            <a:pPr eaLnBrk="0" hangingPunct="0">
              <a:defRPr/>
            </a:pPr>
            <a:endParaRPr lang="en-US">
              <a:ea typeface="ＭＳ Ｐゴシック" charset="-128"/>
            </a:endParaRPr>
          </a:p>
        </p:txBody>
      </p:sp>
      <p:sp>
        <p:nvSpPr>
          <p:cNvPr id="88" name="Oval 87"/>
          <p:cNvSpPr/>
          <p:nvPr/>
        </p:nvSpPr>
        <p:spPr bwMode="auto">
          <a:xfrm>
            <a:off x="3851920" y="5877272"/>
            <a:ext cx="144462" cy="144463"/>
          </a:xfrm>
          <a:prstGeom prst="ellipse">
            <a:avLst/>
          </a:prstGeom>
          <a:gradFill flip="none" rotWithShape="1">
            <a:gsLst>
              <a:gs pos="0">
                <a:srgbClr val="21549E">
                  <a:alpha val="20000"/>
                </a:srgbClr>
              </a:gs>
              <a:gs pos="100000">
                <a:srgbClr val="21549E"/>
              </a:gs>
            </a:gsLst>
            <a:path path="circle">
              <a:fillToRect l="50000" t="50000" r="50000" b="50000"/>
            </a:path>
            <a:tileRect/>
          </a:gradFill>
          <a:ln w="9525" cap="flat" cmpd="sng" algn="ctr">
            <a:solidFill>
              <a:schemeClr val="tx1"/>
            </a:solidFill>
            <a:prstDash val="solid"/>
            <a:round/>
            <a:headEnd type="none" w="med" len="med"/>
            <a:tailEnd type="none" w="med" len="med"/>
          </a:ln>
          <a:effectLst/>
        </p:spPr>
        <p:txBody>
          <a:bodyPr/>
          <a:lstStyle/>
          <a:p>
            <a:pPr eaLnBrk="0" hangingPunct="0">
              <a:defRPr/>
            </a:pPr>
            <a:endParaRPr lang="en-US">
              <a:ea typeface="ＭＳ Ｐゴシック" charset="-128"/>
            </a:endParaRPr>
          </a:p>
        </p:txBody>
      </p:sp>
      <p:sp>
        <p:nvSpPr>
          <p:cNvPr id="89" name="Oval 88"/>
          <p:cNvSpPr/>
          <p:nvPr/>
        </p:nvSpPr>
        <p:spPr bwMode="auto">
          <a:xfrm>
            <a:off x="2890838" y="5715571"/>
            <a:ext cx="146050" cy="144463"/>
          </a:xfrm>
          <a:prstGeom prst="ellipse">
            <a:avLst/>
          </a:prstGeom>
          <a:gradFill flip="none" rotWithShape="1">
            <a:gsLst>
              <a:gs pos="0">
                <a:srgbClr val="FF6600">
                  <a:alpha val="20000"/>
                </a:srgbClr>
              </a:gs>
              <a:gs pos="100000">
                <a:srgbClr val="FF6600"/>
              </a:gs>
            </a:gsLst>
            <a:path path="circle">
              <a:fillToRect l="50000" t="50000" r="50000" b="50000"/>
            </a:path>
            <a:tileRect/>
          </a:gradFill>
          <a:ln w="9525" cap="flat" cmpd="sng" algn="ctr">
            <a:solidFill>
              <a:schemeClr val="tx1"/>
            </a:solidFill>
            <a:prstDash val="solid"/>
            <a:round/>
            <a:headEnd type="none" w="med" len="med"/>
            <a:tailEnd type="none" w="med" len="med"/>
          </a:ln>
          <a:effectLst/>
        </p:spPr>
        <p:txBody>
          <a:bodyPr/>
          <a:lstStyle/>
          <a:p>
            <a:pPr eaLnBrk="0" hangingPunct="0">
              <a:defRPr/>
            </a:pPr>
            <a:endParaRPr lang="en-US">
              <a:ea typeface="ＭＳ Ｐゴシック" charset="-128"/>
            </a:endParaRPr>
          </a:p>
        </p:txBody>
      </p:sp>
      <p:sp>
        <p:nvSpPr>
          <p:cNvPr id="90" name="Oval 89"/>
          <p:cNvSpPr/>
          <p:nvPr/>
        </p:nvSpPr>
        <p:spPr bwMode="auto">
          <a:xfrm>
            <a:off x="3923928" y="5733256"/>
            <a:ext cx="144462" cy="144463"/>
          </a:xfrm>
          <a:prstGeom prst="ellipse">
            <a:avLst/>
          </a:prstGeom>
          <a:gradFill flip="none" rotWithShape="1">
            <a:gsLst>
              <a:gs pos="0">
                <a:srgbClr val="FF6600">
                  <a:alpha val="20000"/>
                </a:srgbClr>
              </a:gs>
              <a:gs pos="100000">
                <a:srgbClr val="FF6600"/>
              </a:gs>
            </a:gsLst>
            <a:path path="circle">
              <a:fillToRect l="50000" t="50000" r="50000" b="50000"/>
            </a:path>
            <a:tileRect/>
          </a:gradFill>
          <a:ln w="9525" cap="flat" cmpd="sng" algn="ctr">
            <a:solidFill>
              <a:schemeClr val="tx1"/>
            </a:solidFill>
            <a:prstDash val="solid"/>
            <a:round/>
            <a:headEnd type="none" w="med" len="med"/>
            <a:tailEnd type="none" w="med" len="med"/>
          </a:ln>
          <a:effectLst/>
        </p:spPr>
        <p:txBody>
          <a:bodyPr/>
          <a:lstStyle/>
          <a:p>
            <a:pPr eaLnBrk="0" hangingPunct="0">
              <a:defRPr/>
            </a:pPr>
            <a:endParaRPr lang="en-US">
              <a:ea typeface="ＭＳ Ｐゴシック" charset="-128"/>
            </a:endParaRPr>
          </a:p>
        </p:txBody>
      </p:sp>
      <p:cxnSp>
        <p:nvCxnSpPr>
          <p:cNvPr id="91" name="Gerade Verbindung 90"/>
          <p:cNvCxnSpPr>
            <a:cxnSpLocks noChangeShapeType="1"/>
          </p:cNvCxnSpPr>
          <p:nvPr/>
        </p:nvCxnSpPr>
        <p:spPr bwMode="auto">
          <a:xfrm flipV="1">
            <a:off x="3036888" y="5519738"/>
            <a:ext cx="887412" cy="428625"/>
          </a:xfrm>
          <a:prstGeom prst="line">
            <a:avLst/>
          </a:prstGeom>
          <a:noFill/>
          <a:ln w="25400">
            <a:solidFill>
              <a:srgbClr val="000000"/>
            </a:solidFill>
            <a:round/>
            <a:headEnd/>
            <a:tailEnd/>
          </a:ln>
          <a:effectLst>
            <a:outerShdw blurRad="63500" dist="20000" dir="5400000" rotWithShape="0">
              <a:srgbClr val="000000">
                <a:alpha val="37999"/>
              </a:srgbClr>
            </a:outerShdw>
          </a:effectLst>
          <a:extLst/>
        </p:spPr>
      </p:cxnSp>
      <p:cxnSp>
        <p:nvCxnSpPr>
          <p:cNvPr id="92" name="Gerade Verbindung 91"/>
          <p:cNvCxnSpPr>
            <a:cxnSpLocks noChangeShapeType="1"/>
          </p:cNvCxnSpPr>
          <p:nvPr/>
        </p:nvCxnSpPr>
        <p:spPr bwMode="auto">
          <a:xfrm flipV="1">
            <a:off x="3035300" y="5473700"/>
            <a:ext cx="303213" cy="446088"/>
          </a:xfrm>
          <a:prstGeom prst="line">
            <a:avLst/>
          </a:prstGeom>
          <a:noFill/>
          <a:ln w="38100">
            <a:solidFill>
              <a:srgbClr val="000000"/>
            </a:solidFill>
            <a:round/>
            <a:headEnd/>
            <a:tailEnd/>
          </a:ln>
          <a:effectLst>
            <a:outerShdw blurRad="63500" dist="20000" dir="5400000" rotWithShape="0">
              <a:srgbClr val="000000">
                <a:alpha val="37999"/>
              </a:srgbClr>
            </a:outerShdw>
          </a:effectLst>
          <a:extLst/>
        </p:spPr>
      </p:cxnSp>
      <p:sp>
        <p:nvSpPr>
          <p:cNvPr id="93" name="Oval 92"/>
          <p:cNvSpPr/>
          <p:nvPr/>
        </p:nvSpPr>
        <p:spPr bwMode="auto">
          <a:xfrm>
            <a:off x="3251200" y="5301233"/>
            <a:ext cx="173037" cy="173038"/>
          </a:xfrm>
          <a:prstGeom prst="ellipse">
            <a:avLst/>
          </a:prstGeom>
          <a:gradFill flip="none" rotWithShape="1">
            <a:gsLst>
              <a:gs pos="0">
                <a:schemeClr val="accent2">
                  <a:lumMod val="60000"/>
                  <a:lumOff val="40000"/>
                  <a:alpha val="20000"/>
                </a:schemeClr>
              </a:gs>
              <a:gs pos="100000">
                <a:schemeClr val="accent2">
                  <a:lumMod val="60000"/>
                  <a:lumOff val="40000"/>
                </a:schemeClr>
              </a:gs>
            </a:gsLst>
            <a:path path="circle">
              <a:fillToRect l="50000" t="50000" r="50000" b="50000"/>
            </a:path>
            <a:tileRect/>
          </a:gradFill>
          <a:ln w="9525" cap="flat" cmpd="sng" algn="ctr">
            <a:solidFill>
              <a:schemeClr val="tx1"/>
            </a:solidFill>
            <a:prstDash val="solid"/>
            <a:round/>
            <a:headEnd type="none" w="med" len="med"/>
            <a:tailEnd type="none" w="med" len="med"/>
          </a:ln>
          <a:effectLst/>
        </p:spPr>
        <p:txBody>
          <a:bodyPr/>
          <a:lstStyle/>
          <a:p>
            <a:pPr eaLnBrk="0" hangingPunct="0">
              <a:defRPr/>
            </a:pPr>
            <a:endParaRPr lang="en-US">
              <a:ea typeface="ＭＳ Ｐゴシック" charset="-128"/>
            </a:endParaRPr>
          </a:p>
        </p:txBody>
      </p:sp>
      <p:sp>
        <p:nvSpPr>
          <p:cNvPr id="94" name="Oval 93"/>
          <p:cNvSpPr/>
          <p:nvPr/>
        </p:nvSpPr>
        <p:spPr bwMode="auto">
          <a:xfrm>
            <a:off x="3563888" y="5301208"/>
            <a:ext cx="171450" cy="173038"/>
          </a:xfrm>
          <a:prstGeom prst="ellipse">
            <a:avLst/>
          </a:prstGeom>
          <a:gradFill flip="none" rotWithShape="1">
            <a:gsLst>
              <a:gs pos="0">
                <a:schemeClr val="accent2">
                  <a:lumMod val="60000"/>
                  <a:lumOff val="40000"/>
                  <a:alpha val="20000"/>
                </a:schemeClr>
              </a:gs>
              <a:gs pos="100000">
                <a:schemeClr val="accent2">
                  <a:lumMod val="60000"/>
                  <a:lumOff val="40000"/>
                </a:schemeClr>
              </a:gs>
            </a:gsLst>
            <a:path path="circle">
              <a:fillToRect l="50000" t="50000" r="50000" b="50000"/>
            </a:path>
            <a:tileRect/>
          </a:gradFill>
          <a:ln w="9525" cap="flat" cmpd="sng" algn="ctr">
            <a:solidFill>
              <a:schemeClr val="tx1"/>
            </a:solidFill>
            <a:prstDash val="solid"/>
            <a:round/>
            <a:headEnd type="none" w="med" len="med"/>
            <a:tailEnd type="none" w="med" len="med"/>
          </a:ln>
          <a:effectLst/>
        </p:spPr>
        <p:txBody>
          <a:bodyPr/>
          <a:lstStyle/>
          <a:p>
            <a:pPr eaLnBrk="0" hangingPunct="0">
              <a:defRPr/>
            </a:pPr>
            <a:endParaRPr lang="en-US">
              <a:ea typeface="ＭＳ Ｐゴシック" charset="-128"/>
            </a:endParaRPr>
          </a:p>
        </p:txBody>
      </p:sp>
      <p:cxnSp>
        <p:nvCxnSpPr>
          <p:cNvPr id="95" name="Gerade Verbindung 94"/>
          <p:cNvCxnSpPr>
            <a:cxnSpLocks noChangeShapeType="1"/>
          </p:cNvCxnSpPr>
          <p:nvPr/>
        </p:nvCxnSpPr>
        <p:spPr bwMode="auto">
          <a:xfrm flipV="1">
            <a:off x="3016250" y="5521325"/>
            <a:ext cx="788988" cy="376238"/>
          </a:xfrm>
          <a:prstGeom prst="line">
            <a:avLst/>
          </a:prstGeom>
          <a:noFill/>
          <a:ln w="38100">
            <a:solidFill>
              <a:srgbClr val="000000"/>
            </a:solidFill>
            <a:round/>
            <a:headEnd/>
            <a:tailEnd/>
          </a:ln>
          <a:effectLst>
            <a:outerShdw blurRad="63500" dist="20000" dir="5400000" rotWithShape="0">
              <a:srgbClr val="000000">
                <a:alpha val="37999"/>
              </a:srgbClr>
            </a:outerShdw>
          </a:effectLst>
          <a:extLst/>
        </p:spPr>
      </p:cxnSp>
      <p:cxnSp>
        <p:nvCxnSpPr>
          <p:cNvPr id="96" name="Gerade Verbindung 95"/>
          <p:cNvCxnSpPr>
            <a:cxnSpLocks noChangeShapeType="1"/>
          </p:cNvCxnSpPr>
          <p:nvPr/>
        </p:nvCxnSpPr>
        <p:spPr bwMode="auto">
          <a:xfrm>
            <a:off x="3035300" y="5948363"/>
            <a:ext cx="815975" cy="1587"/>
          </a:xfrm>
          <a:prstGeom prst="line">
            <a:avLst/>
          </a:prstGeom>
          <a:noFill/>
          <a:ln w="76200">
            <a:solidFill>
              <a:srgbClr val="000000"/>
            </a:solidFill>
            <a:round/>
            <a:headEnd/>
            <a:tailEnd/>
          </a:ln>
          <a:effectLst>
            <a:outerShdw blurRad="63500" dist="20000" dir="5400000" rotWithShape="0">
              <a:srgbClr val="000000">
                <a:alpha val="37999"/>
              </a:srgbClr>
            </a:outerShdw>
          </a:effectLst>
          <a:extLst/>
        </p:spPr>
      </p:cxnSp>
      <p:cxnSp>
        <p:nvCxnSpPr>
          <p:cNvPr id="97" name="Gerade Verbindung 96"/>
          <p:cNvCxnSpPr>
            <a:cxnSpLocks noChangeShapeType="1"/>
          </p:cNvCxnSpPr>
          <p:nvPr/>
        </p:nvCxnSpPr>
        <p:spPr bwMode="auto">
          <a:xfrm flipV="1">
            <a:off x="3016250" y="5856288"/>
            <a:ext cx="928688" cy="41275"/>
          </a:xfrm>
          <a:prstGeom prst="line">
            <a:avLst/>
          </a:prstGeom>
          <a:noFill/>
          <a:ln w="12700">
            <a:solidFill>
              <a:srgbClr val="000000"/>
            </a:solidFill>
            <a:round/>
            <a:headEnd/>
            <a:tailEnd/>
          </a:ln>
          <a:effectLst>
            <a:outerShdw blurRad="63500" dist="20000" dir="5400000" rotWithShape="0">
              <a:srgbClr val="000000">
                <a:alpha val="37999"/>
              </a:srgbClr>
            </a:outerShdw>
          </a:effectLst>
          <a:extLst/>
        </p:spPr>
      </p:cxnSp>
      <p:cxnSp>
        <p:nvCxnSpPr>
          <p:cNvPr id="98" name="Gerade Verbindung 97"/>
          <p:cNvCxnSpPr>
            <a:cxnSpLocks noChangeShapeType="1"/>
          </p:cNvCxnSpPr>
          <p:nvPr/>
        </p:nvCxnSpPr>
        <p:spPr bwMode="auto">
          <a:xfrm flipV="1">
            <a:off x="3035300" y="5640388"/>
            <a:ext cx="909638" cy="236537"/>
          </a:xfrm>
          <a:prstGeom prst="line">
            <a:avLst/>
          </a:prstGeom>
          <a:noFill/>
          <a:ln w="28575">
            <a:solidFill>
              <a:srgbClr val="000000"/>
            </a:solidFill>
            <a:round/>
            <a:headEnd/>
            <a:tailEnd/>
          </a:ln>
          <a:effectLst>
            <a:outerShdw blurRad="63500" dist="20000" dir="5400000" rotWithShape="0">
              <a:srgbClr val="000000">
                <a:alpha val="37999"/>
              </a:srgbClr>
            </a:outerShdw>
          </a:effectLst>
          <a:extLst/>
        </p:spPr>
      </p:cxnSp>
      <p:cxnSp>
        <p:nvCxnSpPr>
          <p:cNvPr id="99" name="Gerade Verbindung 98"/>
          <p:cNvCxnSpPr>
            <a:cxnSpLocks noChangeShapeType="1"/>
          </p:cNvCxnSpPr>
          <p:nvPr/>
        </p:nvCxnSpPr>
        <p:spPr bwMode="auto">
          <a:xfrm flipV="1">
            <a:off x="2614613" y="6021388"/>
            <a:ext cx="239712" cy="215900"/>
          </a:xfrm>
          <a:prstGeom prst="line">
            <a:avLst/>
          </a:prstGeom>
          <a:noFill/>
          <a:ln w="25400">
            <a:solidFill>
              <a:srgbClr val="000000"/>
            </a:solidFill>
            <a:round/>
            <a:headEnd/>
            <a:tailEnd type="triangle" w="med" len="med"/>
          </a:ln>
          <a:effectLst>
            <a:outerShdw blurRad="63500" dist="20000" dir="5400000" rotWithShape="0">
              <a:srgbClr val="000000">
                <a:alpha val="37999"/>
              </a:srgbClr>
            </a:outerShdw>
          </a:effectLst>
          <a:extLst/>
        </p:spPr>
      </p:cxnSp>
      <p:cxnSp>
        <p:nvCxnSpPr>
          <p:cNvPr id="100" name="Gerade Verbindung 99"/>
          <p:cNvCxnSpPr>
            <a:cxnSpLocks noChangeShapeType="1"/>
          </p:cNvCxnSpPr>
          <p:nvPr/>
        </p:nvCxnSpPr>
        <p:spPr bwMode="auto">
          <a:xfrm flipV="1">
            <a:off x="2005013" y="6559550"/>
            <a:ext cx="0" cy="215900"/>
          </a:xfrm>
          <a:prstGeom prst="line">
            <a:avLst/>
          </a:prstGeom>
          <a:noFill/>
          <a:ln w="25400">
            <a:solidFill>
              <a:srgbClr val="000000"/>
            </a:solidFill>
            <a:round/>
            <a:headEnd/>
            <a:tailEnd type="triangle" w="med" len="med"/>
          </a:ln>
          <a:effectLst>
            <a:outerShdw blurRad="63500" dist="20000" dir="5400000" rotWithShape="0">
              <a:srgbClr val="000000">
                <a:alpha val="37999"/>
              </a:srgbClr>
            </a:outerShdw>
          </a:effectLst>
          <a:extLst/>
        </p:spPr>
      </p:cxnSp>
      <p:cxnSp>
        <p:nvCxnSpPr>
          <p:cNvPr id="101" name="Gerade Verbindung 100"/>
          <p:cNvCxnSpPr>
            <a:cxnSpLocks noChangeShapeType="1"/>
          </p:cNvCxnSpPr>
          <p:nvPr/>
        </p:nvCxnSpPr>
        <p:spPr bwMode="auto">
          <a:xfrm flipV="1">
            <a:off x="2593975" y="6567488"/>
            <a:ext cx="0" cy="215900"/>
          </a:xfrm>
          <a:prstGeom prst="line">
            <a:avLst/>
          </a:prstGeom>
          <a:noFill/>
          <a:ln w="25400">
            <a:solidFill>
              <a:srgbClr val="000000"/>
            </a:solidFill>
            <a:round/>
            <a:headEnd/>
            <a:tailEnd type="triangle" w="med" len="med"/>
          </a:ln>
          <a:effectLst>
            <a:outerShdw blurRad="63500" dist="20000" dir="5400000" rotWithShape="0">
              <a:srgbClr val="000000">
                <a:alpha val="37999"/>
              </a:srgbClr>
            </a:outerShdw>
          </a:effectLst>
          <a:extLst/>
        </p:spPr>
      </p:cxnSp>
      <p:cxnSp>
        <p:nvCxnSpPr>
          <p:cNvPr id="102" name="Gerade Verbindung 101"/>
          <p:cNvCxnSpPr>
            <a:cxnSpLocks noChangeShapeType="1"/>
          </p:cNvCxnSpPr>
          <p:nvPr/>
        </p:nvCxnSpPr>
        <p:spPr bwMode="auto">
          <a:xfrm>
            <a:off x="1990725" y="6775450"/>
            <a:ext cx="611188" cy="0"/>
          </a:xfrm>
          <a:prstGeom prst="line">
            <a:avLst/>
          </a:prstGeom>
          <a:noFill/>
          <a:ln w="25400">
            <a:solidFill>
              <a:srgbClr val="000000"/>
            </a:solidFill>
            <a:round/>
            <a:headEnd/>
            <a:tailEnd/>
          </a:ln>
          <a:effectLst>
            <a:outerShdw blurRad="63500" dist="20000" dir="5400000" rotWithShape="0">
              <a:srgbClr val="000000">
                <a:alpha val="37999"/>
              </a:srgbClr>
            </a:outerShdw>
          </a:effectLst>
          <a:extLst/>
        </p:spPr>
      </p:cxnSp>
      <p:sp>
        <p:nvSpPr>
          <p:cNvPr id="128119" name="Textfeld 102"/>
          <p:cNvSpPr txBox="1">
            <a:spLocks noChangeArrowheads="1"/>
          </p:cNvSpPr>
          <p:nvPr/>
        </p:nvSpPr>
        <p:spPr bwMode="auto">
          <a:xfrm>
            <a:off x="3106738" y="4724400"/>
            <a:ext cx="850900" cy="307975"/>
          </a:xfrm>
          <a:prstGeom prst="rect">
            <a:avLst/>
          </a:prstGeom>
          <a:noFill/>
          <a:ln w="9525">
            <a:noFill/>
            <a:miter lim="800000"/>
            <a:headEnd/>
            <a:tailEnd/>
          </a:ln>
        </p:spPr>
        <p:txBody>
          <a:bodyPr wrap="none">
            <a:spAutoFit/>
          </a:bodyPr>
          <a:lstStyle/>
          <a:p>
            <a:r>
              <a:rPr lang="en-US" sz="1400">
                <a:solidFill>
                  <a:srgbClr val="000000"/>
                </a:solidFill>
              </a:rPr>
              <a:t>Network</a:t>
            </a:r>
          </a:p>
        </p:txBody>
      </p:sp>
      <p:cxnSp>
        <p:nvCxnSpPr>
          <p:cNvPr id="104" name="Gerade Verbindung 103"/>
          <p:cNvCxnSpPr>
            <a:cxnSpLocks noChangeShapeType="1"/>
          </p:cNvCxnSpPr>
          <p:nvPr/>
        </p:nvCxnSpPr>
        <p:spPr bwMode="auto">
          <a:xfrm flipH="1" flipV="1">
            <a:off x="3635375" y="6021388"/>
            <a:ext cx="120650" cy="215900"/>
          </a:xfrm>
          <a:prstGeom prst="line">
            <a:avLst/>
          </a:prstGeom>
          <a:noFill/>
          <a:ln w="25400">
            <a:solidFill>
              <a:srgbClr val="000000"/>
            </a:solidFill>
            <a:round/>
            <a:headEnd/>
            <a:tailEnd type="triangle" w="med" len="med"/>
          </a:ln>
          <a:effectLst>
            <a:outerShdw blurRad="63500" dist="20000" dir="5400000" rotWithShape="0">
              <a:srgbClr val="000000">
                <a:alpha val="37999"/>
              </a:srgbClr>
            </a:outerShdw>
          </a:effectLst>
          <a:extLst/>
        </p:spPr>
      </p:cxnSp>
      <p:sp>
        <p:nvSpPr>
          <p:cNvPr id="128121" name="Textfeld 104"/>
          <p:cNvSpPr txBox="1">
            <a:spLocks noChangeArrowheads="1"/>
          </p:cNvSpPr>
          <p:nvPr/>
        </p:nvSpPr>
        <p:spPr bwMode="auto">
          <a:xfrm>
            <a:off x="2687638" y="6237288"/>
            <a:ext cx="2339975" cy="461962"/>
          </a:xfrm>
          <a:prstGeom prst="rect">
            <a:avLst/>
          </a:prstGeom>
          <a:noFill/>
          <a:ln w="9525">
            <a:noFill/>
            <a:miter lim="800000"/>
            <a:headEnd/>
            <a:tailEnd/>
          </a:ln>
        </p:spPr>
        <p:txBody>
          <a:bodyPr wrap="none">
            <a:spAutoFit/>
          </a:bodyPr>
          <a:lstStyle/>
          <a:p>
            <a:pPr algn="ctr"/>
            <a:r>
              <a:rPr lang="en-US" sz="1200">
                <a:solidFill>
                  <a:srgbClr val="000000"/>
                </a:solidFill>
              </a:rPr>
              <a:t>Line thickness as a</a:t>
            </a:r>
          </a:p>
          <a:p>
            <a:pPr algn="ctr"/>
            <a:r>
              <a:rPr lang="en-US" sz="1200">
                <a:solidFill>
                  <a:srgbClr val="000000"/>
                </a:solidFill>
              </a:rPr>
              <a:t>measure of connection strength</a:t>
            </a:r>
          </a:p>
        </p:txBody>
      </p:sp>
      <p:cxnSp>
        <p:nvCxnSpPr>
          <p:cNvPr id="106" name="Gerade Verbindung 105"/>
          <p:cNvCxnSpPr>
            <a:cxnSpLocks noChangeShapeType="1"/>
          </p:cNvCxnSpPr>
          <p:nvPr/>
        </p:nvCxnSpPr>
        <p:spPr bwMode="auto">
          <a:xfrm>
            <a:off x="2357438" y="1628775"/>
            <a:ext cx="252412" cy="0"/>
          </a:xfrm>
          <a:prstGeom prst="line">
            <a:avLst/>
          </a:prstGeom>
          <a:noFill/>
          <a:ln w="38100">
            <a:solidFill>
              <a:srgbClr val="000000"/>
            </a:solidFill>
            <a:round/>
            <a:headEnd/>
            <a:tailEnd type="triangle" w="med" len="med"/>
          </a:ln>
          <a:effectLst>
            <a:outerShdw blurRad="63500" dist="20000" dir="5400000" rotWithShape="0">
              <a:srgbClr val="000000">
                <a:alpha val="37999"/>
              </a:srgbClr>
            </a:outerShdw>
          </a:effectLst>
          <a:extLst/>
        </p:spPr>
      </p:cxnSp>
      <p:cxnSp>
        <p:nvCxnSpPr>
          <p:cNvPr id="107" name="Gerade Verbindung 106"/>
          <p:cNvCxnSpPr>
            <a:cxnSpLocks noChangeShapeType="1"/>
          </p:cNvCxnSpPr>
          <p:nvPr/>
        </p:nvCxnSpPr>
        <p:spPr bwMode="auto">
          <a:xfrm flipH="1">
            <a:off x="2357438" y="3716338"/>
            <a:ext cx="252412" cy="0"/>
          </a:xfrm>
          <a:prstGeom prst="line">
            <a:avLst/>
          </a:prstGeom>
          <a:noFill/>
          <a:ln w="38100">
            <a:solidFill>
              <a:srgbClr val="000000"/>
            </a:solidFill>
            <a:round/>
            <a:headEnd/>
            <a:tailEnd type="triangle" w="med" len="med"/>
          </a:ln>
          <a:effectLst>
            <a:outerShdw blurRad="63500" dist="20000" dir="5400000" rotWithShape="0">
              <a:srgbClr val="000000">
                <a:alpha val="37999"/>
              </a:srgbClr>
            </a:outerShdw>
          </a:effectLst>
          <a:extLst/>
        </p:spPr>
      </p:cxnSp>
      <p:cxnSp>
        <p:nvCxnSpPr>
          <p:cNvPr id="108" name="Gerade Verbindung 107"/>
          <p:cNvCxnSpPr>
            <a:cxnSpLocks noChangeShapeType="1"/>
          </p:cNvCxnSpPr>
          <p:nvPr/>
        </p:nvCxnSpPr>
        <p:spPr bwMode="auto">
          <a:xfrm rot="-5400000" flipH="1" flipV="1">
            <a:off x="3366293" y="2393157"/>
            <a:ext cx="252413" cy="0"/>
          </a:xfrm>
          <a:prstGeom prst="line">
            <a:avLst/>
          </a:prstGeom>
          <a:noFill/>
          <a:ln w="38100">
            <a:solidFill>
              <a:srgbClr val="000000"/>
            </a:solidFill>
            <a:round/>
            <a:headEnd/>
            <a:tailEnd type="triangle" w="med" len="med"/>
          </a:ln>
          <a:effectLst>
            <a:outerShdw blurRad="63500" dist="20000" dir="5400000" rotWithShape="0">
              <a:srgbClr val="000000">
                <a:alpha val="37999"/>
              </a:srgbClr>
            </a:outerShdw>
          </a:effectLst>
          <a:extLst/>
        </p:spPr>
      </p:cxnSp>
      <p:cxnSp>
        <p:nvCxnSpPr>
          <p:cNvPr id="109" name="Gerade Verbindung 108"/>
          <p:cNvCxnSpPr>
            <a:cxnSpLocks noChangeShapeType="1"/>
          </p:cNvCxnSpPr>
          <p:nvPr/>
        </p:nvCxnSpPr>
        <p:spPr bwMode="auto">
          <a:xfrm rot="-5400000" flipH="1" flipV="1">
            <a:off x="1324768" y="4606132"/>
            <a:ext cx="252413" cy="0"/>
          </a:xfrm>
          <a:prstGeom prst="line">
            <a:avLst/>
          </a:prstGeom>
          <a:noFill/>
          <a:ln w="38100">
            <a:solidFill>
              <a:srgbClr val="000000"/>
            </a:solidFill>
            <a:round/>
            <a:headEnd/>
            <a:tailEnd type="triangle" w="med" len="med"/>
          </a:ln>
          <a:effectLst>
            <a:outerShdw blurRad="63500" dist="20000" dir="5400000" rotWithShape="0">
              <a:srgbClr val="000000">
                <a:alpha val="37999"/>
              </a:srgbClr>
            </a:outerShdw>
          </a:effectLst>
          <a:extLst/>
        </p:spPr>
      </p:cxnSp>
      <p:sp>
        <p:nvSpPr>
          <p:cNvPr id="128126" name="Textfeld 109"/>
          <p:cNvSpPr txBox="1">
            <a:spLocks noChangeArrowheads="1"/>
          </p:cNvSpPr>
          <p:nvPr/>
        </p:nvSpPr>
        <p:spPr bwMode="auto">
          <a:xfrm rot="-5400000">
            <a:off x="2336006" y="3299619"/>
            <a:ext cx="733425" cy="274638"/>
          </a:xfrm>
          <a:prstGeom prst="rect">
            <a:avLst/>
          </a:prstGeom>
          <a:noFill/>
          <a:ln w="9525">
            <a:noFill/>
            <a:miter lim="800000"/>
            <a:headEnd/>
            <a:tailEnd/>
          </a:ln>
        </p:spPr>
        <p:txBody>
          <a:bodyPr wrap="none">
            <a:spAutoFit/>
          </a:bodyPr>
          <a:lstStyle/>
          <a:p>
            <a:r>
              <a:rPr lang="en-US" sz="1200">
                <a:solidFill>
                  <a:srgbClr val="FF0000"/>
                </a:solidFill>
              </a:rPr>
              <a:t>Node  A</a:t>
            </a:r>
          </a:p>
        </p:txBody>
      </p:sp>
      <p:sp>
        <p:nvSpPr>
          <p:cNvPr id="128127" name="Textfeld 110"/>
          <p:cNvSpPr txBox="1">
            <a:spLocks noChangeArrowheads="1"/>
          </p:cNvSpPr>
          <p:nvPr/>
        </p:nvSpPr>
        <p:spPr bwMode="auto">
          <a:xfrm rot="-5400000">
            <a:off x="2353469" y="4015582"/>
            <a:ext cx="698500" cy="277812"/>
          </a:xfrm>
          <a:prstGeom prst="rect">
            <a:avLst/>
          </a:prstGeom>
          <a:noFill/>
          <a:ln w="9525">
            <a:noFill/>
            <a:miter lim="800000"/>
            <a:headEnd/>
            <a:tailEnd/>
          </a:ln>
        </p:spPr>
        <p:txBody>
          <a:bodyPr wrap="none">
            <a:spAutoFit/>
          </a:bodyPr>
          <a:lstStyle/>
          <a:p>
            <a:r>
              <a:rPr lang="en-US" sz="1200">
                <a:solidFill>
                  <a:srgbClr val="008000"/>
                </a:solidFill>
              </a:rPr>
              <a:t>Node B</a:t>
            </a:r>
          </a:p>
        </p:txBody>
      </p:sp>
      <p:sp>
        <p:nvSpPr>
          <p:cNvPr id="128128" name="Textfeld 111"/>
          <p:cNvSpPr txBox="1">
            <a:spLocks noChangeArrowheads="1"/>
          </p:cNvSpPr>
          <p:nvPr/>
        </p:nvSpPr>
        <p:spPr bwMode="auto">
          <a:xfrm>
            <a:off x="3492500" y="4364038"/>
            <a:ext cx="1201738" cy="277812"/>
          </a:xfrm>
          <a:prstGeom prst="rect">
            <a:avLst/>
          </a:prstGeom>
          <a:noFill/>
          <a:ln w="9525">
            <a:noFill/>
            <a:miter lim="800000"/>
            <a:headEnd/>
            <a:tailEnd/>
          </a:ln>
        </p:spPr>
        <p:txBody>
          <a:bodyPr wrap="none">
            <a:spAutoFit/>
          </a:bodyPr>
          <a:lstStyle/>
          <a:p>
            <a:r>
              <a:rPr lang="en-US" sz="1200">
                <a:solidFill>
                  <a:srgbClr val="000000"/>
                </a:solidFill>
              </a:rPr>
              <a:t>Measurements</a:t>
            </a:r>
          </a:p>
        </p:txBody>
      </p:sp>
      <p:pic>
        <p:nvPicPr>
          <p:cNvPr id="128129" name="Bild 3"/>
          <p:cNvPicPr>
            <a:picLocks noChangeAspect="1"/>
          </p:cNvPicPr>
          <p:nvPr/>
        </p:nvPicPr>
        <p:blipFill>
          <a:blip r:embed="rId4"/>
          <a:srcRect/>
          <a:stretch>
            <a:fillRect/>
          </a:stretch>
        </p:blipFill>
        <p:spPr bwMode="auto">
          <a:xfrm>
            <a:off x="2700338" y="1125538"/>
            <a:ext cx="1517650" cy="1112837"/>
          </a:xfrm>
          <a:prstGeom prst="rect">
            <a:avLst/>
          </a:prstGeom>
          <a:noFill/>
          <a:ln w="9525">
            <a:noFill/>
            <a:miter lim="800000"/>
            <a:headEnd/>
            <a:tailEnd/>
          </a:ln>
        </p:spPr>
      </p:pic>
      <p:sp>
        <p:nvSpPr>
          <p:cNvPr id="128130" name="Oval 10"/>
          <p:cNvSpPr>
            <a:spLocks noChangeArrowheads="1"/>
          </p:cNvSpPr>
          <p:nvPr/>
        </p:nvSpPr>
        <p:spPr bwMode="auto">
          <a:xfrm>
            <a:off x="887413" y="1903413"/>
            <a:ext cx="215900" cy="217487"/>
          </a:xfrm>
          <a:prstGeom prst="ellipse">
            <a:avLst/>
          </a:prstGeom>
          <a:solidFill>
            <a:srgbClr val="FFFF00">
              <a:alpha val="61176"/>
            </a:srgbClr>
          </a:solidFill>
          <a:ln w="9525">
            <a:solidFill>
              <a:schemeClr val="tx1"/>
            </a:solidFill>
            <a:round/>
            <a:headEnd/>
            <a:tailEnd/>
          </a:ln>
        </p:spPr>
        <p:txBody>
          <a:bodyPr/>
          <a:lstStyle/>
          <a:p>
            <a:pPr eaLnBrk="0" hangingPunct="0"/>
            <a:endParaRPr lang="en-US"/>
          </a:p>
        </p:txBody>
      </p:sp>
      <p:cxnSp>
        <p:nvCxnSpPr>
          <p:cNvPr id="62" name="Gerade Verbindung 61"/>
          <p:cNvCxnSpPr>
            <a:cxnSpLocks noChangeShapeType="1"/>
          </p:cNvCxnSpPr>
          <p:nvPr/>
        </p:nvCxnSpPr>
        <p:spPr bwMode="auto">
          <a:xfrm flipV="1">
            <a:off x="617538" y="2033588"/>
            <a:ext cx="360362" cy="158750"/>
          </a:xfrm>
          <a:prstGeom prst="line">
            <a:avLst/>
          </a:prstGeom>
          <a:noFill/>
          <a:ln w="57150">
            <a:solidFill>
              <a:srgbClr val="000000"/>
            </a:solidFill>
            <a:round/>
            <a:headEnd/>
            <a:tailEnd type="triangle" w="med" len="med"/>
          </a:ln>
          <a:effectLst>
            <a:outerShdw blurRad="63500" dist="20000" dir="5400000" rotWithShape="0">
              <a:srgbClr val="000000">
                <a:alpha val="37999"/>
              </a:srgbClr>
            </a:outerShdw>
          </a:effectLst>
          <a:extLst/>
        </p:spPr>
      </p:cxnSp>
      <p:sp>
        <p:nvSpPr>
          <p:cNvPr id="128132" name="Textfeld 150"/>
          <p:cNvSpPr txBox="1">
            <a:spLocks noChangeArrowheads="1"/>
          </p:cNvSpPr>
          <p:nvPr/>
        </p:nvSpPr>
        <p:spPr bwMode="auto">
          <a:xfrm>
            <a:off x="6297613" y="788988"/>
            <a:ext cx="1443037" cy="307975"/>
          </a:xfrm>
          <a:prstGeom prst="rect">
            <a:avLst/>
          </a:prstGeom>
          <a:noFill/>
          <a:ln w="9525">
            <a:noFill/>
            <a:miter lim="800000"/>
            <a:headEnd/>
            <a:tailEnd/>
          </a:ln>
        </p:spPr>
        <p:txBody>
          <a:bodyPr wrap="none">
            <a:spAutoFit/>
          </a:bodyPr>
          <a:lstStyle/>
          <a:p>
            <a:r>
              <a:rPr lang="en-US" sz="1400">
                <a:solidFill>
                  <a:srgbClr val="000000"/>
                </a:solidFill>
              </a:rPr>
              <a:t>Signal in Nodes</a:t>
            </a:r>
          </a:p>
        </p:txBody>
      </p:sp>
      <p:grpSp>
        <p:nvGrpSpPr>
          <p:cNvPr id="18" name="Gruppierung 17"/>
          <p:cNvGrpSpPr>
            <a:grpSpLocks/>
          </p:cNvGrpSpPr>
          <p:nvPr/>
        </p:nvGrpSpPr>
        <p:grpSpPr bwMode="auto">
          <a:xfrm>
            <a:off x="2555875" y="765175"/>
            <a:ext cx="6408738" cy="5543550"/>
            <a:chOff x="2555776" y="764704"/>
            <a:chExt cx="6408712" cy="5544616"/>
          </a:xfrm>
        </p:grpSpPr>
        <p:sp>
          <p:nvSpPr>
            <p:cNvPr id="128135" name="Rechteck 12"/>
            <p:cNvSpPr>
              <a:spLocks noChangeArrowheads="1"/>
            </p:cNvSpPr>
            <p:nvPr/>
          </p:nvSpPr>
          <p:spPr bwMode="auto">
            <a:xfrm>
              <a:off x="2555776" y="2564904"/>
              <a:ext cx="2088232" cy="2088232"/>
            </a:xfrm>
            <a:prstGeom prst="rect">
              <a:avLst/>
            </a:prstGeom>
            <a:noFill/>
            <a:ln w="28575">
              <a:solidFill>
                <a:srgbClr val="21549E"/>
              </a:solidFill>
              <a:round/>
              <a:headEnd/>
              <a:tailEnd/>
            </a:ln>
          </p:spPr>
          <p:txBody>
            <a:bodyPr/>
            <a:lstStyle/>
            <a:p>
              <a:pPr eaLnBrk="0" hangingPunct="0"/>
              <a:endParaRPr lang="en-US"/>
            </a:p>
          </p:txBody>
        </p:sp>
        <p:sp>
          <p:nvSpPr>
            <p:cNvPr id="128136" name="Rechteck 153"/>
            <p:cNvSpPr>
              <a:spLocks noChangeArrowheads="1"/>
            </p:cNvSpPr>
            <p:nvPr/>
          </p:nvSpPr>
          <p:spPr bwMode="auto">
            <a:xfrm>
              <a:off x="4860032" y="764704"/>
              <a:ext cx="4104456" cy="5544616"/>
            </a:xfrm>
            <a:prstGeom prst="rect">
              <a:avLst/>
            </a:prstGeom>
            <a:noFill/>
            <a:ln w="28575">
              <a:solidFill>
                <a:srgbClr val="21549E"/>
              </a:solidFill>
              <a:round/>
              <a:headEnd/>
              <a:tailEnd/>
            </a:ln>
          </p:spPr>
          <p:txBody>
            <a:bodyPr/>
            <a:lstStyle/>
            <a:p>
              <a:pPr eaLnBrk="0" hangingPunct="0"/>
              <a:endParaRPr lang="en-US"/>
            </a:p>
          </p:txBody>
        </p:sp>
        <p:cxnSp>
          <p:nvCxnSpPr>
            <p:cNvPr id="128137" name="Gerade Verbindung 14"/>
            <p:cNvCxnSpPr>
              <a:cxnSpLocks noChangeShapeType="1"/>
            </p:cNvCxnSpPr>
            <p:nvPr/>
          </p:nvCxnSpPr>
          <p:spPr bwMode="auto">
            <a:xfrm flipV="1">
              <a:off x="4644008" y="764704"/>
              <a:ext cx="216024" cy="1800200"/>
            </a:xfrm>
            <a:prstGeom prst="line">
              <a:avLst/>
            </a:prstGeom>
            <a:noFill/>
            <a:ln w="28575">
              <a:solidFill>
                <a:srgbClr val="21549E"/>
              </a:solidFill>
              <a:round/>
              <a:headEnd/>
              <a:tailEnd/>
            </a:ln>
          </p:spPr>
        </p:cxnSp>
        <p:cxnSp>
          <p:nvCxnSpPr>
            <p:cNvPr id="128138" name="Gerade Verbindung 156"/>
            <p:cNvCxnSpPr>
              <a:cxnSpLocks noChangeShapeType="1"/>
            </p:cNvCxnSpPr>
            <p:nvPr/>
          </p:nvCxnSpPr>
          <p:spPr bwMode="auto">
            <a:xfrm>
              <a:off x="4644008" y="4653136"/>
              <a:ext cx="216024" cy="1656184"/>
            </a:xfrm>
            <a:prstGeom prst="line">
              <a:avLst/>
            </a:prstGeom>
            <a:noFill/>
            <a:ln w="28575">
              <a:solidFill>
                <a:srgbClr val="21549E"/>
              </a:solidFill>
              <a:round/>
              <a:headEnd/>
              <a:tailEnd/>
            </a:ln>
          </p:spPr>
        </p:cxnSp>
      </p:grpSp>
      <p:sp>
        <p:nvSpPr>
          <p:cNvPr id="161" name="Rechteck 160"/>
          <p:cNvSpPr>
            <a:spLocks noChangeArrowheads="1"/>
          </p:cNvSpPr>
          <p:nvPr/>
        </p:nvSpPr>
        <p:spPr bwMode="auto">
          <a:xfrm>
            <a:off x="4859338" y="765175"/>
            <a:ext cx="4302125" cy="5688013"/>
          </a:xfrm>
          <a:prstGeom prst="rect">
            <a:avLst/>
          </a:prstGeom>
          <a:solidFill>
            <a:schemeClr val="bg1"/>
          </a:solidFill>
          <a:ln w="9525">
            <a:noFill/>
            <a:miter lim="800000"/>
            <a:headEnd/>
            <a:tailEnd/>
          </a:ln>
        </p:spPr>
        <p:txBody>
          <a:bodyPr/>
          <a:lstStyle/>
          <a:p>
            <a:pPr eaLnBrk="0" hangingPunct="0"/>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61"/>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hteck 14"/>
          <p:cNvSpPr/>
          <p:nvPr/>
        </p:nvSpPr>
        <p:spPr bwMode="auto">
          <a:xfrm rot="16200000">
            <a:off x="-949702" y="4307540"/>
            <a:ext cx="3338556" cy="504055"/>
          </a:xfrm>
          <a:prstGeom prst="rect">
            <a:avLst/>
          </a:prstGeom>
          <a:gradFill rotWithShape="1">
            <a:gsLst>
              <a:gs pos="0">
                <a:srgbClr val="4F81BD">
                  <a:alpha val="50000"/>
                </a:srgbClr>
              </a:gs>
              <a:gs pos="100000">
                <a:sysClr val="window" lastClr="FFFFFF"/>
              </a:gs>
            </a:gsLst>
            <a:lin ang="16200000" scaled="0"/>
          </a:gradFill>
          <a:ln w="9525" cap="flat" cmpd="sng" algn="ctr">
            <a:no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cs typeface="+mn-cs"/>
            </a:endParaRPr>
          </a:p>
        </p:txBody>
      </p:sp>
      <p:sp>
        <p:nvSpPr>
          <p:cNvPr id="14" name="Rechteck 13"/>
          <p:cNvSpPr/>
          <p:nvPr/>
        </p:nvSpPr>
        <p:spPr bwMode="auto">
          <a:xfrm rot="16200000">
            <a:off x="-300706" y="1524488"/>
            <a:ext cx="2040561" cy="504059"/>
          </a:xfrm>
          <a:prstGeom prst="rect">
            <a:avLst/>
          </a:prstGeom>
          <a:gradFill rotWithShape="1">
            <a:gsLst>
              <a:gs pos="0">
                <a:srgbClr val="F79646">
                  <a:alpha val="50000"/>
                </a:srgbClr>
              </a:gs>
              <a:gs pos="100000">
                <a:sysClr val="window" lastClr="FFFFFF"/>
              </a:gs>
            </a:gsLst>
            <a:lin ang="16200000" scaled="0"/>
          </a:gradFill>
          <a:ln w="9525" cap="flat" cmpd="sng" algn="ctr">
            <a:no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cs typeface="+mn-cs"/>
            </a:endParaRPr>
          </a:p>
        </p:txBody>
      </p:sp>
      <p:sp>
        <p:nvSpPr>
          <p:cNvPr id="3" name="Rechteck 2"/>
          <p:cNvSpPr/>
          <p:nvPr/>
        </p:nvSpPr>
        <p:spPr bwMode="auto">
          <a:xfrm>
            <a:off x="467544" y="2890290"/>
            <a:ext cx="6696744" cy="3338555"/>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4" name="Textfeld 3"/>
          <p:cNvSpPr txBox="1"/>
          <p:nvPr/>
        </p:nvSpPr>
        <p:spPr>
          <a:xfrm rot="16200000">
            <a:off x="289449" y="4413836"/>
            <a:ext cx="817853" cy="461665"/>
          </a:xfrm>
          <a:prstGeom prst="rect">
            <a:avLst/>
          </a:prstGeom>
          <a:noFill/>
        </p:spPr>
        <p:txBody>
          <a:bodyPr wrap="none" rtlCol="0">
            <a:spAutoFit/>
          </a:bodyPr>
          <a:lstStyle/>
          <a:p>
            <a:r>
              <a:rPr lang="en-US" dirty="0" smtClean="0"/>
              <a:t>PCA</a:t>
            </a:r>
            <a:endParaRPr lang="en-US" dirty="0"/>
          </a:p>
        </p:txBody>
      </p:sp>
      <p:sp>
        <p:nvSpPr>
          <p:cNvPr id="9" name="Textfeld 8"/>
          <p:cNvSpPr txBox="1"/>
          <p:nvPr/>
        </p:nvSpPr>
        <p:spPr>
          <a:xfrm rot="16200000">
            <a:off x="326527" y="1677532"/>
            <a:ext cx="777677" cy="461665"/>
          </a:xfrm>
          <a:prstGeom prst="rect">
            <a:avLst/>
          </a:prstGeom>
          <a:noFill/>
        </p:spPr>
        <p:txBody>
          <a:bodyPr wrap="none" rtlCol="0">
            <a:spAutoFit/>
          </a:bodyPr>
          <a:lstStyle/>
          <a:p>
            <a:r>
              <a:rPr lang="en-US" dirty="0" smtClean="0"/>
              <a:t>PET</a:t>
            </a:r>
            <a:endParaRPr lang="en-US" dirty="0"/>
          </a:p>
        </p:txBody>
      </p:sp>
      <p:sp>
        <p:nvSpPr>
          <p:cNvPr id="10" name="Rechteck 9"/>
          <p:cNvSpPr/>
          <p:nvPr/>
        </p:nvSpPr>
        <p:spPr bwMode="auto">
          <a:xfrm>
            <a:off x="484533" y="756236"/>
            <a:ext cx="8208912" cy="2040560"/>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grpSp>
        <p:nvGrpSpPr>
          <p:cNvPr id="18" name="Gruppieren 17"/>
          <p:cNvGrpSpPr/>
          <p:nvPr/>
        </p:nvGrpSpPr>
        <p:grpSpPr>
          <a:xfrm>
            <a:off x="1581101" y="745818"/>
            <a:ext cx="3048075" cy="2061397"/>
            <a:chOff x="1043608" y="754006"/>
            <a:chExt cx="3048075" cy="2061397"/>
          </a:xfrm>
        </p:grpSpPr>
        <p:pic>
          <p:nvPicPr>
            <p:cNvPr id="5" name="Grafi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3608" y="925403"/>
              <a:ext cx="3024336" cy="1890000"/>
            </a:xfrm>
            <a:prstGeom prst="rect">
              <a:avLst/>
            </a:prstGeom>
          </p:spPr>
        </p:pic>
        <p:sp>
          <p:nvSpPr>
            <p:cNvPr id="8" name="Textfeld 7"/>
            <p:cNvSpPr txBox="1"/>
            <p:nvPr/>
          </p:nvSpPr>
          <p:spPr>
            <a:xfrm>
              <a:off x="1157867" y="754006"/>
              <a:ext cx="2933816" cy="307777"/>
            </a:xfrm>
            <a:prstGeom prst="rect">
              <a:avLst/>
            </a:prstGeom>
            <a:noFill/>
          </p:spPr>
          <p:txBody>
            <a:bodyPr wrap="none" rtlCol="0">
              <a:spAutoFit/>
            </a:bodyPr>
            <a:lstStyle/>
            <a:p>
              <a:r>
                <a:rPr lang="en-US" sz="1400" b="1" dirty="0" smtClean="0"/>
                <a:t>[</a:t>
              </a:r>
              <a:r>
                <a:rPr lang="en-US" sz="1400" b="1" baseline="30000" dirty="0" smtClean="0"/>
                <a:t>18</a:t>
              </a:r>
              <a:r>
                <a:rPr lang="en-US" sz="1400" b="1" dirty="0" smtClean="0"/>
                <a:t>F]FDG: “glucose metabolism”</a:t>
              </a:r>
              <a:endParaRPr lang="en-US" sz="1400" b="1" dirty="0"/>
            </a:p>
          </p:txBody>
        </p:sp>
      </p:grpSp>
      <p:grpSp>
        <p:nvGrpSpPr>
          <p:cNvPr id="7" name="Gruppieren 6"/>
          <p:cNvGrpSpPr/>
          <p:nvPr/>
        </p:nvGrpSpPr>
        <p:grpSpPr>
          <a:xfrm>
            <a:off x="5292080" y="792140"/>
            <a:ext cx="3178884" cy="1968754"/>
            <a:chOff x="4832636" y="771514"/>
            <a:chExt cx="3178884" cy="1968754"/>
          </a:xfrm>
        </p:grpSpPr>
        <p:pic>
          <p:nvPicPr>
            <p:cNvPr id="6" name="Grafik 5"/>
            <p:cNvPicPr>
              <a:picLocks noChangeAspect="1"/>
            </p:cNvPicPr>
            <p:nvPr/>
          </p:nvPicPr>
          <p:blipFill rotWithShape="1">
            <a:blip r:embed="rId4" cstate="print">
              <a:extLst>
                <a:ext uri="{28A0092B-C50C-407E-A947-70E740481C1C}">
                  <a14:useLocalDpi xmlns:a14="http://schemas.microsoft.com/office/drawing/2010/main" val="0"/>
                </a:ext>
              </a:extLst>
            </a:blip>
            <a:srcRect b="10967"/>
            <a:stretch/>
          </p:blipFill>
          <p:spPr>
            <a:xfrm>
              <a:off x="4864936" y="997412"/>
              <a:ext cx="3114284" cy="1742856"/>
            </a:xfrm>
            <a:prstGeom prst="rect">
              <a:avLst/>
            </a:prstGeom>
          </p:spPr>
        </p:pic>
        <p:sp>
          <p:nvSpPr>
            <p:cNvPr id="12" name="Textfeld 11"/>
            <p:cNvSpPr txBox="1"/>
            <p:nvPr/>
          </p:nvSpPr>
          <p:spPr>
            <a:xfrm>
              <a:off x="4832636" y="771514"/>
              <a:ext cx="3178884" cy="307777"/>
            </a:xfrm>
            <a:prstGeom prst="rect">
              <a:avLst/>
            </a:prstGeom>
            <a:noFill/>
          </p:spPr>
          <p:txBody>
            <a:bodyPr wrap="none" rtlCol="0">
              <a:spAutoFit/>
            </a:bodyPr>
            <a:lstStyle/>
            <a:p>
              <a:r>
                <a:rPr lang="en-US" sz="1400" b="1" dirty="0" smtClean="0"/>
                <a:t>[</a:t>
              </a:r>
              <a:r>
                <a:rPr lang="en-US" sz="1400" b="1" baseline="30000" dirty="0" smtClean="0"/>
                <a:t>11</a:t>
              </a:r>
              <a:r>
                <a:rPr lang="en-US" sz="1400" b="1" dirty="0" smtClean="0"/>
                <a:t>C]DASB: “serotonin transporter“</a:t>
              </a:r>
              <a:endParaRPr lang="en-US" sz="1400" b="1" dirty="0"/>
            </a:p>
          </p:txBody>
        </p:sp>
      </p:grpSp>
      <p:sp>
        <p:nvSpPr>
          <p:cNvPr id="13" name="Text Box 2"/>
          <p:cNvSpPr txBox="1">
            <a:spLocks noChangeArrowheads="1"/>
          </p:cNvSpPr>
          <p:nvPr/>
        </p:nvSpPr>
        <p:spPr bwMode="auto">
          <a:xfrm>
            <a:off x="504146" y="345093"/>
            <a:ext cx="61606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600" b="1" dirty="0">
                <a:solidFill>
                  <a:srgbClr val="21549E"/>
                </a:solidFill>
                <a:latin typeface="+mj-lt"/>
              </a:rPr>
              <a:t>MDMA Drug challenge: [</a:t>
            </a:r>
            <a:r>
              <a:rPr lang="en-US" sz="1600" b="1" baseline="30000" dirty="0">
                <a:solidFill>
                  <a:srgbClr val="21549E"/>
                </a:solidFill>
                <a:latin typeface="+mj-lt"/>
              </a:rPr>
              <a:t>18</a:t>
            </a:r>
            <a:r>
              <a:rPr lang="en-US" sz="1600" b="1" dirty="0">
                <a:solidFill>
                  <a:srgbClr val="21549E"/>
                </a:solidFill>
                <a:latin typeface="+mj-lt"/>
              </a:rPr>
              <a:t>F]FDG and [</a:t>
            </a:r>
            <a:r>
              <a:rPr lang="en-US" sz="1600" b="1" baseline="30000" dirty="0">
                <a:solidFill>
                  <a:srgbClr val="21549E"/>
                </a:solidFill>
                <a:latin typeface="+mj-lt"/>
              </a:rPr>
              <a:t>11</a:t>
            </a:r>
            <a:r>
              <a:rPr lang="en-US" sz="1600" b="1" dirty="0">
                <a:solidFill>
                  <a:srgbClr val="21549E"/>
                </a:solidFill>
                <a:latin typeface="+mj-lt"/>
              </a:rPr>
              <a:t>C]</a:t>
            </a:r>
            <a:r>
              <a:rPr lang="en-US" sz="1600" b="1" dirty="0" smtClean="0">
                <a:solidFill>
                  <a:srgbClr val="21549E"/>
                </a:solidFill>
                <a:latin typeface="+mj-lt"/>
              </a:rPr>
              <a:t>DASB-PET vs. fMRI</a:t>
            </a:r>
            <a:endParaRPr lang="en-US" sz="1600" b="1" dirty="0">
              <a:solidFill>
                <a:srgbClr val="21549E"/>
              </a:solidFill>
              <a:latin typeface="+mj-lt"/>
            </a:endParaRPr>
          </a:p>
        </p:txBody>
      </p:sp>
      <p:sp>
        <p:nvSpPr>
          <p:cNvPr id="2" name="Textfeld 1"/>
          <p:cNvSpPr txBox="1"/>
          <p:nvPr/>
        </p:nvSpPr>
        <p:spPr>
          <a:xfrm>
            <a:off x="2880239" y="2221464"/>
            <a:ext cx="864096" cy="307777"/>
          </a:xfrm>
          <a:prstGeom prst="rect">
            <a:avLst/>
          </a:prstGeom>
          <a:noFill/>
        </p:spPr>
        <p:txBody>
          <a:bodyPr wrap="square" rtlCol="0">
            <a:spAutoFit/>
          </a:bodyPr>
          <a:lstStyle/>
          <a:p>
            <a:r>
              <a:rPr lang="de-DE" sz="1400" b="1" dirty="0" smtClean="0">
                <a:solidFill>
                  <a:srgbClr val="FF0000"/>
                </a:solidFill>
              </a:rPr>
              <a:t>MDMA</a:t>
            </a:r>
            <a:endParaRPr lang="de-DE" sz="1400" b="1" dirty="0">
              <a:solidFill>
                <a:srgbClr val="FF0000"/>
              </a:solidFill>
            </a:endParaRPr>
          </a:p>
        </p:txBody>
      </p:sp>
      <p:cxnSp>
        <p:nvCxnSpPr>
          <p:cNvPr id="17" name="Gerade Verbindung mit Pfeil 16"/>
          <p:cNvCxnSpPr>
            <a:stCxn id="2" idx="1"/>
          </p:cNvCxnSpPr>
          <p:nvPr/>
        </p:nvCxnSpPr>
        <p:spPr bwMode="auto">
          <a:xfrm flipH="1">
            <a:off x="2736223" y="2375353"/>
            <a:ext cx="144016" cy="278159"/>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21" name="Text Box 270"/>
          <p:cNvSpPr txBox="1">
            <a:spLocks noChangeArrowheads="1"/>
          </p:cNvSpPr>
          <p:nvPr/>
        </p:nvSpPr>
        <p:spPr bwMode="auto">
          <a:xfrm>
            <a:off x="7236989" y="6001543"/>
            <a:ext cx="16182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a:defRPr sz="2600">
                <a:solidFill>
                  <a:schemeClr val="tx1"/>
                </a:solidFill>
                <a:latin typeface="Arial" charset="0"/>
                <a:ea typeface="MS PGothic" charset="0"/>
                <a:cs typeface="MS PGothic" charset="0"/>
              </a:defRPr>
            </a:lvl1pPr>
            <a:lvl2pPr>
              <a:defRPr sz="26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000">
                <a:solidFill>
                  <a:schemeClr val="tx1"/>
                </a:solidFill>
                <a:latin typeface="Arial" charset="0"/>
                <a:ea typeface="MS PGothic" charset="0"/>
                <a:cs typeface="MS PGothic" charset="0"/>
              </a:defRPr>
            </a:lvl4pPr>
            <a:lvl5pPr>
              <a:defRPr sz="2000">
                <a:solidFill>
                  <a:schemeClr val="tx1"/>
                </a:solidFill>
                <a:latin typeface="Arial" charset="0"/>
                <a:ea typeface="MS PGothic" charset="0"/>
                <a:cs typeface="MS PGothic" charset="0"/>
              </a:defRPr>
            </a:lvl5pPr>
            <a:lvl6pPr eaLnBrk="0" hangingPunct="0">
              <a:defRPr sz="2000">
                <a:solidFill>
                  <a:schemeClr val="tx1"/>
                </a:solidFill>
                <a:latin typeface="Arial" charset="0"/>
                <a:ea typeface="MS PGothic" charset="0"/>
                <a:cs typeface="MS PGothic" charset="0"/>
              </a:defRPr>
            </a:lvl6pPr>
            <a:lvl7pPr eaLnBrk="0" hangingPunct="0">
              <a:defRPr sz="2000">
                <a:solidFill>
                  <a:schemeClr val="tx1"/>
                </a:solidFill>
                <a:latin typeface="Arial" charset="0"/>
                <a:ea typeface="MS PGothic" charset="0"/>
                <a:cs typeface="MS PGothic" charset="0"/>
              </a:defRPr>
            </a:lvl7pPr>
            <a:lvl8pPr eaLnBrk="0" hangingPunct="0">
              <a:defRPr sz="2000">
                <a:solidFill>
                  <a:schemeClr val="tx1"/>
                </a:solidFill>
                <a:latin typeface="Arial" charset="0"/>
                <a:ea typeface="MS PGothic" charset="0"/>
                <a:cs typeface="MS PGothic" charset="0"/>
              </a:defRPr>
            </a:lvl8pPr>
            <a:lvl9pPr eaLnBrk="0" hangingPunct="0">
              <a:defRPr sz="2000">
                <a:solidFill>
                  <a:schemeClr val="tx1"/>
                </a:solidFill>
                <a:latin typeface="Arial" charset="0"/>
                <a:ea typeface="MS PGothic" charset="0"/>
                <a:cs typeface="MS PGothic" charset="0"/>
              </a:defRPr>
            </a:lvl9pPr>
          </a:lstStyle>
          <a:p>
            <a:pPr algn="ctr">
              <a:defRPr/>
            </a:pPr>
            <a:r>
              <a:rPr lang="en-US" sz="1200" dirty="0" smtClean="0"/>
              <a:t>Amend, </a:t>
            </a:r>
            <a:r>
              <a:rPr lang="en-US" sz="1200" dirty="0"/>
              <a:t>Wehrl,  </a:t>
            </a:r>
            <a:r>
              <a:rPr lang="en-US" sz="1200" dirty="0" smtClean="0"/>
              <a:t>et al.</a:t>
            </a:r>
          </a:p>
        </p:txBody>
      </p:sp>
      <p:pic>
        <p:nvPicPr>
          <p:cNvPr id="16" name="Grafik 15"/>
          <p:cNvPicPr>
            <a:picLocks noChangeAspect="1"/>
          </p:cNvPicPr>
          <p:nvPr/>
        </p:nvPicPr>
        <p:blipFill>
          <a:blip r:embed="rId5"/>
          <a:stretch>
            <a:fillRect/>
          </a:stretch>
        </p:blipFill>
        <p:spPr>
          <a:xfrm>
            <a:off x="1871846" y="2890290"/>
            <a:ext cx="4732343" cy="3356272"/>
          </a:xfrm>
          <a:prstGeom prst="rect">
            <a:avLst/>
          </a:prstGeom>
        </p:spPr>
      </p:pic>
    </p:spTree>
    <p:extLst>
      <p:ext uri="{BB962C8B-B14F-4D97-AF65-F5344CB8AC3E}">
        <p14:creationId xmlns:p14="http://schemas.microsoft.com/office/powerpoint/2010/main" val="169111091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Text Box 2"/>
          <p:cNvSpPr txBox="1">
            <a:spLocks noChangeArrowheads="1"/>
          </p:cNvSpPr>
          <p:nvPr/>
        </p:nvSpPr>
        <p:spPr bwMode="auto">
          <a:xfrm>
            <a:off x="395536" y="261809"/>
            <a:ext cx="6006773" cy="400110"/>
          </a:xfrm>
          <a:prstGeom prst="rect">
            <a:avLst/>
          </a:prstGeom>
          <a:noFill/>
          <a:ln w="9525">
            <a:noFill/>
            <a:miter lim="800000"/>
            <a:headEnd/>
            <a:tailEnd/>
          </a:ln>
        </p:spPr>
        <p:txBody>
          <a:bodyPr wrap="non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0" hangingPunct="0">
              <a:defRPr/>
            </a:pPr>
            <a:r>
              <a:rPr lang="en-US" sz="2000" b="1" dirty="0" smtClean="0">
                <a:solidFill>
                  <a:srgbClr val="21549E"/>
                </a:solidFill>
                <a:latin typeface="+mj-lt"/>
              </a:rPr>
              <a:t>Multimodal Comparison – “Emotional Network”</a:t>
            </a:r>
          </a:p>
        </p:txBody>
      </p:sp>
      <p:sp>
        <p:nvSpPr>
          <p:cNvPr id="2" name="Textfeld 1"/>
          <p:cNvSpPr txBox="1"/>
          <p:nvPr/>
        </p:nvSpPr>
        <p:spPr>
          <a:xfrm rot="16200000">
            <a:off x="137869" y="3536396"/>
            <a:ext cx="1346844" cy="338554"/>
          </a:xfrm>
          <a:prstGeom prst="rect">
            <a:avLst/>
          </a:prstGeom>
          <a:noFill/>
          <a:ln w="19050">
            <a:solidFill>
              <a:schemeClr val="tx1"/>
            </a:solidFill>
          </a:ln>
        </p:spPr>
        <p:txBody>
          <a:bodyPr wrap="none" rtlCol="0">
            <a:spAutoFit/>
          </a:bodyPr>
          <a:lstStyle/>
          <a:p>
            <a:r>
              <a:rPr lang="de-DE" sz="1600" b="1" dirty="0" smtClean="0"/>
              <a:t>Early Phase</a:t>
            </a:r>
            <a:endParaRPr lang="de-DE" sz="1600" b="1" dirty="0"/>
          </a:p>
        </p:txBody>
      </p:sp>
      <p:sp>
        <p:nvSpPr>
          <p:cNvPr id="5" name="Textfeld 4"/>
          <p:cNvSpPr txBox="1"/>
          <p:nvPr/>
        </p:nvSpPr>
        <p:spPr>
          <a:xfrm rot="16200000">
            <a:off x="177945" y="5232655"/>
            <a:ext cx="1266693" cy="338554"/>
          </a:xfrm>
          <a:prstGeom prst="rect">
            <a:avLst/>
          </a:prstGeom>
          <a:noFill/>
          <a:ln w="19050">
            <a:solidFill>
              <a:schemeClr val="tx1"/>
            </a:solidFill>
          </a:ln>
        </p:spPr>
        <p:txBody>
          <a:bodyPr wrap="none" rtlCol="0">
            <a:spAutoFit/>
          </a:bodyPr>
          <a:lstStyle/>
          <a:p>
            <a:r>
              <a:rPr lang="de-DE" sz="1600" b="1" dirty="0" err="1" smtClean="0"/>
              <a:t>Late</a:t>
            </a:r>
            <a:r>
              <a:rPr lang="de-DE" sz="1600" b="1" dirty="0" smtClean="0"/>
              <a:t> Phase</a:t>
            </a:r>
            <a:endParaRPr lang="de-DE" sz="1600" b="1" dirty="0"/>
          </a:p>
        </p:txBody>
      </p:sp>
      <p:sp>
        <p:nvSpPr>
          <p:cNvPr id="6" name="Textfeld 5"/>
          <p:cNvSpPr txBox="1"/>
          <p:nvPr/>
        </p:nvSpPr>
        <p:spPr>
          <a:xfrm>
            <a:off x="1453792" y="779373"/>
            <a:ext cx="1191801" cy="338554"/>
          </a:xfrm>
          <a:prstGeom prst="rect">
            <a:avLst/>
          </a:prstGeom>
          <a:noFill/>
          <a:ln w="19050">
            <a:solidFill>
              <a:schemeClr val="tx1"/>
            </a:solidFill>
          </a:ln>
        </p:spPr>
        <p:txBody>
          <a:bodyPr wrap="none" rtlCol="0">
            <a:spAutoFit/>
          </a:bodyPr>
          <a:lstStyle/>
          <a:p>
            <a:r>
              <a:rPr lang="de-DE" sz="1600" b="1" dirty="0" smtClean="0"/>
              <a:t>[</a:t>
            </a:r>
            <a:r>
              <a:rPr lang="de-DE" sz="1600" b="1" baseline="30000" dirty="0" smtClean="0"/>
              <a:t>11</a:t>
            </a:r>
            <a:r>
              <a:rPr lang="de-DE" sz="1600" b="1" dirty="0" smtClean="0"/>
              <a:t>C]DASB</a:t>
            </a:r>
            <a:endParaRPr lang="de-DE" sz="1600" b="1" dirty="0"/>
          </a:p>
        </p:txBody>
      </p:sp>
      <p:sp>
        <p:nvSpPr>
          <p:cNvPr id="8" name="Textfeld 7"/>
          <p:cNvSpPr txBox="1"/>
          <p:nvPr/>
        </p:nvSpPr>
        <p:spPr>
          <a:xfrm>
            <a:off x="3569405" y="779373"/>
            <a:ext cx="1031051" cy="338554"/>
          </a:xfrm>
          <a:prstGeom prst="rect">
            <a:avLst/>
          </a:prstGeom>
          <a:noFill/>
          <a:ln w="19050">
            <a:solidFill>
              <a:schemeClr val="tx1"/>
            </a:solidFill>
          </a:ln>
        </p:spPr>
        <p:txBody>
          <a:bodyPr wrap="none" rtlCol="0">
            <a:spAutoFit/>
          </a:bodyPr>
          <a:lstStyle/>
          <a:p>
            <a:r>
              <a:rPr lang="de-DE" sz="1600" b="1" dirty="0" smtClean="0"/>
              <a:t>[</a:t>
            </a:r>
            <a:r>
              <a:rPr lang="de-DE" sz="1600" b="1" baseline="30000" dirty="0" smtClean="0"/>
              <a:t>18</a:t>
            </a:r>
            <a:r>
              <a:rPr lang="de-DE" sz="1600" b="1" dirty="0" smtClean="0"/>
              <a:t>F]FDG</a:t>
            </a:r>
            <a:endParaRPr lang="de-DE" sz="1600" b="1" dirty="0"/>
          </a:p>
        </p:txBody>
      </p:sp>
      <p:sp>
        <p:nvSpPr>
          <p:cNvPr id="9" name="Textfeld 8"/>
          <p:cNvSpPr txBox="1"/>
          <p:nvPr/>
        </p:nvSpPr>
        <p:spPr>
          <a:xfrm>
            <a:off x="5545281" y="786190"/>
            <a:ext cx="1268296" cy="338554"/>
          </a:xfrm>
          <a:prstGeom prst="rect">
            <a:avLst/>
          </a:prstGeom>
          <a:noFill/>
          <a:ln w="19050">
            <a:solidFill>
              <a:schemeClr val="tx1"/>
            </a:solidFill>
          </a:ln>
        </p:spPr>
        <p:txBody>
          <a:bodyPr wrap="none" rtlCol="0">
            <a:spAutoFit/>
          </a:bodyPr>
          <a:lstStyle/>
          <a:p>
            <a:r>
              <a:rPr lang="de-DE" sz="1600" b="1" dirty="0" smtClean="0"/>
              <a:t>BOLD </a:t>
            </a:r>
            <a:r>
              <a:rPr lang="de-DE" sz="1600" b="1" dirty="0" err="1" smtClean="0"/>
              <a:t>fMRI</a:t>
            </a:r>
            <a:endParaRPr lang="de-DE" sz="1600" b="1" dirty="0"/>
          </a:p>
        </p:txBody>
      </p:sp>
      <p:cxnSp>
        <p:nvCxnSpPr>
          <p:cNvPr id="15" name="Gerade Verbindung 14"/>
          <p:cNvCxnSpPr/>
          <p:nvPr/>
        </p:nvCxnSpPr>
        <p:spPr bwMode="auto">
          <a:xfrm>
            <a:off x="611560" y="1240125"/>
            <a:ext cx="6629242" cy="0"/>
          </a:xfrm>
          <a:prstGeom prst="line">
            <a:avLst/>
          </a:prstGeom>
          <a:solidFill>
            <a:schemeClr val="accent1"/>
          </a:solidFill>
          <a:ln w="19050" cap="flat" cmpd="sng" algn="ctr">
            <a:solidFill>
              <a:schemeClr val="tx1"/>
            </a:solidFill>
            <a:prstDash val="sysDash"/>
            <a:round/>
            <a:headEnd type="none" w="med" len="med"/>
            <a:tailEnd type="none" w="med" len="med"/>
          </a:ln>
          <a:effectLst/>
        </p:spPr>
      </p:cxnSp>
      <p:cxnSp>
        <p:nvCxnSpPr>
          <p:cNvPr id="19" name="Gerade Verbindung 18"/>
          <p:cNvCxnSpPr/>
          <p:nvPr/>
        </p:nvCxnSpPr>
        <p:spPr bwMode="auto">
          <a:xfrm>
            <a:off x="611560" y="4595119"/>
            <a:ext cx="6629242" cy="0"/>
          </a:xfrm>
          <a:prstGeom prst="line">
            <a:avLst/>
          </a:prstGeom>
          <a:solidFill>
            <a:schemeClr val="accent1"/>
          </a:solidFill>
          <a:ln w="19050" cap="flat" cmpd="sng" algn="ctr">
            <a:solidFill>
              <a:schemeClr val="tx1"/>
            </a:solidFill>
            <a:prstDash val="sysDash"/>
            <a:round/>
            <a:headEnd type="none" w="med" len="med"/>
            <a:tailEnd type="none" w="med" len="med"/>
          </a:ln>
          <a:effectLst/>
        </p:spPr>
      </p:cxnSp>
      <p:cxnSp>
        <p:nvCxnSpPr>
          <p:cNvPr id="20" name="Gerade Verbindung 19"/>
          <p:cNvCxnSpPr/>
          <p:nvPr/>
        </p:nvCxnSpPr>
        <p:spPr bwMode="auto">
          <a:xfrm flipV="1">
            <a:off x="3030937" y="736069"/>
            <a:ext cx="0" cy="5184576"/>
          </a:xfrm>
          <a:prstGeom prst="line">
            <a:avLst/>
          </a:prstGeom>
          <a:solidFill>
            <a:schemeClr val="accent1"/>
          </a:solidFill>
          <a:ln w="19050" cap="flat" cmpd="sng" algn="ctr">
            <a:solidFill>
              <a:schemeClr val="tx1"/>
            </a:solidFill>
            <a:prstDash val="sysDash"/>
            <a:round/>
            <a:headEnd type="none" w="med" len="med"/>
            <a:tailEnd type="none" w="med" len="med"/>
          </a:ln>
          <a:effectLst/>
        </p:spPr>
      </p:cxnSp>
      <p:cxnSp>
        <p:nvCxnSpPr>
          <p:cNvPr id="22" name="Gerade Verbindung 21"/>
          <p:cNvCxnSpPr/>
          <p:nvPr/>
        </p:nvCxnSpPr>
        <p:spPr bwMode="auto">
          <a:xfrm flipV="1">
            <a:off x="5153036" y="778695"/>
            <a:ext cx="0" cy="5184576"/>
          </a:xfrm>
          <a:prstGeom prst="line">
            <a:avLst/>
          </a:prstGeom>
          <a:solidFill>
            <a:schemeClr val="accent1"/>
          </a:solidFill>
          <a:ln w="19050" cap="flat" cmpd="sng" algn="ctr">
            <a:solidFill>
              <a:schemeClr val="tx1"/>
            </a:solidFill>
            <a:prstDash val="sysDash"/>
            <a:round/>
            <a:headEnd type="none" w="med" len="med"/>
            <a:tailEnd type="none" w="med" len="med"/>
          </a:ln>
          <a:effectLst/>
        </p:spPr>
      </p:cxnSp>
      <p:cxnSp>
        <p:nvCxnSpPr>
          <p:cNvPr id="18" name="Gerade Verbindung 17"/>
          <p:cNvCxnSpPr/>
          <p:nvPr/>
        </p:nvCxnSpPr>
        <p:spPr bwMode="auto">
          <a:xfrm>
            <a:off x="642014" y="2866927"/>
            <a:ext cx="6629242" cy="0"/>
          </a:xfrm>
          <a:prstGeom prst="line">
            <a:avLst/>
          </a:prstGeom>
          <a:solidFill>
            <a:schemeClr val="accent1"/>
          </a:solidFill>
          <a:ln w="19050" cap="flat" cmpd="sng" algn="ctr">
            <a:solidFill>
              <a:schemeClr val="tx1"/>
            </a:solidFill>
            <a:prstDash val="sysDash"/>
            <a:round/>
            <a:headEnd type="none" w="med" len="med"/>
            <a:tailEnd type="none" w="med" len="med"/>
          </a:ln>
          <a:effectLst/>
        </p:spPr>
      </p:cxnSp>
      <p:sp>
        <p:nvSpPr>
          <p:cNvPr id="21" name="Textfeld 20"/>
          <p:cNvSpPr txBox="1"/>
          <p:nvPr/>
        </p:nvSpPr>
        <p:spPr>
          <a:xfrm rot="16200000">
            <a:off x="298157" y="1858904"/>
            <a:ext cx="1027845" cy="338554"/>
          </a:xfrm>
          <a:prstGeom prst="rect">
            <a:avLst/>
          </a:prstGeom>
          <a:noFill/>
          <a:ln w="19050">
            <a:solidFill>
              <a:schemeClr val="tx1"/>
            </a:solidFill>
          </a:ln>
        </p:spPr>
        <p:txBody>
          <a:bodyPr wrap="none" rtlCol="0">
            <a:spAutoFit/>
          </a:bodyPr>
          <a:lstStyle/>
          <a:p>
            <a:r>
              <a:rPr lang="de-DE" sz="1600" b="1" dirty="0" smtClean="0"/>
              <a:t>Baseline</a:t>
            </a:r>
            <a:endParaRPr lang="de-DE" sz="1600" b="1" dirty="0"/>
          </a:p>
        </p:txBody>
      </p:sp>
      <p:pic>
        <p:nvPicPr>
          <p:cNvPr id="3" name="Bild 2" descr="OT_DASB_base.png"/>
          <p:cNvPicPr>
            <a:picLocks noChangeAspect="1"/>
          </p:cNvPicPr>
          <p:nvPr/>
        </p:nvPicPr>
        <p:blipFill rotWithShape="1">
          <a:blip r:embed="rId3">
            <a:extLst>
              <a:ext uri="{28A0092B-C50C-407E-A947-70E740481C1C}">
                <a14:useLocalDpi xmlns:a14="http://schemas.microsoft.com/office/drawing/2010/main" val="0"/>
              </a:ext>
            </a:extLst>
          </a:blip>
          <a:srcRect l="12838" t="7441" r="37885" b="24762"/>
          <a:stretch/>
        </p:blipFill>
        <p:spPr>
          <a:xfrm>
            <a:off x="1349593" y="1378067"/>
            <a:ext cx="1296000" cy="1300227"/>
          </a:xfrm>
          <a:prstGeom prst="rect">
            <a:avLst/>
          </a:prstGeom>
        </p:spPr>
      </p:pic>
      <p:pic>
        <p:nvPicPr>
          <p:cNvPr id="4" name="Bild 3" descr="OT_DASB_early.png"/>
          <p:cNvPicPr>
            <a:picLocks noChangeAspect="1"/>
          </p:cNvPicPr>
          <p:nvPr/>
        </p:nvPicPr>
        <p:blipFill rotWithShape="1">
          <a:blip r:embed="rId4">
            <a:extLst>
              <a:ext uri="{28A0092B-C50C-407E-A947-70E740481C1C}">
                <a14:useLocalDpi xmlns:a14="http://schemas.microsoft.com/office/drawing/2010/main" val="0"/>
              </a:ext>
            </a:extLst>
          </a:blip>
          <a:srcRect l="12838" t="7441" r="38374" b="32534"/>
          <a:stretch/>
        </p:blipFill>
        <p:spPr>
          <a:xfrm>
            <a:off x="1349593" y="3080247"/>
            <a:ext cx="1296000" cy="1296144"/>
          </a:xfrm>
          <a:prstGeom prst="rect">
            <a:avLst/>
          </a:prstGeom>
        </p:spPr>
      </p:pic>
      <p:pic>
        <p:nvPicPr>
          <p:cNvPr id="7" name="Bild 6" descr="OT_DASB_late.png"/>
          <p:cNvPicPr>
            <a:picLocks noChangeAspect="1"/>
          </p:cNvPicPr>
          <p:nvPr/>
        </p:nvPicPr>
        <p:blipFill rotWithShape="1">
          <a:blip r:embed="rId5">
            <a:extLst>
              <a:ext uri="{28A0092B-C50C-407E-A947-70E740481C1C}">
                <a14:useLocalDpi xmlns:a14="http://schemas.microsoft.com/office/drawing/2010/main" val="0"/>
              </a:ext>
            </a:extLst>
          </a:blip>
          <a:srcRect l="12839" t="7441" r="38211" b="26085"/>
          <a:stretch/>
        </p:blipFill>
        <p:spPr>
          <a:xfrm>
            <a:off x="1349120" y="4748611"/>
            <a:ext cx="1296000" cy="1304682"/>
          </a:xfrm>
          <a:prstGeom prst="rect">
            <a:avLst/>
          </a:prstGeom>
        </p:spPr>
      </p:pic>
      <p:pic>
        <p:nvPicPr>
          <p:cNvPr id="10" name="Bild 9" descr="OT_FDG_base.png"/>
          <p:cNvPicPr>
            <a:picLocks noChangeAspect="1"/>
          </p:cNvPicPr>
          <p:nvPr/>
        </p:nvPicPr>
        <p:blipFill rotWithShape="1">
          <a:blip r:embed="rId6">
            <a:extLst>
              <a:ext uri="{28A0092B-C50C-407E-A947-70E740481C1C}">
                <a14:useLocalDpi xmlns:a14="http://schemas.microsoft.com/office/drawing/2010/main" val="0"/>
              </a:ext>
            </a:extLst>
          </a:blip>
          <a:srcRect l="13001" t="7276" r="38048" b="27078"/>
          <a:stretch/>
        </p:blipFill>
        <p:spPr>
          <a:xfrm>
            <a:off x="3437352" y="1382294"/>
            <a:ext cx="1296144" cy="1296000"/>
          </a:xfrm>
          <a:prstGeom prst="rect">
            <a:avLst/>
          </a:prstGeom>
        </p:spPr>
      </p:pic>
      <p:pic>
        <p:nvPicPr>
          <p:cNvPr id="11" name="Bild 10" descr="OT_FDG_early.png"/>
          <p:cNvPicPr>
            <a:picLocks noChangeAspect="1"/>
          </p:cNvPicPr>
          <p:nvPr/>
        </p:nvPicPr>
        <p:blipFill rotWithShape="1">
          <a:blip r:embed="rId7">
            <a:extLst>
              <a:ext uri="{28A0092B-C50C-407E-A947-70E740481C1C}">
                <a14:useLocalDpi xmlns:a14="http://schemas.microsoft.com/office/drawing/2010/main" val="0"/>
              </a:ext>
            </a:extLst>
          </a:blip>
          <a:srcRect l="12839" t="7276" r="38211" b="28897"/>
          <a:stretch/>
        </p:blipFill>
        <p:spPr>
          <a:xfrm>
            <a:off x="3437352" y="3068960"/>
            <a:ext cx="1296144" cy="1296000"/>
          </a:xfrm>
          <a:prstGeom prst="rect">
            <a:avLst/>
          </a:prstGeom>
        </p:spPr>
      </p:pic>
      <p:pic>
        <p:nvPicPr>
          <p:cNvPr id="12" name="Bild 11" descr="OT_FDG_late.png"/>
          <p:cNvPicPr>
            <a:picLocks noChangeAspect="1"/>
          </p:cNvPicPr>
          <p:nvPr/>
        </p:nvPicPr>
        <p:blipFill rotWithShape="1">
          <a:blip r:embed="rId8">
            <a:extLst>
              <a:ext uri="{28A0092B-C50C-407E-A947-70E740481C1C}">
                <a14:useLocalDpi xmlns:a14="http://schemas.microsoft.com/office/drawing/2010/main" val="0"/>
              </a:ext>
            </a:extLst>
          </a:blip>
          <a:srcRect l="12839" t="6779" r="37721" b="28235"/>
          <a:stretch/>
        </p:blipFill>
        <p:spPr>
          <a:xfrm>
            <a:off x="3401348" y="4753932"/>
            <a:ext cx="1368152" cy="1296000"/>
          </a:xfrm>
          <a:prstGeom prst="rect">
            <a:avLst/>
          </a:prstGeom>
        </p:spPr>
      </p:pic>
      <p:pic>
        <p:nvPicPr>
          <p:cNvPr id="13" name="Bild 12" descr="OT_fMRI_base.png"/>
          <p:cNvPicPr>
            <a:picLocks noChangeAspect="1"/>
          </p:cNvPicPr>
          <p:nvPr/>
        </p:nvPicPr>
        <p:blipFill rotWithShape="1">
          <a:blip r:embed="rId9">
            <a:extLst>
              <a:ext uri="{28A0092B-C50C-407E-A947-70E740481C1C}">
                <a14:useLocalDpi xmlns:a14="http://schemas.microsoft.com/office/drawing/2010/main" val="0"/>
              </a:ext>
            </a:extLst>
          </a:blip>
          <a:srcRect l="12839" t="7441" r="37721" b="25589"/>
          <a:stretch/>
        </p:blipFill>
        <p:spPr>
          <a:xfrm>
            <a:off x="5453576" y="1382294"/>
            <a:ext cx="1296144" cy="1296000"/>
          </a:xfrm>
          <a:prstGeom prst="rect">
            <a:avLst/>
          </a:prstGeom>
        </p:spPr>
      </p:pic>
      <p:pic>
        <p:nvPicPr>
          <p:cNvPr id="14" name="Bild 13" descr="OT_fMRI_early.png"/>
          <p:cNvPicPr>
            <a:picLocks noChangeAspect="1"/>
          </p:cNvPicPr>
          <p:nvPr/>
        </p:nvPicPr>
        <p:blipFill rotWithShape="1">
          <a:blip r:embed="rId10">
            <a:extLst>
              <a:ext uri="{28A0092B-C50C-407E-A947-70E740481C1C}">
                <a14:useLocalDpi xmlns:a14="http://schemas.microsoft.com/office/drawing/2010/main" val="0"/>
              </a:ext>
            </a:extLst>
          </a:blip>
          <a:srcRect l="12839" t="7275" r="37721" b="28401"/>
          <a:stretch/>
        </p:blipFill>
        <p:spPr>
          <a:xfrm>
            <a:off x="5453576" y="3080247"/>
            <a:ext cx="1296144" cy="1296000"/>
          </a:xfrm>
          <a:prstGeom prst="rect">
            <a:avLst/>
          </a:prstGeom>
        </p:spPr>
      </p:pic>
      <p:pic>
        <p:nvPicPr>
          <p:cNvPr id="16" name="Bild 15" descr="OT_fMRI_late.png"/>
          <p:cNvPicPr>
            <a:picLocks noChangeAspect="1"/>
          </p:cNvPicPr>
          <p:nvPr/>
        </p:nvPicPr>
        <p:blipFill rotWithShape="1">
          <a:blip r:embed="rId11">
            <a:extLst>
              <a:ext uri="{28A0092B-C50C-407E-A947-70E740481C1C}">
                <a14:useLocalDpi xmlns:a14="http://schemas.microsoft.com/office/drawing/2010/main" val="0"/>
              </a:ext>
            </a:extLst>
          </a:blip>
          <a:srcRect l="12675" t="6779" r="38048" b="27574"/>
          <a:stretch/>
        </p:blipFill>
        <p:spPr>
          <a:xfrm>
            <a:off x="5444374" y="4753932"/>
            <a:ext cx="1296144" cy="1296000"/>
          </a:xfrm>
          <a:prstGeom prst="rect">
            <a:avLst/>
          </a:prstGeom>
        </p:spPr>
      </p:pic>
      <p:grpSp>
        <p:nvGrpSpPr>
          <p:cNvPr id="23" name="Gruppieren 22"/>
          <p:cNvGrpSpPr/>
          <p:nvPr/>
        </p:nvGrpSpPr>
        <p:grpSpPr>
          <a:xfrm>
            <a:off x="1277112" y="6006480"/>
            <a:ext cx="1440160" cy="230832"/>
            <a:chOff x="1907704" y="6006480"/>
            <a:chExt cx="1440160" cy="230832"/>
          </a:xfrm>
        </p:grpSpPr>
        <p:sp>
          <p:nvSpPr>
            <p:cNvPr id="17" name="Textfeld 16"/>
            <p:cNvSpPr txBox="1"/>
            <p:nvPr/>
          </p:nvSpPr>
          <p:spPr>
            <a:xfrm>
              <a:off x="3099078" y="6006480"/>
              <a:ext cx="248786" cy="230832"/>
            </a:xfrm>
            <a:prstGeom prst="rect">
              <a:avLst/>
            </a:prstGeom>
            <a:noFill/>
          </p:spPr>
          <p:txBody>
            <a:bodyPr wrap="none" rtlCol="0">
              <a:spAutoFit/>
            </a:bodyPr>
            <a:lstStyle/>
            <a:p>
              <a:r>
                <a:rPr lang="de-DE" sz="900" b="1" dirty="0" smtClean="0"/>
                <a:t>1</a:t>
              </a:r>
              <a:endParaRPr lang="de-DE" sz="900" b="1" dirty="0"/>
            </a:p>
          </p:txBody>
        </p:sp>
        <p:sp>
          <p:nvSpPr>
            <p:cNvPr id="24" name="Textfeld 23"/>
            <p:cNvSpPr txBox="1"/>
            <p:nvPr/>
          </p:nvSpPr>
          <p:spPr>
            <a:xfrm>
              <a:off x="1907704" y="6006480"/>
              <a:ext cx="287258" cy="230832"/>
            </a:xfrm>
            <a:prstGeom prst="rect">
              <a:avLst/>
            </a:prstGeom>
            <a:noFill/>
          </p:spPr>
          <p:txBody>
            <a:bodyPr wrap="none" rtlCol="0">
              <a:spAutoFit/>
            </a:bodyPr>
            <a:lstStyle/>
            <a:p>
              <a:r>
                <a:rPr lang="de-DE" sz="900" b="1" dirty="0" smtClean="0"/>
                <a:t>-1</a:t>
              </a:r>
            </a:p>
          </p:txBody>
        </p:sp>
        <p:sp>
          <p:nvSpPr>
            <p:cNvPr id="26" name="Textfeld 25"/>
            <p:cNvSpPr txBox="1"/>
            <p:nvPr/>
          </p:nvSpPr>
          <p:spPr>
            <a:xfrm>
              <a:off x="2503319" y="6006480"/>
              <a:ext cx="248786" cy="230832"/>
            </a:xfrm>
            <a:prstGeom prst="rect">
              <a:avLst/>
            </a:prstGeom>
            <a:noFill/>
          </p:spPr>
          <p:txBody>
            <a:bodyPr wrap="none" rtlCol="0">
              <a:spAutoFit/>
            </a:bodyPr>
            <a:lstStyle/>
            <a:p>
              <a:r>
                <a:rPr lang="de-DE" sz="900" b="1" dirty="0" smtClean="0"/>
                <a:t>0</a:t>
              </a:r>
            </a:p>
          </p:txBody>
        </p:sp>
      </p:grpSp>
      <p:grpSp>
        <p:nvGrpSpPr>
          <p:cNvPr id="28" name="Gruppieren 27"/>
          <p:cNvGrpSpPr/>
          <p:nvPr/>
        </p:nvGrpSpPr>
        <p:grpSpPr>
          <a:xfrm>
            <a:off x="3364850" y="6006480"/>
            <a:ext cx="1440160" cy="230832"/>
            <a:chOff x="1907704" y="6006480"/>
            <a:chExt cx="1440160" cy="230832"/>
          </a:xfrm>
        </p:grpSpPr>
        <p:sp>
          <p:nvSpPr>
            <p:cNvPr id="29" name="Textfeld 28"/>
            <p:cNvSpPr txBox="1"/>
            <p:nvPr/>
          </p:nvSpPr>
          <p:spPr>
            <a:xfrm>
              <a:off x="3099078" y="6006480"/>
              <a:ext cx="248786" cy="230832"/>
            </a:xfrm>
            <a:prstGeom prst="rect">
              <a:avLst/>
            </a:prstGeom>
            <a:noFill/>
          </p:spPr>
          <p:txBody>
            <a:bodyPr wrap="none" rtlCol="0">
              <a:spAutoFit/>
            </a:bodyPr>
            <a:lstStyle/>
            <a:p>
              <a:r>
                <a:rPr lang="de-DE" sz="900" b="1" dirty="0" smtClean="0"/>
                <a:t>1</a:t>
              </a:r>
              <a:endParaRPr lang="de-DE" sz="900" b="1" dirty="0"/>
            </a:p>
          </p:txBody>
        </p:sp>
        <p:sp>
          <p:nvSpPr>
            <p:cNvPr id="30" name="Textfeld 29"/>
            <p:cNvSpPr txBox="1"/>
            <p:nvPr/>
          </p:nvSpPr>
          <p:spPr>
            <a:xfrm>
              <a:off x="1907704" y="6006480"/>
              <a:ext cx="287258" cy="230832"/>
            </a:xfrm>
            <a:prstGeom prst="rect">
              <a:avLst/>
            </a:prstGeom>
            <a:noFill/>
          </p:spPr>
          <p:txBody>
            <a:bodyPr wrap="none" rtlCol="0">
              <a:spAutoFit/>
            </a:bodyPr>
            <a:lstStyle/>
            <a:p>
              <a:r>
                <a:rPr lang="de-DE" sz="900" b="1" dirty="0" smtClean="0"/>
                <a:t>-1</a:t>
              </a:r>
            </a:p>
          </p:txBody>
        </p:sp>
        <p:sp>
          <p:nvSpPr>
            <p:cNvPr id="31" name="Textfeld 30"/>
            <p:cNvSpPr txBox="1"/>
            <p:nvPr/>
          </p:nvSpPr>
          <p:spPr>
            <a:xfrm>
              <a:off x="2503319" y="6006480"/>
              <a:ext cx="248786" cy="230832"/>
            </a:xfrm>
            <a:prstGeom prst="rect">
              <a:avLst/>
            </a:prstGeom>
            <a:noFill/>
          </p:spPr>
          <p:txBody>
            <a:bodyPr wrap="none" rtlCol="0">
              <a:spAutoFit/>
            </a:bodyPr>
            <a:lstStyle/>
            <a:p>
              <a:r>
                <a:rPr lang="de-DE" sz="900" b="1" dirty="0" smtClean="0"/>
                <a:t>0</a:t>
              </a:r>
            </a:p>
          </p:txBody>
        </p:sp>
      </p:grpSp>
      <p:grpSp>
        <p:nvGrpSpPr>
          <p:cNvPr id="32" name="Gruppieren 31"/>
          <p:cNvGrpSpPr/>
          <p:nvPr/>
        </p:nvGrpSpPr>
        <p:grpSpPr>
          <a:xfrm>
            <a:off x="5413739" y="6006480"/>
            <a:ext cx="1440160" cy="230832"/>
            <a:chOff x="1907704" y="6006480"/>
            <a:chExt cx="1440160" cy="230832"/>
          </a:xfrm>
        </p:grpSpPr>
        <p:sp>
          <p:nvSpPr>
            <p:cNvPr id="33" name="Textfeld 32"/>
            <p:cNvSpPr txBox="1"/>
            <p:nvPr/>
          </p:nvSpPr>
          <p:spPr>
            <a:xfrm>
              <a:off x="3099078" y="6006480"/>
              <a:ext cx="248786" cy="230832"/>
            </a:xfrm>
            <a:prstGeom prst="rect">
              <a:avLst/>
            </a:prstGeom>
            <a:noFill/>
          </p:spPr>
          <p:txBody>
            <a:bodyPr wrap="none" rtlCol="0">
              <a:spAutoFit/>
            </a:bodyPr>
            <a:lstStyle/>
            <a:p>
              <a:r>
                <a:rPr lang="de-DE" sz="900" b="1" dirty="0" smtClean="0"/>
                <a:t>1</a:t>
              </a:r>
              <a:endParaRPr lang="de-DE" sz="900" b="1" dirty="0"/>
            </a:p>
          </p:txBody>
        </p:sp>
        <p:sp>
          <p:nvSpPr>
            <p:cNvPr id="34" name="Textfeld 33"/>
            <p:cNvSpPr txBox="1"/>
            <p:nvPr/>
          </p:nvSpPr>
          <p:spPr>
            <a:xfrm>
              <a:off x="1907704" y="6006480"/>
              <a:ext cx="287258" cy="230832"/>
            </a:xfrm>
            <a:prstGeom prst="rect">
              <a:avLst/>
            </a:prstGeom>
            <a:noFill/>
          </p:spPr>
          <p:txBody>
            <a:bodyPr wrap="none" rtlCol="0">
              <a:spAutoFit/>
            </a:bodyPr>
            <a:lstStyle/>
            <a:p>
              <a:r>
                <a:rPr lang="de-DE" sz="900" b="1" dirty="0" smtClean="0"/>
                <a:t>-1</a:t>
              </a:r>
            </a:p>
          </p:txBody>
        </p:sp>
        <p:sp>
          <p:nvSpPr>
            <p:cNvPr id="35" name="Textfeld 34"/>
            <p:cNvSpPr txBox="1"/>
            <p:nvPr/>
          </p:nvSpPr>
          <p:spPr>
            <a:xfrm>
              <a:off x="2503319" y="6006480"/>
              <a:ext cx="248786" cy="230832"/>
            </a:xfrm>
            <a:prstGeom prst="rect">
              <a:avLst/>
            </a:prstGeom>
            <a:noFill/>
          </p:spPr>
          <p:txBody>
            <a:bodyPr wrap="none" rtlCol="0">
              <a:spAutoFit/>
            </a:bodyPr>
            <a:lstStyle/>
            <a:p>
              <a:r>
                <a:rPr lang="de-DE" sz="900" b="1" dirty="0" smtClean="0"/>
                <a:t>0</a:t>
              </a:r>
            </a:p>
          </p:txBody>
        </p:sp>
      </p:grpSp>
      <p:grpSp>
        <p:nvGrpSpPr>
          <p:cNvPr id="27" name="Gruppieren 26"/>
          <p:cNvGrpSpPr/>
          <p:nvPr/>
        </p:nvGrpSpPr>
        <p:grpSpPr>
          <a:xfrm>
            <a:off x="6660232" y="1412776"/>
            <a:ext cx="1252266" cy="1224136"/>
            <a:chOff x="6660232" y="1412776"/>
            <a:chExt cx="1252266" cy="1224136"/>
          </a:xfrm>
        </p:grpSpPr>
        <p:sp>
          <p:nvSpPr>
            <p:cNvPr id="25" name="Textfeld 24"/>
            <p:cNvSpPr txBox="1"/>
            <p:nvPr/>
          </p:nvSpPr>
          <p:spPr>
            <a:xfrm>
              <a:off x="6660232" y="1412776"/>
              <a:ext cx="795411" cy="246221"/>
            </a:xfrm>
            <a:prstGeom prst="rect">
              <a:avLst/>
            </a:prstGeom>
            <a:noFill/>
          </p:spPr>
          <p:txBody>
            <a:bodyPr wrap="none" rtlCol="0">
              <a:spAutoFit/>
            </a:bodyPr>
            <a:lstStyle/>
            <a:p>
              <a:r>
                <a:rPr lang="de-DE" sz="1000" b="1" dirty="0" smtClean="0"/>
                <a:t>Amygdala</a:t>
              </a:r>
              <a:endParaRPr lang="de-DE" sz="1000" b="1" dirty="0"/>
            </a:p>
          </p:txBody>
        </p:sp>
        <p:sp>
          <p:nvSpPr>
            <p:cNvPr id="68" name="Textfeld 67"/>
            <p:cNvSpPr txBox="1"/>
            <p:nvPr/>
          </p:nvSpPr>
          <p:spPr>
            <a:xfrm>
              <a:off x="6660232" y="1749460"/>
              <a:ext cx="1208985" cy="246221"/>
            </a:xfrm>
            <a:prstGeom prst="rect">
              <a:avLst/>
            </a:prstGeom>
            <a:noFill/>
          </p:spPr>
          <p:txBody>
            <a:bodyPr wrap="none" rtlCol="0">
              <a:spAutoFit/>
            </a:bodyPr>
            <a:lstStyle/>
            <a:p>
              <a:r>
                <a:rPr lang="de-DE" sz="1000" b="1" dirty="0" smtClean="0"/>
                <a:t>Cortex </a:t>
              </a:r>
              <a:r>
                <a:rPr lang="de-DE" sz="1000" b="1" dirty="0" err="1" smtClean="0"/>
                <a:t>Cingulate</a:t>
              </a:r>
              <a:endParaRPr lang="de-DE" sz="1000" b="1" dirty="0"/>
            </a:p>
          </p:txBody>
        </p:sp>
        <p:sp>
          <p:nvSpPr>
            <p:cNvPr id="69" name="Textfeld 68"/>
            <p:cNvSpPr txBox="1"/>
            <p:nvPr/>
          </p:nvSpPr>
          <p:spPr>
            <a:xfrm>
              <a:off x="6660232" y="2060848"/>
              <a:ext cx="1252266" cy="246221"/>
            </a:xfrm>
            <a:prstGeom prst="rect">
              <a:avLst/>
            </a:prstGeom>
            <a:noFill/>
          </p:spPr>
          <p:txBody>
            <a:bodyPr wrap="none" rtlCol="0">
              <a:spAutoFit/>
            </a:bodyPr>
            <a:lstStyle/>
            <a:p>
              <a:r>
                <a:rPr lang="de-DE" sz="1000" b="1" dirty="0" smtClean="0"/>
                <a:t>Hippocampus AD</a:t>
              </a:r>
              <a:endParaRPr lang="de-DE" sz="1000" b="1" dirty="0"/>
            </a:p>
          </p:txBody>
        </p:sp>
        <p:sp>
          <p:nvSpPr>
            <p:cNvPr id="70" name="Textfeld 69"/>
            <p:cNvSpPr txBox="1"/>
            <p:nvPr/>
          </p:nvSpPr>
          <p:spPr>
            <a:xfrm>
              <a:off x="6660232" y="2390691"/>
              <a:ext cx="1151277" cy="246221"/>
            </a:xfrm>
            <a:prstGeom prst="rect">
              <a:avLst/>
            </a:prstGeom>
            <a:noFill/>
          </p:spPr>
          <p:txBody>
            <a:bodyPr wrap="none" rtlCol="0">
              <a:spAutoFit/>
            </a:bodyPr>
            <a:lstStyle/>
            <a:p>
              <a:r>
                <a:rPr lang="de-DE" sz="1000" b="1" dirty="0" smtClean="0"/>
                <a:t>Hippocampus P</a:t>
              </a:r>
              <a:endParaRPr lang="de-DE" sz="1000" b="1" dirty="0"/>
            </a:p>
          </p:txBody>
        </p:sp>
      </p:grpSp>
      <p:grpSp>
        <p:nvGrpSpPr>
          <p:cNvPr id="71" name="Gruppieren 70"/>
          <p:cNvGrpSpPr/>
          <p:nvPr/>
        </p:nvGrpSpPr>
        <p:grpSpPr>
          <a:xfrm>
            <a:off x="6660232" y="3104892"/>
            <a:ext cx="1252266" cy="1224136"/>
            <a:chOff x="6660232" y="1412776"/>
            <a:chExt cx="1252266" cy="1224136"/>
          </a:xfrm>
        </p:grpSpPr>
        <p:sp>
          <p:nvSpPr>
            <p:cNvPr id="72" name="Textfeld 71"/>
            <p:cNvSpPr txBox="1"/>
            <p:nvPr/>
          </p:nvSpPr>
          <p:spPr>
            <a:xfrm>
              <a:off x="6660232" y="1412776"/>
              <a:ext cx="795411" cy="246221"/>
            </a:xfrm>
            <a:prstGeom prst="rect">
              <a:avLst/>
            </a:prstGeom>
            <a:noFill/>
          </p:spPr>
          <p:txBody>
            <a:bodyPr wrap="none" rtlCol="0">
              <a:spAutoFit/>
            </a:bodyPr>
            <a:lstStyle/>
            <a:p>
              <a:r>
                <a:rPr lang="de-DE" sz="1000" b="1" dirty="0" smtClean="0"/>
                <a:t>Amygdala</a:t>
              </a:r>
              <a:endParaRPr lang="de-DE" sz="1000" b="1" dirty="0"/>
            </a:p>
          </p:txBody>
        </p:sp>
        <p:sp>
          <p:nvSpPr>
            <p:cNvPr id="73" name="Textfeld 72"/>
            <p:cNvSpPr txBox="1"/>
            <p:nvPr/>
          </p:nvSpPr>
          <p:spPr>
            <a:xfrm>
              <a:off x="6660232" y="1749460"/>
              <a:ext cx="1208985" cy="246221"/>
            </a:xfrm>
            <a:prstGeom prst="rect">
              <a:avLst/>
            </a:prstGeom>
            <a:noFill/>
          </p:spPr>
          <p:txBody>
            <a:bodyPr wrap="none" rtlCol="0">
              <a:spAutoFit/>
            </a:bodyPr>
            <a:lstStyle/>
            <a:p>
              <a:r>
                <a:rPr lang="de-DE" sz="1000" b="1" dirty="0" smtClean="0"/>
                <a:t>Cortex </a:t>
              </a:r>
              <a:r>
                <a:rPr lang="de-DE" sz="1000" b="1" dirty="0" err="1" smtClean="0"/>
                <a:t>Cingulate</a:t>
              </a:r>
              <a:endParaRPr lang="de-DE" sz="1000" b="1" dirty="0"/>
            </a:p>
          </p:txBody>
        </p:sp>
        <p:sp>
          <p:nvSpPr>
            <p:cNvPr id="74" name="Textfeld 73"/>
            <p:cNvSpPr txBox="1"/>
            <p:nvPr/>
          </p:nvSpPr>
          <p:spPr>
            <a:xfrm>
              <a:off x="6660232" y="2060848"/>
              <a:ext cx="1252266" cy="246221"/>
            </a:xfrm>
            <a:prstGeom prst="rect">
              <a:avLst/>
            </a:prstGeom>
            <a:noFill/>
          </p:spPr>
          <p:txBody>
            <a:bodyPr wrap="none" rtlCol="0">
              <a:spAutoFit/>
            </a:bodyPr>
            <a:lstStyle/>
            <a:p>
              <a:r>
                <a:rPr lang="de-DE" sz="1000" b="1" dirty="0" smtClean="0"/>
                <a:t>Hippocampus AD</a:t>
              </a:r>
              <a:endParaRPr lang="de-DE" sz="1000" b="1" dirty="0"/>
            </a:p>
          </p:txBody>
        </p:sp>
        <p:sp>
          <p:nvSpPr>
            <p:cNvPr id="75" name="Textfeld 74"/>
            <p:cNvSpPr txBox="1"/>
            <p:nvPr/>
          </p:nvSpPr>
          <p:spPr>
            <a:xfrm>
              <a:off x="6660232" y="2390691"/>
              <a:ext cx="1151277" cy="246221"/>
            </a:xfrm>
            <a:prstGeom prst="rect">
              <a:avLst/>
            </a:prstGeom>
            <a:noFill/>
          </p:spPr>
          <p:txBody>
            <a:bodyPr wrap="none" rtlCol="0">
              <a:spAutoFit/>
            </a:bodyPr>
            <a:lstStyle/>
            <a:p>
              <a:r>
                <a:rPr lang="de-DE" sz="1000" b="1" dirty="0" smtClean="0"/>
                <a:t>Hippocampus P</a:t>
              </a:r>
              <a:endParaRPr lang="de-DE" sz="1000" b="1" dirty="0"/>
            </a:p>
          </p:txBody>
        </p:sp>
      </p:grpSp>
      <p:grpSp>
        <p:nvGrpSpPr>
          <p:cNvPr id="76" name="Gruppieren 75"/>
          <p:cNvGrpSpPr/>
          <p:nvPr/>
        </p:nvGrpSpPr>
        <p:grpSpPr>
          <a:xfrm>
            <a:off x="6661738" y="4754587"/>
            <a:ext cx="1252266" cy="1224136"/>
            <a:chOff x="6660232" y="1412776"/>
            <a:chExt cx="1252266" cy="1224136"/>
          </a:xfrm>
        </p:grpSpPr>
        <p:sp>
          <p:nvSpPr>
            <p:cNvPr id="77" name="Textfeld 76"/>
            <p:cNvSpPr txBox="1"/>
            <p:nvPr/>
          </p:nvSpPr>
          <p:spPr>
            <a:xfrm>
              <a:off x="6660232" y="1412776"/>
              <a:ext cx="795411" cy="246221"/>
            </a:xfrm>
            <a:prstGeom prst="rect">
              <a:avLst/>
            </a:prstGeom>
            <a:noFill/>
          </p:spPr>
          <p:txBody>
            <a:bodyPr wrap="none" rtlCol="0">
              <a:spAutoFit/>
            </a:bodyPr>
            <a:lstStyle/>
            <a:p>
              <a:r>
                <a:rPr lang="de-DE" sz="1000" b="1" dirty="0" smtClean="0"/>
                <a:t>Amygdala</a:t>
              </a:r>
              <a:endParaRPr lang="de-DE" sz="1000" b="1" dirty="0"/>
            </a:p>
          </p:txBody>
        </p:sp>
        <p:sp>
          <p:nvSpPr>
            <p:cNvPr id="78" name="Textfeld 77"/>
            <p:cNvSpPr txBox="1"/>
            <p:nvPr/>
          </p:nvSpPr>
          <p:spPr>
            <a:xfrm>
              <a:off x="6660232" y="1749460"/>
              <a:ext cx="1208985" cy="246221"/>
            </a:xfrm>
            <a:prstGeom prst="rect">
              <a:avLst/>
            </a:prstGeom>
            <a:noFill/>
          </p:spPr>
          <p:txBody>
            <a:bodyPr wrap="none" rtlCol="0">
              <a:spAutoFit/>
            </a:bodyPr>
            <a:lstStyle/>
            <a:p>
              <a:r>
                <a:rPr lang="de-DE" sz="1000" b="1" dirty="0" smtClean="0"/>
                <a:t>Cortex </a:t>
              </a:r>
              <a:r>
                <a:rPr lang="de-DE" sz="1000" b="1" dirty="0" err="1" smtClean="0"/>
                <a:t>Cingulate</a:t>
              </a:r>
              <a:endParaRPr lang="de-DE" sz="1000" b="1" dirty="0"/>
            </a:p>
          </p:txBody>
        </p:sp>
        <p:sp>
          <p:nvSpPr>
            <p:cNvPr id="79" name="Textfeld 78"/>
            <p:cNvSpPr txBox="1"/>
            <p:nvPr/>
          </p:nvSpPr>
          <p:spPr>
            <a:xfrm>
              <a:off x="6660232" y="2060848"/>
              <a:ext cx="1252266" cy="246221"/>
            </a:xfrm>
            <a:prstGeom prst="rect">
              <a:avLst/>
            </a:prstGeom>
            <a:noFill/>
          </p:spPr>
          <p:txBody>
            <a:bodyPr wrap="none" rtlCol="0">
              <a:spAutoFit/>
            </a:bodyPr>
            <a:lstStyle/>
            <a:p>
              <a:r>
                <a:rPr lang="de-DE" sz="1000" b="1" dirty="0" smtClean="0"/>
                <a:t>Hippocampus AD</a:t>
              </a:r>
              <a:endParaRPr lang="de-DE" sz="1000" b="1" dirty="0"/>
            </a:p>
          </p:txBody>
        </p:sp>
        <p:sp>
          <p:nvSpPr>
            <p:cNvPr id="80" name="Textfeld 79"/>
            <p:cNvSpPr txBox="1"/>
            <p:nvPr/>
          </p:nvSpPr>
          <p:spPr>
            <a:xfrm>
              <a:off x="6660232" y="2390691"/>
              <a:ext cx="1151277" cy="246221"/>
            </a:xfrm>
            <a:prstGeom prst="rect">
              <a:avLst/>
            </a:prstGeom>
            <a:noFill/>
          </p:spPr>
          <p:txBody>
            <a:bodyPr wrap="none" rtlCol="0">
              <a:spAutoFit/>
            </a:bodyPr>
            <a:lstStyle/>
            <a:p>
              <a:r>
                <a:rPr lang="de-DE" sz="1000" b="1" dirty="0" smtClean="0"/>
                <a:t>Hippocampus P</a:t>
              </a:r>
              <a:endParaRPr lang="de-DE" sz="1000" b="1" dirty="0"/>
            </a:p>
          </p:txBody>
        </p:sp>
      </p:grpSp>
      <p:grpSp>
        <p:nvGrpSpPr>
          <p:cNvPr id="38" name="Gruppieren 37"/>
          <p:cNvGrpSpPr/>
          <p:nvPr/>
        </p:nvGrpSpPr>
        <p:grpSpPr>
          <a:xfrm>
            <a:off x="5491409" y="2616742"/>
            <a:ext cx="1210838" cy="246223"/>
            <a:chOff x="5491409" y="2616742"/>
            <a:chExt cx="1210838" cy="246223"/>
          </a:xfrm>
        </p:grpSpPr>
        <p:sp>
          <p:nvSpPr>
            <p:cNvPr id="36" name="Textfeld 35"/>
            <p:cNvSpPr txBox="1"/>
            <p:nvPr/>
          </p:nvSpPr>
          <p:spPr>
            <a:xfrm>
              <a:off x="5491409" y="2616743"/>
              <a:ext cx="255198" cy="246221"/>
            </a:xfrm>
            <a:prstGeom prst="rect">
              <a:avLst/>
            </a:prstGeom>
            <a:noFill/>
          </p:spPr>
          <p:txBody>
            <a:bodyPr wrap="none" rtlCol="0">
              <a:spAutoFit/>
            </a:bodyPr>
            <a:lstStyle/>
            <a:p>
              <a:r>
                <a:rPr lang="de-DE" sz="1000" b="1" dirty="0" smtClean="0"/>
                <a:t>1</a:t>
              </a:r>
              <a:endParaRPr lang="de-DE" sz="1000" b="1" dirty="0"/>
            </a:p>
          </p:txBody>
        </p:sp>
        <p:sp>
          <p:nvSpPr>
            <p:cNvPr id="81" name="Textfeld 80"/>
            <p:cNvSpPr txBox="1"/>
            <p:nvPr/>
          </p:nvSpPr>
          <p:spPr>
            <a:xfrm>
              <a:off x="5828970" y="2616744"/>
              <a:ext cx="255198" cy="246221"/>
            </a:xfrm>
            <a:prstGeom prst="rect">
              <a:avLst/>
            </a:prstGeom>
            <a:noFill/>
          </p:spPr>
          <p:txBody>
            <a:bodyPr wrap="none" rtlCol="0">
              <a:spAutoFit/>
            </a:bodyPr>
            <a:lstStyle/>
            <a:p>
              <a:r>
                <a:rPr lang="de-DE" sz="1000" b="1" dirty="0"/>
                <a:t>2</a:t>
              </a:r>
            </a:p>
          </p:txBody>
        </p:sp>
        <p:sp>
          <p:nvSpPr>
            <p:cNvPr id="82" name="Textfeld 81"/>
            <p:cNvSpPr txBox="1"/>
            <p:nvPr/>
          </p:nvSpPr>
          <p:spPr>
            <a:xfrm>
              <a:off x="6156176" y="2616742"/>
              <a:ext cx="255198" cy="246221"/>
            </a:xfrm>
            <a:prstGeom prst="rect">
              <a:avLst/>
            </a:prstGeom>
            <a:noFill/>
          </p:spPr>
          <p:txBody>
            <a:bodyPr wrap="none" rtlCol="0">
              <a:spAutoFit/>
            </a:bodyPr>
            <a:lstStyle/>
            <a:p>
              <a:r>
                <a:rPr lang="de-DE" sz="1000" b="1" dirty="0"/>
                <a:t>3</a:t>
              </a:r>
            </a:p>
          </p:txBody>
        </p:sp>
        <p:sp>
          <p:nvSpPr>
            <p:cNvPr id="83" name="Textfeld 82"/>
            <p:cNvSpPr txBox="1"/>
            <p:nvPr/>
          </p:nvSpPr>
          <p:spPr>
            <a:xfrm>
              <a:off x="6447049" y="2616744"/>
              <a:ext cx="255198" cy="246221"/>
            </a:xfrm>
            <a:prstGeom prst="rect">
              <a:avLst/>
            </a:prstGeom>
            <a:noFill/>
          </p:spPr>
          <p:txBody>
            <a:bodyPr wrap="none" rtlCol="0">
              <a:spAutoFit/>
            </a:bodyPr>
            <a:lstStyle/>
            <a:p>
              <a:r>
                <a:rPr lang="de-DE" sz="1000" b="1" dirty="0"/>
                <a:t>4</a:t>
              </a:r>
            </a:p>
          </p:txBody>
        </p:sp>
      </p:grpSp>
      <p:grpSp>
        <p:nvGrpSpPr>
          <p:cNvPr id="84" name="Gruppieren 83"/>
          <p:cNvGrpSpPr/>
          <p:nvPr/>
        </p:nvGrpSpPr>
        <p:grpSpPr>
          <a:xfrm>
            <a:off x="5496229" y="4334905"/>
            <a:ext cx="1210838" cy="246223"/>
            <a:chOff x="5491409" y="2616742"/>
            <a:chExt cx="1210838" cy="246223"/>
          </a:xfrm>
        </p:grpSpPr>
        <p:sp>
          <p:nvSpPr>
            <p:cNvPr id="85" name="Textfeld 84"/>
            <p:cNvSpPr txBox="1"/>
            <p:nvPr/>
          </p:nvSpPr>
          <p:spPr>
            <a:xfrm>
              <a:off x="5491409" y="2616743"/>
              <a:ext cx="255198" cy="246221"/>
            </a:xfrm>
            <a:prstGeom prst="rect">
              <a:avLst/>
            </a:prstGeom>
            <a:noFill/>
          </p:spPr>
          <p:txBody>
            <a:bodyPr wrap="none" rtlCol="0">
              <a:spAutoFit/>
            </a:bodyPr>
            <a:lstStyle/>
            <a:p>
              <a:r>
                <a:rPr lang="de-DE" sz="1000" b="1" dirty="0" smtClean="0"/>
                <a:t>1</a:t>
              </a:r>
              <a:endParaRPr lang="de-DE" sz="1000" b="1" dirty="0"/>
            </a:p>
          </p:txBody>
        </p:sp>
        <p:sp>
          <p:nvSpPr>
            <p:cNvPr id="86" name="Textfeld 85"/>
            <p:cNvSpPr txBox="1"/>
            <p:nvPr/>
          </p:nvSpPr>
          <p:spPr>
            <a:xfrm>
              <a:off x="5828970" y="2616744"/>
              <a:ext cx="255198" cy="246221"/>
            </a:xfrm>
            <a:prstGeom prst="rect">
              <a:avLst/>
            </a:prstGeom>
            <a:noFill/>
          </p:spPr>
          <p:txBody>
            <a:bodyPr wrap="none" rtlCol="0">
              <a:spAutoFit/>
            </a:bodyPr>
            <a:lstStyle/>
            <a:p>
              <a:r>
                <a:rPr lang="de-DE" sz="1000" b="1" dirty="0"/>
                <a:t>2</a:t>
              </a:r>
            </a:p>
          </p:txBody>
        </p:sp>
        <p:sp>
          <p:nvSpPr>
            <p:cNvPr id="87" name="Textfeld 86"/>
            <p:cNvSpPr txBox="1"/>
            <p:nvPr/>
          </p:nvSpPr>
          <p:spPr>
            <a:xfrm>
              <a:off x="6156176" y="2616742"/>
              <a:ext cx="255198" cy="246221"/>
            </a:xfrm>
            <a:prstGeom prst="rect">
              <a:avLst/>
            </a:prstGeom>
            <a:noFill/>
          </p:spPr>
          <p:txBody>
            <a:bodyPr wrap="none" rtlCol="0">
              <a:spAutoFit/>
            </a:bodyPr>
            <a:lstStyle/>
            <a:p>
              <a:r>
                <a:rPr lang="de-DE" sz="1000" b="1" dirty="0"/>
                <a:t>3</a:t>
              </a:r>
            </a:p>
          </p:txBody>
        </p:sp>
        <p:sp>
          <p:nvSpPr>
            <p:cNvPr id="88" name="Textfeld 87"/>
            <p:cNvSpPr txBox="1"/>
            <p:nvPr/>
          </p:nvSpPr>
          <p:spPr>
            <a:xfrm>
              <a:off x="6447049" y="2616744"/>
              <a:ext cx="255198" cy="246221"/>
            </a:xfrm>
            <a:prstGeom prst="rect">
              <a:avLst/>
            </a:prstGeom>
            <a:noFill/>
          </p:spPr>
          <p:txBody>
            <a:bodyPr wrap="none" rtlCol="0">
              <a:spAutoFit/>
            </a:bodyPr>
            <a:lstStyle/>
            <a:p>
              <a:r>
                <a:rPr lang="de-DE" sz="1000" b="1" dirty="0"/>
                <a:t>4</a:t>
              </a:r>
            </a:p>
          </p:txBody>
        </p:sp>
      </p:grpSp>
      <p:grpSp>
        <p:nvGrpSpPr>
          <p:cNvPr id="39" name="Gruppieren 38"/>
          <p:cNvGrpSpPr/>
          <p:nvPr/>
        </p:nvGrpSpPr>
        <p:grpSpPr>
          <a:xfrm>
            <a:off x="1331640" y="2606713"/>
            <a:ext cx="1302484" cy="246223"/>
            <a:chOff x="1331640" y="2606713"/>
            <a:chExt cx="1302484" cy="246223"/>
          </a:xfrm>
        </p:grpSpPr>
        <p:sp>
          <p:nvSpPr>
            <p:cNvPr id="90" name="Textfeld 89"/>
            <p:cNvSpPr txBox="1"/>
            <p:nvPr/>
          </p:nvSpPr>
          <p:spPr>
            <a:xfrm>
              <a:off x="1331640" y="2606714"/>
              <a:ext cx="255198" cy="246221"/>
            </a:xfrm>
            <a:prstGeom prst="rect">
              <a:avLst/>
            </a:prstGeom>
            <a:noFill/>
          </p:spPr>
          <p:txBody>
            <a:bodyPr wrap="none" rtlCol="0">
              <a:spAutoFit/>
            </a:bodyPr>
            <a:lstStyle/>
            <a:p>
              <a:r>
                <a:rPr lang="de-DE" sz="1000" b="1" dirty="0" smtClean="0"/>
                <a:t>1</a:t>
              </a:r>
              <a:endParaRPr lang="de-DE" sz="1000" b="1" dirty="0"/>
            </a:p>
          </p:txBody>
        </p:sp>
        <p:sp>
          <p:nvSpPr>
            <p:cNvPr id="91" name="Textfeld 90"/>
            <p:cNvSpPr txBox="1"/>
            <p:nvPr/>
          </p:nvSpPr>
          <p:spPr>
            <a:xfrm>
              <a:off x="1619672" y="2606715"/>
              <a:ext cx="255198" cy="246221"/>
            </a:xfrm>
            <a:prstGeom prst="rect">
              <a:avLst/>
            </a:prstGeom>
            <a:noFill/>
          </p:spPr>
          <p:txBody>
            <a:bodyPr wrap="none" rtlCol="0">
              <a:spAutoFit/>
            </a:bodyPr>
            <a:lstStyle/>
            <a:p>
              <a:r>
                <a:rPr lang="de-DE" sz="1000" b="1" dirty="0"/>
                <a:t>2</a:t>
              </a:r>
            </a:p>
          </p:txBody>
        </p:sp>
        <p:sp>
          <p:nvSpPr>
            <p:cNvPr id="92" name="Textfeld 91"/>
            <p:cNvSpPr txBox="1"/>
            <p:nvPr/>
          </p:nvSpPr>
          <p:spPr>
            <a:xfrm>
              <a:off x="1868530" y="2606713"/>
              <a:ext cx="255198" cy="246221"/>
            </a:xfrm>
            <a:prstGeom prst="rect">
              <a:avLst/>
            </a:prstGeom>
            <a:noFill/>
          </p:spPr>
          <p:txBody>
            <a:bodyPr wrap="none" rtlCol="0">
              <a:spAutoFit/>
            </a:bodyPr>
            <a:lstStyle/>
            <a:p>
              <a:r>
                <a:rPr lang="de-DE" sz="1000" b="1" dirty="0"/>
                <a:t>3</a:t>
              </a:r>
            </a:p>
          </p:txBody>
        </p:sp>
        <p:sp>
          <p:nvSpPr>
            <p:cNvPr id="93" name="Textfeld 92"/>
            <p:cNvSpPr txBox="1"/>
            <p:nvPr/>
          </p:nvSpPr>
          <p:spPr>
            <a:xfrm>
              <a:off x="2123728" y="2606715"/>
              <a:ext cx="255198" cy="246221"/>
            </a:xfrm>
            <a:prstGeom prst="rect">
              <a:avLst/>
            </a:prstGeom>
            <a:noFill/>
          </p:spPr>
          <p:txBody>
            <a:bodyPr wrap="none" rtlCol="0">
              <a:spAutoFit/>
            </a:bodyPr>
            <a:lstStyle/>
            <a:p>
              <a:r>
                <a:rPr lang="de-DE" sz="1000" b="1" dirty="0"/>
                <a:t>4</a:t>
              </a:r>
            </a:p>
          </p:txBody>
        </p:sp>
        <p:sp>
          <p:nvSpPr>
            <p:cNvPr id="94" name="Textfeld 93"/>
            <p:cNvSpPr txBox="1"/>
            <p:nvPr/>
          </p:nvSpPr>
          <p:spPr>
            <a:xfrm>
              <a:off x="2378926" y="2606715"/>
              <a:ext cx="255198" cy="246221"/>
            </a:xfrm>
            <a:prstGeom prst="rect">
              <a:avLst/>
            </a:prstGeom>
            <a:noFill/>
          </p:spPr>
          <p:txBody>
            <a:bodyPr wrap="none" rtlCol="0">
              <a:spAutoFit/>
            </a:bodyPr>
            <a:lstStyle/>
            <a:p>
              <a:r>
                <a:rPr lang="de-DE" sz="1000" b="1" dirty="0" smtClean="0"/>
                <a:t>5</a:t>
              </a:r>
              <a:endParaRPr lang="de-DE" sz="1000" b="1" dirty="0"/>
            </a:p>
          </p:txBody>
        </p:sp>
      </p:grpSp>
      <p:grpSp>
        <p:nvGrpSpPr>
          <p:cNvPr id="95" name="Gruppieren 94"/>
          <p:cNvGrpSpPr/>
          <p:nvPr/>
        </p:nvGrpSpPr>
        <p:grpSpPr>
          <a:xfrm>
            <a:off x="3422937" y="2606713"/>
            <a:ext cx="1302484" cy="246223"/>
            <a:chOff x="1331640" y="2606713"/>
            <a:chExt cx="1302484" cy="246223"/>
          </a:xfrm>
        </p:grpSpPr>
        <p:sp>
          <p:nvSpPr>
            <p:cNvPr id="96" name="Textfeld 95"/>
            <p:cNvSpPr txBox="1"/>
            <p:nvPr/>
          </p:nvSpPr>
          <p:spPr>
            <a:xfrm>
              <a:off x="1331640" y="2606714"/>
              <a:ext cx="255198" cy="246221"/>
            </a:xfrm>
            <a:prstGeom prst="rect">
              <a:avLst/>
            </a:prstGeom>
            <a:noFill/>
          </p:spPr>
          <p:txBody>
            <a:bodyPr wrap="none" rtlCol="0">
              <a:spAutoFit/>
            </a:bodyPr>
            <a:lstStyle/>
            <a:p>
              <a:r>
                <a:rPr lang="de-DE" sz="1000" b="1" dirty="0" smtClean="0"/>
                <a:t>1</a:t>
              </a:r>
              <a:endParaRPr lang="de-DE" sz="1000" b="1" dirty="0"/>
            </a:p>
          </p:txBody>
        </p:sp>
        <p:sp>
          <p:nvSpPr>
            <p:cNvPr id="97" name="Textfeld 96"/>
            <p:cNvSpPr txBox="1"/>
            <p:nvPr/>
          </p:nvSpPr>
          <p:spPr>
            <a:xfrm>
              <a:off x="1619672" y="2606715"/>
              <a:ext cx="255198" cy="246221"/>
            </a:xfrm>
            <a:prstGeom prst="rect">
              <a:avLst/>
            </a:prstGeom>
            <a:noFill/>
          </p:spPr>
          <p:txBody>
            <a:bodyPr wrap="none" rtlCol="0">
              <a:spAutoFit/>
            </a:bodyPr>
            <a:lstStyle/>
            <a:p>
              <a:r>
                <a:rPr lang="de-DE" sz="1000" b="1" dirty="0"/>
                <a:t>2</a:t>
              </a:r>
            </a:p>
          </p:txBody>
        </p:sp>
        <p:sp>
          <p:nvSpPr>
            <p:cNvPr id="98" name="Textfeld 97"/>
            <p:cNvSpPr txBox="1"/>
            <p:nvPr/>
          </p:nvSpPr>
          <p:spPr>
            <a:xfrm>
              <a:off x="1868530" y="2606713"/>
              <a:ext cx="255198" cy="246221"/>
            </a:xfrm>
            <a:prstGeom prst="rect">
              <a:avLst/>
            </a:prstGeom>
            <a:noFill/>
          </p:spPr>
          <p:txBody>
            <a:bodyPr wrap="none" rtlCol="0">
              <a:spAutoFit/>
            </a:bodyPr>
            <a:lstStyle/>
            <a:p>
              <a:r>
                <a:rPr lang="de-DE" sz="1000" b="1" dirty="0"/>
                <a:t>3</a:t>
              </a:r>
            </a:p>
          </p:txBody>
        </p:sp>
        <p:sp>
          <p:nvSpPr>
            <p:cNvPr id="99" name="Textfeld 98"/>
            <p:cNvSpPr txBox="1"/>
            <p:nvPr/>
          </p:nvSpPr>
          <p:spPr>
            <a:xfrm>
              <a:off x="2123728" y="2606715"/>
              <a:ext cx="255198" cy="246221"/>
            </a:xfrm>
            <a:prstGeom prst="rect">
              <a:avLst/>
            </a:prstGeom>
            <a:noFill/>
          </p:spPr>
          <p:txBody>
            <a:bodyPr wrap="none" rtlCol="0">
              <a:spAutoFit/>
            </a:bodyPr>
            <a:lstStyle/>
            <a:p>
              <a:r>
                <a:rPr lang="de-DE" sz="1000" b="1" dirty="0"/>
                <a:t>4</a:t>
              </a:r>
            </a:p>
          </p:txBody>
        </p:sp>
        <p:sp>
          <p:nvSpPr>
            <p:cNvPr id="100" name="Textfeld 99"/>
            <p:cNvSpPr txBox="1"/>
            <p:nvPr/>
          </p:nvSpPr>
          <p:spPr>
            <a:xfrm>
              <a:off x="2378926" y="2606715"/>
              <a:ext cx="255198" cy="246221"/>
            </a:xfrm>
            <a:prstGeom prst="rect">
              <a:avLst/>
            </a:prstGeom>
            <a:noFill/>
          </p:spPr>
          <p:txBody>
            <a:bodyPr wrap="none" rtlCol="0">
              <a:spAutoFit/>
            </a:bodyPr>
            <a:lstStyle/>
            <a:p>
              <a:r>
                <a:rPr lang="de-DE" sz="1000" b="1" dirty="0" smtClean="0"/>
                <a:t>5</a:t>
              </a:r>
              <a:endParaRPr lang="de-DE" sz="1000" b="1" dirty="0"/>
            </a:p>
          </p:txBody>
        </p:sp>
      </p:grpSp>
      <p:grpSp>
        <p:nvGrpSpPr>
          <p:cNvPr id="101" name="Gruppieren 100"/>
          <p:cNvGrpSpPr/>
          <p:nvPr/>
        </p:nvGrpSpPr>
        <p:grpSpPr>
          <a:xfrm>
            <a:off x="1356441" y="4323389"/>
            <a:ext cx="1302484" cy="246223"/>
            <a:chOff x="1331640" y="2606713"/>
            <a:chExt cx="1302484" cy="246223"/>
          </a:xfrm>
        </p:grpSpPr>
        <p:sp>
          <p:nvSpPr>
            <p:cNvPr id="102" name="Textfeld 101"/>
            <p:cNvSpPr txBox="1"/>
            <p:nvPr/>
          </p:nvSpPr>
          <p:spPr>
            <a:xfrm>
              <a:off x="1331640" y="2606714"/>
              <a:ext cx="255198" cy="246221"/>
            </a:xfrm>
            <a:prstGeom prst="rect">
              <a:avLst/>
            </a:prstGeom>
            <a:noFill/>
          </p:spPr>
          <p:txBody>
            <a:bodyPr wrap="none" rtlCol="0">
              <a:spAutoFit/>
            </a:bodyPr>
            <a:lstStyle/>
            <a:p>
              <a:r>
                <a:rPr lang="de-DE" sz="1000" b="1" dirty="0" smtClean="0"/>
                <a:t>1</a:t>
              </a:r>
              <a:endParaRPr lang="de-DE" sz="1000" b="1" dirty="0"/>
            </a:p>
          </p:txBody>
        </p:sp>
        <p:sp>
          <p:nvSpPr>
            <p:cNvPr id="103" name="Textfeld 102"/>
            <p:cNvSpPr txBox="1"/>
            <p:nvPr/>
          </p:nvSpPr>
          <p:spPr>
            <a:xfrm>
              <a:off x="1619672" y="2606715"/>
              <a:ext cx="255198" cy="246221"/>
            </a:xfrm>
            <a:prstGeom prst="rect">
              <a:avLst/>
            </a:prstGeom>
            <a:noFill/>
          </p:spPr>
          <p:txBody>
            <a:bodyPr wrap="none" rtlCol="0">
              <a:spAutoFit/>
            </a:bodyPr>
            <a:lstStyle/>
            <a:p>
              <a:r>
                <a:rPr lang="de-DE" sz="1000" b="1" dirty="0"/>
                <a:t>2</a:t>
              </a:r>
            </a:p>
          </p:txBody>
        </p:sp>
        <p:sp>
          <p:nvSpPr>
            <p:cNvPr id="104" name="Textfeld 103"/>
            <p:cNvSpPr txBox="1"/>
            <p:nvPr/>
          </p:nvSpPr>
          <p:spPr>
            <a:xfrm>
              <a:off x="1868530" y="2606713"/>
              <a:ext cx="255198" cy="246221"/>
            </a:xfrm>
            <a:prstGeom prst="rect">
              <a:avLst/>
            </a:prstGeom>
            <a:noFill/>
          </p:spPr>
          <p:txBody>
            <a:bodyPr wrap="none" rtlCol="0">
              <a:spAutoFit/>
            </a:bodyPr>
            <a:lstStyle/>
            <a:p>
              <a:r>
                <a:rPr lang="de-DE" sz="1000" b="1" dirty="0"/>
                <a:t>3</a:t>
              </a:r>
            </a:p>
          </p:txBody>
        </p:sp>
        <p:sp>
          <p:nvSpPr>
            <p:cNvPr id="105" name="Textfeld 104"/>
            <p:cNvSpPr txBox="1"/>
            <p:nvPr/>
          </p:nvSpPr>
          <p:spPr>
            <a:xfrm>
              <a:off x="2123728" y="2606715"/>
              <a:ext cx="255198" cy="246221"/>
            </a:xfrm>
            <a:prstGeom prst="rect">
              <a:avLst/>
            </a:prstGeom>
            <a:noFill/>
          </p:spPr>
          <p:txBody>
            <a:bodyPr wrap="none" rtlCol="0">
              <a:spAutoFit/>
            </a:bodyPr>
            <a:lstStyle/>
            <a:p>
              <a:r>
                <a:rPr lang="de-DE" sz="1000" b="1" dirty="0"/>
                <a:t>4</a:t>
              </a:r>
            </a:p>
          </p:txBody>
        </p:sp>
        <p:sp>
          <p:nvSpPr>
            <p:cNvPr id="106" name="Textfeld 105"/>
            <p:cNvSpPr txBox="1"/>
            <p:nvPr/>
          </p:nvSpPr>
          <p:spPr>
            <a:xfrm>
              <a:off x="2378926" y="2606715"/>
              <a:ext cx="255198" cy="246221"/>
            </a:xfrm>
            <a:prstGeom prst="rect">
              <a:avLst/>
            </a:prstGeom>
            <a:noFill/>
          </p:spPr>
          <p:txBody>
            <a:bodyPr wrap="none" rtlCol="0">
              <a:spAutoFit/>
            </a:bodyPr>
            <a:lstStyle/>
            <a:p>
              <a:r>
                <a:rPr lang="de-DE" sz="1000" b="1" dirty="0" smtClean="0"/>
                <a:t>5</a:t>
              </a:r>
              <a:endParaRPr lang="de-DE" sz="1000" b="1" dirty="0"/>
            </a:p>
          </p:txBody>
        </p:sp>
      </p:grpSp>
      <p:grpSp>
        <p:nvGrpSpPr>
          <p:cNvPr id="107" name="Gruppieren 106"/>
          <p:cNvGrpSpPr/>
          <p:nvPr/>
        </p:nvGrpSpPr>
        <p:grpSpPr>
          <a:xfrm>
            <a:off x="3456364" y="4323391"/>
            <a:ext cx="1302484" cy="246223"/>
            <a:chOff x="1331640" y="2606713"/>
            <a:chExt cx="1302484" cy="246223"/>
          </a:xfrm>
        </p:grpSpPr>
        <p:sp>
          <p:nvSpPr>
            <p:cNvPr id="108" name="Textfeld 107"/>
            <p:cNvSpPr txBox="1"/>
            <p:nvPr/>
          </p:nvSpPr>
          <p:spPr>
            <a:xfrm>
              <a:off x="1331640" y="2606714"/>
              <a:ext cx="255198" cy="246221"/>
            </a:xfrm>
            <a:prstGeom prst="rect">
              <a:avLst/>
            </a:prstGeom>
            <a:noFill/>
          </p:spPr>
          <p:txBody>
            <a:bodyPr wrap="none" rtlCol="0">
              <a:spAutoFit/>
            </a:bodyPr>
            <a:lstStyle/>
            <a:p>
              <a:r>
                <a:rPr lang="de-DE" sz="1000" b="1" dirty="0" smtClean="0"/>
                <a:t>1</a:t>
              </a:r>
              <a:endParaRPr lang="de-DE" sz="1000" b="1" dirty="0"/>
            </a:p>
          </p:txBody>
        </p:sp>
        <p:sp>
          <p:nvSpPr>
            <p:cNvPr id="109" name="Textfeld 108"/>
            <p:cNvSpPr txBox="1"/>
            <p:nvPr/>
          </p:nvSpPr>
          <p:spPr>
            <a:xfrm>
              <a:off x="1619672" y="2606715"/>
              <a:ext cx="255198" cy="246221"/>
            </a:xfrm>
            <a:prstGeom prst="rect">
              <a:avLst/>
            </a:prstGeom>
            <a:noFill/>
          </p:spPr>
          <p:txBody>
            <a:bodyPr wrap="none" rtlCol="0">
              <a:spAutoFit/>
            </a:bodyPr>
            <a:lstStyle/>
            <a:p>
              <a:r>
                <a:rPr lang="de-DE" sz="1000" b="1" dirty="0"/>
                <a:t>2</a:t>
              </a:r>
            </a:p>
          </p:txBody>
        </p:sp>
        <p:sp>
          <p:nvSpPr>
            <p:cNvPr id="110" name="Textfeld 109"/>
            <p:cNvSpPr txBox="1"/>
            <p:nvPr/>
          </p:nvSpPr>
          <p:spPr>
            <a:xfrm>
              <a:off x="1868530" y="2606713"/>
              <a:ext cx="255198" cy="246221"/>
            </a:xfrm>
            <a:prstGeom prst="rect">
              <a:avLst/>
            </a:prstGeom>
            <a:noFill/>
          </p:spPr>
          <p:txBody>
            <a:bodyPr wrap="none" rtlCol="0">
              <a:spAutoFit/>
            </a:bodyPr>
            <a:lstStyle/>
            <a:p>
              <a:r>
                <a:rPr lang="de-DE" sz="1000" b="1" dirty="0"/>
                <a:t>3</a:t>
              </a:r>
            </a:p>
          </p:txBody>
        </p:sp>
        <p:sp>
          <p:nvSpPr>
            <p:cNvPr id="111" name="Textfeld 110"/>
            <p:cNvSpPr txBox="1"/>
            <p:nvPr/>
          </p:nvSpPr>
          <p:spPr>
            <a:xfrm>
              <a:off x="2123728" y="2606715"/>
              <a:ext cx="255198" cy="246221"/>
            </a:xfrm>
            <a:prstGeom prst="rect">
              <a:avLst/>
            </a:prstGeom>
            <a:noFill/>
          </p:spPr>
          <p:txBody>
            <a:bodyPr wrap="none" rtlCol="0">
              <a:spAutoFit/>
            </a:bodyPr>
            <a:lstStyle/>
            <a:p>
              <a:r>
                <a:rPr lang="de-DE" sz="1000" b="1" dirty="0"/>
                <a:t>4</a:t>
              </a:r>
            </a:p>
          </p:txBody>
        </p:sp>
        <p:sp>
          <p:nvSpPr>
            <p:cNvPr id="112" name="Textfeld 111"/>
            <p:cNvSpPr txBox="1"/>
            <p:nvPr/>
          </p:nvSpPr>
          <p:spPr>
            <a:xfrm>
              <a:off x="2378926" y="2606715"/>
              <a:ext cx="255198" cy="246221"/>
            </a:xfrm>
            <a:prstGeom prst="rect">
              <a:avLst/>
            </a:prstGeom>
            <a:noFill/>
          </p:spPr>
          <p:txBody>
            <a:bodyPr wrap="none" rtlCol="0">
              <a:spAutoFit/>
            </a:bodyPr>
            <a:lstStyle/>
            <a:p>
              <a:r>
                <a:rPr lang="de-DE" sz="1000" b="1" dirty="0" smtClean="0"/>
                <a:t>5</a:t>
              </a:r>
              <a:endParaRPr lang="de-DE" sz="1000" b="1" dirty="0"/>
            </a:p>
          </p:txBody>
        </p:sp>
      </p:grpSp>
      <p:grpSp>
        <p:nvGrpSpPr>
          <p:cNvPr id="41" name="Gruppieren 40"/>
          <p:cNvGrpSpPr/>
          <p:nvPr/>
        </p:nvGrpSpPr>
        <p:grpSpPr>
          <a:xfrm>
            <a:off x="1148448" y="1384787"/>
            <a:ext cx="255200" cy="1293507"/>
            <a:chOff x="9344114" y="2299095"/>
            <a:chExt cx="255200" cy="1293507"/>
          </a:xfrm>
        </p:grpSpPr>
        <p:sp>
          <p:nvSpPr>
            <p:cNvPr id="114" name="Textfeld 113"/>
            <p:cNvSpPr txBox="1"/>
            <p:nvPr/>
          </p:nvSpPr>
          <p:spPr>
            <a:xfrm>
              <a:off x="9344115" y="2299095"/>
              <a:ext cx="255198" cy="246221"/>
            </a:xfrm>
            <a:prstGeom prst="rect">
              <a:avLst/>
            </a:prstGeom>
            <a:noFill/>
          </p:spPr>
          <p:txBody>
            <a:bodyPr wrap="none" rtlCol="0">
              <a:spAutoFit/>
            </a:bodyPr>
            <a:lstStyle/>
            <a:p>
              <a:r>
                <a:rPr lang="de-DE" sz="1000" b="1" dirty="0" smtClean="0"/>
                <a:t>1</a:t>
              </a:r>
              <a:endParaRPr lang="de-DE" sz="1000" b="1" dirty="0"/>
            </a:p>
          </p:txBody>
        </p:sp>
        <p:sp>
          <p:nvSpPr>
            <p:cNvPr id="115" name="Textfeld 114"/>
            <p:cNvSpPr txBox="1"/>
            <p:nvPr/>
          </p:nvSpPr>
          <p:spPr>
            <a:xfrm>
              <a:off x="9344114" y="2587127"/>
              <a:ext cx="255198" cy="246221"/>
            </a:xfrm>
            <a:prstGeom prst="rect">
              <a:avLst/>
            </a:prstGeom>
            <a:noFill/>
          </p:spPr>
          <p:txBody>
            <a:bodyPr wrap="none" rtlCol="0">
              <a:spAutoFit/>
            </a:bodyPr>
            <a:lstStyle/>
            <a:p>
              <a:r>
                <a:rPr lang="de-DE" sz="1000" b="1" dirty="0"/>
                <a:t>2</a:t>
              </a:r>
            </a:p>
          </p:txBody>
        </p:sp>
        <p:sp>
          <p:nvSpPr>
            <p:cNvPr id="116" name="Textfeld 115"/>
            <p:cNvSpPr txBox="1"/>
            <p:nvPr/>
          </p:nvSpPr>
          <p:spPr>
            <a:xfrm>
              <a:off x="9344116" y="2835985"/>
              <a:ext cx="255198" cy="246221"/>
            </a:xfrm>
            <a:prstGeom prst="rect">
              <a:avLst/>
            </a:prstGeom>
            <a:noFill/>
          </p:spPr>
          <p:txBody>
            <a:bodyPr wrap="none" rtlCol="0">
              <a:spAutoFit/>
            </a:bodyPr>
            <a:lstStyle/>
            <a:p>
              <a:r>
                <a:rPr lang="de-DE" sz="1000" b="1" dirty="0"/>
                <a:t>3</a:t>
              </a:r>
            </a:p>
          </p:txBody>
        </p:sp>
        <p:sp>
          <p:nvSpPr>
            <p:cNvPr id="117" name="Textfeld 116"/>
            <p:cNvSpPr txBox="1"/>
            <p:nvPr/>
          </p:nvSpPr>
          <p:spPr>
            <a:xfrm>
              <a:off x="9344114" y="3091183"/>
              <a:ext cx="255198" cy="246221"/>
            </a:xfrm>
            <a:prstGeom prst="rect">
              <a:avLst/>
            </a:prstGeom>
            <a:noFill/>
          </p:spPr>
          <p:txBody>
            <a:bodyPr wrap="none" rtlCol="0">
              <a:spAutoFit/>
            </a:bodyPr>
            <a:lstStyle/>
            <a:p>
              <a:r>
                <a:rPr lang="de-DE" sz="1000" b="1" dirty="0"/>
                <a:t>4</a:t>
              </a:r>
            </a:p>
          </p:txBody>
        </p:sp>
        <p:sp>
          <p:nvSpPr>
            <p:cNvPr id="118" name="Textfeld 117"/>
            <p:cNvSpPr txBox="1"/>
            <p:nvPr/>
          </p:nvSpPr>
          <p:spPr>
            <a:xfrm>
              <a:off x="9344114" y="3346381"/>
              <a:ext cx="255198" cy="246221"/>
            </a:xfrm>
            <a:prstGeom prst="rect">
              <a:avLst/>
            </a:prstGeom>
            <a:noFill/>
          </p:spPr>
          <p:txBody>
            <a:bodyPr wrap="none" rtlCol="0">
              <a:spAutoFit/>
            </a:bodyPr>
            <a:lstStyle/>
            <a:p>
              <a:r>
                <a:rPr lang="de-DE" sz="1000" b="1" dirty="0" smtClean="0"/>
                <a:t>5</a:t>
              </a:r>
              <a:endParaRPr lang="de-DE" sz="1000" b="1" dirty="0"/>
            </a:p>
          </p:txBody>
        </p:sp>
      </p:grpSp>
      <p:grpSp>
        <p:nvGrpSpPr>
          <p:cNvPr id="119" name="Gruppieren 118"/>
          <p:cNvGrpSpPr/>
          <p:nvPr/>
        </p:nvGrpSpPr>
        <p:grpSpPr>
          <a:xfrm>
            <a:off x="1148446" y="3080247"/>
            <a:ext cx="255200" cy="1293507"/>
            <a:chOff x="9344114" y="2299095"/>
            <a:chExt cx="255200" cy="1293507"/>
          </a:xfrm>
        </p:grpSpPr>
        <p:sp>
          <p:nvSpPr>
            <p:cNvPr id="120" name="Textfeld 119"/>
            <p:cNvSpPr txBox="1"/>
            <p:nvPr/>
          </p:nvSpPr>
          <p:spPr>
            <a:xfrm>
              <a:off x="9344115" y="2299095"/>
              <a:ext cx="255198" cy="246221"/>
            </a:xfrm>
            <a:prstGeom prst="rect">
              <a:avLst/>
            </a:prstGeom>
            <a:noFill/>
          </p:spPr>
          <p:txBody>
            <a:bodyPr wrap="none" rtlCol="0">
              <a:spAutoFit/>
            </a:bodyPr>
            <a:lstStyle/>
            <a:p>
              <a:r>
                <a:rPr lang="de-DE" sz="1000" b="1" dirty="0" smtClean="0"/>
                <a:t>1</a:t>
              </a:r>
              <a:endParaRPr lang="de-DE" sz="1000" b="1" dirty="0"/>
            </a:p>
          </p:txBody>
        </p:sp>
        <p:sp>
          <p:nvSpPr>
            <p:cNvPr id="121" name="Textfeld 120"/>
            <p:cNvSpPr txBox="1"/>
            <p:nvPr/>
          </p:nvSpPr>
          <p:spPr>
            <a:xfrm>
              <a:off x="9344114" y="2587127"/>
              <a:ext cx="255198" cy="246221"/>
            </a:xfrm>
            <a:prstGeom prst="rect">
              <a:avLst/>
            </a:prstGeom>
            <a:noFill/>
          </p:spPr>
          <p:txBody>
            <a:bodyPr wrap="none" rtlCol="0">
              <a:spAutoFit/>
            </a:bodyPr>
            <a:lstStyle/>
            <a:p>
              <a:r>
                <a:rPr lang="de-DE" sz="1000" b="1" dirty="0"/>
                <a:t>2</a:t>
              </a:r>
            </a:p>
          </p:txBody>
        </p:sp>
        <p:sp>
          <p:nvSpPr>
            <p:cNvPr id="122" name="Textfeld 121"/>
            <p:cNvSpPr txBox="1"/>
            <p:nvPr/>
          </p:nvSpPr>
          <p:spPr>
            <a:xfrm>
              <a:off x="9344116" y="2835985"/>
              <a:ext cx="255198" cy="246221"/>
            </a:xfrm>
            <a:prstGeom prst="rect">
              <a:avLst/>
            </a:prstGeom>
            <a:noFill/>
          </p:spPr>
          <p:txBody>
            <a:bodyPr wrap="none" rtlCol="0">
              <a:spAutoFit/>
            </a:bodyPr>
            <a:lstStyle/>
            <a:p>
              <a:r>
                <a:rPr lang="de-DE" sz="1000" b="1" dirty="0"/>
                <a:t>3</a:t>
              </a:r>
            </a:p>
          </p:txBody>
        </p:sp>
        <p:sp>
          <p:nvSpPr>
            <p:cNvPr id="123" name="Textfeld 122"/>
            <p:cNvSpPr txBox="1"/>
            <p:nvPr/>
          </p:nvSpPr>
          <p:spPr>
            <a:xfrm>
              <a:off x="9344114" y="3091183"/>
              <a:ext cx="255198" cy="246221"/>
            </a:xfrm>
            <a:prstGeom prst="rect">
              <a:avLst/>
            </a:prstGeom>
            <a:noFill/>
          </p:spPr>
          <p:txBody>
            <a:bodyPr wrap="none" rtlCol="0">
              <a:spAutoFit/>
            </a:bodyPr>
            <a:lstStyle/>
            <a:p>
              <a:r>
                <a:rPr lang="de-DE" sz="1000" b="1" dirty="0"/>
                <a:t>4</a:t>
              </a:r>
            </a:p>
          </p:txBody>
        </p:sp>
        <p:sp>
          <p:nvSpPr>
            <p:cNvPr id="124" name="Textfeld 123"/>
            <p:cNvSpPr txBox="1"/>
            <p:nvPr/>
          </p:nvSpPr>
          <p:spPr>
            <a:xfrm>
              <a:off x="9344114" y="3346381"/>
              <a:ext cx="255198" cy="246221"/>
            </a:xfrm>
            <a:prstGeom prst="rect">
              <a:avLst/>
            </a:prstGeom>
            <a:noFill/>
          </p:spPr>
          <p:txBody>
            <a:bodyPr wrap="none" rtlCol="0">
              <a:spAutoFit/>
            </a:bodyPr>
            <a:lstStyle/>
            <a:p>
              <a:r>
                <a:rPr lang="de-DE" sz="1000" b="1" dirty="0" smtClean="0"/>
                <a:t>5</a:t>
              </a:r>
              <a:endParaRPr lang="de-DE" sz="1000" b="1" dirty="0"/>
            </a:p>
          </p:txBody>
        </p:sp>
      </p:grpSp>
      <p:grpSp>
        <p:nvGrpSpPr>
          <p:cNvPr id="125" name="Gruppieren 124"/>
          <p:cNvGrpSpPr/>
          <p:nvPr/>
        </p:nvGrpSpPr>
        <p:grpSpPr>
          <a:xfrm>
            <a:off x="3236680" y="1384787"/>
            <a:ext cx="255200" cy="1293507"/>
            <a:chOff x="9344114" y="2299095"/>
            <a:chExt cx="255200" cy="1293507"/>
          </a:xfrm>
        </p:grpSpPr>
        <p:sp>
          <p:nvSpPr>
            <p:cNvPr id="126" name="Textfeld 125"/>
            <p:cNvSpPr txBox="1"/>
            <p:nvPr/>
          </p:nvSpPr>
          <p:spPr>
            <a:xfrm>
              <a:off x="9344115" y="2299095"/>
              <a:ext cx="255198" cy="246221"/>
            </a:xfrm>
            <a:prstGeom prst="rect">
              <a:avLst/>
            </a:prstGeom>
            <a:noFill/>
          </p:spPr>
          <p:txBody>
            <a:bodyPr wrap="none" rtlCol="0">
              <a:spAutoFit/>
            </a:bodyPr>
            <a:lstStyle/>
            <a:p>
              <a:r>
                <a:rPr lang="de-DE" sz="1000" b="1" dirty="0" smtClean="0"/>
                <a:t>1</a:t>
              </a:r>
              <a:endParaRPr lang="de-DE" sz="1000" b="1" dirty="0"/>
            </a:p>
          </p:txBody>
        </p:sp>
        <p:sp>
          <p:nvSpPr>
            <p:cNvPr id="127" name="Textfeld 126"/>
            <p:cNvSpPr txBox="1"/>
            <p:nvPr/>
          </p:nvSpPr>
          <p:spPr>
            <a:xfrm>
              <a:off x="9344114" y="2587127"/>
              <a:ext cx="255198" cy="246221"/>
            </a:xfrm>
            <a:prstGeom prst="rect">
              <a:avLst/>
            </a:prstGeom>
            <a:noFill/>
          </p:spPr>
          <p:txBody>
            <a:bodyPr wrap="none" rtlCol="0">
              <a:spAutoFit/>
            </a:bodyPr>
            <a:lstStyle/>
            <a:p>
              <a:r>
                <a:rPr lang="de-DE" sz="1000" b="1" dirty="0"/>
                <a:t>2</a:t>
              </a:r>
            </a:p>
          </p:txBody>
        </p:sp>
        <p:sp>
          <p:nvSpPr>
            <p:cNvPr id="128" name="Textfeld 127"/>
            <p:cNvSpPr txBox="1"/>
            <p:nvPr/>
          </p:nvSpPr>
          <p:spPr>
            <a:xfrm>
              <a:off x="9344116" y="2835985"/>
              <a:ext cx="255198" cy="246221"/>
            </a:xfrm>
            <a:prstGeom prst="rect">
              <a:avLst/>
            </a:prstGeom>
            <a:noFill/>
          </p:spPr>
          <p:txBody>
            <a:bodyPr wrap="none" rtlCol="0">
              <a:spAutoFit/>
            </a:bodyPr>
            <a:lstStyle/>
            <a:p>
              <a:r>
                <a:rPr lang="de-DE" sz="1000" b="1" dirty="0"/>
                <a:t>3</a:t>
              </a:r>
            </a:p>
          </p:txBody>
        </p:sp>
        <p:sp>
          <p:nvSpPr>
            <p:cNvPr id="129" name="Textfeld 128"/>
            <p:cNvSpPr txBox="1"/>
            <p:nvPr/>
          </p:nvSpPr>
          <p:spPr>
            <a:xfrm>
              <a:off x="9344114" y="3091183"/>
              <a:ext cx="255198" cy="246221"/>
            </a:xfrm>
            <a:prstGeom prst="rect">
              <a:avLst/>
            </a:prstGeom>
            <a:noFill/>
          </p:spPr>
          <p:txBody>
            <a:bodyPr wrap="none" rtlCol="0">
              <a:spAutoFit/>
            </a:bodyPr>
            <a:lstStyle/>
            <a:p>
              <a:r>
                <a:rPr lang="de-DE" sz="1000" b="1" dirty="0"/>
                <a:t>4</a:t>
              </a:r>
            </a:p>
          </p:txBody>
        </p:sp>
        <p:sp>
          <p:nvSpPr>
            <p:cNvPr id="130" name="Textfeld 129"/>
            <p:cNvSpPr txBox="1"/>
            <p:nvPr/>
          </p:nvSpPr>
          <p:spPr>
            <a:xfrm>
              <a:off x="9344114" y="3346381"/>
              <a:ext cx="255198" cy="246221"/>
            </a:xfrm>
            <a:prstGeom prst="rect">
              <a:avLst/>
            </a:prstGeom>
            <a:noFill/>
          </p:spPr>
          <p:txBody>
            <a:bodyPr wrap="none" rtlCol="0">
              <a:spAutoFit/>
            </a:bodyPr>
            <a:lstStyle/>
            <a:p>
              <a:r>
                <a:rPr lang="de-DE" sz="1000" b="1" dirty="0" smtClean="0"/>
                <a:t>5</a:t>
              </a:r>
              <a:endParaRPr lang="de-DE" sz="1000" b="1" dirty="0"/>
            </a:p>
          </p:txBody>
        </p:sp>
      </p:grpSp>
      <p:grpSp>
        <p:nvGrpSpPr>
          <p:cNvPr id="131" name="Gruppieren 130"/>
          <p:cNvGrpSpPr/>
          <p:nvPr/>
        </p:nvGrpSpPr>
        <p:grpSpPr>
          <a:xfrm>
            <a:off x="3236678" y="3085588"/>
            <a:ext cx="255200" cy="1293507"/>
            <a:chOff x="9344114" y="2299095"/>
            <a:chExt cx="255200" cy="1293507"/>
          </a:xfrm>
        </p:grpSpPr>
        <p:sp>
          <p:nvSpPr>
            <p:cNvPr id="132" name="Textfeld 131"/>
            <p:cNvSpPr txBox="1"/>
            <p:nvPr/>
          </p:nvSpPr>
          <p:spPr>
            <a:xfrm>
              <a:off x="9344115" y="2299095"/>
              <a:ext cx="255198" cy="246221"/>
            </a:xfrm>
            <a:prstGeom prst="rect">
              <a:avLst/>
            </a:prstGeom>
            <a:noFill/>
          </p:spPr>
          <p:txBody>
            <a:bodyPr wrap="none" rtlCol="0">
              <a:spAutoFit/>
            </a:bodyPr>
            <a:lstStyle/>
            <a:p>
              <a:r>
                <a:rPr lang="de-DE" sz="1000" b="1" dirty="0" smtClean="0"/>
                <a:t>1</a:t>
              </a:r>
              <a:endParaRPr lang="de-DE" sz="1000" b="1" dirty="0"/>
            </a:p>
          </p:txBody>
        </p:sp>
        <p:sp>
          <p:nvSpPr>
            <p:cNvPr id="133" name="Textfeld 132"/>
            <p:cNvSpPr txBox="1"/>
            <p:nvPr/>
          </p:nvSpPr>
          <p:spPr>
            <a:xfrm>
              <a:off x="9344114" y="2587127"/>
              <a:ext cx="255198" cy="246221"/>
            </a:xfrm>
            <a:prstGeom prst="rect">
              <a:avLst/>
            </a:prstGeom>
            <a:noFill/>
          </p:spPr>
          <p:txBody>
            <a:bodyPr wrap="none" rtlCol="0">
              <a:spAutoFit/>
            </a:bodyPr>
            <a:lstStyle/>
            <a:p>
              <a:r>
                <a:rPr lang="de-DE" sz="1000" b="1" dirty="0"/>
                <a:t>2</a:t>
              </a:r>
            </a:p>
          </p:txBody>
        </p:sp>
        <p:sp>
          <p:nvSpPr>
            <p:cNvPr id="134" name="Textfeld 133"/>
            <p:cNvSpPr txBox="1"/>
            <p:nvPr/>
          </p:nvSpPr>
          <p:spPr>
            <a:xfrm>
              <a:off x="9344116" y="2835985"/>
              <a:ext cx="255198" cy="246221"/>
            </a:xfrm>
            <a:prstGeom prst="rect">
              <a:avLst/>
            </a:prstGeom>
            <a:noFill/>
          </p:spPr>
          <p:txBody>
            <a:bodyPr wrap="none" rtlCol="0">
              <a:spAutoFit/>
            </a:bodyPr>
            <a:lstStyle/>
            <a:p>
              <a:r>
                <a:rPr lang="de-DE" sz="1000" b="1" dirty="0"/>
                <a:t>3</a:t>
              </a:r>
            </a:p>
          </p:txBody>
        </p:sp>
        <p:sp>
          <p:nvSpPr>
            <p:cNvPr id="135" name="Textfeld 134"/>
            <p:cNvSpPr txBox="1"/>
            <p:nvPr/>
          </p:nvSpPr>
          <p:spPr>
            <a:xfrm>
              <a:off x="9344114" y="3091183"/>
              <a:ext cx="255198" cy="246221"/>
            </a:xfrm>
            <a:prstGeom prst="rect">
              <a:avLst/>
            </a:prstGeom>
            <a:noFill/>
          </p:spPr>
          <p:txBody>
            <a:bodyPr wrap="none" rtlCol="0">
              <a:spAutoFit/>
            </a:bodyPr>
            <a:lstStyle/>
            <a:p>
              <a:r>
                <a:rPr lang="de-DE" sz="1000" b="1" dirty="0"/>
                <a:t>4</a:t>
              </a:r>
            </a:p>
          </p:txBody>
        </p:sp>
        <p:sp>
          <p:nvSpPr>
            <p:cNvPr id="136" name="Textfeld 135"/>
            <p:cNvSpPr txBox="1"/>
            <p:nvPr/>
          </p:nvSpPr>
          <p:spPr>
            <a:xfrm>
              <a:off x="9344114" y="3346381"/>
              <a:ext cx="255198" cy="246221"/>
            </a:xfrm>
            <a:prstGeom prst="rect">
              <a:avLst/>
            </a:prstGeom>
            <a:noFill/>
          </p:spPr>
          <p:txBody>
            <a:bodyPr wrap="none" rtlCol="0">
              <a:spAutoFit/>
            </a:bodyPr>
            <a:lstStyle/>
            <a:p>
              <a:r>
                <a:rPr lang="de-DE" sz="1000" b="1" dirty="0" smtClean="0"/>
                <a:t>5</a:t>
              </a:r>
              <a:endParaRPr lang="de-DE" sz="1000" b="1" dirty="0"/>
            </a:p>
          </p:txBody>
        </p:sp>
      </p:grpSp>
      <p:grpSp>
        <p:nvGrpSpPr>
          <p:cNvPr id="137" name="Gruppieren 136"/>
          <p:cNvGrpSpPr/>
          <p:nvPr/>
        </p:nvGrpSpPr>
        <p:grpSpPr>
          <a:xfrm>
            <a:off x="3236676" y="4741772"/>
            <a:ext cx="255200" cy="1293507"/>
            <a:chOff x="9344114" y="2299095"/>
            <a:chExt cx="255200" cy="1293507"/>
          </a:xfrm>
        </p:grpSpPr>
        <p:sp>
          <p:nvSpPr>
            <p:cNvPr id="138" name="Textfeld 137"/>
            <p:cNvSpPr txBox="1"/>
            <p:nvPr/>
          </p:nvSpPr>
          <p:spPr>
            <a:xfrm>
              <a:off x="9344115" y="2299095"/>
              <a:ext cx="255198" cy="246221"/>
            </a:xfrm>
            <a:prstGeom prst="rect">
              <a:avLst/>
            </a:prstGeom>
            <a:noFill/>
          </p:spPr>
          <p:txBody>
            <a:bodyPr wrap="none" rtlCol="0">
              <a:spAutoFit/>
            </a:bodyPr>
            <a:lstStyle/>
            <a:p>
              <a:r>
                <a:rPr lang="de-DE" sz="1000" b="1" dirty="0" smtClean="0"/>
                <a:t>1</a:t>
              </a:r>
              <a:endParaRPr lang="de-DE" sz="1000" b="1" dirty="0"/>
            </a:p>
          </p:txBody>
        </p:sp>
        <p:sp>
          <p:nvSpPr>
            <p:cNvPr id="139" name="Textfeld 138"/>
            <p:cNvSpPr txBox="1"/>
            <p:nvPr/>
          </p:nvSpPr>
          <p:spPr>
            <a:xfrm>
              <a:off x="9344114" y="2587127"/>
              <a:ext cx="255198" cy="246221"/>
            </a:xfrm>
            <a:prstGeom prst="rect">
              <a:avLst/>
            </a:prstGeom>
            <a:noFill/>
          </p:spPr>
          <p:txBody>
            <a:bodyPr wrap="none" rtlCol="0">
              <a:spAutoFit/>
            </a:bodyPr>
            <a:lstStyle/>
            <a:p>
              <a:r>
                <a:rPr lang="de-DE" sz="1000" b="1" dirty="0"/>
                <a:t>2</a:t>
              </a:r>
            </a:p>
          </p:txBody>
        </p:sp>
        <p:sp>
          <p:nvSpPr>
            <p:cNvPr id="140" name="Textfeld 139"/>
            <p:cNvSpPr txBox="1"/>
            <p:nvPr/>
          </p:nvSpPr>
          <p:spPr>
            <a:xfrm>
              <a:off x="9344116" y="2835985"/>
              <a:ext cx="255198" cy="246221"/>
            </a:xfrm>
            <a:prstGeom prst="rect">
              <a:avLst/>
            </a:prstGeom>
            <a:noFill/>
          </p:spPr>
          <p:txBody>
            <a:bodyPr wrap="none" rtlCol="0">
              <a:spAutoFit/>
            </a:bodyPr>
            <a:lstStyle/>
            <a:p>
              <a:r>
                <a:rPr lang="de-DE" sz="1000" b="1" dirty="0"/>
                <a:t>3</a:t>
              </a:r>
            </a:p>
          </p:txBody>
        </p:sp>
        <p:sp>
          <p:nvSpPr>
            <p:cNvPr id="141" name="Textfeld 140"/>
            <p:cNvSpPr txBox="1"/>
            <p:nvPr/>
          </p:nvSpPr>
          <p:spPr>
            <a:xfrm>
              <a:off x="9344114" y="3091183"/>
              <a:ext cx="255198" cy="246221"/>
            </a:xfrm>
            <a:prstGeom prst="rect">
              <a:avLst/>
            </a:prstGeom>
            <a:noFill/>
          </p:spPr>
          <p:txBody>
            <a:bodyPr wrap="none" rtlCol="0">
              <a:spAutoFit/>
            </a:bodyPr>
            <a:lstStyle/>
            <a:p>
              <a:r>
                <a:rPr lang="de-DE" sz="1000" b="1" dirty="0"/>
                <a:t>4</a:t>
              </a:r>
            </a:p>
          </p:txBody>
        </p:sp>
        <p:sp>
          <p:nvSpPr>
            <p:cNvPr id="142" name="Textfeld 141"/>
            <p:cNvSpPr txBox="1"/>
            <p:nvPr/>
          </p:nvSpPr>
          <p:spPr>
            <a:xfrm>
              <a:off x="9344114" y="3346381"/>
              <a:ext cx="255198" cy="246221"/>
            </a:xfrm>
            <a:prstGeom prst="rect">
              <a:avLst/>
            </a:prstGeom>
            <a:noFill/>
          </p:spPr>
          <p:txBody>
            <a:bodyPr wrap="none" rtlCol="0">
              <a:spAutoFit/>
            </a:bodyPr>
            <a:lstStyle/>
            <a:p>
              <a:r>
                <a:rPr lang="de-DE" sz="1000" b="1" dirty="0" smtClean="0"/>
                <a:t>5</a:t>
              </a:r>
              <a:endParaRPr lang="de-DE" sz="1000" b="1" dirty="0"/>
            </a:p>
          </p:txBody>
        </p:sp>
      </p:grpSp>
      <p:grpSp>
        <p:nvGrpSpPr>
          <p:cNvPr id="143" name="Gruppieren 142"/>
          <p:cNvGrpSpPr/>
          <p:nvPr/>
        </p:nvGrpSpPr>
        <p:grpSpPr>
          <a:xfrm>
            <a:off x="1148444" y="4748611"/>
            <a:ext cx="255200" cy="1293507"/>
            <a:chOff x="9344114" y="2299095"/>
            <a:chExt cx="255200" cy="1293507"/>
          </a:xfrm>
        </p:grpSpPr>
        <p:sp>
          <p:nvSpPr>
            <p:cNvPr id="144" name="Textfeld 143"/>
            <p:cNvSpPr txBox="1"/>
            <p:nvPr/>
          </p:nvSpPr>
          <p:spPr>
            <a:xfrm>
              <a:off x="9344115" y="2299095"/>
              <a:ext cx="255198" cy="246221"/>
            </a:xfrm>
            <a:prstGeom prst="rect">
              <a:avLst/>
            </a:prstGeom>
            <a:noFill/>
          </p:spPr>
          <p:txBody>
            <a:bodyPr wrap="none" rtlCol="0">
              <a:spAutoFit/>
            </a:bodyPr>
            <a:lstStyle/>
            <a:p>
              <a:r>
                <a:rPr lang="de-DE" sz="1000" b="1" dirty="0" smtClean="0"/>
                <a:t>1</a:t>
              </a:r>
              <a:endParaRPr lang="de-DE" sz="1000" b="1" dirty="0"/>
            </a:p>
          </p:txBody>
        </p:sp>
        <p:sp>
          <p:nvSpPr>
            <p:cNvPr id="145" name="Textfeld 144"/>
            <p:cNvSpPr txBox="1"/>
            <p:nvPr/>
          </p:nvSpPr>
          <p:spPr>
            <a:xfrm>
              <a:off x="9344114" y="2587127"/>
              <a:ext cx="255198" cy="246221"/>
            </a:xfrm>
            <a:prstGeom prst="rect">
              <a:avLst/>
            </a:prstGeom>
            <a:noFill/>
          </p:spPr>
          <p:txBody>
            <a:bodyPr wrap="none" rtlCol="0">
              <a:spAutoFit/>
            </a:bodyPr>
            <a:lstStyle/>
            <a:p>
              <a:r>
                <a:rPr lang="de-DE" sz="1000" b="1" dirty="0"/>
                <a:t>2</a:t>
              </a:r>
            </a:p>
          </p:txBody>
        </p:sp>
        <p:sp>
          <p:nvSpPr>
            <p:cNvPr id="146" name="Textfeld 145"/>
            <p:cNvSpPr txBox="1"/>
            <p:nvPr/>
          </p:nvSpPr>
          <p:spPr>
            <a:xfrm>
              <a:off x="9344116" y="2835985"/>
              <a:ext cx="255198" cy="246221"/>
            </a:xfrm>
            <a:prstGeom prst="rect">
              <a:avLst/>
            </a:prstGeom>
            <a:noFill/>
          </p:spPr>
          <p:txBody>
            <a:bodyPr wrap="none" rtlCol="0">
              <a:spAutoFit/>
            </a:bodyPr>
            <a:lstStyle/>
            <a:p>
              <a:r>
                <a:rPr lang="de-DE" sz="1000" b="1" dirty="0"/>
                <a:t>3</a:t>
              </a:r>
            </a:p>
          </p:txBody>
        </p:sp>
        <p:sp>
          <p:nvSpPr>
            <p:cNvPr id="147" name="Textfeld 146"/>
            <p:cNvSpPr txBox="1"/>
            <p:nvPr/>
          </p:nvSpPr>
          <p:spPr>
            <a:xfrm>
              <a:off x="9344114" y="3091183"/>
              <a:ext cx="255198" cy="246221"/>
            </a:xfrm>
            <a:prstGeom prst="rect">
              <a:avLst/>
            </a:prstGeom>
            <a:noFill/>
          </p:spPr>
          <p:txBody>
            <a:bodyPr wrap="none" rtlCol="0">
              <a:spAutoFit/>
            </a:bodyPr>
            <a:lstStyle/>
            <a:p>
              <a:r>
                <a:rPr lang="de-DE" sz="1000" b="1" dirty="0"/>
                <a:t>4</a:t>
              </a:r>
            </a:p>
          </p:txBody>
        </p:sp>
        <p:sp>
          <p:nvSpPr>
            <p:cNvPr id="148" name="Textfeld 147"/>
            <p:cNvSpPr txBox="1"/>
            <p:nvPr/>
          </p:nvSpPr>
          <p:spPr>
            <a:xfrm>
              <a:off x="9344114" y="3346381"/>
              <a:ext cx="255198" cy="246221"/>
            </a:xfrm>
            <a:prstGeom prst="rect">
              <a:avLst/>
            </a:prstGeom>
            <a:noFill/>
          </p:spPr>
          <p:txBody>
            <a:bodyPr wrap="none" rtlCol="0">
              <a:spAutoFit/>
            </a:bodyPr>
            <a:lstStyle/>
            <a:p>
              <a:r>
                <a:rPr lang="de-DE" sz="1000" b="1" dirty="0" smtClean="0"/>
                <a:t>5</a:t>
              </a:r>
              <a:endParaRPr lang="de-DE" sz="1000" b="1" dirty="0"/>
            </a:p>
          </p:txBody>
        </p:sp>
      </p:grpSp>
      <p:grpSp>
        <p:nvGrpSpPr>
          <p:cNvPr id="42" name="Gruppieren 41"/>
          <p:cNvGrpSpPr/>
          <p:nvPr/>
        </p:nvGrpSpPr>
        <p:grpSpPr>
          <a:xfrm>
            <a:off x="5252904" y="1414094"/>
            <a:ext cx="255200" cy="1222818"/>
            <a:chOff x="5252904" y="1414094"/>
            <a:chExt cx="255200" cy="1222818"/>
          </a:xfrm>
        </p:grpSpPr>
        <p:sp>
          <p:nvSpPr>
            <p:cNvPr id="150" name="Textfeld 149"/>
            <p:cNvSpPr txBox="1"/>
            <p:nvPr/>
          </p:nvSpPr>
          <p:spPr>
            <a:xfrm>
              <a:off x="5252905" y="1414094"/>
              <a:ext cx="255198" cy="246221"/>
            </a:xfrm>
            <a:prstGeom prst="rect">
              <a:avLst/>
            </a:prstGeom>
            <a:noFill/>
          </p:spPr>
          <p:txBody>
            <a:bodyPr wrap="none" rtlCol="0">
              <a:spAutoFit/>
            </a:bodyPr>
            <a:lstStyle/>
            <a:p>
              <a:r>
                <a:rPr lang="de-DE" sz="1000" b="1" dirty="0" smtClean="0"/>
                <a:t>1</a:t>
              </a:r>
              <a:endParaRPr lang="de-DE" sz="1000" b="1" dirty="0"/>
            </a:p>
          </p:txBody>
        </p:sp>
        <p:sp>
          <p:nvSpPr>
            <p:cNvPr id="151" name="Textfeld 150"/>
            <p:cNvSpPr txBox="1"/>
            <p:nvPr/>
          </p:nvSpPr>
          <p:spPr>
            <a:xfrm>
              <a:off x="5252904" y="1742619"/>
              <a:ext cx="255198" cy="246221"/>
            </a:xfrm>
            <a:prstGeom prst="rect">
              <a:avLst/>
            </a:prstGeom>
            <a:noFill/>
          </p:spPr>
          <p:txBody>
            <a:bodyPr wrap="none" rtlCol="0">
              <a:spAutoFit/>
            </a:bodyPr>
            <a:lstStyle/>
            <a:p>
              <a:r>
                <a:rPr lang="de-DE" sz="1000" b="1" dirty="0"/>
                <a:t>2</a:t>
              </a:r>
            </a:p>
          </p:txBody>
        </p:sp>
        <p:sp>
          <p:nvSpPr>
            <p:cNvPr id="152" name="Textfeld 151"/>
            <p:cNvSpPr txBox="1"/>
            <p:nvPr/>
          </p:nvSpPr>
          <p:spPr>
            <a:xfrm>
              <a:off x="5252906" y="2060848"/>
              <a:ext cx="255198" cy="246221"/>
            </a:xfrm>
            <a:prstGeom prst="rect">
              <a:avLst/>
            </a:prstGeom>
            <a:noFill/>
          </p:spPr>
          <p:txBody>
            <a:bodyPr wrap="none" rtlCol="0">
              <a:spAutoFit/>
            </a:bodyPr>
            <a:lstStyle/>
            <a:p>
              <a:r>
                <a:rPr lang="de-DE" sz="1000" b="1" dirty="0"/>
                <a:t>3</a:t>
              </a:r>
            </a:p>
          </p:txBody>
        </p:sp>
        <p:sp>
          <p:nvSpPr>
            <p:cNvPr id="153" name="Textfeld 152"/>
            <p:cNvSpPr txBox="1"/>
            <p:nvPr/>
          </p:nvSpPr>
          <p:spPr>
            <a:xfrm>
              <a:off x="5252904" y="2390691"/>
              <a:ext cx="255198" cy="246221"/>
            </a:xfrm>
            <a:prstGeom prst="rect">
              <a:avLst/>
            </a:prstGeom>
            <a:noFill/>
          </p:spPr>
          <p:txBody>
            <a:bodyPr wrap="none" rtlCol="0">
              <a:spAutoFit/>
            </a:bodyPr>
            <a:lstStyle/>
            <a:p>
              <a:r>
                <a:rPr lang="de-DE" sz="1000" b="1" dirty="0"/>
                <a:t>4</a:t>
              </a:r>
            </a:p>
          </p:txBody>
        </p:sp>
      </p:grpSp>
      <p:grpSp>
        <p:nvGrpSpPr>
          <p:cNvPr id="155" name="Gruppieren 154"/>
          <p:cNvGrpSpPr/>
          <p:nvPr/>
        </p:nvGrpSpPr>
        <p:grpSpPr>
          <a:xfrm>
            <a:off x="5252904" y="3140968"/>
            <a:ext cx="255200" cy="1222818"/>
            <a:chOff x="5252904" y="1414094"/>
            <a:chExt cx="255200" cy="1222818"/>
          </a:xfrm>
        </p:grpSpPr>
        <p:sp>
          <p:nvSpPr>
            <p:cNvPr id="156" name="Textfeld 155"/>
            <p:cNvSpPr txBox="1"/>
            <p:nvPr/>
          </p:nvSpPr>
          <p:spPr>
            <a:xfrm>
              <a:off x="5252905" y="1414094"/>
              <a:ext cx="255198" cy="246221"/>
            </a:xfrm>
            <a:prstGeom prst="rect">
              <a:avLst/>
            </a:prstGeom>
            <a:noFill/>
          </p:spPr>
          <p:txBody>
            <a:bodyPr wrap="none" rtlCol="0">
              <a:spAutoFit/>
            </a:bodyPr>
            <a:lstStyle/>
            <a:p>
              <a:r>
                <a:rPr lang="de-DE" sz="1000" b="1" dirty="0" smtClean="0"/>
                <a:t>1</a:t>
              </a:r>
              <a:endParaRPr lang="de-DE" sz="1000" b="1" dirty="0"/>
            </a:p>
          </p:txBody>
        </p:sp>
        <p:sp>
          <p:nvSpPr>
            <p:cNvPr id="157" name="Textfeld 156"/>
            <p:cNvSpPr txBox="1"/>
            <p:nvPr/>
          </p:nvSpPr>
          <p:spPr>
            <a:xfrm>
              <a:off x="5252904" y="1742619"/>
              <a:ext cx="255198" cy="246221"/>
            </a:xfrm>
            <a:prstGeom prst="rect">
              <a:avLst/>
            </a:prstGeom>
            <a:noFill/>
          </p:spPr>
          <p:txBody>
            <a:bodyPr wrap="none" rtlCol="0">
              <a:spAutoFit/>
            </a:bodyPr>
            <a:lstStyle/>
            <a:p>
              <a:r>
                <a:rPr lang="de-DE" sz="1000" b="1" dirty="0"/>
                <a:t>2</a:t>
              </a:r>
            </a:p>
          </p:txBody>
        </p:sp>
        <p:sp>
          <p:nvSpPr>
            <p:cNvPr id="158" name="Textfeld 157"/>
            <p:cNvSpPr txBox="1"/>
            <p:nvPr/>
          </p:nvSpPr>
          <p:spPr>
            <a:xfrm>
              <a:off x="5252906" y="2060848"/>
              <a:ext cx="255198" cy="246221"/>
            </a:xfrm>
            <a:prstGeom prst="rect">
              <a:avLst/>
            </a:prstGeom>
            <a:noFill/>
          </p:spPr>
          <p:txBody>
            <a:bodyPr wrap="none" rtlCol="0">
              <a:spAutoFit/>
            </a:bodyPr>
            <a:lstStyle/>
            <a:p>
              <a:r>
                <a:rPr lang="de-DE" sz="1000" b="1" dirty="0"/>
                <a:t>3</a:t>
              </a:r>
            </a:p>
          </p:txBody>
        </p:sp>
        <p:sp>
          <p:nvSpPr>
            <p:cNvPr id="159" name="Textfeld 158"/>
            <p:cNvSpPr txBox="1"/>
            <p:nvPr/>
          </p:nvSpPr>
          <p:spPr>
            <a:xfrm>
              <a:off x="5252904" y="2390691"/>
              <a:ext cx="255198" cy="246221"/>
            </a:xfrm>
            <a:prstGeom prst="rect">
              <a:avLst/>
            </a:prstGeom>
            <a:noFill/>
          </p:spPr>
          <p:txBody>
            <a:bodyPr wrap="none" rtlCol="0">
              <a:spAutoFit/>
            </a:bodyPr>
            <a:lstStyle/>
            <a:p>
              <a:r>
                <a:rPr lang="de-DE" sz="1000" b="1" dirty="0"/>
                <a:t>4</a:t>
              </a:r>
            </a:p>
          </p:txBody>
        </p:sp>
      </p:grpSp>
      <p:grpSp>
        <p:nvGrpSpPr>
          <p:cNvPr id="160" name="Gruppieren 159"/>
          <p:cNvGrpSpPr/>
          <p:nvPr/>
        </p:nvGrpSpPr>
        <p:grpSpPr>
          <a:xfrm>
            <a:off x="5252906" y="4783662"/>
            <a:ext cx="255200" cy="1222818"/>
            <a:chOff x="5252904" y="1414094"/>
            <a:chExt cx="255200" cy="1222818"/>
          </a:xfrm>
        </p:grpSpPr>
        <p:sp>
          <p:nvSpPr>
            <p:cNvPr id="161" name="Textfeld 160"/>
            <p:cNvSpPr txBox="1"/>
            <p:nvPr/>
          </p:nvSpPr>
          <p:spPr>
            <a:xfrm>
              <a:off x="5252905" y="1414094"/>
              <a:ext cx="255198" cy="246221"/>
            </a:xfrm>
            <a:prstGeom prst="rect">
              <a:avLst/>
            </a:prstGeom>
            <a:noFill/>
          </p:spPr>
          <p:txBody>
            <a:bodyPr wrap="none" rtlCol="0">
              <a:spAutoFit/>
            </a:bodyPr>
            <a:lstStyle/>
            <a:p>
              <a:r>
                <a:rPr lang="de-DE" sz="1000" b="1" dirty="0" smtClean="0"/>
                <a:t>1</a:t>
              </a:r>
              <a:endParaRPr lang="de-DE" sz="1000" b="1" dirty="0"/>
            </a:p>
          </p:txBody>
        </p:sp>
        <p:sp>
          <p:nvSpPr>
            <p:cNvPr id="162" name="Textfeld 161"/>
            <p:cNvSpPr txBox="1"/>
            <p:nvPr/>
          </p:nvSpPr>
          <p:spPr>
            <a:xfrm>
              <a:off x="5252904" y="1742619"/>
              <a:ext cx="255198" cy="246221"/>
            </a:xfrm>
            <a:prstGeom prst="rect">
              <a:avLst/>
            </a:prstGeom>
            <a:noFill/>
          </p:spPr>
          <p:txBody>
            <a:bodyPr wrap="none" rtlCol="0">
              <a:spAutoFit/>
            </a:bodyPr>
            <a:lstStyle/>
            <a:p>
              <a:r>
                <a:rPr lang="de-DE" sz="1000" b="1" dirty="0"/>
                <a:t>2</a:t>
              </a:r>
            </a:p>
          </p:txBody>
        </p:sp>
        <p:sp>
          <p:nvSpPr>
            <p:cNvPr id="163" name="Textfeld 162"/>
            <p:cNvSpPr txBox="1"/>
            <p:nvPr/>
          </p:nvSpPr>
          <p:spPr>
            <a:xfrm>
              <a:off x="5252906" y="2060848"/>
              <a:ext cx="255198" cy="246221"/>
            </a:xfrm>
            <a:prstGeom prst="rect">
              <a:avLst/>
            </a:prstGeom>
            <a:noFill/>
          </p:spPr>
          <p:txBody>
            <a:bodyPr wrap="none" rtlCol="0">
              <a:spAutoFit/>
            </a:bodyPr>
            <a:lstStyle/>
            <a:p>
              <a:r>
                <a:rPr lang="de-DE" sz="1000" b="1" dirty="0"/>
                <a:t>3</a:t>
              </a:r>
            </a:p>
          </p:txBody>
        </p:sp>
        <p:sp>
          <p:nvSpPr>
            <p:cNvPr id="164" name="Textfeld 163"/>
            <p:cNvSpPr txBox="1"/>
            <p:nvPr/>
          </p:nvSpPr>
          <p:spPr>
            <a:xfrm>
              <a:off x="5252904" y="2390691"/>
              <a:ext cx="255198" cy="246221"/>
            </a:xfrm>
            <a:prstGeom prst="rect">
              <a:avLst/>
            </a:prstGeom>
            <a:noFill/>
          </p:spPr>
          <p:txBody>
            <a:bodyPr wrap="none" rtlCol="0">
              <a:spAutoFit/>
            </a:bodyPr>
            <a:lstStyle/>
            <a:p>
              <a:r>
                <a:rPr lang="de-DE" sz="1000" b="1" dirty="0"/>
                <a:t>4</a:t>
              </a:r>
            </a:p>
          </p:txBody>
        </p:sp>
      </p:grpSp>
      <p:sp>
        <p:nvSpPr>
          <p:cNvPr id="149" name="Text Box 270"/>
          <p:cNvSpPr txBox="1">
            <a:spLocks noChangeArrowheads="1"/>
          </p:cNvSpPr>
          <p:nvPr/>
        </p:nvSpPr>
        <p:spPr bwMode="auto">
          <a:xfrm>
            <a:off x="3347864" y="6308725"/>
            <a:ext cx="190761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a:defRPr sz="2600">
                <a:solidFill>
                  <a:schemeClr val="tx1"/>
                </a:solidFill>
                <a:latin typeface="Arial" charset="0"/>
                <a:ea typeface="MS PGothic" charset="0"/>
                <a:cs typeface="MS PGothic" charset="0"/>
              </a:defRPr>
            </a:lvl1pPr>
            <a:lvl2pPr>
              <a:defRPr sz="26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000">
                <a:solidFill>
                  <a:schemeClr val="tx1"/>
                </a:solidFill>
                <a:latin typeface="Arial" charset="0"/>
                <a:ea typeface="MS PGothic" charset="0"/>
                <a:cs typeface="MS PGothic" charset="0"/>
              </a:defRPr>
            </a:lvl4pPr>
            <a:lvl5pPr>
              <a:defRPr sz="2000">
                <a:solidFill>
                  <a:schemeClr val="tx1"/>
                </a:solidFill>
                <a:latin typeface="Arial" charset="0"/>
                <a:ea typeface="MS PGothic" charset="0"/>
                <a:cs typeface="MS PGothic" charset="0"/>
              </a:defRPr>
            </a:lvl5pPr>
            <a:lvl6pPr eaLnBrk="0" hangingPunct="0">
              <a:defRPr sz="2000">
                <a:solidFill>
                  <a:schemeClr val="tx1"/>
                </a:solidFill>
                <a:latin typeface="Arial" charset="0"/>
                <a:ea typeface="MS PGothic" charset="0"/>
                <a:cs typeface="MS PGothic" charset="0"/>
              </a:defRPr>
            </a:lvl6pPr>
            <a:lvl7pPr eaLnBrk="0" hangingPunct="0">
              <a:defRPr sz="2000">
                <a:solidFill>
                  <a:schemeClr val="tx1"/>
                </a:solidFill>
                <a:latin typeface="Arial" charset="0"/>
                <a:ea typeface="MS PGothic" charset="0"/>
                <a:cs typeface="MS PGothic" charset="0"/>
              </a:defRPr>
            </a:lvl7pPr>
            <a:lvl8pPr eaLnBrk="0" hangingPunct="0">
              <a:defRPr sz="2000">
                <a:solidFill>
                  <a:schemeClr val="tx1"/>
                </a:solidFill>
                <a:latin typeface="Arial" charset="0"/>
                <a:ea typeface="MS PGothic" charset="0"/>
                <a:cs typeface="MS PGothic" charset="0"/>
              </a:defRPr>
            </a:lvl8pPr>
            <a:lvl9pPr eaLnBrk="0" hangingPunct="0">
              <a:defRPr sz="2000">
                <a:solidFill>
                  <a:schemeClr val="tx1"/>
                </a:solidFill>
                <a:latin typeface="Arial" charset="0"/>
                <a:ea typeface="MS PGothic" charset="0"/>
                <a:cs typeface="MS PGothic" charset="0"/>
              </a:defRPr>
            </a:lvl9pPr>
          </a:lstStyle>
          <a:p>
            <a:pPr algn="ctr">
              <a:defRPr/>
            </a:pPr>
            <a:r>
              <a:rPr lang="en-US" sz="1400" dirty="0" smtClean="0"/>
              <a:t>Amend, </a:t>
            </a:r>
            <a:r>
              <a:rPr lang="en-US" sz="1400" dirty="0"/>
              <a:t>Wehrl,  </a:t>
            </a:r>
            <a:r>
              <a:rPr lang="en-US" sz="1400" dirty="0" smtClean="0"/>
              <a:t>et al.</a:t>
            </a:r>
          </a:p>
        </p:txBody>
      </p:sp>
    </p:spTree>
    <p:extLst>
      <p:ext uri="{BB962C8B-B14F-4D97-AF65-F5344CB8AC3E}">
        <p14:creationId xmlns:p14="http://schemas.microsoft.com/office/powerpoint/2010/main" val="32643985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5" name="Picture 3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94213" y="4446588"/>
            <a:ext cx="2443162"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86" name="Picture 25"/>
          <p:cNvPicPr>
            <a:picLocks noChangeAspect="1"/>
          </p:cNvPicPr>
          <p:nvPr/>
        </p:nvPicPr>
        <p:blipFill>
          <a:blip r:embed="rId3">
            <a:extLst>
              <a:ext uri="{28A0092B-C50C-407E-A947-70E740481C1C}">
                <a14:useLocalDpi xmlns:a14="http://schemas.microsoft.com/office/drawing/2010/main" val="0"/>
              </a:ext>
            </a:extLst>
          </a:blip>
          <a:srcRect r="7317"/>
          <a:stretch>
            <a:fillRect/>
          </a:stretch>
        </p:blipFill>
        <p:spPr bwMode="auto">
          <a:xfrm>
            <a:off x="6623050" y="2693988"/>
            <a:ext cx="2263775"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87" name="Picture 2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7025" y="2693988"/>
            <a:ext cx="2443163"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88" name="Picture 23"/>
          <p:cNvPicPr>
            <a:picLocks noChangeAspect="1"/>
          </p:cNvPicPr>
          <p:nvPr/>
        </p:nvPicPr>
        <p:blipFill>
          <a:blip r:embed="rId5">
            <a:extLst>
              <a:ext uri="{28A0092B-C50C-407E-A947-70E740481C1C}">
                <a14:useLocalDpi xmlns:a14="http://schemas.microsoft.com/office/drawing/2010/main" val="0"/>
              </a:ext>
            </a:extLst>
          </a:blip>
          <a:srcRect r="5563"/>
          <a:stretch>
            <a:fillRect/>
          </a:stretch>
        </p:blipFill>
        <p:spPr bwMode="auto">
          <a:xfrm>
            <a:off x="4494213" y="2700338"/>
            <a:ext cx="2306637"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89" name="Picture 19"/>
          <p:cNvPicPr>
            <a:picLocks noChangeAspect="1"/>
          </p:cNvPicPr>
          <p:nvPr/>
        </p:nvPicPr>
        <p:blipFill>
          <a:blip r:embed="rId6">
            <a:extLst>
              <a:ext uri="{28A0092B-C50C-407E-A947-70E740481C1C}">
                <a14:useLocalDpi xmlns:a14="http://schemas.microsoft.com/office/drawing/2010/main" val="0"/>
              </a:ext>
            </a:extLst>
          </a:blip>
          <a:srcRect r="7983"/>
          <a:stretch>
            <a:fillRect/>
          </a:stretch>
        </p:blipFill>
        <p:spPr bwMode="auto">
          <a:xfrm>
            <a:off x="268288" y="966788"/>
            <a:ext cx="22479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0" name="Picture 18"/>
          <p:cNvPicPr>
            <a:picLocks noChangeAspect="1"/>
          </p:cNvPicPr>
          <p:nvPr/>
        </p:nvPicPr>
        <p:blipFill>
          <a:blip r:embed="rId7">
            <a:extLst>
              <a:ext uri="{28A0092B-C50C-407E-A947-70E740481C1C}">
                <a14:useLocalDpi xmlns:a14="http://schemas.microsoft.com/office/drawing/2010/main" val="0"/>
              </a:ext>
            </a:extLst>
          </a:blip>
          <a:srcRect l="6332"/>
          <a:stretch>
            <a:fillRect/>
          </a:stretch>
        </p:blipFill>
        <p:spPr bwMode="auto">
          <a:xfrm>
            <a:off x="4648200" y="941388"/>
            <a:ext cx="2289175"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591" name="TextBox 6"/>
          <p:cNvSpPr txBox="1">
            <a:spLocks noChangeArrowheads="1"/>
          </p:cNvSpPr>
          <p:nvPr/>
        </p:nvSpPr>
        <p:spPr bwMode="auto">
          <a:xfrm>
            <a:off x="930275" y="636588"/>
            <a:ext cx="9826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800">
                <a:solidFill>
                  <a:srgbClr val="000000"/>
                </a:solidFill>
                <a:latin typeface="Calibri" charset="0"/>
              </a:rPr>
              <a:t>[</a:t>
            </a:r>
            <a:r>
              <a:rPr lang="en-US" sz="1800" baseline="30000">
                <a:solidFill>
                  <a:srgbClr val="000000"/>
                </a:solidFill>
                <a:latin typeface="Calibri" charset="0"/>
              </a:rPr>
              <a:t>18</a:t>
            </a:r>
            <a:r>
              <a:rPr lang="en-US" sz="1800">
                <a:solidFill>
                  <a:srgbClr val="000000"/>
                </a:solidFill>
                <a:latin typeface="Calibri" charset="0"/>
              </a:rPr>
              <a:t>F]FDG</a:t>
            </a:r>
          </a:p>
        </p:txBody>
      </p:sp>
      <p:sp>
        <p:nvSpPr>
          <p:cNvPr id="67592" name="TextBox 7"/>
          <p:cNvSpPr txBox="1">
            <a:spLocks noChangeArrowheads="1"/>
          </p:cNvSpPr>
          <p:nvPr/>
        </p:nvSpPr>
        <p:spPr bwMode="auto">
          <a:xfrm>
            <a:off x="3090863" y="620713"/>
            <a:ext cx="10493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800">
                <a:solidFill>
                  <a:srgbClr val="000000"/>
                </a:solidFill>
                <a:latin typeface="Calibri" charset="0"/>
              </a:rPr>
              <a:t>[</a:t>
            </a:r>
            <a:r>
              <a:rPr lang="en-US" sz="1800" baseline="30000">
                <a:solidFill>
                  <a:srgbClr val="000000"/>
                </a:solidFill>
                <a:latin typeface="Calibri" charset="0"/>
              </a:rPr>
              <a:t>15</a:t>
            </a:r>
            <a:r>
              <a:rPr lang="en-US" sz="1800">
                <a:solidFill>
                  <a:srgbClr val="000000"/>
                </a:solidFill>
                <a:latin typeface="Calibri" charset="0"/>
              </a:rPr>
              <a:t>O]H</a:t>
            </a:r>
            <a:r>
              <a:rPr lang="en-US" sz="1800" baseline="-25000">
                <a:solidFill>
                  <a:srgbClr val="000000"/>
                </a:solidFill>
                <a:latin typeface="Calibri" charset="0"/>
              </a:rPr>
              <a:t>2</a:t>
            </a:r>
            <a:r>
              <a:rPr lang="en-US" sz="1800">
                <a:solidFill>
                  <a:srgbClr val="000000"/>
                </a:solidFill>
                <a:latin typeface="Calibri" charset="0"/>
              </a:rPr>
              <a:t>O </a:t>
            </a:r>
          </a:p>
        </p:txBody>
      </p:sp>
      <p:sp>
        <p:nvSpPr>
          <p:cNvPr id="67593" name="TextBox 8"/>
          <p:cNvSpPr txBox="1">
            <a:spLocks noChangeArrowheads="1"/>
          </p:cNvSpPr>
          <p:nvPr/>
        </p:nvSpPr>
        <p:spPr bwMode="auto">
          <a:xfrm>
            <a:off x="5106988" y="639763"/>
            <a:ext cx="11207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800">
                <a:solidFill>
                  <a:srgbClr val="000000"/>
                </a:solidFill>
                <a:latin typeface="Calibri" charset="0"/>
              </a:rPr>
              <a:t>[</a:t>
            </a:r>
            <a:r>
              <a:rPr lang="en-US" sz="1800" baseline="30000">
                <a:solidFill>
                  <a:srgbClr val="000000"/>
                </a:solidFill>
                <a:latin typeface="Calibri" charset="0"/>
              </a:rPr>
              <a:t>11</a:t>
            </a:r>
            <a:r>
              <a:rPr lang="en-US" sz="1800">
                <a:solidFill>
                  <a:srgbClr val="000000"/>
                </a:solidFill>
                <a:latin typeface="Calibri" charset="0"/>
              </a:rPr>
              <a:t>C]DASB</a:t>
            </a:r>
          </a:p>
        </p:txBody>
      </p:sp>
      <p:sp>
        <p:nvSpPr>
          <p:cNvPr id="67594" name="TextBox 9"/>
          <p:cNvSpPr txBox="1">
            <a:spLocks noChangeArrowheads="1"/>
          </p:cNvSpPr>
          <p:nvPr/>
        </p:nvSpPr>
        <p:spPr bwMode="auto">
          <a:xfrm>
            <a:off x="7196138" y="636588"/>
            <a:ext cx="12239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800">
                <a:solidFill>
                  <a:srgbClr val="000000"/>
                </a:solidFill>
                <a:latin typeface="Calibri" charset="0"/>
              </a:rPr>
              <a:t>BOLD-fMRI</a:t>
            </a:r>
          </a:p>
        </p:txBody>
      </p:sp>
      <p:pic>
        <p:nvPicPr>
          <p:cNvPr id="67595" name="Picture 17"/>
          <p:cNvPicPr>
            <a:picLocks noChangeAspect="1"/>
          </p:cNvPicPr>
          <p:nvPr/>
        </p:nvPicPr>
        <p:blipFill>
          <a:blip r:embed="rId8">
            <a:extLst>
              <a:ext uri="{28A0092B-C50C-407E-A947-70E740481C1C}">
                <a14:useLocalDpi xmlns:a14="http://schemas.microsoft.com/office/drawing/2010/main" val="0"/>
              </a:ext>
            </a:extLst>
          </a:blip>
          <a:srcRect l="7791" r="8546"/>
          <a:stretch>
            <a:fillRect/>
          </a:stretch>
        </p:blipFill>
        <p:spPr bwMode="auto">
          <a:xfrm>
            <a:off x="2568575" y="949325"/>
            <a:ext cx="2043113"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6" name="Picture 20"/>
          <p:cNvPicPr>
            <a:picLocks noChangeAspect="1"/>
          </p:cNvPicPr>
          <p:nvPr/>
        </p:nvPicPr>
        <p:blipFill>
          <a:blip r:embed="rId9">
            <a:extLst>
              <a:ext uri="{28A0092B-C50C-407E-A947-70E740481C1C}">
                <a14:useLocalDpi xmlns:a14="http://schemas.microsoft.com/office/drawing/2010/main" val="0"/>
              </a:ext>
            </a:extLst>
          </a:blip>
          <a:srcRect l="7565" r="7068"/>
          <a:stretch>
            <a:fillRect/>
          </a:stretch>
        </p:blipFill>
        <p:spPr bwMode="auto">
          <a:xfrm>
            <a:off x="6800850" y="941388"/>
            <a:ext cx="2085975"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7" name="Picture 21"/>
          <p:cNvPicPr>
            <a:picLocks noChangeAspect="1"/>
          </p:cNvPicPr>
          <p:nvPr/>
        </p:nvPicPr>
        <p:blipFill>
          <a:blip r:embed="rId10">
            <a:extLst>
              <a:ext uri="{28A0092B-C50C-407E-A947-70E740481C1C}">
                <a14:useLocalDpi xmlns:a14="http://schemas.microsoft.com/office/drawing/2010/main" val="0"/>
              </a:ext>
            </a:extLst>
          </a:blip>
          <a:srcRect l="6039" r="6647"/>
          <a:stretch>
            <a:fillRect/>
          </a:stretch>
        </p:blipFill>
        <p:spPr bwMode="auto">
          <a:xfrm>
            <a:off x="2516188" y="2700338"/>
            <a:ext cx="2132012"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8" name="Picture 28"/>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293688" y="4446588"/>
            <a:ext cx="2443162"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9" name="Picture 29"/>
          <p:cNvPicPr>
            <a:picLocks noChangeAspect="1"/>
          </p:cNvPicPr>
          <p:nvPr/>
        </p:nvPicPr>
        <p:blipFill>
          <a:blip r:embed="rId12">
            <a:extLst>
              <a:ext uri="{28A0092B-C50C-407E-A947-70E740481C1C}">
                <a14:useLocalDpi xmlns:a14="http://schemas.microsoft.com/office/drawing/2010/main" val="0"/>
              </a:ext>
            </a:extLst>
          </a:blip>
          <a:srcRect l="6039" r="6647"/>
          <a:stretch>
            <a:fillRect/>
          </a:stretch>
        </p:blipFill>
        <p:spPr bwMode="auto">
          <a:xfrm>
            <a:off x="2516188" y="4446588"/>
            <a:ext cx="2132012"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600" name="Text Box 2"/>
          <p:cNvSpPr txBox="1">
            <a:spLocks noChangeArrowheads="1"/>
          </p:cNvSpPr>
          <p:nvPr/>
        </p:nvSpPr>
        <p:spPr bwMode="auto">
          <a:xfrm>
            <a:off x="503119" y="251381"/>
            <a:ext cx="633699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2000" b="1" dirty="0">
                <a:solidFill>
                  <a:srgbClr val="21549E"/>
                </a:solidFill>
                <a:latin typeface="+mj-lt"/>
              </a:rPr>
              <a:t>Metabolic Connectivity </a:t>
            </a:r>
            <a:r>
              <a:rPr lang="en-US" sz="2000" b="1" dirty="0" smtClean="0">
                <a:solidFill>
                  <a:srgbClr val="21549E"/>
                </a:solidFill>
                <a:latin typeface="+mj-lt"/>
              </a:rPr>
              <a:t>across </a:t>
            </a:r>
            <a:r>
              <a:rPr lang="en-US" sz="2000" b="1" dirty="0">
                <a:solidFill>
                  <a:srgbClr val="21549E"/>
                </a:solidFill>
                <a:latin typeface="+mj-lt"/>
              </a:rPr>
              <a:t>species and tracers</a:t>
            </a:r>
            <a:endParaRPr lang="en-US" sz="2000" b="1" baseline="-25000" dirty="0">
              <a:solidFill>
                <a:srgbClr val="21549E"/>
              </a:solidFill>
              <a:latin typeface="+mj-lt"/>
            </a:endParaRPr>
          </a:p>
        </p:txBody>
      </p:sp>
      <p:sp>
        <p:nvSpPr>
          <p:cNvPr id="67601" name="TextBox 6"/>
          <p:cNvSpPr txBox="1">
            <a:spLocks noChangeArrowheads="1"/>
          </p:cNvSpPr>
          <p:nvPr/>
        </p:nvSpPr>
        <p:spPr bwMode="auto">
          <a:xfrm>
            <a:off x="6740525" y="4718050"/>
            <a:ext cx="2400300"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800">
                <a:solidFill>
                  <a:srgbClr val="000000"/>
                </a:solidFill>
                <a:latin typeface="Calibri" charset="0"/>
              </a:rPr>
              <a:t>Cooperation Partners:</a:t>
            </a:r>
          </a:p>
          <a:p>
            <a:pPr eaLnBrk="1" hangingPunct="1"/>
            <a:r>
              <a:rPr lang="en-US" sz="1400">
                <a:solidFill>
                  <a:srgbClr val="000000"/>
                </a:solidFill>
                <a:latin typeface="Calibri" charset="0"/>
              </a:rPr>
              <a:t>LMU Munich </a:t>
            </a:r>
            <a:r>
              <a:rPr lang="en-US" sz="1200">
                <a:solidFill>
                  <a:srgbClr val="000000"/>
                </a:solidFill>
                <a:latin typeface="Calibri" charset="0"/>
              </a:rPr>
              <a:t>(Bartenstein, Mille)</a:t>
            </a:r>
          </a:p>
          <a:p>
            <a:pPr eaLnBrk="1" hangingPunct="1"/>
            <a:r>
              <a:rPr lang="en-US" sz="1400">
                <a:solidFill>
                  <a:srgbClr val="000000"/>
                </a:solidFill>
                <a:latin typeface="Calibri" charset="0"/>
              </a:rPr>
              <a:t>Vienna (Lanzenberger)</a:t>
            </a:r>
          </a:p>
          <a:p>
            <a:pPr eaLnBrk="1" hangingPunct="1"/>
            <a:r>
              <a:rPr lang="en-US" sz="1400">
                <a:solidFill>
                  <a:srgbClr val="000000"/>
                </a:solidFill>
                <a:latin typeface="Calibri" charset="0"/>
              </a:rPr>
              <a:t>Newark (Biswal)</a:t>
            </a:r>
          </a:p>
          <a:p>
            <a:pPr eaLnBrk="1" hangingPunct="1"/>
            <a:r>
              <a:rPr lang="en-US" sz="1400">
                <a:solidFill>
                  <a:srgbClr val="000000"/>
                </a:solidFill>
                <a:latin typeface="Calibri" charset="0"/>
              </a:rPr>
              <a:t>Tuebingen (Wehrl, la Fougère)</a:t>
            </a:r>
          </a:p>
        </p:txBody>
      </p:sp>
      <p:sp>
        <p:nvSpPr>
          <p:cNvPr id="4" name="TextBox 3"/>
          <p:cNvSpPr txBox="1"/>
          <p:nvPr/>
        </p:nvSpPr>
        <p:spPr>
          <a:xfrm>
            <a:off x="77887" y="1474763"/>
            <a:ext cx="461665" cy="864980"/>
          </a:xfrm>
          <a:prstGeom prst="rect">
            <a:avLst/>
          </a:prstGeom>
          <a:noFill/>
        </p:spPr>
        <p:txBody>
          <a:bodyPr vert="vert270" wrap="none">
            <a:spAutoFit/>
          </a:bodyPr>
          <a:lstStyle/>
          <a:p>
            <a:pPr fontAlgn="auto">
              <a:spcBef>
                <a:spcPts val="0"/>
              </a:spcBef>
              <a:spcAft>
                <a:spcPts val="0"/>
              </a:spcAft>
              <a:defRPr/>
            </a:pPr>
            <a:r>
              <a:rPr lang="en-US" sz="1800" dirty="0">
                <a:solidFill>
                  <a:srgbClr val="000000"/>
                </a:solidFill>
                <a:latin typeface="Arial"/>
                <a:ea typeface="ＭＳ Ｐゴシック"/>
                <a:cs typeface="ＭＳ Ｐゴシック"/>
              </a:rPr>
              <a:t>Humans</a:t>
            </a:r>
          </a:p>
        </p:txBody>
      </p:sp>
      <p:sp>
        <p:nvSpPr>
          <p:cNvPr id="5" name="TextBox 4"/>
          <p:cNvSpPr txBox="1"/>
          <p:nvPr/>
        </p:nvSpPr>
        <p:spPr>
          <a:xfrm>
            <a:off x="77887" y="3268192"/>
            <a:ext cx="461665" cy="492571"/>
          </a:xfrm>
          <a:prstGeom prst="rect">
            <a:avLst/>
          </a:prstGeom>
          <a:noFill/>
        </p:spPr>
        <p:txBody>
          <a:bodyPr vert="vert270" wrap="none">
            <a:spAutoFit/>
          </a:bodyPr>
          <a:lstStyle/>
          <a:p>
            <a:pPr fontAlgn="auto">
              <a:spcBef>
                <a:spcPts val="0"/>
              </a:spcBef>
              <a:spcAft>
                <a:spcPts val="0"/>
              </a:spcAft>
              <a:defRPr/>
            </a:pPr>
            <a:r>
              <a:rPr lang="en-US" sz="1800" dirty="0">
                <a:solidFill>
                  <a:srgbClr val="000000"/>
                </a:solidFill>
                <a:latin typeface="Arial"/>
                <a:ea typeface="ＭＳ Ｐゴシック"/>
                <a:cs typeface="ＭＳ Ｐゴシック"/>
              </a:rPr>
              <a:t>Rats</a:t>
            </a:r>
          </a:p>
        </p:txBody>
      </p:sp>
      <p:sp>
        <p:nvSpPr>
          <p:cNvPr id="6" name="TextBox 5"/>
          <p:cNvSpPr txBox="1"/>
          <p:nvPr/>
        </p:nvSpPr>
        <p:spPr>
          <a:xfrm>
            <a:off x="77887" y="5013176"/>
            <a:ext cx="461665" cy="555601"/>
          </a:xfrm>
          <a:prstGeom prst="rect">
            <a:avLst/>
          </a:prstGeom>
          <a:noFill/>
        </p:spPr>
        <p:txBody>
          <a:bodyPr vert="vert270" wrap="none">
            <a:spAutoFit/>
          </a:bodyPr>
          <a:lstStyle/>
          <a:p>
            <a:pPr fontAlgn="auto">
              <a:spcBef>
                <a:spcPts val="0"/>
              </a:spcBef>
              <a:spcAft>
                <a:spcPts val="0"/>
              </a:spcAft>
              <a:defRPr/>
            </a:pPr>
            <a:r>
              <a:rPr lang="en-US" sz="1800" dirty="0">
                <a:solidFill>
                  <a:srgbClr val="000000"/>
                </a:solidFill>
                <a:latin typeface="Arial"/>
                <a:ea typeface="ＭＳ Ｐゴシック"/>
                <a:cs typeface="ＭＳ Ｐゴシック"/>
              </a:rPr>
              <a:t>Mice</a:t>
            </a:r>
          </a:p>
        </p:txBody>
      </p:sp>
    </p:spTree>
    <p:extLst>
      <p:ext uri="{BB962C8B-B14F-4D97-AF65-F5344CB8AC3E}">
        <p14:creationId xmlns:p14="http://schemas.microsoft.com/office/powerpoint/2010/main" val="34052022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Text Box 2"/>
          <p:cNvSpPr txBox="1">
            <a:spLocks noChangeArrowheads="1"/>
          </p:cNvSpPr>
          <p:nvPr/>
        </p:nvSpPr>
        <p:spPr bwMode="auto">
          <a:xfrm>
            <a:off x="470960" y="260648"/>
            <a:ext cx="580639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b="1" dirty="0" smtClean="0">
                <a:solidFill>
                  <a:srgbClr val="21549E"/>
                </a:solidFill>
                <a:latin typeface="+mj-lt"/>
              </a:rPr>
              <a:t>Clinical applications </a:t>
            </a:r>
            <a:r>
              <a:rPr lang="en-US" sz="2000" b="1" dirty="0">
                <a:solidFill>
                  <a:srgbClr val="21549E"/>
                </a:solidFill>
                <a:latin typeface="+mj-lt"/>
              </a:rPr>
              <a:t>of </a:t>
            </a:r>
            <a:r>
              <a:rPr lang="en-US" sz="2000" b="1" dirty="0" smtClean="0">
                <a:solidFill>
                  <a:srgbClr val="21549E"/>
                </a:solidFill>
                <a:latin typeface="+mj-lt"/>
              </a:rPr>
              <a:t>metabolic connectivity</a:t>
            </a:r>
            <a:endParaRPr lang="en-US" sz="2000" b="1" baseline="-25000" dirty="0">
              <a:solidFill>
                <a:srgbClr val="21549E"/>
              </a:solidFill>
              <a:latin typeface="+mj-lt"/>
            </a:endParaRPr>
          </a:p>
        </p:txBody>
      </p:sp>
      <p:sp>
        <p:nvSpPr>
          <p:cNvPr id="68610" name="Text Box 5"/>
          <p:cNvSpPr txBox="1">
            <a:spLocks noChangeArrowheads="1"/>
          </p:cNvSpPr>
          <p:nvPr/>
        </p:nvSpPr>
        <p:spPr bwMode="auto">
          <a:xfrm>
            <a:off x="228600" y="836613"/>
            <a:ext cx="86106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buFont typeface="Arial" charset="0"/>
              <a:buChar char="•"/>
            </a:pPr>
            <a:r>
              <a:rPr lang="en-US" sz="1600">
                <a:solidFill>
                  <a:srgbClr val="1E539E"/>
                </a:solidFill>
              </a:rPr>
              <a:t> Patient vs. healthy control data:</a:t>
            </a:r>
          </a:p>
          <a:p>
            <a:pPr lvl="1" eaLnBrk="1" hangingPunct="1">
              <a:buFont typeface="Symbol" charset="0"/>
              <a:buChar char="-"/>
            </a:pPr>
            <a:r>
              <a:rPr lang="en-US" sz="1600">
                <a:solidFill>
                  <a:srgbClr val="000000"/>
                </a:solidFill>
              </a:rPr>
              <a:t> PCA</a:t>
            </a:r>
          </a:p>
          <a:p>
            <a:pPr lvl="1" eaLnBrk="1" hangingPunct="1">
              <a:buFont typeface="Symbol" charset="0"/>
              <a:buChar char="-"/>
            </a:pPr>
            <a:r>
              <a:rPr lang="en-US" sz="1600">
                <a:solidFill>
                  <a:srgbClr val="000000"/>
                </a:solidFill>
              </a:rPr>
              <a:t> PD (n=15) vs. healthy and AD (n=40) vs. healthy ([</a:t>
            </a:r>
            <a:r>
              <a:rPr lang="en-US" sz="1600" baseline="30000">
                <a:solidFill>
                  <a:srgbClr val="000000"/>
                </a:solidFill>
              </a:rPr>
              <a:t>18</a:t>
            </a:r>
            <a:r>
              <a:rPr lang="en-US" sz="1600">
                <a:solidFill>
                  <a:srgbClr val="000000"/>
                </a:solidFill>
              </a:rPr>
              <a:t>F]FDG-PET)</a:t>
            </a:r>
          </a:p>
          <a:p>
            <a:pPr lvl="1" eaLnBrk="1" hangingPunct="1">
              <a:buFont typeface="Symbol" charset="0"/>
              <a:buChar char="-"/>
            </a:pPr>
            <a:r>
              <a:rPr lang="en-US" sz="1600">
                <a:solidFill>
                  <a:srgbClr val="000000"/>
                </a:solidFill>
              </a:rPr>
              <a:t> z-Scores were used to describe “expression”</a:t>
            </a:r>
          </a:p>
        </p:txBody>
      </p:sp>
      <p:grpSp>
        <p:nvGrpSpPr>
          <p:cNvPr id="68611" name="Gruppierung 11"/>
          <p:cNvGrpSpPr>
            <a:grpSpLocks/>
          </p:cNvGrpSpPr>
          <p:nvPr/>
        </p:nvGrpSpPr>
        <p:grpSpPr bwMode="auto">
          <a:xfrm>
            <a:off x="34925" y="2276475"/>
            <a:ext cx="4418013" cy="3529013"/>
            <a:chOff x="35496" y="2276872"/>
            <a:chExt cx="4417512" cy="3528032"/>
          </a:xfrm>
        </p:grpSpPr>
        <p:pic>
          <p:nvPicPr>
            <p:cNvPr id="68637" name="Bild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2632" y="2564904"/>
              <a:ext cx="3670376" cy="32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38" name="Textfeld 63"/>
            <p:cNvSpPr txBox="1">
              <a:spLocks noChangeArrowheads="1"/>
            </p:cNvSpPr>
            <p:nvPr/>
          </p:nvSpPr>
          <p:spPr bwMode="auto">
            <a:xfrm>
              <a:off x="35496" y="2769688"/>
              <a:ext cx="74070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a:solidFill>
                    <a:srgbClr val="000000"/>
                  </a:solidFill>
                </a:rPr>
                <a:t>Control </a:t>
              </a:r>
            </a:p>
            <a:p>
              <a:pPr algn="ctr" eaLnBrk="1" hangingPunct="1"/>
              <a:r>
                <a:rPr lang="en-US" sz="1200">
                  <a:solidFill>
                    <a:srgbClr val="000000"/>
                  </a:solidFill>
                </a:rPr>
                <a:t>Group 1</a:t>
              </a:r>
              <a:endParaRPr lang="en-US" sz="1200" baseline="-25000">
                <a:solidFill>
                  <a:srgbClr val="000000"/>
                </a:solidFill>
              </a:endParaRPr>
            </a:p>
          </p:txBody>
        </p:sp>
        <p:sp>
          <p:nvSpPr>
            <p:cNvPr id="68639" name="Textfeld 63"/>
            <p:cNvSpPr txBox="1">
              <a:spLocks noChangeArrowheads="1"/>
            </p:cNvSpPr>
            <p:nvPr/>
          </p:nvSpPr>
          <p:spPr bwMode="auto">
            <a:xfrm>
              <a:off x="35496" y="3943244"/>
              <a:ext cx="74070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a:solidFill>
                    <a:srgbClr val="000000"/>
                  </a:solidFill>
                </a:rPr>
                <a:t>Control </a:t>
              </a:r>
            </a:p>
            <a:p>
              <a:pPr algn="ctr" eaLnBrk="1" hangingPunct="1"/>
              <a:r>
                <a:rPr lang="en-US" sz="1200">
                  <a:solidFill>
                    <a:srgbClr val="000000"/>
                  </a:solidFill>
                </a:rPr>
                <a:t>Group 2</a:t>
              </a:r>
              <a:endParaRPr lang="en-US" sz="1200" baseline="-25000">
                <a:solidFill>
                  <a:srgbClr val="000000"/>
                </a:solidFill>
              </a:endParaRPr>
            </a:p>
          </p:txBody>
        </p:sp>
        <p:sp>
          <p:nvSpPr>
            <p:cNvPr id="68640" name="Textfeld 63"/>
            <p:cNvSpPr txBox="1">
              <a:spLocks noChangeArrowheads="1"/>
            </p:cNvSpPr>
            <p:nvPr/>
          </p:nvSpPr>
          <p:spPr bwMode="auto">
            <a:xfrm>
              <a:off x="99667" y="5049947"/>
              <a:ext cx="6123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a:solidFill>
                    <a:srgbClr val="000000"/>
                  </a:solidFill>
                </a:rPr>
                <a:t>PD </a:t>
              </a:r>
            </a:p>
            <a:p>
              <a:pPr algn="ctr" eaLnBrk="1" hangingPunct="1"/>
              <a:r>
                <a:rPr lang="en-US" sz="1200">
                  <a:solidFill>
                    <a:srgbClr val="000000"/>
                  </a:solidFill>
                </a:rPr>
                <a:t>Group</a:t>
              </a:r>
            </a:p>
          </p:txBody>
        </p:sp>
        <p:sp>
          <p:nvSpPr>
            <p:cNvPr id="68641" name="Textfeld 63"/>
            <p:cNvSpPr txBox="1">
              <a:spLocks noChangeArrowheads="1"/>
            </p:cNvSpPr>
            <p:nvPr/>
          </p:nvSpPr>
          <p:spPr bwMode="auto">
            <a:xfrm>
              <a:off x="998656" y="2276872"/>
              <a:ext cx="80878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a:solidFill>
                    <a:srgbClr val="000000"/>
                  </a:solidFill>
                </a:rPr>
                <a:t>DMN like</a:t>
              </a:r>
            </a:p>
          </p:txBody>
        </p:sp>
      </p:grpSp>
      <p:grpSp>
        <p:nvGrpSpPr>
          <p:cNvPr id="68612" name="Gruppierung 10"/>
          <p:cNvGrpSpPr>
            <a:grpSpLocks/>
          </p:cNvGrpSpPr>
          <p:nvPr/>
        </p:nvGrpSpPr>
        <p:grpSpPr bwMode="auto">
          <a:xfrm>
            <a:off x="4643438" y="2492375"/>
            <a:ext cx="4321175" cy="3529013"/>
            <a:chOff x="4644008" y="2492896"/>
            <a:chExt cx="4320480" cy="3528392"/>
          </a:xfrm>
        </p:grpSpPr>
        <p:pic>
          <p:nvPicPr>
            <p:cNvPr id="68618" name="Bild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078111" y="2636912"/>
              <a:ext cx="3598345" cy="28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9" name="Textfeld 63"/>
            <p:cNvSpPr txBox="1">
              <a:spLocks noChangeArrowheads="1"/>
            </p:cNvSpPr>
            <p:nvPr/>
          </p:nvSpPr>
          <p:spPr bwMode="auto">
            <a:xfrm rot="-5400000">
              <a:off x="4263665" y="3239412"/>
              <a:ext cx="12752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000">
                  <a:solidFill>
                    <a:srgbClr val="000000"/>
                  </a:solidFill>
                </a:rPr>
                <a:t>PD related network </a:t>
              </a:r>
            </a:p>
            <a:p>
              <a:pPr algn="ctr" eaLnBrk="1" hangingPunct="1"/>
              <a:r>
                <a:rPr lang="en-US" sz="1000">
                  <a:solidFill>
                    <a:srgbClr val="000000"/>
                  </a:solidFill>
                </a:rPr>
                <a:t>expression</a:t>
              </a:r>
              <a:endParaRPr lang="en-US" sz="1000" baseline="-25000">
                <a:solidFill>
                  <a:srgbClr val="000000"/>
                </a:solidFill>
              </a:endParaRPr>
            </a:p>
          </p:txBody>
        </p:sp>
        <p:sp>
          <p:nvSpPr>
            <p:cNvPr id="68620" name="Textfeld 63"/>
            <p:cNvSpPr txBox="1">
              <a:spLocks noChangeArrowheads="1"/>
            </p:cNvSpPr>
            <p:nvPr/>
          </p:nvSpPr>
          <p:spPr bwMode="auto">
            <a:xfrm rot="-5400000">
              <a:off x="4306558" y="4658637"/>
              <a:ext cx="118942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000">
                  <a:solidFill>
                    <a:srgbClr val="000000"/>
                  </a:solidFill>
                </a:rPr>
                <a:t>DMN like network</a:t>
              </a:r>
              <a:endParaRPr lang="en-US" sz="1000" baseline="-25000">
                <a:solidFill>
                  <a:srgbClr val="000000"/>
                </a:solidFill>
              </a:endParaRPr>
            </a:p>
            <a:p>
              <a:pPr algn="ctr" eaLnBrk="1" hangingPunct="1"/>
              <a:r>
                <a:rPr lang="en-US" sz="1000">
                  <a:solidFill>
                    <a:srgbClr val="000000"/>
                  </a:solidFill>
                </a:rPr>
                <a:t>expression</a:t>
              </a:r>
            </a:p>
          </p:txBody>
        </p:sp>
        <p:sp>
          <p:nvSpPr>
            <p:cNvPr id="68621" name="Rechteck 3"/>
            <p:cNvSpPr>
              <a:spLocks noChangeArrowheads="1"/>
            </p:cNvSpPr>
            <p:nvPr/>
          </p:nvSpPr>
          <p:spPr bwMode="auto">
            <a:xfrm>
              <a:off x="6944700" y="2636912"/>
              <a:ext cx="144016" cy="2880320"/>
            </a:xfrm>
            <a:prstGeom prst="rect">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de-DE">
                <a:solidFill>
                  <a:srgbClr val="000000"/>
                </a:solidFill>
              </a:endParaRPr>
            </a:p>
          </p:txBody>
        </p:sp>
        <p:sp>
          <p:nvSpPr>
            <p:cNvPr id="68622" name="Textfeld 63"/>
            <p:cNvSpPr txBox="1">
              <a:spLocks noChangeArrowheads="1"/>
            </p:cNvSpPr>
            <p:nvPr/>
          </p:nvSpPr>
          <p:spPr bwMode="auto">
            <a:xfrm rot="-5400000">
              <a:off x="6339639" y="4687753"/>
              <a:ext cx="118942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000">
                  <a:solidFill>
                    <a:srgbClr val="000000"/>
                  </a:solidFill>
                </a:rPr>
                <a:t>DMN like network</a:t>
              </a:r>
              <a:endParaRPr lang="en-US" sz="1000" baseline="-25000">
                <a:solidFill>
                  <a:srgbClr val="000000"/>
                </a:solidFill>
              </a:endParaRPr>
            </a:p>
            <a:p>
              <a:pPr algn="ctr" eaLnBrk="1" hangingPunct="1"/>
              <a:r>
                <a:rPr lang="en-US" sz="1000">
                  <a:solidFill>
                    <a:srgbClr val="000000"/>
                  </a:solidFill>
                </a:rPr>
                <a:t>expression</a:t>
              </a:r>
            </a:p>
          </p:txBody>
        </p:sp>
        <p:sp>
          <p:nvSpPr>
            <p:cNvPr id="68623" name="Textfeld 63"/>
            <p:cNvSpPr txBox="1">
              <a:spLocks noChangeArrowheads="1"/>
            </p:cNvSpPr>
            <p:nvPr/>
          </p:nvSpPr>
          <p:spPr bwMode="auto">
            <a:xfrm rot="-5400000">
              <a:off x="6339640" y="3247592"/>
              <a:ext cx="118942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000">
                  <a:solidFill>
                    <a:srgbClr val="000000"/>
                  </a:solidFill>
                </a:rPr>
                <a:t>DMN like network</a:t>
              </a:r>
              <a:endParaRPr lang="en-US" sz="1000" baseline="-25000">
                <a:solidFill>
                  <a:srgbClr val="000000"/>
                </a:solidFill>
              </a:endParaRPr>
            </a:p>
            <a:p>
              <a:pPr algn="ctr" eaLnBrk="1" hangingPunct="1"/>
              <a:r>
                <a:rPr lang="en-US" sz="1000">
                  <a:solidFill>
                    <a:srgbClr val="000000"/>
                  </a:solidFill>
                </a:rPr>
                <a:t>expression</a:t>
              </a:r>
            </a:p>
          </p:txBody>
        </p:sp>
        <p:sp>
          <p:nvSpPr>
            <p:cNvPr id="68624" name="Rechteck 4"/>
            <p:cNvSpPr>
              <a:spLocks noChangeArrowheads="1"/>
            </p:cNvSpPr>
            <p:nvPr/>
          </p:nvSpPr>
          <p:spPr bwMode="auto">
            <a:xfrm>
              <a:off x="5294135" y="5318068"/>
              <a:ext cx="1512168" cy="216024"/>
            </a:xfrm>
            <a:prstGeom prst="rect">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de-DE">
                <a:solidFill>
                  <a:srgbClr val="000000"/>
                </a:solidFill>
              </a:endParaRPr>
            </a:p>
          </p:txBody>
        </p:sp>
        <p:sp>
          <p:nvSpPr>
            <p:cNvPr id="68625" name="Rechteck 96"/>
            <p:cNvSpPr>
              <a:spLocks noChangeArrowheads="1"/>
            </p:cNvSpPr>
            <p:nvPr/>
          </p:nvSpPr>
          <p:spPr bwMode="auto">
            <a:xfrm>
              <a:off x="7454375" y="2636912"/>
              <a:ext cx="936104" cy="216024"/>
            </a:xfrm>
            <a:prstGeom prst="rect">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de-DE">
                <a:solidFill>
                  <a:srgbClr val="000000"/>
                </a:solidFill>
              </a:endParaRPr>
            </a:p>
          </p:txBody>
        </p:sp>
        <p:sp>
          <p:nvSpPr>
            <p:cNvPr id="68626" name="Rechteck 97"/>
            <p:cNvSpPr>
              <a:spLocks noChangeArrowheads="1"/>
            </p:cNvSpPr>
            <p:nvPr/>
          </p:nvSpPr>
          <p:spPr bwMode="auto">
            <a:xfrm>
              <a:off x="7454375" y="4005064"/>
              <a:ext cx="936104" cy="216024"/>
            </a:xfrm>
            <a:prstGeom prst="rect">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de-DE">
                <a:solidFill>
                  <a:srgbClr val="000000"/>
                </a:solidFill>
              </a:endParaRPr>
            </a:p>
          </p:txBody>
        </p:sp>
        <p:sp>
          <p:nvSpPr>
            <p:cNvPr id="68627" name="Textfeld 63"/>
            <p:cNvSpPr txBox="1">
              <a:spLocks noChangeArrowheads="1"/>
            </p:cNvSpPr>
            <p:nvPr/>
          </p:nvSpPr>
          <p:spPr bwMode="auto">
            <a:xfrm>
              <a:off x="7742407" y="2564904"/>
              <a:ext cx="41126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a:solidFill>
                    <a:srgbClr val="000000"/>
                  </a:solidFill>
                </a:rPr>
                <a:t>AD</a:t>
              </a:r>
            </a:p>
          </p:txBody>
        </p:sp>
        <p:sp>
          <p:nvSpPr>
            <p:cNvPr id="68628" name="Textfeld 63"/>
            <p:cNvSpPr txBox="1">
              <a:spLocks noChangeArrowheads="1"/>
            </p:cNvSpPr>
            <p:nvPr/>
          </p:nvSpPr>
          <p:spPr bwMode="auto">
            <a:xfrm>
              <a:off x="5677136" y="5312448"/>
              <a:ext cx="7747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a:solidFill>
                    <a:srgbClr val="000000"/>
                  </a:solidFill>
                </a:rPr>
                <a:t>early PD</a:t>
              </a:r>
            </a:p>
          </p:txBody>
        </p:sp>
        <p:sp>
          <p:nvSpPr>
            <p:cNvPr id="68629" name="Textfeld 63"/>
            <p:cNvSpPr txBox="1">
              <a:spLocks noChangeArrowheads="1"/>
            </p:cNvSpPr>
            <p:nvPr/>
          </p:nvSpPr>
          <p:spPr bwMode="auto">
            <a:xfrm>
              <a:off x="7607669" y="3933056"/>
              <a:ext cx="6807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a:solidFill>
                    <a:srgbClr val="000000"/>
                  </a:solidFill>
                </a:rPr>
                <a:t>Control</a:t>
              </a:r>
            </a:p>
          </p:txBody>
        </p:sp>
        <p:sp>
          <p:nvSpPr>
            <p:cNvPr id="68630" name="Textfeld 63"/>
            <p:cNvSpPr txBox="1">
              <a:spLocks noChangeArrowheads="1"/>
            </p:cNvSpPr>
            <p:nvPr/>
          </p:nvSpPr>
          <p:spPr bwMode="auto">
            <a:xfrm>
              <a:off x="5804603" y="2564904"/>
              <a:ext cx="39844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a:solidFill>
                    <a:srgbClr val="000000"/>
                  </a:solidFill>
                </a:rPr>
                <a:t>PD</a:t>
              </a:r>
            </a:p>
          </p:txBody>
        </p:sp>
        <p:sp>
          <p:nvSpPr>
            <p:cNvPr id="68631" name="Textfeld 63"/>
            <p:cNvSpPr txBox="1">
              <a:spLocks noChangeArrowheads="1"/>
            </p:cNvSpPr>
            <p:nvPr/>
          </p:nvSpPr>
          <p:spPr bwMode="auto">
            <a:xfrm>
              <a:off x="5220072" y="4941168"/>
              <a:ext cx="42398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a:solidFill>
                    <a:srgbClr val="000000"/>
                  </a:solidFill>
                </a:rPr>
                <a:t>Ctrl</a:t>
              </a:r>
            </a:p>
          </p:txBody>
        </p:sp>
        <p:sp>
          <p:nvSpPr>
            <p:cNvPr id="68632" name="Textfeld 63"/>
            <p:cNvSpPr txBox="1">
              <a:spLocks noChangeArrowheads="1"/>
            </p:cNvSpPr>
            <p:nvPr/>
          </p:nvSpPr>
          <p:spPr bwMode="auto">
            <a:xfrm>
              <a:off x="6156176" y="5661248"/>
              <a:ext cx="7232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a:solidFill>
                    <a:srgbClr val="000000"/>
                  </a:solidFill>
                </a:rPr>
                <a:t>PD MCI</a:t>
              </a:r>
            </a:p>
          </p:txBody>
        </p:sp>
        <p:cxnSp>
          <p:nvCxnSpPr>
            <p:cNvPr id="68633" name="Gerade Verbindung 6"/>
            <p:cNvCxnSpPr>
              <a:cxnSpLocks noChangeShapeType="1"/>
            </p:cNvCxnSpPr>
            <p:nvPr/>
          </p:nvCxnSpPr>
          <p:spPr bwMode="auto">
            <a:xfrm flipH="1">
              <a:off x="5420829" y="4581128"/>
              <a:ext cx="0" cy="360040"/>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cxnSp>
        <p:cxnSp>
          <p:nvCxnSpPr>
            <p:cNvPr id="68634" name="Gerade Verbindung 107"/>
            <p:cNvCxnSpPr>
              <a:cxnSpLocks noChangeShapeType="1"/>
              <a:endCxn id="68632" idx="0"/>
            </p:cNvCxnSpPr>
            <p:nvPr/>
          </p:nvCxnSpPr>
          <p:spPr bwMode="auto">
            <a:xfrm>
              <a:off x="6516216" y="4869160"/>
              <a:ext cx="1598" cy="792088"/>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cxnSp>
        <p:sp>
          <p:nvSpPr>
            <p:cNvPr id="68635" name="Rechteck 9"/>
            <p:cNvSpPr>
              <a:spLocks noChangeArrowheads="1"/>
            </p:cNvSpPr>
            <p:nvPr/>
          </p:nvSpPr>
          <p:spPr bwMode="auto">
            <a:xfrm>
              <a:off x="4644008" y="2492896"/>
              <a:ext cx="2160240" cy="3528392"/>
            </a:xfrm>
            <a:prstGeom prst="rect">
              <a:avLst/>
            </a:prstGeom>
            <a:solidFill>
              <a:srgbClr val="FF5050">
                <a:alpha val="16862"/>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de-DE">
                <a:solidFill>
                  <a:srgbClr val="000000"/>
                </a:solidFill>
              </a:endParaRPr>
            </a:p>
          </p:txBody>
        </p:sp>
        <p:sp>
          <p:nvSpPr>
            <p:cNvPr id="68636" name="Rechteck 110"/>
            <p:cNvSpPr>
              <a:spLocks noChangeArrowheads="1"/>
            </p:cNvSpPr>
            <p:nvPr/>
          </p:nvSpPr>
          <p:spPr bwMode="auto">
            <a:xfrm>
              <a:off x="6804248" y="2492896"/>
              <a:ext cx="2160240" cy="3528392"/>
            </a:xfrm>
            <a:prstGeom prst="rect">
              <a:avLst/>
            </a:prstGeom>
            <a:solidFill>
              <a:srgbClr val="3C8DF4">
                <a:alpha val="16862"/>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de-DE">
                <a:solidFill>
                  <a:srgbClr val="000000"/>
                </a:solidFill>
              </a:endParaRPr>
            </a:p>
          </p:txBody>
        </p:sp>
      </p:grpSp>
      <p:sp>
        <p:nvSpPr>
          <p:cNvPr id="68613" name="Textfeld 63"/>
          <p:cNvSpPr txBox="1">
            <a:spLocks noChangeArrowheads="1"/>
          </p:cNvSpPr>
          <p:nvPr/>
        </p:nvSpPr>
        <p:spPr bwMode="auto">
          <a:xfrm>
            <a:off x="804863" y="5876925"/>
            <a:ext cx="254317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200">
                <a:solidFill>
                  <a:srgbClr val="000000"/>
                </a:solidFill>
              </a:rPr>
              <a:t>Spetsieris P. G. et al. PNAS 2015</a:t>
            </a:r>
          </a:p>
        </p:txBody>
      </p:sp>
      <p:sp>
        <p:nvSpPr>
          <p:cNvPr id="15" name="Rechteck 14"/>
          <p:cNvSpPr>
            <a:spLocks noChangeArrowheads="1"/>
          </p:cNvSpPr>
          <p:nvPr/>
        </p:nvSpPr>
        <p:spPr bwMode="auto">
          <a:xfrm>
            <a:off x="0" y="2133600"/>
            <a:ext cx="4572000" cy="4032250"/>
          </a:xfrm>
          <a:prstGeom prst="rect">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de-DE">
              <a:solidFill>
                <a:srgbClr val="000000"/>
              </a:solidFill>
            </a:endParaRPr>
          </a:p>
        </p:txBody>
      </p:sp>
      <p:sp>
        <p:nvSpPr>
          <p:cNvPr id="116" name="Rechteck 115"/>
          <p:cNvSpPr>
            <a:spLocks noChangeArrowheads="1"/>
          </p:cNvSpPr>
          <p:nvPr/>
        </p:nvSpPr>
        <p:spPr bwMode="auto">
          <a:xfrm>
            <a:off x="4572000" y="2133600"/>
            <a:ext cx="2232025" cy="4032250"/>
          </a:xfrm>
          <a:prstGeom prst="rect">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de-DE">
              <a:solidFill>
                <a:srgbClr val="000000"/>
              </a:solidFill>
            </a:endParaRPr>
          </a:p>
        </p:txBody>
      </p:sp>
      <p:sp>
        <p:nvSpPr>
          <p:cNvPr id="117" name="Rechteck 116"/>
          <p:cNvSpPr>
            <a:spLocks noChangeArrowheads="1"/>
          </p:cNvSpPr>
          <p:nvPr/>
        </p:nvSpPr>
        <p:spPr bwMode="auto">
          <a:xfrm>
            <a:off x="6804025" y="2133600"/>
            <a:ext cx="2232025" cy="4032250"/>
          </a:xfrm>
          <a:prstGeom prst="rect">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de-DE">
              <a:solidFill>
                <a:srgbClr val="000000"/>
              </a:solidFill>
            </a:endParaRPr>
          </a:p>
        </p:txBody>
      </p:sp>
      <p:sp>
        <p:nvSpPr>
          <p:cNvPr id="36" name="Rechteck 35"/>
          <p:cNvSpPr/>
          <p:nvPr/>
        </p:nvSpPr>
        <p:spPr bwMode="auto">
          <a:xfrm>
            <a:off x="395288" y="2132856"/>
            <a:ext cx="8351837" cy="2376264"/>
          </a:xfrm>
          <a:prstGeom prst="rect">
            <a:avLst/>
          </a:prstGeom>
          <a:gradFill rotWithShape="1">
            <a:gsLst>
              <a:gs pos="0">
                <a:srgbClr val="4F81BD">
                  <a:tint val="100000"/>
                  <a:shade val="100000"/>
                  <a:satMod val="130000"/>
                </a:srgbClr>
              </a:gs>
              <a:gs pos="100000">
                <a:srgbClr val="4F81BD">
                  <a:tint val="50000"/>
                  <a:shade val="100000"/>
                  <a:satMod val="350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anchor="ctr"/>
          <a:lstStyle/>
          <a:p>
            <a:pPr>
              <a:buFont typeface="Arial" charset="0"/>
              <a:buChar char="•"/>
              <a:defRPr/>
            </a:pPr>
            <a:r>
              <a:rPr lang="en-US" sz="1800" dirty="0">
                <a:solidFill>
                  <a:srgbClr val="000000"/>
                </a:solidFill>
              </a:rPr>
              <a:t> Metabolic Signatures of different diseases (PD, AD)</a:t>
            </a:r>
          </a:p>
          <a:p>
            <a:pPr>
              <a:buFont typeface="Arial" charset="0"/>
              <a:buChar char="•"/>
              <a:defRPr/>
            </a:pPr>
            <a:endParaRPr lang="en-US" sz="1800" dirty="0">
              <a:solidFill>
                <a:srgbClr val="000000"/>
              </a:solidFill>
            </a:endParaRPr>
          </a:p>
          <a:p>
            <a:pPr>
              <a:buFont typeface="Arial" charset="0"/>
              <a:buChar char="•"/>
              <a:defRPr/>
            </a:pPr>
            <a:r>
              <a:rPr lang="en-US" sz="1800" dirty="0">
                <a:solidFill>
                  <a:srgbClr val="000000"/>
                </a:solidFill>
              </a:rPr>
              <a:t> Characteristic networks that change with disease progression </a:t>
            </a:r>
            <a:r>
              <a:rPr lang="en-US" sz="1800" dirty="0" smtClean="0">
                <a:solidFill>
                  <a:srgbClr val="000000"/>
                </a:solidFill>
              </a:rPr>
              <a:t>and treatment</a:t>
            </a:r>
            <a:endParaRPr lang="en-US" sz="1800" dirty="0">
              <a:solidFill>
                <a:srgbClr val="000000"/>
              </a:solidFill>
            </a:endParaRPr>
          </a:p>
          <a:p>
            <a:pPr>
              <a:defRPr/>
            </a:pPr>
            <a:endParaRPr lang="en-US" sz="1800" dirty="0">
              <a:solidFill>
                <a:srgbClr val="000000"/>
              </a:solidFill>
            </a:endParaRPr>
          </a:p>
          <a:p>
            <a:pPr>
              <a:buFont typeface="Arial" charset="0"/>
              <a:buChar char="•"/>
              <a:defRPr/>
            </a:pPr>
            <a:r>
              <a:rPr lang="en-US" sz="1800" dirty="0">
                <a:solidFill>
                  <a:srgbClr val="000000"/>
                </a:solidFill>
              </a:rPr>
              <a:t> Initial data looks very promising however more follow up studies needed</a:t>
            </a:r>
          </a:p>
          <a:p>
            <a:pPr>
              <a:defRPr/>
            </a:pPr>
            <a:endParaRPr lang="en-US" sz="1800" dirty="0">
              <a:solidFill>
                <a:srgbClr val="000000"/>
              </a:solidFill>
            </a:endParaRPr>
          </a:p>
          <a:p>
            <a:pPr>
              <a:buFont typeface="Arial" charset="0"/>
              <a:buChar char="•"/>
              <a:defRPr/>
            </a:pPr>
            <a:r>
              <a:rPr lang="en-US" sz="1800" dirty="0">
                <a:solidFill>
                  <a:srgbClr val="000000"/>
                </a:solidFill>
              </a:rPr>
              <a:t> Translation into broad clinical use needed, by robust and automatic procedures</a:t>
            </a:r>
          </a:p>
        </p:txBody>
      </p:sp>
    </p:spTree>
    <p:extLst>
      <p:ext uri="{BB962C8B-B14F-4D97-AF65-F5344CB8AC3E}">
        <p14:creationId xmlns:p14="http://schemas.microsoft.com/office/powerpoint/2010/main" val="14381627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hidden"/>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116"/>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117"/>
                                        </p:tgtEl>
                                        <p:attrNameLst>
                                          <p:attrName>style.visibility</p:attrName>
                                        </p:attrNameLst>
                                      </p:cBhvr>
                                      <p:to>
                                        <p:strVal val="hidden"/>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16" grpId="0" animBg="1"/>
      <p:bldP spid="117" grpId="0" animBg="1"/>
      <p:bldP spid="3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39552" y="260648"/>
            <a:ext cx="8255000" cy="369332"/>
          </a:xfrm>
        </p:spPr>
        <p:txBody>
          <a:bodyPr/>
          <a:lstStyle/>
          <a:p>
            <a:r>
              <a:rPr lang="de-DE" sz="2400" dirty="0" err="1" smtClean="0"/>
              <a:t>Applications</a:t>
            </a:r>
            <a:r>
              <a:rPr lang="de-DE" sz="2400" dirty="0" smtClean="0"/>
              <a:t> in </a:t>
            </a:r>
            <a:r>
              <a:rPr lang="de-DE" sz="2400" dirty="0" err="1" smtClean="0"/>
              <a:t>the</a:t>
            </a:r>
            <a:r>
              <a:rPr lang="de-DE" sz="2400" dirty="0" smtClean="0"/>
              <a:t> </a:t>
            </a:r>
            <a:r>
              <a:rPr lang="de-DE" sz="2400" dirty="0" err="1" smtClean="0"/>
              <a:t>developing</a:t>
            </a:r>
            <a:r>
              <a:rPr lang="de-DE" sz="2400" dirty="0" smtClean="0"/>
              <a:t> </a:t>
            </a:r>
            <a:r>
              <a:rPr lang="de-DE" sz="2400" dirty="0" err="1" smtClean="0"/>
              <a:t>brain</a:t>
            </a:r>
            <a:r>
              <a:rPr lang="de-DE" sz="2400" dirty="0" smtClean="0"/>
              <a:t>?</a:t>
            </a:r>
            <a:endParaRPr lang="de-DE" sz="24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9597" y="1268760"/>
            <a:ext cx="6524807" cy="2664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feld 4"/>
          <p:cNvSpPr txBox="1"/>
          <p:nvPr/>
        </p:nvSpPr>
        <p:spPr>
          <a:xfrm>
            <a:off x="5004048" y="3933056"/>
            <a:ext cx="3318537" cy="307777"/>
          </a:xfrm>
          <a:prstGeom prst="rect">
            <a:avLst/>
          </a:prstGeom>
          <a:noFill/>
        </p:spPr>
        <p:txBody>
          <a:bodyPr wrap="none" rtlCol="0">
            <a:spAutoFit/>
          </a:bodyPr>
          <a:lstStyle/>
          <a:p>
            <a:r>
              <a:rPr lang="de-DE" sz="1400" dirty="0"/>
              <a:t>M</a:t>
            </a:r>
            <a:r>
              <a:rPr lang="de-DE" sz="1400" dirty="0" smtClean="0"/>
              <a:t>. Wilke et al, Hum Brain </a:t>
            </a:r>
            <a:r>
              <a:rPr lang="de-DE" sz="1400" dirty="0" err="1" smtClean="0"/>
              <a:t>Mapp</a:t>
            </a:r>
            <a:r>
              <a:rPr lang="de-DE" sz="1400" dirty="0" smtClean="0"/>
              <a:t>. (2014)</a:t>
            </a:r>
            <a:endParaRPr lang="de-DE" sz="1400" dirty="0"/>
          </a:p>
        </p:txBody>
      </p:sp>
      <p:sp>
        <p:nvSpPr>
          <p:cNvPr id="7" name="Text Box 5"/>
          <p:cNvSpPr txBox="1">
            <a:spLocks noChangeArrowheads="1"/>
          </p:cNvSpPr>
          <p:nvPr/>
        </p:nvSpPr>
        <p:spPr bwMode="auto">
          <a:xfrm>
            <a:off x="444091" y="764704"/>
            <a:ext cx="77760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r>
              <a:rPr lang="en-US" altLang="de-DE" sz="1800" b="1" dirty="0" smtClean="0"/>
              <a:t>Impairment </a:t>
            </a:r>
            <a:r>
              <a:rPr lang="en-US" altLang="de-DE" sz="1800" b="1" dirty="0"/>
              <a:t>of </a:t>
            </a:r>
            <a:r>
              <a:rPr lang="en-US" altLang="de-DE" sz="1800" b="1" dirty="0" smtClean="0"/>
              <a:t>FC </a:t>
            </a:r>
            <a:r>
              <a:rPr lang="en-US" altLang="de-DE" sz="1800" b="1" dirty="0"/>
              <a:t>between language regions in former early </a:t>
            </a:r>
            <a:r>
              <a:rPr lang="en-US" altLang="de-DE" sz="1800" b="1" dirty="0" err="1"/>
              <a:t>preterms</a:t>
            </a:r>
            <a:endParaRPr lang="en-US" altLang="de-DE" sz="1800" b="1" dirty="0"/>
          </a:p>
        </p:txBody>
      </p:sp>
      <p:sp>
        <p:nvSpPr>
          <p:cNvPr id="8" name="Text Box 5"/>
          <p:cNvSpPr txBox="1">
            <a:spLocks noChangeArrowheads="1"/>
          </p:cNvSpPr>
          <p:nvPr/>
        </p:nvSpPr>
        <p:spPr bwMode="auto">
          <a:xfrm>
            <a:off x="1309597" y="4365104"/>
            <a:ext cx="6910589"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ea typeface="ＭＳ Ｐゴシック" pitchFamily="34" charset="-128"/>
              </a:defRPr>
            </a:lvl1pPr>
            <a:lvl2pPr marL="37931725" indent="-37474525">
              <a:defRPr sz="2400">
                <a:solidFill>
                  <a:schemeClr val="tx1"/>
                </a:solidFill>
                <a:latin typeface="Arial" charset="0"/>
                <a:ea typeface="ＭＳ Ｐゴシック" pitchFamily="34" charset="-128"/>
              </a:defRPr>
            </a:lvl2pPr>
            <a:lvl3pPr>
              <a:defRPr sz="2400">
                <a:solidFill>
                  <a:schemeClr val="tx1"/>
                </a:solidFill>
                <a:latin typeface="Arial" charset="0"/>
                <a:ea typeface="ＭＳ Ｐゴシック" pitchFamily="34" charset="-128"/>
              </a:defRPr>
            </a:lvl3pPr>
            <a:lvl4pPr>
              <a:defRPr sz="2400">
                <a:solidFill>
                  <a:schemeClr val="tx1"/>
                </a:solidFill>
                <a:latin typeface="Arial" charset="0"/>
                <a:ea typeface="ＭＳ Ｐゴシック" pitchFamily="34" charset="-128"/>
              </a:defRPr>
            </a:lvl4pPr>
            <a:lvl5pPr>
              <a:defRPr sz="2400">
                <a:solidFill>
                  <a:schemeClr val="tx1"/>
                </a:solidFill>
                <a:latin typeface="Arial" charset="0"/>
                <a:ea typeface="ＭＳ Ｐゴシック" pitchFamily="34" charset="-128"/>
              </a:defRPr>
            </a:lvl5pPr>
            <a:lvl6pPr marL="457200" eaLnBrk="0" fontAlgn="base" hangingPunct="0">
              <a:spcBef>
                <a:spcPct val="0"/>
              </a:spcBef>
              <a:spcAft>
                <a:spcPct val="0"/>
              </a:spcAft>
              <a:defRPr sz="2400">
                <a:solidFill>
                  <a:schemeClr val="tx1"/>
                </a:solidFill>
                <a:latin typeface="Arial" charset="0"/>
                <a:ea typeface="ＭＳ Ｐゴシック" pitchFamily="34" charset="-128"/>
              </a:defRPr>
            </a:lvl6pPr>
            <a:lvl7pPr marL="914400" eaLnBrk="0" fontAlgn="base" hangingPunct="0">
              <a:spcBef>
                <a:spcPct val="0"/>
              </a:spcBef>
              <a:spcAft>
                <a:spcPct val="0"/>
              </a:spcAft>
              <a:defRPr sz="2400">
                <a:solidFill>
                  <a:schemeClr val="tx1"/>
                </a:solidFill>
                <a:latin typeface="Arial" charset="0"/>
                <a:ea typeface="ＭＳ Ｐゴシック" pitchFamily="34" charset="-128"/>
              </a:defRPr>
            </a:lvl7pPr>
            <a:lvl8pPr marL="1371600" eaLnBrk="0" fontAlgn="base" hangingPunct="0">
              <a:spcBef>
                <a:spcPct val="0"/>
              </a:spcBef>
              <a:spcAft>
                <a:spcPct val="0"/>
              </a:spcAft>
              <a:defRPr sz="2400">
                <a:solidFill>
                  <a:schemeClr val="tx1"/>
                </a:solidFill>
                <a:latin typeface="Arial" charset="0"/>
                <a:ea typeface="ＭＳ Ｐゴシック" pitchFamily="34" charset="-128"/>
              </a:defRPr>
            </a:lvl8pPr>
            <a:lvl9pPr marL="1828800" eaLnBrk="0" fontAlgn="base" hangingPunct="0">
              <a:spcBef>
                <a:spcPct val="0"/>
              </a:spcBef>
              <a:spcAft>
                <a:spcPct val="0"/>
              </a:spcAft>
              <a:defRPr sz="2400">
                <a:solidFill>
                  <a:schemeClr val="tx1"/>
                </a:solidFill>
                <a:latin typeface="Arial" charset="0"/>
                <a:ea typeface="ＭＳ Ｐゴシック" pitchFamily="34" charset="-128"/>
              </a:defRPr>
            </a:lvl9pPr>
          </a:lstStyle>
          <a:p>
            <a:pPr marL="285750" indent="-285750" eaLnBrk="1" hangingPunct="1">
              <a:buFontTx/>
              <a:buChar char="-"/>
            </a:pPr>
            <a:r>
              <a:rPr lang="en-US" altLang="de-DE" sz="1800" dirty="0"/>
              <a:t>O</a:t>
            </a:r>
            <a:r>
              <a:rPr lang="en-US" altLang="de-DE" sz="1800" dirty="0" smtClean="0"/>
              <a:t>verall </a:t>
            </a:r>
            <a:r>
              <a:rPr lang="en-US" altLang="de-DE" sz="1800" dirty="0"/>
              <a:t>strength of connectivity between STL language regions was significantly stronger in TD </a:t>
            </a:r>
            <a:r>
              <a:rPr lang="en-US" altLang="de-DE" sz="1800" dirty="0" smtClean="0"/>
              <a:t>participants</a:t>
            </a:r>
          </a:p>
          <a:p>
            <a:pPr marL="285750" indent="-285750" eaLnBrk="1" hangingPunct="1">
              <a:buFontTx/>
              <a:buChar char="-"/>
            </a:pPr>
            <a:endParaRPr lang="en-US" altLang="de-DE" sz="1800" dirty="0"/>
          </a:p>
          <a:p>
            <a:pPr marL="285750" indent="-285750" eaLnBrk="1" hangingPunct="1">
              <a:buFontTx/>
              <a:buChar char="-"/>
            </a:pPr>
            <a:r>
              <a:rPr lang="en-US" altLang="de-DE" sz="1800" dirty="0" smtClean="0"/>
              <a:t>Correlation with metabolic or molecular information derived from PET data could yield promising results</a:t>
            </a:r>
          </a:p>
          <a:p>
            <a:pPr marL="285750" indent="-285750" eaLnBrk="1" hangingPunct="1">
              <a:buFontTx/>
              <a:buChar char="-"/>
            </a:pPr>
            <a:endParaRPr lang="en-US" altLang="de-DE" sz="1800" dirty="0"/>
          </a:p>
          <a:p>
            <a:pPr eaLnBrk="1" hangingPunct="1"/>
            <a:endParaRPr lang="en-US" altLang="de-DE" sz="1800" dirty="0"/>
          </a:p>
          <a:p>
            <a:pPr marL="285750" indent="-285750" eaLnBrk="1" hangingPunct="1">
              <a:buFontTx/>
              <a:buChar char="-"/>
            </a:pPr>
            <a:endParaRPr lang="en-US" altLang="de-DE" sz="1800" dirty="0"/>
          </a:p>
        </p:txBody>
      </p:sp>
    </p:spTree>
    <p:extLst>
      <p:ext uri="{BB962C8B-B14F-4D97-AF65-F5344CB8AC3E}">
        <p14:creationId xmlns:p14="http://schemas.microsoft.com/office/powerpoint/2010/main" val="128975711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Text Box 2"/>
          <p:cNvSpPr txBox="1">
            <a:spLocks noChangeArrowheads="1"/>
          </p:cNvSpPr>
          <p:nvPr/>
        </p:nvSpPr>
        <p:spPr bwMode="auto">
          <a:xfrm>
            <a:off x="457200" y="228600"/>
            <a:ext cx="4826962" cy="461665"/>
          </a:xfrm>
          <a:prstGeom prst="rect">
            <a:avLst/>
          </a:prstGeom>
          <a:noFill/>
          <a:ln w="9525">
            <a:noFill/>
            <a:miter lim="800000"/>
            <a:headEnd/>
            <a:tailEnd/>
          </a:ln>
        </p:spPr>
        <p:txBody>
          <a:bodyPr wrap="non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0" hangingPunct="0">
              <a:defRPr/>
            </a:pPr>
            <a:r>
              <a:rPr lang="en-US" b="1" dirty="0" smtClean="0">
                <a:solidFill>
                  <a:srgbClr val="21549E"/>
                </a:solidFill>
                <a:latin typeface="+mj-lt"/>
              </a:rPr>
              <a:t>Conclusions: PET/MR Imaging</a:t>
            </a:r>
          </a:p>
        </p:txBody>
      </p:sp>
      <p:sp>
        <p:nvSpPr>
          <p:cNvPr id="138242" name="Text Box 5"/>
          <p:cNvSpPr txBox="1">
            <a:spLocks noChangeArrowheads="1"/>
          </p:cNvSpPr>
          <p:nvPr/>
        </p:nvSpPr>
        <p:spPr bwMode="auto">
          <a:xfrm>
            <a:off x="228600" y="962025"/>
            <a:ext cx="8915400" cy="5309146"/>
          </a:xfrm>
          <a:prstGeom prst="rect">
            <a:avLst/>
          </a:prstGeom>
          <a:noFill/>
          <a:ln w="9525">
            <a:noFill/>
            <a:miter lim="800000"/>
            <a:headEnd/>
            <a:tailEnd/>
          </a:ln>
        </p:spPr>
        <p:txBody>
          <a:bodyPr wrap="square">
            <a:spAutoFit/>
          </a:bodyPr>
          <a:lstStyle/>
          <a:p>
            <a:pPr>
              <a:buFont typeface="Arial" charset="0"/>
              <a:buChar char="•"/>
            </a:pPr>
            <a:r>
              <a:rPr lang="en-US" sz="1800" dirty="0">
                <a:solidFill>
                  <a:srgbClr val="1E539E"/>
                </a:solidFill>
              </a:rPr>
              <a:t> </a:t>
            </a:r>
            <a:r>
              <a:rPr lang="en-US" sz="1800" dirty="0" smtClean="0">
                <a:solidFill>
                  <a:srgbClr val="1E539E"/>
                </a:solidFill>
              </a:rPr>
              <a:t>Challenges:</a:t>
            </a:r>
            <a:endParaRPr lang="en-US" sz="1800" dirty="0">
              <a:solidFill>
                <a:srgbClr val="1E539E"/>
              </a:solidFill>
            </a:endParaRPr>
          </a:p>
          <a:p>
            <a:pPr lvl="1">
              <a:buFont typeface="Symbol" pitchFamily="18" charset="2"/>
              <a:buChar char="-"/>
            </a:pPr>
            <a:r>
              <a:rPr lang="en-US" sz="1800" dirty="0"/>
              <a:t> m</a:t>
            </a:r>
            <a:r>
              <a:rPr lang="en-US" sz="1800" dirty="0" smtClean="0"/>
              <a:t>ajority of challenges are solved</a:t>
            </a:r>
            <a:endParaRPr lang="en-US" sz="1800" dirty="0"/>
          </a:p>
          <a:p>
            <a:pPr lvl="1">
              <a:buFont typeface="Symbol" pitchFamily="18" charset="2"/>
              <a:buChar char="-"/>
            </a:pPr>
            <a:r>
              <a:rPr lang="en-US" sz="1800" dirty="0"/>
              <a:t> c</a:t>
            </a:r>
            <a:r>
              <a:rPr lang="en-US" sz="1800" dirty="0" smtClean="0"/>
              <a:t>orrect data interpretation</a:t>
            </a:r>
            <a:endParaRPr lang="en-US" sz="1800" dirty="0"/>
          </a:p>
          <a:p>
            <a:pPr lvl="1"/>
            <a:endParaRPr lang="en-US" sz="1800" dirty="0"/>
          </a:p>
          <a:p>
            <a:pPr>
              <a:buFont typeface="Arial" charset="0"/>
              <a:buChar char="•"/>
            </a:pPr>
            <a:r>
              <a:rPr lang="en-US" sz="1800" dirty="0">
                <a:solidFill>
                  <a:srgbClr val="1E539E"/>
                </a:solidFill>
              </a:rPr>
              <a:t> </a:t>
            </a:r>
            <a:r>
              <a:rPr lang="en-US" sz="1800" dirty="0" smtClean="0">
                <a:solidFill>
                  <a:srgbClr val="1E539E"/>
                </a:solidFill>
              </a:rPr>
              <a:t>Opportunities:</a:t>
            </a:r>
            <a:endParaRPr lang="en-US" sz="1800" dirty="0">
              <a:solidFill>
                <a:srgbClr val="1E539E"/>
              </a:solidFill>
            </a:endParaRPr>
          </a:p>
          <a:p>
            <a:pPr lvl="1">
              <a:buFont typeface="Symbol" pitchFamily="18" charset="2"/>
              <a:buChar char="-"/>
            </a:pPr>
            <a:r>
              <a:rPr lang="en-US" sz="1800" dirty="0" smtClean="0"/>
              <a:t> reduction of total radiation dose compared to PET/CT</a:t>
            </a:r>
          </a:p>
          <a:p>
            <a:pPr lvl="1">
              <a:buFont typeface="Symbol" pitchFamily="18" charset="2"/>
              <a:buChar char="-"/>
            </a:pPr>
            <a:r>
              <a:rPr lang="en-US" sz="1800" dirty="0"/>
              <a:t> r</a:t>
            </a:r>
            <a:r>
              <a:rPr lang="en-US" sz="1800" dirty="0" smtClean="0"/>
              <a:t>eduction of sedation compared to sequential measurements</a:t>
            </a:r>
          </a:p>
          <a:p>
            <a:pPr lvl="1">
              <a:buFont typeface="Symbol" pitchFamily="18" charset="2"/>
              <a:buChar char="-"/>
            </a:pPr>
            <a:r>
              <a:rPr lang="en-US" sz="1800" dirty="0"/>
              <a:t> c</a:t>
            </a:r>
            <a:r>
              <a:rPr lang="en-US" sz="1800" dirty="0" smtClean="0"/>
              <a:t>omplementary functional information (e.g. </a:t>
            </a:r>
            <a:r>
              <a:rPr lang="de-DE" sz="1800" dirty="0" smtClean="0"/>
              <a:t>DWI vs. [</a:t>
            </a:r>
            <a:r>
              <a:rPr lang="de-DE" sz="1800" baseline="30000" dirty="0" smtClean="0"/>
              <a:t>18</a:t>
            </a:r>
            <a:r>
              <a:rPr lang="de-DE" sz="1800" dirty="0" smtClean="0"/>
              <a:t>F]FDG)</a:t>
            </a:r>
            <a:endParaRPr lang="en-US" sz="1800" dirty="0"/>
          </a:p>
          <a:p>
            <a:pPr lvl="1">
              <a:buFont typeface="Symbol" pitchFamily="18" charset="2"/>
              <a:buChar char="-"/>
            </a:pPr>
            <a:r>
              <a:rPr lang="en-US" sz="1800" dirty="0"/>
              <a:t> n</a:t>
            </a:r>
            <a:r>
              <a:rPr lang="en-US" sz="1800" dirty="0" smtClean="0"/>
              <a:t>ew study protocols (low dose PET)</a:t>
            </a:r>
          </a:p>
          <a:p>
            <a:endParaRPr lang="en-US" sz="1800" dirty="0" smtClean="0">
              <a:solidFill>
                <a:srgbClr val="1E539E"/>
              </a:solidFill>
            </a:endParaRPr>
          </a:p>
          <a:p>
            <a:pPr>
              <a:buFont typeface="Arial" charset="0"/>
              <a:buChar char="•"/>
            </a:pPr>
            <a:r>
              <a:rPr lang="en-US" sz="1800" dirty="0">
                <a:solidFill>
                  <a:srgbClr val="1E539E"/>
                </a:solidFill>
              </a:rPr>
              <a:t> </a:t>
            </a:r>
            <a:r>
              <a:rPr lang="en-US" sz="1800" dirty="0" smtClean="0">
                <a:solidFill>
                  <a:srgbClr val="1E539E"/>
                </a:solidFill>
              </a:rPr>
              <a:t>Future:</a:t>
            </a:r>
            <a:endParaRPr lang="en-US" sz="1800" dirty="0">
              <a:solidFill>
                <a:srgbClr val="1E539E"/>
              </a:solidFill>
            </a:endParaRPr>
          </a:p>
          <a:p>
            <a:pPr lvl="1">
              <a:buFont typeface="Symbol" pitchFamily="18" charset="2"/>
              <a:buChar char="-"/>
            </a:pPr>
            <a:r>
              <a:rPr lang="en-US" sz="1800" dirty="0"/>
              <a:t> e</a:t>
            </a:r>
            <a:r>
              <a:rPr lang="en-US" sz="1800" dirty="0" smtClean="0"/>
              <a:t>xcellent translational research tool</a:t>
            </a:r>
          </a:p>
          <a:p>
            <a:pPr lvl="1">
              <a:buFont typeface="Symbol" pitchFamily="18" charset="2"/>
              <a:buChar char="-"/>
            </a:pPr>
            <a:r>
              <a:rPr lang="en-US" sz="1800" dirty="0"/>
              <a:t> </a:t>
            </a:r>
            <a:r>
              <a:rPr lang="en-US" sz="1800" dirty="0" smtClean="0"/>
              <a:t>more correlations </a:t>
            </a:r>
            <a:r>
              <a:rPr lang="en-US" sz="1800" dirty="0"/>
              <a:t>(e.g. </a:t>
            </a:r>
            <a:r>
              <a:rPr lang="en-US" sz="1800" dirty="0" smtClean="0"/>
              <a:t>functional, metabolic and molecular information)</a:t>
            </a:r>
          </a:p>
          <a:p>
            <a:pPr lvl="1">
              <a:buFont typeface="Symbol" pitchFamily="18" charset="2"/>
              <a:buChar char="-"/>
            </a:pPr>
            <a:r>
              <a:rPr lang="en-US" sz="1800"/>
              <a:t> </a:t>
            </a:r>
            <a:r>
              <a:rPr lang="en-US" sz="1800" dirty="0"/>
              <a:t>c</a:t>
            </a:r>
            <a:r>
              <a:rPr lang="en-US" sz="1800" smtClean="0"/>
              <a:t>linical </a:t>
            </a:r>
            <a:r>
              <a:rPr lang="en-US" sz="1800" dirty="0" smtClean="0"/>
              <a:t>translation requires robust implementations (acquisition, analysis etc.)</a:t>
            </a:r>
            <a:endParaRPr lang="en-US" sz="1800" dirty="0"/>
          </a:p>
          <a:p>
            <a:pPr>
              <a:spcAft>
                <a:spcPts val="1800"/>
              </a:spcAft>
              <a:buFont typeface="Symbol" pitchFamily="18" charset="2"/>
              <a:buChar char="-"/>
            </a:pPr>
            <a:endParaRPr lang="en-US" dirty="0"/>
          </a:p>
          <a:p>
            <a:endParaRPr lang="en-US" dirty="0"/>
          </a:p>
          <a:p>
            <a:pPr>
              <a:buFontTx/>
              <a:buChar char="•"/>
            </a:pPr>
            <a:endParaRPr lang="de-DE" dirty="0"/>
          </a:p>
        </p:txBody>
      </p:sp>
    </p:spTree>
    <p:extLst>
      <p:ext uri="{BB962C8B-B14F-4D97-AF65-F5344CB8AC3E}">
        <p14:creationId xmlns:p14="http://schemas.microsoft.com/office/powerpoint/2010/main" val="170960718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Text Box 2"/>
          <p:cNvSpPr txBox="1">
            <a:spLocks noChangeArrowheads="1"/>
          </p:cNvSpPr>
          <p:nvPr/>
        </p:nvSpPr>
        <p:spPr bwMode="auto">
          <a:xfrm>
            <a:off x="457200" y="228600"/>
            <a:ext cx="3536546" cy="461665"/>
          </a:xfrm>
          <a:prstGeom prst="rect">
            <a:avLst/>
          </a:prstGeom>
          <a:noFill/>
          <a:ln w="9525">
            <a:noFill/>
            <a:miter lim="800000"/>
            <a:headEnd/>
            <a:tailEnd/>
          </a:ln>
        </p:spPr>
        <p:txBody>
          <a:bodyPr wrap="none">
            <a:spAutoFit/>
          </a:bodyPr>
          <a:lstStyle>
            <a:lvl1pPr>
              <a:defRPr sz="2400">
                <a:solidFill>
                  <a:schemeClr val="tx1"/>
                </a:solidFill>
                <a:latin typeface="Arial" charset="0"/>
                <a:ea typeface="MS PGothic" charset="0"/>
                <a:cs typeface="MS PGothic" charset="0"/>
              </a:defRPr>
            </a:lvl1pPr>
            <a:lvl2pPr marL="37931725" indent="-37474525">
              <a:defRPr sz="2400">
                <a:solidFill>
                  <a:schemeClr val="tx1"/>
                </a:solidFill>
                <a:latin typeface="Arial" charset="0"/>
                <a:ea typeface="MS PGothic" charset="0"/>
                <a:cs typeface="MS PGothic" charset="0"/>
              </a:defRPr>
            </a:lvl2pPr>
            <a:lvl3pPr>
              <a:defRPr sz="2400">
                <a:solidFill>
                  <a:schemeClr val="tx1"/>
                </a:solidFill>
                <a:latin typeface="Arial" charset="0"/>
                <a:ea typeface="MS PGothic" charset="0"/>
                <a:cs typeface="MS PGothic" charset="0"/>
              </a:defRPr>
            </a:lvl3pPr>
            <a:lvl4pPr>
              <a:defRPr sz="2400">
                <a:solidFill>
                  <a:schemeClr val="tx1"/>
                </a:solidFill>
                <a:latin typeface="Arial" charset="0"/>
                <a:ea typeface="MS PGothic" charset="0"/>
                <a:cs typeface="MS PGothic" charset="0"/>
              </a:defRPr>
            </a:lvl4pPr>
            <a:lvl5pPr>
              <a:defRPr sz="2400">
                <a:solidFill>
                  <a:schemeClr val="tx1"/>
                </a:solidFill>
                <a:latin typeface="Arial" charset="0"/>
                <a:ea typeface="MS PGothic" charset="0"/>
                <a:cs typeface="MS PGothic" charset="0"/>
              </a:defRPr>
            </a:lvl5pPr>
            <a:lvl6pPr marL="457200" eaLnBrk="0" fontAlgn="base" hangingPunct="0">
              <a:spcBef>
                <a:spcPct val="0"/>
              </a:spcBef>
              <a:spcAft>
                <a:spcPct val="0"/>
              </a:spcAft>
              <a:defRPr sz="2400">
                <a:solidFill>
                  <a:schemeClr val="tx1"/>
                </a:solidFill>
                <a:latin typeface="Arial" charset="0"/>
                <a:ea typeface="MS PGothic" charset="0"/>
                <a:cs typeface="MS PGothic" charset="0"/>
              </a:defRPr>
            </a:lvl6pPr>
            <a:lvl7pPr marL="914400" eaLnBrk="0" fontAlgn="base" hangingPunct="0">
              <a:spcBef>
                <a:spcPct val="0"/>
              </a:spcBef>
              <a:spcAft>
                <a:spcPct val="0"/>
              </a:spcAft>
              <a:defRPr sz="2400">
                <a:solidFill>
                  <a:schemeClr val="tx1"/>
                </a:solidFill>
                <a:latin typeface="Arial" charset="0"/>
                <a:ea typeface="MS PGothic" charset="0"/>
                <a:cs typeface="MS PGothic" charset="0"/>
              </a:defRPr>
            </a:lvl7pPr>
            <a:lvl8pPr marL="1371600" eaLnBrk="0" fontAlgn="base" hangingPunct="0">
              <a:spcBef>
                <a:spcPct val="0"/>
              </a:spcBef>
              <a:spcAft>
                <a:spcPct val="0"/>
              </a:spcAft>
              <a:defRPr sz="2400">
                <a:solidFill>
                  <a:schemeClr val="tx1"/>
                </a:solidFill>
                <a:latin typeface="Arial" charset="0"/>
                <a:ea typeface="MS PGothic" charset="0"/>
                <a:cs typeface="MS PGothic" charset="0"/>
              </a:defRPr>
            </a:lvl8pPr>
            <a:lvl9pPr marL="18288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0" hangingPunct="0">
              <a:defRPr/>
            </a:pPr>
            <a:r>
              <a:rPr lang="en-US" b="1" dirty="0" err="1" smtClean="0">
                <a:solidFill>
                  <a:srgbClr val="21549E"/>
                </a:solidFill>
                <a:latin typeface="+mj-lt"/>
              </a:rPr>
              <a:t>Organisational</a:t>
            </a:r>
            <a:r>
              <a:rPr lang="en-US" b="1" dirty="0" smtClean="0">
                <a:solidFill>
                  <a:srgbClr val="21549E"/>
                </a:solidFill>
                <a:latin typeface="+mj-lt"/>
              </a:rPr>
              <a:t> matters</a:t>
            </a:r>
          </a:p>
        </p:txBody>
      </p:sp>
      <p:sp>
        <p:nvSpPr>
          <p:cNvPr id="138242" name="Text Box 5"/>
          <p:cNvSpPr txBox="1">
            <a:spLocks noChangeArrowheads="1"/>
          </p:cNvSpPr>
          <p:nvPr/>
        </p:nvSpPr>
        <p:spPr bwMode="auto">
          <a:xfrm>
            <a:off x="228600" y="962025"/>
            <a:ext cx="8915400" cy="1431161"/>
          </a:xfrm>
          <a:prstGeom prst="rect">
            <a:avLst/>
          </a:prstGeom>
          <a:noFill/>
          <a:ln w="9525">
            <a:noFill/>
            <a:miter lim="800000"/>
            <a:headEnd/>
            <a:tailEnd/>
          </a:ln>
        </p:spPr>
        <p:txBody>
          <a:bodyPr wrap="square">
            <a:spAutoFit/>
          </a:bodyPr>
          <a:lstStyle/>
          <a:p>
            <a:pPr>
              <a:spcAft>
                <a:spcPts val="1800"/>
              </a:spcAft>
              <a:buFont typeface="Symbol" pitchFamily="18" charset="2"/>
              <a:buChar char="-"/>
            </a:pPr>
            <a:endParaRPr lang="en-US" dirty="0"/>
          </a:p>
          <a:p>
            <a:endParaRPr lang="en-US" dirty="0"/>
          </a:p>
          <a:p>
            <a:pPr>
              <a:buFontTx/>
              <a:buChar char="•"/>
            </a:pPr>
            <a:endParaRPr lang="de-DE" dirty="0"/>
          </a:p>
        </p:txBody>
      </p:sp>
      <p:sp>
        <p:nvSpPr>
          <p:cNvPr id="4" name="Textfeld 3"/>
          <p:cNvSpPr txBox="1"/>
          <p:nvPr/>
        </p:nvSpPr>
        <p:spPr>
          <a:xfrm>
            <a:off x="611560" y="4084617"/>
            <a:ext cx="6408712" cy="2800767"/>
          </a:xfrm>
          <a:prstGeom prst="rect">
            <a:avLst/>
          </a:prstGeom>
          <a:noFill/>
        </p:spPr>
        <p:txBody>
          <a:bodyPr wrap="square" rtlCol="0">
            <a:spAutoFit/>
          </a:bodyPr>
          <a:lstStyle/>
          <a:p>
            <a:pPr marL="228600" lvl="0" indent="-228600" defTabSz="457200" fontAlgn="b">
              <a:spcBef>
                <a:spcPts val="0"/>
              </a:spcBef>
              <a:spcAft>
                <a:spcPts val="0"/>
              </a:spcAft>
              <a:buAutoNum type="arabicPeriod"/>
            </a:pPr>
            <a:r>
              <a:rPr lang="en-US" sz="1600" dirty="0" smtClean="0">
                <a:solidFill>
                  <a:srgbClr val="000000"/>
                </a:solidFill>
                <a:latin typeface="Arial"/>
                <a:ea typeface="ＭＳ Ｐゴシック"/>
              </a:rPr>
              <a:t>Functional </a:t>
            </a:r>
            <a:r>
              <a:rPr lang="en-US" sz="1600" dirty="0">
                <a:solidFill>
                  <a:srgbClr val="000000"/>
                </a:solidFill>
                <a:latin typeface="Arial"/>
                <a:ea typeface="ＭＳ Ｐゴシック"/>
              </a:rPr>
              <a:t>brain network alterations in mouse models of neurodegenerative </a:t>
            </a:r>
            <a:r>
              <a:rPr lang="en-US" sz="1600" dirty="0" smtClean="0">
                <a:solidFill>
                  <a:srgbClr val="000000"/>
                </a:solidFill>
                <a:latin typeface="Arial"/>
                <a:ea typeface="ＭＳ Ｐゴシック"/>
              </a:rPr>
              <a:t>diseases</a:t>
            </a:r>
          </a:p>
          <a:p>
            <a:pPr lvl="0" defTabSz="457200" fontAlgn="b">
              <a:spcBef>
                <a:spcPts val="0"/>
              </a:spcBef>
              <a:spcAft>
                <a:spcPts val="0"/>
              </a:spcAft>
            </a:pPr>
            <a:endParaRPr lang="en-US" sz="1600" dirty="0" smtClean="0">
              <a:solidFill>
                <a:srgbClr val="000000"/>
              </a:solidFill>
              <a:latin typeface="Arial"/>
              <a:ea typeface="ＭＳ Ｐゴシック"/>
            </a:endParaRPr>
          </a:p>
          <a:p>
            <a:pPr marL="228600" lvl="0" indent="-228600" defTabSz="457200" fontAlgn="b">
              <a:spcBef>
                <a:spcPts val="0"/>
              </a:spcBef>
              <a:spcAft>
                <a:spcPts val="0"/>
              </a:spcAft>
              <a:buAutoNum type="arabicPeriod"/>
            </a:pPr>
            <a:endParaRPr lang="en-US" sz="1600" dirty="0">
              <a:solidFill>
                <a:srgbClr val="000000"/>
              </a:solidFill>
              <a:latin typeface="Arial"/>
              <a:ea typeface="ＭＳ Ｐゴシック"/>
            </a:endParaRPr>
          </a:p>
          <a:p>
            <a:pPr lvl="0" defTabSz="457200" fontAlgn="ctr">
              <a:spcBef>
                <a:spcPts val="0"/>
              </a:spcBef>
              <a:spcAft>
                <a:spcPts val="0"/>
              </a:spcAft>
            </a:pPr>
            <a:r>
              <a:rPr lang="en-US" sz="1600" dirty="0" smtClean="0">
                <a:solidFill>
                  <a:srgbClr val="000000"/>
                </a:solidFill>
                <a:latin typeface="Arial"/>
                <a:ea typeface="ＭＳ Ｐゴシック"/>
              </a:rPr>
              <a:t>2. </a:t>
            </a:r>
            <a:r>
              <a:rPr lang="de-DE" sz="1600" dirty="0" smtClean="0">
                <a:solidFill>
                  <a:srgbClr val="000000"/>
                </a:solidFill>
                <a:latin typeface="Arial"/>
                <a:ea typeface="ＭＳ Ｐゴシック"/>
              </a:rPr>
              <a:t>Small </a:t>
            </a:r>
            <a:r>
              <a:rPr lang="de-DE" sz="1600" dirty="0" err="1">
                <a:solidFill>
                  <a:srgbClr val="000000"/>
                </a:solidFill>
                <a:latin typeface="Arial"/>
                <a:ea typeface="ＭＳ Ｐゴシック"/>
              </a:rPr>
              <a:t>animal</a:t>
            </a:r>
            <a:r>
              <a:rPr lang="de-DE" sz="1600" dirty="0">
                <a:solidFill>
                  <a:srgbClr val="000000"/>
                </a:solidFill>
                <a:latin typeface="Arial"/>
                <a:ea typeface="ＭＳ Ｐゴシック"/>
              </a:rPr>
              <a:t> </a:t>
            </a:r>
            <a:r>
              <a:rPr lang="de-DE" sz="1600" dirty="0" smtClean="0">
                <a:solidFill>
                  <a:srgbClr val="000000"/>
                </a:solidFill>
                <a:latin typeface="Arial"/>
                <a:ea typeface="ＭＳ Ｐゴシック"/>
              </a:rPr>
              <a:t>PET/MRI</a:t>
            </a:r>
          </a:p>
          <a:p>
            <a:pPr lvl="0" defTabSz="457200" fontAlgn="ctr">
              <a:spcBef>
                <a:spcPts val="0"/>
              </a:spcBef>
              <a:spcAft>
                <a:spcPts val="0"/>
              </a:spcAft>
            </a:pPr>
            <a:endParaRPr lang="de-DE" sz="1600" dirty="0">
              <a:solidFill>
                <a:srgbClr val="000000"/>
              </a:solidFill>
              <a:latin typeface="Arial"/>
              <a:ea typeface="ＭＳ Ｐゴシック"/>
            </a:endParaRPr>
          </a:p>
          <a:p>
            <a:pPr lvl="0" defTabSz="457200" fontAlgn="b">
              <a:spcBef>
                <a:spcPts val="0"/>
              </a:spcBef>
              <a:spcAft>
                <a:spcPts val="0"/>
              </a:spcAft>
            </a:pPr>
            <a:endParaRPr lang="en-US" sz="1600" dirty="0" smtClean="0">
              <a:solidFill>
                <a:srgbClr val="000000"/>
              </a:solidFill>
              <a:latin typeface="Arial"/>
              <a:ea typeface="ＭＳ Ｐゴシック"/>
            </a:endParaRPr>
          </a:p>
          <a:p>
            <a:pPr lvl="0" defTabSz="457200" fontAlgn="ctr">
              <a:spcBef>
                <a:spcPts val="0"/>
              </a:spcBef>
              <a:spcAft>
                <a:spcPts val="0"/>
              </a:spcAft>
            </a:pPr>
            <a:r>
              <a:rPr lang="en-US" sz="1600" dirty="0" smtClean="0">
                <a:solidFill>
                  <a:srgbClr val="000000"/>
                </a:solidFill>
                <a:latin typeface="Arial"/>
                <a:ea typeface="ＭＳ Ｐゴシック"/>
              </a:rPr>
              <a:t>3. </a:t>
            </a:r>
            <a:r>
              <a:rPr lang="en-US" sz="1600" dirty="0">
                <a:solidFill>
                  <a:srgbClr val="000000"/>
                </a:solidFill>
                <a:latin typeface="Arial"/>
                <a:ea typeface="ＭＳ Ｐゴシック"/>
              </a:rPr>
              <a:t>Imaging BOLD responses in the somatosensory cortex of the rat</a:t>
            </a:r>
          </a:p>
          <a:p>
            <a:pPr lvl="0" defTabSz="457200" fontAlgn="b">
              <a:spcBef>
                <a:spcPts val="0"/>
              </a:spcBef>
              <a:spcAft>
                <a:spcPts val="0"/>
              </a:spcAft>
            </a:pPr>
            <a:endParaRPr lang="en-US" sz="1600" dirty="0" smtClean="0">
              <a:solidFill>
                <a:srgbClr val="000000"/>
              </a:solidFill>
              <a:latin typeface="Arial"/>
              <a:ea typeface="ＭＳ Ｐゴシック"/>
            </a:endParaRPr>
          </a:p>
          <a:p>
            <a:pPr marL="228600" lvl="0" indent="-228600" defTabSz="457200" fontAlgn="b">
              <a:spcBef>
                <a:spcPts val="0"/>
              </a:spcBef>
              <a:spcAft>
                <a:spcPts val="0"/>
              </a:spcAft>
              <a:buAutoNum type="arabicPeriod"/>
            </a:pPr>
            <a:endParaRPr lang="en-US" sz="1600" dirty="0">
              <a:solidFill>
                <a:srgbClr val="000000"/>
              </a:solidFill>
              <a:latin typeface="Arial"/>
              <a:ea typeface="ＭＳ Ｐゴシック"/>
            </a:endParaRPr>
          </a:p>
          <a:p>
            <a:endParaRPr lang="de-DE" sz="1600" dirty="0"/>
          </a:p>
        </p:txBody>
      </p:sp>
      <p:sp>
        <p:nvSpPr>
          <p:cNvPr id="2" name="Textfeld 1"/>
          <p:cNvSpPr txBox="1"/>
          <p:nvPr/>
        </p:nvSpPr>
        <p:spPr>
          <a:xfrm>
            <a:off x="533607" y="962025"/>
            <a:ext cx="6769802" cy="3046988"/>
          </a:xfrm>
          <a:prstGeom prst="rect">
            <a:avLst/>
          </a:prstGeom>
          <a:noFill/>
        </p:spPr>
        <p:txBody>
          <a:bodyPr wrap="none" rtlCol="0">
            <a:spAutoFit/>
          </a:bodyPr>
          <a:lstStyle/>
          <a:p>
            <a:r>
              <a:rPr lang="de-DE" b="1" dirty="0" err="1" smtClean="0">
                <a:solidFill>
                  <a:srgbClr val="3075B5"/>
                </a:solidFill>
              </a:rPr>
              <a:t>Lecture</a:t>
            </a:r>
            <a:r>
              <a:rPr lang="de-DE" b="1" dirty="0" smtClean="0">
                <a:solidFill>
                  <a:srgbClr val="3075B5"/>
                </a:solidFill>
              </a:rPr>
              <a:t> </a:t>
            </a:r>
            <a:r>
              <a:rPr lang="de-DE" b="1" dirty="0" err="1" smtClean="0">
                <a:solidFill>
                  <a:srgbClr val="3075B5"/>
                </a:solidFill>
              </a:rPr>
              <a:t>fMRI</a:t>
            </a:r>
            <a:r>
              <a:rPr lang="de-DE" b="1" dirty="0" smtClean="0">
                <a:solidFill>
                  <a:srgbClr val="3075B5"/>
                </a:solidFill>
              </a:rPr>
              <a:t>: </a:t>
            </a:r>
            <a:r>
              <a:rPr lang="de-DE" dirty="0" smtClean="0"/>
              <a:t>12/04/17 08:30 a.m. – 10:00 a.m.</a:t>
            </a:r>
          </a:p>
          <a:p>
            <a:endParaRPr lang="de-DE" dirty="0"/>
          </a:p>
          <a:p>
            <a:r>
              <a:rPr lang="de-DE" b="1" dirty="0" err="1" smtClean="0">
                <a:solidFill>
                  <a:srgbClr val="3075B5"/>
                </a:solidFill>
              </a:rPr>
              <a:t>Practical</a:t>
            </a:r>
            <a:r>
              <a:rPr lang="de-DE" b="1" dirty="0" smtClean="0">
                <a:solidFill>
                  <a:srgbClr val="3075B5"/>
                </a:solidFill>
              </a:rPr>
              <a:t> </a:t>
            </a:r>
            <a:r>
              <a:rPr lang="de-DE" b="1" dirty="0" err="1" smtClean="0">
                <a:solidFill>
                  <a:srgbClr val="3075B5"/>
                </a:solidFill>
              </a:rPr>
              <a:t>course</a:t>
            </a:r>
            <a:r>
              <a:rPr lang="de-DE" b="1" dirty="0" smtClean="0">
                <a:solidFill>
                  <a:srgbClr val="3075B5"/>
                </a:solidFill>
              </a:rPr>
              <a:t>:</a:t>
            </a:r>
          </a:p>
          <a:p>
            <a:pPr marL="457200" indent="-457200">
              <a:buAutoNum type="alphaLcParenR"/>
            </a:pPr>
            <a:r>
              <a:rPr lang="de-DE" dirty="0" smtClean="0"/>
              <a:t>12/04/17 10:00 a.m. – 01:00 p.m.</a:t>
            </a:r>
          </a:p>
          <a:p>
            <a:pPr marL="457200" indent="-457200">
              <a:buAutoNum type="alphaLcParenR"/>
            </a:pPr>
            <a:r>
              <a:rPr lang="de-DE" dirty="0" smtClean="0"/>
              <a:t>12/06/17 09:30 a.m. – 12:30 p.m.</a:t>
            </a:r>
          </a:p>
          <a:p>
            <a:pPr marL="457200" indent="-457200">
              <a:buAutoNum type="alphaLcParenR"/>
            </a:pPr>
            <a:endParaRPr lang="de-DE" dirty="0" smtClean="0"/>
          </a:p>
          <a:p>
            <a:pPr marL="457200" indent="-457200">
              <a:buAutoNum type="alphaLcParenR"/>
            </a:pPr>
            <a:endParaRPr lang="de-DE" dirty="0"/>
          </a:p>
          <a:p>
            <a:r>
              <a:rPr lang="de-DE" b="1" dirty="0" smtClean="0">
                <a:solidFill>
                  <a:srgbClr val="3075B5"/>
                </a:solidFill>
              </a:rPr>
              <a:t>Seminar </a:t>
            </a:r>
            <a:r>
              <a:rPr lang="de-DE" b="1" dirty="0" err="1" smtClean="0">
                <a:solidFill>
                  <a:srgbClr val="3075B5"/>
                </a:solidFill>
              </a:rPr>
              <a:t>topics</a:t>
            </a:r>
            <a:r>
              <a:rPr lang="de-DE" b="1" dirty="0" smtClean="0">
                <a:solidFill>
                  <a:srgbClr val="3075B5"/>
                </a:solidFill>
              </a:rPr>
              <a:t>:</a:t>
            </a:r>
            <a:r>
              <a:rPr lang="de-DE" dirty="0" smtClean="0"/>
              <a:t> </a:t>
            </a:r>
          </a:p>
        </p:txBody>
      </p:sp>
    </p:spTree>
    <p:extLst>
      <p:ext uri="{BB962C8B-B14F-4D97-AF65-F5344CB8AC3E}">
        <p14:creationId xmlns:p14="http://schemas.microsoft.com/office/powerpoint/2010/main" val="407142178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89" name="Picture 10" descr="03_Neckarfront_mit_Stocherkahn_schoen"/>
          <p:cNvPicPr>
            <a:picLocks noChangeArrowheads="1"/>
          </p:cNvPicPr>
          <p:nvPr/>
        </p:nvPicPr>
        <p:blipFill>
          <a:blip r:embed="rId3">
            <a:lum bright="60000" contrast="-60000"/>
          </a:blip>
          <a:srcRect/>
          <a:stretch>
            <a:fillRect/>
          </a:stretch>
        </p:blipFill>
        <p:spPr bwMode="auto">
          <a:xfrm>
            <a:off x="0" y="910034"/>
            <a:ext cx="9144000" cy="5975350"/>
          </a:xfrm>
          <a:prstGeom prst="rect">
            <a:avLst/>
          </a:prstGeom>
          <a:noFill/>
          <a:ln w="9525">
            <a:noFill/>
            <a:miter lim="800000"/>
            <a:headEnd/>
            <a:tailEnd/>
          </a:ln>
        </p:spPr>
      </p:pic>
      <p:sp>
        <p:nvSpPr>
          <p:cNvPr id="140295" name="Text Box 28"/>
          <p:cNvSpPr txBox="1">
            <a:spLocks noChangeArrowheads="1"/>
          </p:cNvSpPr>
          <p:nvPr/>
        </p:nvSpPr>
        <p:spPr bwMode="auto">
          <a:xfrm>
            <a:off x="4932040" y="1037050"/>
            <a:ext cx="4176464" cy="6001644"/>
          </a:xfrm>
          <a:prstGeom prst="rect">
            <a:avLst/>
          </a:prstGeom>
          <a:noFill/>
          <a:ln w="9525">
            <a:noFill/>
            <a:miter lim="800000"/>
            <a:headEnd/>
            <a:tailEnd/>
          </a:ln>
        </p:spPr>
        <p:txBody>
          <a:bodyPr wrap="square">
            <a:spAutoFit/>
          </a:bodyPr>
          <a:lstStyle/>
          <a:p>
            <a:pPr eaLnBrk="0" hangingPunct="0"/>
            <a:endParaRPr lang="en-US" sz="1600" b="1" dirty="0" smtClean="0">
              <a:solidFill>
                <a:srgbClr val="000000"/>
              </a:solidFill>
            </a:endParaRPr>
          </a:p>
          <a:p>
            <a:pPr eaLnBrk="0" hangingPunct="0"/>
            <a:endParaRPr lang="en-US" sz="1600" b="1" dirty="0">
              <a:solidFill>
                <a:srgbClr val="000000"/>
              </a:solidFill>
            </a:endParaRPr>
          </a:p>
          <a:p>
            <a:pPr eaLnBrk="0" hangingPunct="0"/>
            <a:r>
              <a:rPr lang="en-US" sz="1600" b="1" dirty="0" smtClean="0">
                <a:solidFill>
                  <a:srgbClr val="000000"/>
                </a:solidFill>
              </a:rPr>
              <a:t>DFG </a:t>
            </a:r>
            <a:r>
              <a:rPr lang="en-US" sz="1600" b="1" dirty="0">
                <a:solidFill>
                  <a:srgbClr val="000000"/>
                </a:solidFill>
              </a:rPr>
              <a:t>Emmy </a:t>
            </a:r>
            <a:r>
              <a:rPr lang="en-US" sz="1600" b="1" dirty="0" err="1">
                <a:solidFill>
                  <a:srgbClr val="000000"/>
                </a:solidFill>
              </a:rPr>
              <a:t>Noether</a:t>
            </a:r>
            <a:r>
              <a:rPr lang="en-US" sz="1600" b="1" dirty="0">
                <a:solidFill>
                  <a:srgbClr val="000000"/>
                </a:solidFill>
              </a:rPr>
              <a:t> </a:t>
            </a:r>
            <a:r>
              <a:rPr lang="en-US" sz="1600" b="1" dirty="0" err="1">
                <a:solidFill>
                  <a:srgbClr val="000000"/>
                </a:solidFill>
              </a:rPr>
              <a:t>Programm</a:t>
            </a:r>
            <a:r>
              <a:rPr lang="en-US" sz="1600" b="1" dirty="0">
                <a:solidFill>
                  <a:srgbClr val="000000"/>
                </a:solidFill>
              </a:rPr>
              <a:t> </a:t>
            </a:r>
            <a:endParaRPr lang="en-US" sz="1600" b="1" dirty="0" smtClean="0">
              <a:solidFill>
                <a:srgbClr val="000000"/>
              </a:solidFill>
            </a:endParaRPr>
          </a:p>
          <a:p>
            <a:pPr eaLnBrk="0" hangingPunct="0"/>
            <a:r>
              <a:rPr lang="en-US" sz="1600" b="1" dirty="0" smtClean="0">
                <a:solidFill>
                  <a:srgbClr val="000000"/>
                </a:solidFill>
              </a:rPr>
              <a:t>WE </a:t>
            </a:r>
            <a:r>
              <a:rPr lang="en-US" sz="1600" b="1" dirty="0">
                <a:solidFill>
                  <a:srgbClr val="000000"/>
                </a:solidFill>
              </a:rPr>
              <a:t>5795/2-1</a:t>
            </a:r>
            <a:endParaRPr lang="de-DE" sz="1400" dirty="0"/>
          </a:p>
          <a:p>
            <a:pPr eaLnBrk="0" hangingPunct="0"/>
            <a:endParaRPr lang="de-DE" sz="1600" b="1" dirty="0" smtClean="0">
              <a:solidFill>
                <a:srgbClr val="000000"/>
              </a:solidFill>
            </a:endParaRPr>
          </a:p>
          <a:p>
            <a:pPr eaLnBrk="0" hangingPunct="0"/>
            <a:endParaRPr lang="de-DE" sz="1600" b="1" dirty="0" smtClean="0">
              <a:solidFill>
                <a:srgbClr val="000000"/>
              </a:solidFill>
            </a:endParaRPr>
          </a:p>
          <a:p>
            <a:pPr eaLnBrk="0" hangingPunct="0"/>
            <a:endParaRPr lang="de-DE" sz="1600" b="1" dirty="0" smtClean="0">
              <a:solidFill>
                <a:srgbClr val="000000"/>
              </a:solidFill>
            </a:endParaRPr>
          </a:p>
          <a:p>
            <a:pPr eaLnBrk="0" hangingPunct="0"/>
            <a:r>
              <a:rPr lang="de-DE" sz="1600" b="1" dirty="0" smtClean="0">
                <a:solidFill>
                  <a:srgbClr val="000000"/>
                </a:solidFill>
              </a:rPr>
              <a:t>BMBF</a:t>
            </a:r>
            <a:r>
              <a:rPr lang="de-DE" sz="1600" b="1" dirty="0">
                <a:solidFill>
                  <a:srgbClr val="000000"/>
                </a:solidFill>
              </a:rPr>
              <a:t>: „Neurophysiologische Basis der Gehirnkonnektivität</a:t>
            </a:r>
            <a:r>
              <a:rPr lang="de-DE" sz="1600" b="1" dirty="0" smtClean="0">
                <a:solidFill>
                  <a:srgbClr val="000000"/>
                </a:solidFill>
              </a:rPr>
              <a:t>“ DLR </a:t>
            </a:r>
            <a:r>
              <a:rPr lang="de-DE" sz="1600" b="1" dirty="0">
                <a:solidFill>
                  <a:srgbClr val="000000"/>
                </a:solidFill>
              </a:rPr>
              <a:t>01GQ1415</a:t>
            </a:r>
            <a:endParaRPr lang="de-DE" sz="1400" dirty="0"/>
          </a:p>
          <a:p>
            <a:pPr eaLnBrk="0" hangingPunct="0"/>
            <a:endParaRPr lang="en-US" sz="1600" b="1" dirty="0" smtClean="0">
              <a:solidFill>
                <a:srgbClr val="000000"/>
              </a:solidFill>
            </a:endParaRPr>
          </a:p>
          <a:p>
            <a:pPr eaLnBrk="0" hangingPunct="0"/>
            <a:endParaRPr lang="en-US" sz="1600" b="1" dirty="0" smtClean="0">
              <a:solidFill>
                <a:srgbClr val="000000"/>
              </a:solidFill>
            </a:endParaRPr>
          </a:p>
          <a:p>
            <a:pPr eaLnBrk="0" hangingPunct="0"/>
            <a:endParaRPr lang="en-US" sz="1600" b="1" dirty="0" smtClean="0">
              <a:solidFill>
                <a:srgbClr val="000000"/>
              </a:solidFill>
            </a:endParaRPr>
          </a:p>
          <a:p>
            <a:pPr eaLnBrk="0" hangingPunct="0"/>
            <a:r>
              <a:rPr lang="en-US" sz="1600" b="1" dirty="0" smtClean="0">
                <a:solidFill>
                  <a:srgbClr val="000000"/>
                </a:solidFill>
              </a:rPr>
              <a:t>Werner </a:t>
            </a:r>
            <a:r>
              <a:rPr lang="en-US" sz="1600" b="1" dirty="0">
                <a:solidFill>
                  <a:srgbClr val="000000"/>
                </a:solidFill>
              </a:rPr>
              <a:t>Siemens-Foundation</a:t>
            </a:r>
          </a:p>
          <a:p>
            <a:pPr eaLnBrk="0" hangingPunct="0"/>
            <a:endParaRPr lang="en-US" sz="1600" b="1" dirty="0">
              <a:solidFill>
                <a:srgbClr val="000000"/>
              </a:solidFill>
            </a:endParaRPr>
          </a:p>
          <a:p>
            <a:pPr eaLnBrk="0" hangingPunct="0"/>
            <a:endParaRPr lang="en-US" sz="1600" b="1" dirty="0">
              <a:solidFill>
                <a:srgbClr val="000000"/>
              </a:solidFill>
            </a:endParaRPr>
          </a:p>
          <a:p>
            <a:pPr eaLnBrk="0" hangingPunct="0"/>
            <a:endParaRPr lang="en-US" sz="1600" b="1" dirty="0" smtClean="0">
              <a:solidFill>
                <a:srgbClr val="000000"/>
              </a:solidFill>
            </a:endParaRPr>
          </a:p>
          <a:p>
            <a:pPr eaLnBrk="0" hangingPunct="0"/>
            <a:r>
              <a:rPr lang="en-US" sz="1600" b="1" dirty="0" smtClean="0">
                <a:solidFill>
                  <a:srgbClr val="000000"/>
                </a:solidFill>
              </a:rPr>
              <a:t>IZKF </a:t>
            </a:r>
            <a:r>
              <a:rPr lang="en-US" sz="1600" b="1" dirty="0">
                <a:solidFill>
                  <a:srgbClr val="000000"/>
                </a:solidFill>
              </a:rPr>
              <a:t>Research Group:</a:t>
            </a:r>
          </a:p>
          <a:p>
            <a:pPr eaLnBrk="0" hangingPunct="0"/>
            <a:r>
              <a:rPr lang="en-US" sz="1600" b="1" dirty="0">
                <a:solidFill>
                  <a:srgbClr val="000000"/>
                </a:solidFill>
              </a:rPr>
              <a:t>Functional and Metabolic Brain </a:t>
            </a:r>
            <a:r>
              <a:rPr lang="en-US" sz="1600" b="1" dirty="0" smtClean="0">
                <a:solidFill>
                  <a:srgbClr val="000000"/>
                </a:solidFill>
              </a:rPr>
              <a:t>Imaging </a:t>
            </a:r>
            <a:r>
              <a:rPr lang="en-US" sz="1600" b="1" dirty="0">
                <a:solidFill>
                  <a:srgbClr val="000000"/>
                </a:solidFill>
              </a:rPr>
              <a:t>(FMBI), </a:t>
            </a:r>
            <a:r>
              <a:rPr lang="en-US" sz="1600" b="1" dirty="0" err="1">
                <a:solidFill>
                  <a:srgbClr val="000000"/>
                </a:solidFill>
              </a:rPr>
              <a:t>fortüne</a:t>
            </a:r>
            <a:r>
              <a:rPr lang="en-US" sz="1600" b="1" dirty="0">
                <a:solidFill>
                  <a:srgbClr val="000000"/>
                </a:solidFill>
              </a:rPr>
              <a:t>: 2209-0-</a:t>
            </a:r>
            <a:r>
              <a:rPr lang="en-US" sz="1600" b="1" dirty="0" smtClean="0">
                <a:solidFill>
                  <a:srgbClr val="000000"/>
                </a:solidFill>
              </a:rPr>
              <a:t>0, 2409-0-0</a:t>
            </a:r>
          </a:p>
          <a:p>
            <a:pPr eaLnBrk="0" hangingPunct="0"/>
            <a:endParaRPr lang="en-US" sz="1600" b="1" dirty="0">
              <a:solidFill>
                <a:srgbClr val="000000"/>
              </a:solidFill>
            </a:endParaRPr>
          </a:p>
          <a:p>
            <a:pPr eaLnBrk="0" hangingPunct="0"/>
            <a:endParaRPr lang="en-US" sz="1600" b="1" dirty="0" smtClean="0">
              <a:solidFill>
                <a:srgbClr val="000000"/>
              </a:solidFill>
            </a:endParaRPr>
          </a:p>
          <a:p>
            <a:pPr eaLnBrk="0" hangingPunct="0"/>
            <a:endParaRPr lang="en-US" sz="1600" b="1" dirty="0" smtClean="0">
              <a:solidFill>
                <a:srgbClr val="000000"/>
              </a:solidFill>
            </a:endParaRPr>
          </a:p>
          <a:p>
            <a:pPr eaLnBrk="0" hangingPunct="0"/>
            <a:r>
              <a:rPr lang="en-US" sz="1600" b="1" dirty="0" smtClean="0">
                <a:solidFill>
                  <a:srgbClr val="000000"/>
                </a:solidFill>
              </a:rPr>
              <a:t>JSPS: PE 15015</a:t>
            </a:r>
            <a:endParaRPr lang="en-US" sz="1600" b="1" dirty="0">
              <a:solidFill>
                <a:srgbClr val="000000"/>
              </a:solidFill>
            </a:endParaRPr>
          </a:p>
          <a:p>
            <a:pPr eaLnBrk="0" hangingPunct="0"/>
            <a:endParaRPr lang="de-DE" sz="1600" b="1" dirty="0">
              <a:solidFill>
                <a:srgbClr val="000000"/>
              </a:solidFill>
            </a:endParaRPr>
          </a:p>
        </p:txBody>
      </p:sp>
      <p:sp>
        <p:nvSpPr>
          <p:cNvPr id="140290" name="Text Box 26"/>
          <p:cNvSpPr txBox="1">
            <a:spLocks noChangeArrowheads="1"/>
          </p:cNvSpPr>
          <p:nvPr/>
        </p:nvSpPr>
        <p:spPr bwMode="auto">
          <a:xfrm>
            <a:off x="323850" y="1037050"/>
            <a:ext cx="3671888" cy="5078313"/>
          </a:xfrm>
          <a:prstGeom prst="rect">
            <a:avLst/>
          </a:prstGeom>
          <a:noFill/>
          <a:ln w="9525">
            <a:noFill/>
            <a:miter lim="800000"/>
            <a:headEnd/>
            <a:tailEnd/>
          </a:ln>
        </p:spPr>
        <p:txBody>
          <a:bodyPr>
            <a:spAutoFit/>
          </a:bodyPr>
          <a:lstStyle/>
          <a:p>
            <a:pPr eaLnBrk="0" hangingPunct="0"/>
            <a:r>
              <a:rPr lang="en-US" sz="1200" b="1" dirty="0" err="1">
                <a:solidFill>
                  <a:srgbClr val="000000"/>
                </a:solidFill>
              </a:rPr>
              <a:t>Universität</a:t>
            </a:r>
            <a:r>
              <a:rPr lang="en-US" sz="1200" b="1" dirty="0">
                <a:solidFill>
                  <a:srgbClr val="000000"/>
                </a:solidFill>
              </a:rPr>
              <a:t> </a:t>
            </a:r>
            <a:r>
              <a:rPr lang="en-US" sz="1200" b="1" dirty="0" err="1">
                <a:solidFill>
                  <a:srgbClr val="000000"/>
                </a:solidFill>
              </a:rPr>
              <a:t>Tübingen</a:t>
            </a:r>
            <a:endParaRPr lang="en-US" sz="1200" b="1" dirty="0">
              <a:solidFill>
                <a:srgbClr val="000000"/>
              </a:solidFill>
            </a:endParaRPr>
          </a:p>
          <a:p>
            <a:pPr eaLnBrk="0" hangingPunct="0"/>
            <a:r>
              <a:rPr lang="en-US" sz="1200" dirty="0">
                <a:solidFill>
                  <a:srgbClr val="000000"/>
                </a:solidFill>
              </a:rPr>
              <a:t>Bernd </a:t>
            </a:r>
            <a:r>
              <a:rPr lang="en-US" sz="1200" dirty="0" err="1" smtClean="0">
                <a:solidFill>
                  <a:srgbClr val="000000"/>
                </a:solidFill>
              </a:rPr>
              <a:t>Pichler</a:t>
            </a:r>
            <a:endParaRPr lang="en-US" sz="1200" dirty="0" smtClean="0">
              <a:solidFill>
                <a:srgbClr val="000000"/>
              </a:solidFill>
            </a:endParaRPr>
          </a:p>
          <a:p>
            <a:pPr eaLnBrk="0" hangingPunct="0"/>
            <a:r>
              <a:rPr lang="en-US" sz="1200" dirty="0" smtClean="0">
                <a:solidFill>
                  <a:srgbClr val="000000"/>
                </a:solidFill>
              </a:rPr>
              <a:t>Hans </a:t>
            </a:r>
            <a:r>
              <a:rPr lang="en-US" sz="1200" smtClean="0">
                <a:solidFill>
                  <a:srgbClr val="000000"/>
                </a:solidFill>
              </a:rPr>
              <a:t>Wehrl</a:t>
            </a:r>
            <a:endParaRPr lang="en-US" sz="1200" dirty="0">
              <a:solidFill>
                <a:srgbClr val="000000"/>
              </a:solidFill>
            </a:endParaRPr>
          </a:p>
          <a:p>
            <a:pPr eaLnBrk="0" hangingPunct="0"/>
            <a:r>
              <a:rPr lang="en-US" sz="1200" dirty="0" smtClean="0">
                <a:solidFill>
                  <a:srgbClr val="000000"/>
                </a:solidFill>
              </a:rPr>
              <a:t>Christian la </a:t>
            </a:r>
            <a:r>
              <a:rPr lang="en-US" sz="1200" dirty="0" err="1" smtClean="0">
                <a:solidFill>
                  <a:srgbClr val="000000"/>
                </a:solidFill>
              </a:rPr>
              <a:t>Fougere</a:t>
            </a:r>
            <a:endParaRPr lang="en-US" sz="1200" dirty="0" smtClean="0">
              <a:solidFill>
                <a:srgbClr val="000000"/>
              </a:solidFill>
            </a:endParaRPr>
          </a:p>
          <a:p>
            <a:pPr eaLnBrk="0" hangingPunct="0"/>
            <a:r>
              <a:rPr lang="en-US" sz="1200" dirty="0" smtClean="0">
                <a:solidFill>
                  <a:srgbClr val="000000"/>
                </a:solidFill>
              </a:rPr>
              <a:t>Konstantin Nikolaou </a:t>
            </a:r>
            <a:endParaRPr lang="en-US" sz="1200" dirty="0">
              <a:solidFill>
                <a:srgbClr val="000000"/>
              </a:solidFill>
            </a:endParaRPr>
          </a:p>
          <a:p>
            <a:pPr eaLnBrk="0" hangingPunct="0"/>
            <a:endParaRPr lang="en-US" sz="1200" dirty="0">
              <a:solidFill>
                <a:srgbClr val="000000"/>
              </a:solidFill>
            </a:endParaRPr>
          </a:p>
          <a:p>
            <a:pPr eaLnBrk="0" hangingPunct="0"/>
            <a:endParaRPr lang="en-US" sz="1200" dirty="0">
              <a:solidFill>
                <a:srgbClr val="000000"/>
              </a:solidFill>
            </a:endParaRPr>
          </a:p>
          <a:p>
            <a:r>
              <a:rPr lang="en-US" sz="1200" b="1" dirty="0">
                <a:solidFill>
                  <a:srgbClr val="000000"/>
                </a:solidFill>
              </a:rPr>
              <a:t>MPI </a:t>
            </a:r>
            <a:r>
              <a:rPr lang="en-US" sz="1200" b="1" dirty="0" err="1">
                <a:solidFill>
                  <a:srgbClr val="000000"/>
                </a:solidFill>
              </a:rPr>
              <a:t>für</a:t>
            </a:r>
            <a:r>
              <a:rPr lang="en-US" sz="1200" b="1" dirty="0">
                <a:solidFill>
                  <a:srgbClr val="000000"/>
                </a:solidFill>
              </a:rPr>
              <a:t> </a:t>
            </a:r>
            <a:r>
              <a:rPr lang="en-US" sz="1200" b="1" dirty="0" err="1">
                <a:solidFill>
                  <a:srgbClr val="000000"/>
                </a:solidFill>
              </a:rPr>
              <a:t>Biologische</a:t>
            </a:r>
            <a:r>
              <a:rPr lang="en-US" sz="1200" b="1" dirty="0">
                <a:solidFill>
                  <a:srgbClr val="000000"/>
                </a:solidFill>
              </a:rPr>
              <a:t> </a:t>
            </a:r>
            <a:r>
              <a:rPr lang="en-US" sz="1200" b="1" dirty="0" err="1">
                <a:solidFill>
                  <a:srgbClr val="000000"/>
                </a:solidFill>
              </a:rPr>
              <a:t>Kybernetik</a:t>
            </a:r>
            <a:r>
              <a:rPr lang="en-US" sz="1200" b="1" dirty="0">
                <a:solidFill>
                  <a:srgbClr val="000000"/>
                </a:solidFill>
              </a:rPr>
              <a:t>, </a:t>
            </a:r>
            <a:r>
              <a:rPr lang="en-US" sz="1200" b="1" dirty="0" err="1">
                <a:solidFill>
                  <a:srgbClr val="000000"/>
                </a:solidFill>
              </a:rPr>
              <a:t>Tübingen</a:t>
            </a:r>
            <a:r>
              <a:rPr lang="en-US" sz="1200" dirty="0">
                <a:solidFill>
                  <a:srgbClr val="000000"/>
                </a:solidFill>
              </a:rPr>
              <a:t/>
            </a:r>
            <a:br>
              <a:rPr lang="en-US" sz="1200" dirty="0">
                <a:solidFill>
                  <a:srgbClr val="000000"/>
                </a:solidFill>
              </a:rPr>
            </a:br>
            <a:r>
              <a:rPr lang="en-US" sz="1200" dirty="0">
                <a:solidFill>
                  <a:srgbClr val="000000"/>
                </a:solidFill>
              </a:rPr>
              <a:t>Rolf </a:t>
            </a:r>
            <a:r>
              <a:rPr lang="en-US" sz="1200" dirty="0" err="1" smtClean="0">
                <a:solidFill>
                  <a:srgbClr val="000000"/>
                </a:solidFill>
              </a:rPr>
              <a:t>Pohmann</a:t>
            </a:r>
            <a:endParaRPr lang="en-US" sz="1200" dirty="0" smtClean="0">
              <a:solidFill>
                <a:srgbClr val="000000"/>
              </a:solidFill>
            </a:endParaRPr>
          </a:p>
          <a:p>
            <a:endParaRPr lang="en-US" sz="1200" dirty="0">
              <a:solidFill>
                <a:srgbClr val="000000"/>
              </a:solidFill>
            </a:endParaRPr>
          </a:p>
          <a:p>
            <a:endParaRPr lang="en-US" sz="1200" dirty="0">
              <a:solidFill>
                <a:srgbClr val="000000"/>
              </a:solidFill>
            </a:endParaRPr>
          </a:p>
          <a:p>
            <a:r>
              <a:rPr lang="en-US" sz="1200" b="1" dirty="0" smtClean="0">
                <a:solidFill>
                  <a:srgbClr val="000000"/>
                </a:solidFill>
              </a:rPr>
              <a:t>New Jersey </a:t>
            </a:r>
            <a:r>
              <a:rPr lang="en-US" sz="1200" b="1" dirty="0" err="1" smtClean="0">
                <a:solidFill>
                  <a:srgbClr val="000000"/>
                </a:solidFill>
              </a:rPr>
              <a:t>Instute</a:t>
            </a:r>
            <a:r>
              <a:rPr lang="en-US" sz="1200" b="1" dirty="0" smtClean="0">
                <a:solidFill>
                  <a:srgbClr val="000000"/>
                </a:solidFill>
              </a:rPr>
              <a:t> of Technology, Newark, USA</a:t>
            </a:r>
          </a:p>
          <a:p>
            <a:r>
              <a:rPr lang="en-US" sz="1200" dirty="0" smtClean="0">
                <a:solidFill>
                  <a:srgbClr val="000000"/>
                </a:solidFill>
              </a:rPr>
              <a:t>Bharat </a:t>
            </a:r>
            <a:r>
              <a:rPr lang="en-US" sz="1200" dirty="0" err="1" smtClean="0">
                <a:solidFill>
                  <a:srgbClr val="000000"/>
                </a:solidFill>
              </a:rPr>
              <a:t>Biswal</a:t>
            </a:r>
            <a:endParaRPr lang="en-US" sz="1200" dirty="0" smtClean="0">
              <a:solidFill>
                <a:srgbClr val="000000"/>
              </a:solidFill>
            </a:endParaRPr>
          </a:p>
          <a:p>
            <a:r>
              <a:rPr lang="en-US" sz="1200" dirty="0" err="1" smtClean="0">
                <a:solidFill>
                  <a:srgbClr val="000000"/>
                </a:solidFill>
              </a:rPr>
              <a:t>Suril</a:t>
            </a:r>
            <a:r>
              <a:rPr lang="en-US" sz="1200" dirty="0" smtClean="0">
                <a:solidFill>
                  <a:srgbClr val="000000"/>
                </a:solidFill>
              </a:rPr>
              <a:t> </a:t>
            </a:r>
            <a:r>
              <a:rPr lang="en-US" sz="1200" dirty="0" err="1" smtClean="0">
                <a:solidFill>
                  <a:srgbClr val="000000"/>
                </a:solidFill>
              </a:rPr>
              <a:t>Gohel</a:t>
            </a:r>
            <a:endParaRPr lang="en-US" sz="1200" dirty="0" smtClean="0">
              <a:solidFill>
                <a:srgbClr val="000000"/>
              </a:solidFill>
            </a:endParaRPr>
          </a:p>
          <a:p>
            <a:endParaRPr lang="en-US" sz="1200" dirty="0">
              <a:solidFill>
                <a:srgbClr val="000000"/>
              </a:solidFill>
            </a:endParaRPr>
          </a:p>
          <a:p>
            <a:r>
              <a:rPr lang="en-US" sz="1200" b="1" dirty="0" smtClean="0">
                <a:solidFill>
                  <a:srgbClr val="000000"/>
                </a:solidFill>
              </a:rPr>
              <a:t>National Cerebral and Cardiovascular Center, Osaka, Japan</a:t>
            </a:r>
          </a:p>
          <a:p>
            <a:r>
              <a:rPr lang="en-US" sz="1200" dirty="0" err="1" smtClean="0">
                <a:solidFill>
                  <a:srgbClr val="000000"/>
                </a:solidFill>
              </a:rPr>
              <a:t>Hidehiro</a:t>
            </a:r>
            <a:r>
              <a:rPr lang="en-US" sz="1200" dirty="0" smtClean="0">
                <a:solidFill>
                  <a:srgbClr val="000000"/>
                </a:solidFill>
              </a:rPr>
              <a:t> Iida</a:t>
            </a:r>
          </a:p>
          <a:p>
            <a:r>
              <a:rPr lang="en-US" sz="1200" dirty="0" smtClean="0">
                <a:solidFill>
                  <a:srgbClr val="000000"/>
                </a:solidFill>
              </a:rPr>
              <a:t>Jun-</a:t>
            </a:r>
            <a:r>
              <a:rPr lang="en-US" sz="1200" dirty="0" err="1" smtClean="0">
                <a:solidFill>
                  <a:srgbClr val="000000"/>
                </a:solidFill>
              </a:rPr>
              <a:t>ichiro</a:t>
            </a:r>
            <a:r>
              <a:rPr lang="en-US" sz="1200" dirty="0" smtClean="0">
                <a:solidFill>
                  <a:srgbClr val="000000"/>
                </a:solidFill>
              </a:rPr>
              <a:t> </a:t>
            </a:r>
            <a:r>
              <a:rPr lang="en-US" sz="1200" dirty="0" err="1" smtClean="0">
                <a:solidFill>
                  <a:srgbClr val="000000"/>
                </a:solidFill>
              </a:rPr>
              <a:t>Enmi</a:t>
            </a:r>
            <a:endParaRPr lang="en-US" sz="1200" dirty="0" smtClean="0">
              <a:solidFill>
                <a:srgbClr val="000000"/>
              </a:solidFill>
            </a:endParaRPr>
          </a:p>
          <a:p>
            <a:endParaRPr lang="en-US" sz="1200" dirty="0">
              <a:solidFill>
                <a:srgbClr val="000000"/>
              </a:solidFill>
            </a:endParaRPr>
          </a:p>
          <a:p>
            <a:r>
              <a:rPr lang="en-US" sz="1200" b="1" dirty="0" smtClean="0">
                <a:solidFill>
                  <a:srgbClr val="000000"/>
                </a:solidFill>
              </a:rPr>
              <a:t>Osaka University, Osaka, Japan</a:t>
            </a:r>
          </a:p>
          <a:p>
            <a:r>
              <a:rPr lang="en-US" sz="1200" dirty="0" smtClean="0">
                <a:solidFill>
                  <a:srgbClr val="000000"/>
                </a:solidFill>
              </a:rPr>
              <a:t>Yun </a:t>
            </a:r>
            <a:r>
              <a:rPr lang="en-US" sz="1200" dirty="0" err="1" smtClean="0">
                <a:solidFill>
                  <a:srgbClr val="000000"/>
                </a:solidFill>
              </a:rPr>
              <a:t>Hatazawa</a:t>
            </a:r>
            <a:endParaRPr lang="en-US" sz="1200" dirty="0" smtClean="0">
              <a:solidFill>
                <a:srgbClr val="000000"/>
              </a:solidFill>
            </a:endParaRPr>
          </a:p>
          <a:p>
            <a:r>
              <a:rPr lang="en-US" sz="1200" dirty="0" smtClean="0">
                <a:solidFill>
                  <a:srgbClr val="000000"/>
                </a:solidFill>
              </a:rPr>
              <a:t>Tadashi </a:t>
            </a:r>
            <a:r>
              <a:rPr lang="en-US" sz="1200" dirty="0" err="1" smtClean="0">
                <a:solidFill>
                  <a:srgbClr val="000000"/>
                </a:solidFill>
              </a:rPr>
              <a:t>Watabe</a:t>
            </a:r>
            <a:endParaRPr lang="en-US" sz="1200" dirty="0" smtClean="0">
              <a:solidFill>
                <a:srgbClr val="000000"/>
              </a:solidFill>
            </a:endParaRPr>
          </a:p>
          <a:p>
            <a:endParaRPr lang="en-US" sz="1200" dirty="0">
              <a:solidFill>
                <a:srgbClr val="000000"/>
              </a:solidFill>
            </a:endParaRPr>
          </a:p>
          <a:p>
            <a:r>
              <a:rPr lang="en-US" sz="1200" b="1" dirty="0" smtClean="0">
                <a:solidFill>
                  <a:srgbClr val="000000"/>
                </a:solidFill>
              </a:rPr>
              <a:t>Stanford University, USA</a:t>
            </a:r>
          </a:p>
          <a:p>
            <a:r>
              <a:rPr lang="en-US" sz="1200" dirty="0" smtClean="0">
                <a:solidFill>
                  <a:srgbClr val="000000"/>
                </a:solidFill>
              </a:rPr>
              <a:t>Gary Glover</a:t>
            </a:r>
          </a:p>
          <a:p>
            <a:endParaRPr lang="en-US" sz="1200" dirty="0">
              <a:solidFill>
                <a:srgbClr val="000000"/>
              </a:solidFill>
            </a:endParaRPr>
          </a:p>
        </p:txBody>
      </p:sp>
      <p:sp>
        <p:nvSpPr>
          <p:cNvPr id="158722" name="Text Box 2"/>
          <p:cNvSpPr txBox="1">
            <a:spLocks noChangeArrowheads="1"/>
          </p:cNvSpPr>
          <p:nvPr/>
        </p:nvSpPr>
        <p:spPr bwMode="auto">
          <a:xfrm>
            <a:off x="457200" y="228600"/>
            <a:ext cx="2935419" cy="461665"/>
          </a:xfrm>
          <a:prstGeom prst="rect">
            <a:avLst/>
          </a:prstGeom>
          <a:noFill/>
          <a:ln w="9525">
            <a:noFill/>
            <a:miter lim="800000"/>
            <a:headEnd/>
            <a:tailEnd/>
          </a:ln>
        </p:spPr>
        <p:txBody>
          <a:bodyPr wrap="none">
            <a:spAutoFit/>
          </a:bodyPr>
          <a:lstStyle>
            <a:lvl1pPr>
              <a:defRPr sz="1600">
                <a:solidFill>
                  <a:schemeClr val="tx1"/>
                </a:solidFill>
                <a:latin typeface="Arial" charset="0"/>
                <a:ea typeface="ＭＳ Ｐゴシック" charset="0"/>
                <a:cs typeface="ＭＳ Ｐゴシック" charset="0"/>
              </a:defRPr>
            </a:lvl1pPr>
            <a:lvl2pPr marL="37931725" indent="-37474525">
              <a:defRPr sz="1600">
                <a:solidFill>
                  <a:schemeClr val="tx1"/>
                </a:solidFill>
                <a:latin typeface="Arial" charset="0"/>
                <a:ea typeface="ＭＳ Ｐゴシック" charset="0"/>
              </a:defRPr>
            </a:lvl2pPr>
            <a:lvl3pPr>
              <a:defRPr sz="1600">
                <a:solidFill>
                  <a:schemeClr val="tx1"/>
                </a:solidFill>
                <a:latin typeface="Arial" charset="0"/>
                <a:ea typeface="ＭＳ Ｐゴシック" charset="0"/>
              </a:defRPr>
            </a:lvl3pPr>
            <a:lvl4pPr>
              <a:defRPr sz="1600">
                <a:solidFill>
                  <a:schemeClr val="tx1"/>
                </a:solidFill>
                <a:latin typeface="Arial" charset="0"/>
                <a:ea typeface="ＭＳ Ｐゴシック" charset="0"/>
              </a:defRPr>
            </a:lvl4pPr>
            <a:lvl5pPr>
              <a:defRPr sz="1600">
                <a:solidFill>
                  <a:schemeClr val="tx1"/>
                </a:solidFill>
                <a:latin typeface="Arial" charset="0"/>
                <a:ea typeface="ＭＳ Ｐゴシック" charset="0"/>
              </a:defRPr>
            </a:lvl5pPr>
            <a:lvl6pPr marL="457200" eaLnBrk="0" fontAlgn="base" hangingPunct="0">
              <a:spcBef>
                <a:spcPct val="0"/>
              </a:spcBef>
              <a:spcAft>
                <a:spcPct val="0"/>
              </a:spcAft>
              <a:defRPr sz="1600">
                <a:solidFill>
                  <a:schemeClr val="tx1"/>
                </a:solidFill>
                <a:latin typeface="Arial" charset="0"/>
                <a:ea typeface="ＭＳ Ｐゴシック" charset="0"/>
              </a:defRPr>
            </a:lvl6pPr>
            <a:lvl7pPr marL="914400" eaLnBrk="0" fontAlgn="base" hangingPunct="0">
              <a:spcBef>
                <a:spcPct val="0"/>
              </a:spcBef>
              <a:spcAft>
                <a:spcPct val="0"/>
              </a:spcAft>
              <a:defRPr sz="1600">
                <a:solidFill>
                  <a:schemeClr val="tx1"/>
                </a:solidFill>
                <a:latin typeface="Arial" charset="0"/>
                <a:ea typeface="ＭＳ Ｐゴシック" charset="0"/>
              </a:defRPr>
            </a:lvl7pPr>
            <a:lvl8pPr marL="1371600" eaLnBrk="0" fontAlgn="base" hangingPunct="0">
              <a:spcBef>
                <a:spcPct val="0"/>
              </a:spcBef>
              <a:spcAft>
                <a:spcPct val="0"/>
              </a:spcAft>
              <a:defRPr sz="1600">
                <a:solidFill>
                  <a:schemeClr val="tx1"/>
                </a:solidFill>
                <a:latin typeface="Arial" charset="0"/>
                <a:ea typeface="ＭＳ Ｐゴシック" charset="0"/>
              </a:defRPr>
            </a:lvl8pPr>
            <a:lvl9pPr marL="1828800" eaLnBrk="0" fontAlgn="base" hangingPunct="0">
              <a:spcBef>
                <a:spcPct val="0"/>
              </a:spcBef>
              <a:spcAft>
                <a:spcPct val="0"/>
              </a:spcAft>
              <a:defRPr sz="1600">
                <a:solidFill>
                  <a:schemeClr val="tx1"/>
                </a:solidFill>
                <a:latin typeface="Arial" charset="0"/>
                <a:ea typeface="ＭＳ Ｐゴシック" charset="0"/>
              </a:defRPr>
            </a:lvl9pPr>
          </a:lstStyle>
          <a:p>
            <a:pPr eaLnBrk="0" hangingPunct="0">
              <a:defRPr/>
            </a:pPr>
            <a:r>
              <a:rPr lang="en-US" sz="2400" b="1" dirty="0" smtClean="0">
                <a:solidFill>
                  <a:srgbClr val="21549E"/>
                </a:solidFill>
                <a:latin typeface="+mj-lt"/>
              </a:rPr>
              <a:t>Acknowledgement</a:t>
            </a:r>
          </a:p>
        </p:txBody>
      </p:sp>
      <p:pic>
        <p:nvPicPr>
          <p:cNvPr id="140292" name="Picture 5" descr="dfg_logo_schriftzug_blau_org"/>
          <p:cNvPicPr>
            <a:picLocks noChangeAspect="1" noChangeArrowheads="1"/>
          </p:cNvPicPr>
          <p:nvPr/>
        </p:nvPicPr>
        <p:blipFill>
          <a:blip r:embed="rId4"/>
          <a:srcRect/>
          <a:stretch>
            <a:fillRect/>
          </a:stretch>
        </p:blipFill>
        <p:spPr bwMode="auto">
          <a:xfrm>
            <a:off x="5004048" y="1124744"/>
            <a:ext cx="3221038" cy="411162"/>
          </a:xfrm>
          <a:prstGeom prst="rect">
            <a:avLst/>
          </a:prstGeom>
          <a:noFill/>
          <a:ln w="9525">
            <a:noFill/>
            <a:miter lim="800000"/>
            <a:headEnd/>
            <a:tailEnd/>
          </a:ln>
        </p:spPr>
      </p:pic>
      <p:sp>
        <p:nvSpPr>
          <p:cNvPr id="140293" name="Line 7"/>
          <p:cNvSpPr>
            <a:spLocks noChangeShapeType="1"/>
          </p:cNvSpPr>
          <p:nvPr/>
        </p:nvSpPr>
        <p:spPr bwMode="auto">
          <a:xfrm>
            <a:off x="4572000" y="1700213"/>
            <a:ext cx="0" cy="3889375"/>
          </a:xfrm>
          <a:prstGeom prst="line">
            <a:avLst/>
          </a:prstGeom>
          <a:noFill/>
          <a:ln w="28575">
            <a:solidFill>
              <a:srgbClr val="B5152B"/>
            </a:solidFill>
            <a:round/>
            <a:headEnd/>
            <a:tailEnd/>
          </a:ln>
        </p:spPr>
        <p:txBody>
          <a:bodyPr/>
          <a:lstStyle/>
          <a:p>
            <a:endParaRPr lang="de-DE"/>
          </a:p>
        </p:txBody>
      </p:sp>
      <p:pic>
        <p:nvPicPr>
          <p:cNvPr id="140296" name="Picture 8" descr="xEKUT_WortBildMarke_W_RGB"/>
          <p:cNvPicPr>
            <a:picLocks noChangeAspect="1" noChangeArrowheads="1"/>
          </p:cNvPicPr>
          <p:nvPr/>
        </p:nvPicPr>
        <p:blipFill>
          <a:blip r:embed="rId5"/>
          <a:srcRect/>
          <a:stretch>
            <a:fillRect/>
          </a:stretch>
        </p:blipFill>
        <p:spPr bwMode="auto">
          <a:xfrm>
            <a:off x="5004048" y="4509120"/>
            <a:ext cx="1671158" cy="432000"/>
          </a:xfrm>
          <a:prstGeom prst="rect">
            <a:avLst/>
          </a:prstGeom>
          <a:noFill/>
          <a:ln w="9525">
            <a:noFill/>
            <a:miter lim="800000"/>
            <a:headEnd/>
            <a:tailEnd/>
          </a:ln>
        </p:spPr>
      </p:pic>
      <p:pic>
        <p:nvPicPr>
          <p:cNvPr id="140297" name="Picture 12"/>
          <p:cNvPicPr>
            <a:picLocks noChangeAspect="1" noChangeArrowheads="1"/>
          </p:cNvPicPr>
          <p:nvPr/>
        </p:nvPicPr>
        <p:blipFill>
          <a:blip r:embed="rId6"/>
          <a:srcRect/>
          <a:stretch>
            <a:fillRect/>
          </a:stretch>
        </p:blipFill>
        <p:spPr bwMode="auto">
          <a:xfrm>
            <a:off x="6876256" y="4509120"/>
            <a:ext cx="1038070" cy="432000"/>
          </a:xfrm>
          <a:prstGeom prst="rect">
            <a:avLst/>
          </a:prstGeom>
          <a:noFill/>
          <a:ln w="9525">
            <a:noFill/>
            <a:miter lim="800000"/>
            <a:headEnd/>
            <a:tailEnd/>
          </a:ln>
        </p:spPr>
      </p:pic>
      <p:pic>
        <p:nvPicPr>
          <p:cNvPr id="3" name="Bild 2"/>
          <p:cNvPicPr>
            <a:picLocks noChangeAspect="1"/>
          </p:cNvPicPr>
          <p:nvPr/>
        </p:nvPicPr>
        <p:blipFill>
          <a:blip r:embed="rId7"/>
          <a:stretch>
            <a:fillRect/>
          </a:stretch>
        </p:blipFill>
        <p:spPr>
          <a:xfrm>
            <a:off x="5004048" y="2348880"/>
            <a:ext cx="837415" cy="432000"/>
          </a:xfrm>
          <a:prstGeom prst="rect">
            <a:avLst/>
          </a:prstGeom>
          <a:solidFill>
            <a:schemeClr val="bg1"/>
          </a:solidFill>
        </p:spPr>
      </p:pic>
      <p:pic>
        <p:nvPicPr>
          <p:cNvPr id="4" name="Bild 3"/>
          <p:cNvPicPr>
            <a:picLocks noChangeAspect="1"/>
          </p:cNvPicPr>
          <p:nvPr/>
        </p:nvPicPr>
        <p:blipFill>
          <a:blip r:embed="rId8"/>
          <a:stretch>
            <a:fillRect/>
          </a:stretch>
        </p:blipFill>
        <p:spPr>
          <a:xfrm>
            <a:off x="5004048" y="3573064"/>
            <a:ext cx="2146064" cy="432000"/>
          </a:xfrm>
          <a:prstGeom prst="rect">
            <a:avLst/>
          </a:prstGeom>
          <a:solidFill>
            <a:schemeClr val="bg1"/>
          </a:solidFill>
        </p:spPr>
      </p:pic>
      <p:pic>
        <p:nvPicPr>
          <p:cNvPr id="5" name="Bild 4"/>
          <p:cNvPicPr>
            <a:picLocks noChangeAspect="1"/>
          </p:cNvPicPr>
          <p:nvPr/>
        </p:nvPicPr>
        <p:blipFill>
          <a:blip r:embed="rId9"/>
          <a:stretch>
            <a:fillRect/>
          </a:stretch>
        </p:blipFill>
        <p:spPr>
          <a:xfrm>
            <a:off x="5004048" y="5949328"/>
            <a:ext cx="1944529" cy="432000"/>
          </a:xfrm>
          <a:prstGeom prst="rect">
            <a:avLst/>
          </a:prstGeom>
        </p:spPr>
      </p:pic>
      <p:pic>
        <p:nvPicPr>
          <p:cNvPr id="15" name="Bild 14"/>
          <p:cNvPicPr>
            <a:picLocks noChangeAspect="1"/>
          </p:cNvPicPr>
          <p:nvPr/>
        </p:nvPicPr>
        <p:blipFill>
          <a:blip r:embed="rId10"/>
          <a:stretch>
            <a:fillRect/>
          </a:stretch>
        </p:blipFill>
        <p:spPr>
          <a:xfrm>
            <a:off x="7308304" y="5949280"/>
            <a:ext cx="1393953" cy="540000"/>
          </a:xfrm>
          <a:prstGeom prst="rect">
            <a:avLst/>
          </a:prstGeom>
          <a:solidFill>
            <a:schemeClr val="bg1"/>
          </a:solid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Leere Präsentation">
  <a:themeElements>
    <a:clrScheme name="Leere Prä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eere Präsentation">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400" b="0" i="0" u="none" strike="noStrike" cap="none" normalizeH="0" baseline="0">
            <a:ln>
              <a:noFill/>
            </a:ln>
            <a:solidFill>
              <a:schemeClr val="tx1"/>
            </a:solidFill>
            <a:effectLst/>
            <a:latin typeface="Arial" charset="0"/>
            <a:ea typeface="ＭＳ Ｐゴシック" charset="-128"/>
            <a:cs typeface="ＭＳ Ｐゴシック"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400" b="0" i="0" u="none" strike="noStrike" cap="none" normalizeH="0" baseline="0">
            <a:ln>
              <a:noFill/>
            </a:ln>
            <a:solidFill>
              <a:schemeClr val="tx1"/>
            </a:solidFill>
            <a:effectLst/>
            <a:latin typeface="Arial" charset="0"/>
            <a:ea typeface="ＭＳ Ｐゴシック" charset="-128"/>
            <a:cs typeface="ＭＳ Ｐゴシック" charset="-128"/>
          </a:defRPr>
        </a:defPPr>
      </a:lstStyle>
    </a:lnDef>
  </a:objectDefaults>
  <a:extraClrSchemeLst>
    <a:extraClrScheme>
      <a:clrScheme name="Leere Prä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Leere Prä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Leere Prä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Leere Prä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Leere Prä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Leere Prä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Leere Prä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Leere Prä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Leere Prä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Leere Prä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Leere Prä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Leere Prä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Leere Präsentation">
  <a:themeElements>
    <a:clrScheme name="Leere Prä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eere Präsentation">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400" b="0" i="0" u="none" strike="noStrike" cap="none" normalizeH="0" baseline="0">
            <a:ln>
              <a:noFill/>
            </a:ln>
            <a:solidFill>
              <a:schemeClr val="tx1"/>
            </a:solidFill>
            <a:effectLst/>
            <a:latin typeface="Arial" charset="0"/>
            <a:ea typeface="ＭＳ Ｐゴシック" charset="-128"/>
            <a:cs typeface="ＭＳ Ｐゴシック"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400" b="0" i="0" u="none" strike="noStrike" cap="none" normalizeH="0" baseline="0">
            <a:ln>
              <a:noFill/>
            </a:ln>
            <a:solidFill>
              <a:schemeClr val="tx1"/>
            </a:solidFill>
            <a:effectLst/>
            <a:latin typeface="Arial" charset="0"/>
            <a:ea typeface="ＭＳ Ｐゴシック" charset="-128"/>
            <a:cs typeface="ＭＳ Ｐゴシック" charset="-128"/>
          </a:defRPr>
        </a:defPPr>
      </a:lstStyle>
    </a:lnDef>
  </a:objectDefaults>
  <a:extraClrSchemeLst>
    <a:extraClrScheme>
      <a:clrScheme name="Leere Prä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Leere Prä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Leere Prä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Leere Prä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Leere Prä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Leere Prä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Leere Prä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Leere Prä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Leere Prä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Leere Prä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Leere Prä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Leere Prä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0</TotalTime>
  <Words>3627</Words>
  <Application>Microsoft Macintosh PowerPoint</Application>
  <PresentationFormat>Bildschirmpräsentation (4:3)</PresentationFormat>
  <Paragraphs>778</Paragraphs>
  <Slides>44</Slides>
  <Notes>35</Notes>
  <HiddenSlides>0</HiddenSlides>
  <MMClips>0</MMClips>
  <ScaleCrop>false</ScaleCrop>
  <HeadingPairs>
    <vt:vector size="6" baseType="variant">
      <vt:variant>
        <vt:lpstr>Verwendete Schriftarten</vt:lpstr>
      </vt:variant>
      <vt:variant>
        <vt:i4>9</vt:i4>
      </vt:variant>
      <vt:variant>
        <vt:lpstr>Design</vt:lpstr>
      </vt:variant>
      <vt:variant>
        <vt:i4>2</vt:i4>
      </vt:variant>
      <vt:variant>
        <vt:lpstr>Folientitel</vt:lpstr>
      </vt:variant>
      <vt:variant>
        <vt:i4>44</vt:i4>
      </vt:variant>
    </vt:vector>
  </HeadingPairs>
  <TitlesOfParts>
    <vt:vector size="55" baseType="lpstr">
      <vt:lpstr>Arial</vt:lpstr>
      <vt:lpstr>Calibri</vt:lpstr>
      <vt:lpstr>Helvetica</vt:lpstr>
      <vt:lpstr>Lucida Grande</vt:lpstr>
      <vt:lpstr>Lucida Sans Unicode</vt:lpstr>
      <vt:lpstr>MS PGothic</vt:lpstr>
      <vt:lpstr>ＭＳ Ｐゴシック</vt:lpstr>
      <vt:lpstr>Symbol</vt:lpstr>
      <vt:lpstr>Wingdings</vt:lpstr>
      <vt:lpstr>Leere Präsentation</vt:lpstr>
      <vt:lpstr>1_Leere Präsentation</vt:lpstr>
      <vt:lpstr>PET/MR Imaging  Technical challenges,  clinical and research applications  27.10.2017  Mario Amend </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Oncological [18F]FDG-PET/MRI</vt:lpstr>
      <vt:lpstr>PET/MR vs. PET/CT</vt:lpstr>
      <vt:lpstr>PET/MR vs. PET/CT</vt:lpstr>
      <vt:lpstr>Non-oncologic applications</vt:lpstr>
      <vt:lpstr>Non-oncologic applications</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Applications in the developing brain?</vt:lpstr>
      <vt:lpstr>PowerPoint-Präsentation</vt:lpstr>
      <vt:lpstr>PowerPoint-Präsentation</vt:lpstr>
      <vt:lpstr>PowerPoint-Präsentation</vt:lpstr>
    </vt:vector>
  </TitlesOfParts>
  <Company>Stefanie Huber</Company>
  <LinksUpToDate>false</LinksUpToDate>
  <SharedDoc>false</SharedDoc>
  <HyperlinksChanged>false</HyperlinksChanged>
  <AppVersion>15.0040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Stefanie Huber</dc:creator>
  <cp:lastModifiedBy>Anna-Lina Hahn</cp:lastModifiedBy>
  <cp:revision>482</cp:revision>
  <dcterms:created xsi:type="dcterms:W3CDTF">2012-09-12T10:16:50Z</dcterms:created>
  <dcterms:modified xsi:type="dcterms:W3CDTF">2017-12-12T08:54:11Z</dcterms:modified>
</cp:coreProperties>
</file>