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emf" ContentType="image/x-em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ppt/comments/comment7.xml" ContentType="application/vnd.openxmlformats-officedocument.presentationml.comments+xml"/>
  <Override PartName="/ppt/comments/comment8.xml" ContentType="application/vnd.openxmlformats-officedocument.presentationml.comments+xml"/>
  <Override PartName="/ppt/comments/comment9.xml" ContentType="application/vnd.openxmlformats-officedocument.presentationml.comments+xml"/>
  <Override PartName="/ppt/notesSlides/notesSlide3.xml" ContentType="application/vnd.openxmlformats-officedocument.presentationml.notesSlide+xml"/>
  <Override PartName="/ppt/comments/comment10.xml" ContentType="application/vnd.openxmlformats-officedocument.presentationml.comments+xml"/>
  <Override PartName="/ppt/notesSlides/notesSlide4.xml" ContentType="application/vnd.openxmlformats-officedocument.presentationml.notesSlide+xml"/>
  <Override PartName="/ppt/comments/comment11.xml" ContentType="application/vnd.openxmlformats-officedocument.presentationml.comments+xml"/>
  <Override PartName="/ppt/comments/comment12.xml" ContentType="application/vnd.openxmlformats-officedocument.presentationml.comments+xml"/>
  <Override PartName="/ppt/comments/comment13.xml" ContentType="application/vnd.openxmlformats-officedocument.presentationml.comments+xml"/>
  <Override PartName="/ppt/comments/comment14.xml" ContentType="application/vnd.openxmlformats-officedocument.presentationml.comments+xml"/>
  <Override PartName="/ppt/comments/comment15.xml" ContentType="application/vnd.openxmlformats-officedocument.presentationml.comments+xml"/>
  <Override PartName="/ppt/comments/comment16.xml" ContentType="application/vnd.openxmlformats-officedocument.presentationml.comments+xml"/>
  <Override PartName="/ppt/comments/comment17.xml" ContentType="application/vnd.openxmlformats-officedocument.presentationml.comments+xml"/>
  <Override PartName="/ppt/comments/comment18.xml" ContentType="application/vnd.openxmlformats-officedocument.presentationml.comments+xml"/>
  <Override PartName="/ppt/comments/comment19.xml" ContentType="application/vnd.openxmlformats-officedocument.presentationml.comments+xml"/>
  <Override PartName="/ppt/comments/comment20.xml" ContentType="application/vnd.openxmlformats-officedocument.presentationml.comments+xml"/>
  <Override PartName="/ppt/comments/comment21.xml" ContentType="application/vnd.openxmlformats-officedocument.presentationml.comments+xml"/>
  <Override PartName="/ppt/comments/comment22.xml" ContentType="application/vnd.openxmlformats-officedocument.presentationml.comments+xml"/>
  <Override PartName="/ppt/comments/comment23.xml" ContentType="application/vnd.openxmlformats-officedocument.presentationml.comments+xml"/>
  <Override PartName="/ppt/comments/comment24.xml" ContentType="application/vnd.openxmlformats-officedocument.presentationml.comments+xml"/>
  <Override PartName="/ppt/comments/comment25.xml" ContentType="application/vnd.openxmlformats-officedocument.presentationml.comments+xml"/>
  <Override PartName="/ppt/comments/comment26.xml" ContentType="application/vnd.openxmlformats-officedocument.presentationml.comments+xml"/>
  <Override PartName="/ppt/comments/comment27.xml" ContentType="application/vnd.openxmlformats-officedocument.presentationml.comments+xml"/>
  <Override PartName="/ppt/comments/comment28.xml" ContentType="application/vnd.openxmlformats-officedocument.presentationml.comments+xml"/>
  <Override PartName="/ppt/notesSlides/notesSlide5.xml" ContentType="application/vnd.openxmlformats-officedocument.presentationml.notesSlide+xml"/>
  <Override PartName="/ppt/comments/comment29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>
  <p:sldMasterIdLst>
    <p:sldMasterId id="2147483648" r:id="rId1"/>
  </p:sldMasterIdLst>
  <p:notesMasterIdLst>
    <p:notesMasterId r:id="rId48"/>
  </p:notesMasterIdLst>
  <p:sldIdLst>
    <p:sldId id="271" r:id="rId2"/>
    <p:sldId id="319" r:id="rId3"/>
    <p:sldId id="274" r:id="rId4"/>
    <p:sldId id="320" r:id="rId5"/>
    <p:sldId id="321" r:id="rId6"/>
    <p:sldId id="324" r:id="rId7"/>
    <p:sldId id="273" r:id="rId8"/>
    <p:sldId id="275" r:id="rId9"/>
    <p:sldId id="280" r:id="rId10"/>
    <p:sldId id="281" r:id="rId11"/>
    <p:sldId id="278" r:id="rId12"/>
    <p:sldId id="290" r:id="rId13"/>
    <p:sldId id="322" r:id="rId14"/>
    <p:sldId id="323" r:id="rId15"/>
    <p:sldId id="272" r:id="rId16"/>
    <p:sldId id="293" r:id="rId17"/>
    <p:sldId id="283" r:id="rId18"/>
    <p:sldId id="284" r:id="rId19"/>
    <p:sldId id="286" r:id="rId20"/>
    <p:sldId id="313" r:id="rId21"/>
    <p:sldId id="287" r:id="rId22"/>
    <p:sldId id="282" r:id="rId23"/>
    <p:sldId id="279" r:id="rId24"/>
    <p:sldId id="307" r:id="rId25"/>
    <p:sldId id="288" r:id="rId26"/>
    <p:sldId id="295" r:id="rId27"/>
    <p:sldId id="294" r:id="rId28"/>
    <p:sldId id="297" r:id="rId29"/>
    <p:sldId id="296" r:id="rId30"/>
    <p:sldId id="298" r:id="rId31"/>
    <p:sldId id="299" r:id="rId32"/>
    <p:sldId id="289" r:id="rId33"/>
    <p:sldId id="301" r:id="rId34"/>
    <p:sldId id="302" r:id="rId35"/>
    <p:sldId id="300" r:id="rId36"/>
    <p:sldId id="310" r:id="rId37"/>
    <p:sldId id="311" r:id="rId38"/>
    <p:sldId id="308" r:id="rId39"/>
    <p:sldId id="304" r:id="rId40"/>
    <p:sldId id="309" r:id="rId41"/>
    <p:sldId id="316" r:id="rId42"/>
    <p:sldId id="305" r:id="rId43"/>
    <p:sldId id="312" r:id="rId44"/>
    <p:sldId id="277" r:id="rId45"/>
    <p:sldId id="317" r:id="rId46"/>
    <p:sldId id="318" r:id="rId47"/>
  </p:sldIdLst>
  <p:sldSz cx="9144000" cy="6858000" type="screen4x3"/>
  <p:notesSz cx="6858000" cy="9144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7835D3E-E332-4437-B5BA-B768E9F98CF6}">
          <p14:sldIdLst>
            <p14:sldId id="271"/>
            <p14:sldId id="319"/>
            <p14:sldId id="274"/>
            <p14:sldId id="320"/>
            <p14:sldId id="321"/>
            <p14:sldId id="324"/>
            <p14:sldId id="273"/>
            <p14:sldId id="275"/>
            <p14:sldId id="280"/>
            <p14:sldId id="281"/>
            <p14:sldId id="278"/>
            <p14:sldId id="290"/>
            <p14:sldId id="322"/>
            <p14:sldId id="323"/>
            <p14:sldId id="272"/>
            <p14:sldId id="293"/>
            <p14:sldId id="283"/>
            <p14:sldId id="284"/>
            <p14:sldId id="286"/>
            <p14:sldId id="313"/>
            <p14:sldId id="287"/>
            <p14:sldId id="282"/>
            <p14:sldId id="279"/>
            <p14:sldId id="307"/>
            <p14:sldId id="288"/>
            <p14:sldId id="295"/>
            <p14:sldId id="294"/>
            <p14:sldId id="297"/>
            <p14:sldId id="296"/>
            <p14:sldId id="298"/>
            <p14:sldId id="299"/>
            <p14:sldId id="289"/>
            <p14:sldId id="301"/>
            <p14:sldId id="302"/>
            <p14:sldId id="300"/>
            <p14:sldId id="310"/>
            <p14:sldId id="311"/>
            <p14:sldId id="308"/>
            <p14:sldId id="304"/>
            <p14:sldId id="309"/>
            <p14:sldId id="316"/>
            <p14:sldId id="305"/>
            <p14:sldId id="312"/>
            <p14:sldId id="277"/>
            <p14:sldId id="317"/>
            <p14:sldId id="31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4224">
          <p15:clr>
            <a:srgbClr val="A4A3A4"/>
          </p15:clr>
        </p15:guide>
        <p15:guide id="3" pos="2880">
          <p15:clr>
            <a:srgbClr val="A4A3A4"/>
          </p15:clr>
        </p15:guide>
        <p15:guide id="4" pos="288">
          <p15:clr>
            <a:srgbClr val="A4A3A4"/>
          </p15:clr>
        </p15:guide>
        <p15:guide id="5" pos="5472">
          <p15:clr>
            <a:srgbClr val="A4A3A4"/>
          </p15:clr>
        </p15:guide>
        <p15:guide id="6" orient="horz" pos="247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3" name="Anna-Lina Hahn" initials="AH [41]" lastIdx="1" clrIdx="43">
    <p:extLst>
      <p:ext uri="{19B8F6BF-5375-455C-9EA6-DF929625EA0E}">
        <p15:presenceInfo xmlns:p15="http://schemas.microsoft.com/office/powerpoint/2012/main" userId="" providerId=""/>
      </p:ext>
    </p:extLst>
  </p:cmAuthor>
  <p:cmAuthor id="2" name="Author" initials="A" lastIdx="0" clrIdx="2"/>
  <p:cmAuthor id="3" name="Anna-Lina Hahn" initials="AH" lastIdx="1" clrIdx="3">
    <p:extLst>
      <p:ext uri="{19B8F6BF-5375-455C-9EA6-DF929625EA0E}">
        <p15:presenceInfo xmlns:p15="http://schemas.microsoft.com/office/powerpoint/2012/main" userId="" providerId=""/>
      </p:ext>
    </p:extLst>
  </p:cmAuthor>
  <p:cmAuthor id="4" name="Anna-Lina Hahn" initials="AH [2]" lastIdx="1" clrIdx="4">
    <p:extLst>
      <p:ext uri="{19B8F6BF-5375-455C-9EA6-DF929625EA0E}">
        <p15:presenceInfo xmlns:p15="http://schemas.microsoft.com/office/powerpoint/2012/main" userId="" providerId=""/>
      </p:ext>
    </p:extLst>
  </p:cmAuthor>
  <p:cmAuthor id="5" name="Anna-Lina Hahn" initials="AH [3]" lastIdx="1" clrIdx="5">
    <p:extLst>
      <p:ext uri="{19B8F6BF-5375-455C-9EA6-DF929625EA0E}">
        <p15:presenceInfo xmlns:p15="http://schemas.microsoft.com/office/powerpoint/2012/main" userId="" providerId=""/>
      </p:ext>
    </p:extLst>
  </p:cmAuthor>
  <p:cmAuthor id="6" name="Anna-Lina Hahn" initials="AH [4]" lastIdx="1" clrIdx="6">
    <p:extLst>
      <p:ext uri="{19B8F6BF-5375-455C-9EA6-DF929625EA0E}">
        <p15:presenceInfo xmlns:p15="http://schemas.microsoft.com/office/powerpoint/2012/main" userId="" providerId=""/>
      </p:ext>
    </p:extLst>
  </p:cmAuthor>
  <p:cmAuthor id="7" name="Anna-Lina Hahn" initials="AH [5]" lastIdx="1" clrIdx="7">
    <p:extLst>
      <p:ext uri="{19B8F6BF-5375-455C-9EA6-DF929625EA0E}">
        <p15:presenceInfo xmlns:p15="http://schemas.microsoft.com/office/powerpoint/2012/main" userId="" providerId=""/>
      </p:ext>
    </p:extLst>
  </p:cmAuthor>
  <p:cmAuthor id="8" name="Anna-Lina Hahn" initials="AH [6]" lastIdx="1" clrIdx="8">
    <p:extLst>
      <p:ext uri="{19B8F6BF-5375-455C-9EA6-DF929625EA0E}">
        <p15:presenceInfo xmlns:p15="http://schemas.microsoft.com/office/powerpoint/2012/main" userId="" providerId=""/>
      </p:ext>
    </p:extLst>
  </p:cmAuthor>
  <p:cmAuthor id="9" name="Anna-Lina Hahn" initials="AH [7]" lastIdx="1" clrIdx="9">
    <p:extLst>
      <p:ext uri="{19B8F6BF-5375-455C-9EA6-DF929625EA0E}">
        <p15:presenceInfo xmlns:p15="http://schemas.microsoft.com/office/powerpoint/2012/main" userId="" providerId=""/>
      </p:ext>
    </p:extLst>
  </p:cmAuthor>
  <p:cmAuthor id="10" name="Anna-Lina Hahn" initials="AH [8]" lastIdx="1" clrIdx="10">
    <p:extLst>
      <p:ext uri="{19B8F6BF-5375-455C-9EA6-DF929625EA0E}">
        <p15:presenceInfo xmlns:p15="http://schemas.microsoft.com/office/powerpoint/2012/main" userId="" providerId=""/>
      </p:ext>
    </p:extLst>
  </p:cmAuthor>
  <p:cmAuthor id="11" name="Anna-Lina Hahn" initials="AH [9]" lastIdx="1" clrIdx="11">
    <p:extLst>
      <p:ext uri="{19B8F6BF-5375-455C-9EA6-DF929625EA0E}">
        <p15:presenceInfo xmlns:p15="http://schemas.microsoft.com/office/powerpoint/2012/main" userId="" providerId=""/>
      </p:ext>
    </p:extLst>
  </p:cmAuthor>
  <p:cmAuthor id="12" name="Anna-Lina Hahn" initials="AH [10]" lastIdx="1" clrIdx="12">
    <p:extLst>
      <p:ext uri="{19B8F6BF-5375-455C-9EA6-DF929625EA0E}">
        <p15:presenceInfo xmlns:p15="http://schemas.microsoft.com/office/powerpoint/2012/main" userId="" providerId=""/>
      </p:ext>
    </p:extLst>
  </p:cmAuthor>
  <p:cmAuthor id="13" name="Anna-Lina Hahn" initials="AH [11]" lastIdx="1" clrIdx="13">
    <p:extLst>
      <p:ext uri="{19B8F6BF-5375-455C-9EA6-DF929625EA0E}">
        <p15:presenceInfo xmlns:p15="http://schemas.microsoft.com/office/powerpoint/2012/main" userId="" providerId=""/>
      </p:ext>
    </p:extLst>
  </p:cmAuthor>
  <p:cmAuthor id="14" name="Anna-Lina Hahn" initials="AH [12]" lastIdx="1" clrIdx="14">
    <p:extLst>
      <p:ext uri="{19B8F6BF-5375-455C-9EA6-DF929625EA0E}">
        <p15:presenceInfo xmlns:p15="http://schemas.microsoft.com/office/powerpoint/2012/main" userId="" providerId=""/>
      </p:ext>
    </p:extLst>
  </p:cmAuthor>
  <p:cmAuthor id="15" name="Anna-Lina Hahn" initials="AH [13]" lastIdx="1" clrIdx="15">
    <p:extLst>
      <p:ext uri="{19B8F6BF-5375-455C-9EA6-DF929625EA0E}">
        <p15:presenceInfo xmlns:p15="http://schemas.microsoft.com/office/powerpoint/2012/main" userId="" providerId=""/>
      </p:ext>
    </p:extLst>
  </p:cmAuthor>
  <p:cmAuthor id="16" name="Anna-Lina Hahn" initials="AH [14]" lastIdx="1" clrIdx="16">
    <p:extLst>
      <p:ext uri="{19B8F6BF-5375-455C-9EA6-DF929625EA0E}">
        <p15:presenceInfo xmlns:p15="http://schemas.microsoft.com/office/powerpoint/2012/main" userId="" providerId=""/>
      </p:ext>
    </p:extLst>
  </p:cmAuthor>
  <p:cmAuthor id="17" name="Anna-Lina Hahn" initials="AH [15]" lastIdx="1" clrIdx="17">
    <p:extLst>
      <p:ext uri="{19B8F6BF-5375-455C-9EA6-DF929625EA0E}">
        <p15:presenceInfo xmlns:p15="http://schemas.microsoft.com/office/powerpoint/2012/main" userId="" providerId=""/>
      </p:ext>
    </p:extLst>
  </p:cmAuthor>
  <p:cmAuthor id="18" name="Anna-Lina Hahn" initials="AH [16]" lastIdx="1" clrIdx="18">
    <p:extLst>
      <p:ext uri="{19B8F6BF-5375-455C-9EA6-DF929625EA0E}">
        <p15:presenceInfo xmlns:p15="http://schemas.microsoft.com/office/powerpoint/2012/main" userId="" providerId=""/>
      </p:ext>
    </p:extLst>
  </p:cmAuthor>
  <p:cmAuthor id="19" name="Anna-Lina Hahn" initials="AH [17]" lastIdx="1" clrIdx="19">
    <p:extLst>
      <p:ext uri="{19B8F6BF-5375-455C-9EA6-DF929625EA0E}">
        <p15:presenceInfo xmlns:p15="http://schemas.microsoft.com/office/powerpoint/2012/main" userId="" providerId=""/>
      </p:ext>
    </p:extLst>
  </p:cmAuthor>
  <p:cmAuthor id="20" name="Anna-Lina Hahn" initials="AH [18]" lastIdx="1" clrIdx="20">
    <p:extLst>
      <p:ext uri="{19B8F6BF-5375-455C-9EA6-DF929625EA0E}">
        <p15:presenceInfo xmlns:p15="http://schemas.microsoft.com/office/powerpoint/2012/main" userId="" providerId=""/>
      </p:ext>
    </p:extLst>
  </p:cmAuthor>
  <p:cmAuthor id="21" name="Anna-Lina Hahn" initials="AH [19]" lastIdx="1" clrIdx="21">
    <p:extLst>
      <p:ext uri="{19B8F6BF-5375-455C-9EA6-DF929625EA0E}">
        <p15:presenceInfo xmlns:p15="http://schemas.microsoft.com/office/powerpoint/2012/main" userId="" providerId=""/>
      </p:ext>
    </p:extLst>
  </p:cmAuthor>
  <p:cmAuthor id="22" name="Anna-Lina Hahn" initials="AH [20]" lastIdx="1" clrIdx="22">
    <p:extLst>
      <p:ext uri="{19B8F6BF-5375-455C-9EA6-DF929625EA0E}">
        <p15:presenceInfo xmlns:p15="http://schemas.microsoft.com/office/powerpoint/2012/main" userId="" providerId=""/>
      </p:ext>
    </p:extLst>
  </p:cmAuthor>
  <p:cmAuthor id="23" name="Anna-Lina Hahn" initials="AH [21]" lastIdx="1" clrIdx="23">
    <p:extLst>
      <p:ext uri="{19B8F6BF-5375-455C-9EA6-DF929625EA0E}">
        <p15:presenceInfo xmlns:p15="http://schemas.microsoft.com/office/powerpoint/2012/main" userId="" providerId=""/>
      </p:ext>
    </p:extLst>
  </p:cmAuthor>
  <p:cmAuthor id="24" name="Anna-Lina Hahn" initials="AH [22]" lastIdx="1" clrIdx="24">
    <p:extLst>
      <p:ext uri="{19B8F6BF-5375-455C-9EA6-DF929625EA0E}">
        <p15:presenceInfo xmlns:p15="http://schemas.microsoft.com/office/powerpoint/2012/main" userId="" providerId=""/>
      </p:ext>
    </p:extLst>
  </p:cmAuthor>
  <p:cmAuthor id="25" name="Anna-Lina Hahn" initials="AH [23]" lastIdx="1" clrIdx="25">
    <p:extLst>
      <p:ext uri="{19B8F6BF-5375-455C-9EA6-DF929625EA0E}">
        <p15:presenceInfo xmlns:p15="http://schemas.microsoft.com/office/powerpoint/2012/main" userId="" providerId=""/>
      </p:ext>
    </p:extLst>
  </p:cmAuthor>
  <p:cmAuthor id="26" name="Anna-Lina Hahn" initials="AH [24]" lastIdx="1" clrIdx="26">
    <p:extLst>
      <p:ext uri="{19B8F6BF-5375-455C-9EA6-DF929625EA0E}">
        <p15:presenceInfo xmlns:p15="http://schemas.microsoft.com/office/powerpoint/2012/main" userId="" providerId=""/>
      </p:ext>
    </p:extLst>
  </p:cmAuthor>
  <p:cmAuthor id="27" name="Anna-Lina Hahn" initials="AH [25]" lastIdx="1" clrIdx="27">
    <p:extLst>
      <p:ext uri="{19B8F6BF-5375-455C-9EA6-DF929625EA0E}">
        <p15:presenceInfo xmlns:p15="http://schemas.microsoft.com/office/powerpoint/2012/main" userId="" providerId=""/>
      </p:ext>
    </p:extLst>
  </p:cmAuthor>
  <p:cmAuthor id="28" name="Anna-Lina Hahn" initials="AH [26]" lastIdx="1" clrIdx="28">
    <p:extLst>
      <p:ext uri="{19B8F6BF-5375-455C-9EA6-DF929625EA0E}">
        <p15:presenceInfo xmlns:p15="http://schemas.microsoft.com/office/powerpoint/2012/main" userId="" providerId=""/>
      </p:ext>
    </p:extLst>
  </p:cmAuthor>
  <p:cmAuthor id="29" name="Anna-Lina Hahn" initials="AH [27]" lastIdx="1" clrIdx="29">
    <p:extLst>
      <p:ext uri="{19B8F6BF-5375-455C-9EA6-DF929625EA0E}">
        <p15:presenceInfo xmlns:p15="http://schemas.microsoft.com/office/powerpoint/2012/main" userId="" providerId=""/>
      </p:ext>
    </p:extLst>
  </p:cmAuthor>
  <p:cmAuthor id="30" name="Anna-Lina Hahn" initials="AH [28]" lastIdx="1" clrIdx="30">
    <p:extLst>
      <p:ext uri="{19B8F6BF-5375-455C-9EA6-DF929625EA0E}">
        <p15:presenceInfo xmlns:p15="http://schemas.microsoft.com/office/powerpoint/2012/main" userId="" providerId=""/>
      </p:ext>
    </p:extLst>
  </p:cmAuthor>
  <p:cmAuthor id="31" name="Anna-Lina Hahn" initials="AH [29]" lastIdx="1" clrIdx="31">
    <p:extLst>
      <p:ext uri="{19B8F6BF-5375-455C-9EA6-DF929625EA0E}">
        <p15:presenceInfo xmlns:p15="http://schemas.microsoft.com/office/powerpoint/2012/main" userId="" providerId=""/>
      </p:ext>
    </p:extLst>
  </p:cmAuthor>
  <p:cmAuthor id="32" name="Anna-Lina Hahn" initials="AH [30]" lastIdx="1" clrIdx="32">
    <p:extLst>
      <p:ext uri="{19B8F6BF-5375-455C-9EA6-DF929625EA0E}">
        <p15:presenceInfo xmlns:p15="http://schemas.microsoft.com/office/powerpoint/2012/main" userId="" providerId=""/>
      </p:ext>
    </p:extLst>
  </p:cmAuthor>
  <p:cmAuthor id="33" name="Anna-Lina Hahn" initials="AH [31]" lastIdx="1" clrIdx="33">
    <p:extLst>
      <p:ext uri="{19B8F6BF-5375-455C-9EA6-DF929625EA0E}">
        <p15:presenceInfo xmlns:p15="http://schemas.microsoft.com/office/powerpoint/2012/main" userId="" providerId=""/>
      </p:ext>
    </p:extLst>
  </p:cmAuthor>
  <p:cmAuthor id="34" name="Anna-Lina Hahn" initials="AH [32]" lastIdx="1" clrIdx="34">
    <p:extLst>
      <p:ext uri="{19B8F6BF-5375-455C-9EA6-DF929625EA0E}">
        <p15:presenceInfo xmlns:p15="http://schemas.microsoft.com/office/powerpoint/2012/main" userId="" providerId=""/>
      </p:ext>
    </p:extLst>
  </p:cmAuthor>
  <p:cmAuthor id="35" name="Anna-Lina Hahn" initials="AH [33]" lastIdx="1" clrIdx="35">
    <p:extLst>
      <p:ext uri="{19B8F6BF-5375-455C-9EA6-DF929625EA0E}">
        <p15:presenceInfo xmlns:p15="http://schemas.microsoft.com/office/powerpoint/2012/main" userId="" providerId=""/>
      </p:ext>
    </p:extLst>
  </p:cmAuthor>
  <p:cmAuthor id="36" name="Anna-Lina Hahn" initials="AH [34]" lastIdx="1" clrIdx="36">
    <p:extLst>
      <p:ext uri="{19B8F6BF-5375-455C-9EA6-DF929625EA0E}">
        <p15:presenceInfo xmlns:p15="http://schemas.microsoft.com/office/powerpoint/2012/main" userId="" providerId=""/>
      </p:ext>
    </p:extLst>
  </p:cmAuthor>
  <p:cmAuthor id="37" name="Anna-Lina Hahn" initials="AH [35]" lastIdx="1" clrIdx="37">
    <p:extLst>
      <p:ext uri="{19B8F6BF-5375-455C-9EA6-DF929625EA0E}">
        <p15:presenceInfo xmlns:p15="http://schemas.microsoft.com/office/powerpoint/2012/main" userId="" providerId=""/>
      </p:ext>
    </p:extLst>
  </p:cmAuthor>
  <p:cmAuthor id="38" name="Anna-Lina Hahn" initials="AH [36]" lastIdx="1" clrIdx="38">
    <p:extLst>
      <p:ext uri="{19B8F6BF-5375-455C-9EA6-DF929625EA0E}">
        <p15:presenceInfo xmlns:p15="http://schemas.microsoft.com/office/powerpoint/2012/main" userId="" providerId=""/>
      </p:ext>
    </p:extLst>
  </p:cmAuthor>
  <p:cmAuthor id="39" name="Anna-Lina Hahn" initials="AH [37]" lastIdx="1" clrIdx="39">
    <p:extLst>
      <p:ext uri="{19B8F6BF-5375-455C-9EA6-DF929625EA0E}">
        <p15:presenceInfo xmlns:p15="http://schemas.microsoft.com/office/powerpoint/2012/main" userId="" providerId=""/>
      </p:ext>
    </p:extLst>
  </p:cmAuthor>
  <p:cmAuthor id="40" name="Anna-Lina Hahn" initials="AH [38]" lastIdx="1" clrIdx="40">
    <p:extLst>
      <p:ext uri="{19B8F6BF-5375-455C-9EA6-DF929625EA0E}">
        <p15:presenceInfo xmlns:p15="http://schemas.microsoft.com/office/powerpoint/2012/main" userId="" providerId=""/>
      </p:ext>
    </p:extLst>
  </p:cmAuthor>
  <p:cmAuthor id="41" name="Anna-Lina Hahn" initials="AH [39]" lastIdx="1" clrIdx="41">
    <p:extLst>
      <p:ext uri="{19B8F6BF-5375-455C-9EA6-DF929625EA0E}">
        <p15:presenceInfo xmlns:p15="http://schemas.microsoft.com/office/powerpoint/2012/main" userId="" providerId=""/>
      </p:ext>
    </p:extLst>
  </p:cmAuthor>
  <p:cmAuthor id="42" name="Anna-Lina Hahn" initials="AH [40]" lastIdx="1" clrIdx="42">
    <p:extLst>
      <p:ext uri="{19B8F6BF-5375-455C-9EA6-DF929625EA0E}">
        <p15:presenceInfo xmlns:p15="http://schemas.microsoft.com/office/powerpoint/2012/main" userId="" providerId="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549E"/>
    <a:srgbClr val="0066FF"/>
    <a:srgbClr val="FFFF00"/>
    <a:srgbClr val="9933FF"/>
    <a:srgbClr val="33CC33"/>
    <a:srgbClr val="FF0000"/>
    <a:srgbClr val="FFFFFF"/>
    <a:srgbClr val="0000FF"/>
    <a:srgbClr val="CC0099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98" autoAdjust="0"/>
    <p:restoredTop sz="84459" autoAdjust="0"/>
  </p:normalViewPr>
  <p:slideViewPr>
    <p:cSldViewPr>
      <p:cViewPr>
        <p:scale>
          <a:sx n="100" d="100"/>
          <a:sy n="100" d="100"/>
        </p:scale>
        <p:origin x="1008" y="504"/>
      </p:cViewPr>
      <p:guideLst>
        <p:guide orient="horz" pos="2160"/>
        <p:guide orient="horz" pos="4224"/>
        <p:guide pos="2880"/>
        <p:guide pos="288"/>
        <p:guide pos="5472"/>
        <p:guide orient="horz" pos="2478"/>
      </p:guideLst>
    </p:cSldViewPr>
  </p:slideViewPr>
  <p:outlineViewPr>
    <p:cViewPr>
      <p:scale>
        <a:sx n="33" d="100"/>
        <a:sy n="33" d="100"/>
      </p:scale>
      <p:origin x="0" y="1678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90" d="100"/>
          <a:sy n="90" d="100"/>
        </p:scale>
        <p:origin x="-374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presProps" Target="presProps.xml"/><Relationship Id="rId51" Type="http://schemas.openxmlformats.org/officeDocument/2006/relationships/viewProps" Target="viewProps.xml"/><Relationship Id="rId52" Type="http://schemas.openxmlformats.org/officeDocument/2006/relationships/theme" Target="theme/theme1.xml"/><Relationship Id="rId53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notesMaster" Target="notesMasters/notesMaster1.xml"/><Relationship Id="rId4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17-11-24T10:34:08.872" idx="1">
    <p:pos x="3522" y="626"/>
    <p:text>One angle, but you rotate it! -&gt; all angles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5" dt="2017-11-24T10:34:59.423" idx="1">
    <p:pos x="4778" y="2586"/>
    <p:text>Need at least 180° or more to reconstruct your image</p:text>
    <p:extLst>
      <p:ext uri="{C676402C-5697-4E1C-873F-D02D1690AC5C}">
        <p15:threadingInfo xmlns:p15="http://schemas.microsoft.com/office/powerpoint/2012/main" timeZoneBias="-60"/>
      </p:ext>
    </p:extLst>
  </p:cm>
  <p:cm authorId="6" dt="2017-11-24T10:35:49.661" idx="1">
    <p:pos x="5074" y="2586"/>
    <p:text>Always sin wave, the more you go away from the center, the higher the amplitude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7" dt="2017-11-24T10:36:28.771" idx="1">
    <p:pos x="10" y="10"/>
    <p:text>All lines of response in one direction -&gt; sort them into a sinogram (projection over all angles)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8" dt="2017-11-24T10:37:31.586" idx="1">
    <p:pos x="2090" y="2890"/>
    <p:text>All parts / angles of a sinogram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9" dt="2017-11-24T10:38:08.735" idx="1">
    <p:pos x="3970" y="1810"/>
    <p:text>sinogram of the rectangle, narrow things!</p:text>
    <p:extLst>
      <p:ext uri="{C676402C-5697-4E1C-873F-D02D1690AC5C}">
        <p15:threadingInfo xmlns:p15="http://schemas.microsoft.com/office/powerpoint/2012/main" timeZoneBias="-60"/>
      </p:ext>
    </p:extLst>
  </p:cm>
  <p:cm authorId="10" dt="2017-11-24T10:39:12.164" idx="1">
    <p:pos x="2602" y="586"/>
    <p:text>Overkill with 360°, 180° is enough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1" dt="2017-11-24T10:39:43.027" idx="1">
    <p:pos x="2090" y="58"/>
    <p:text>Put all the pixels back into the image for all angles, subtract the sum of the projection!, left with 3A, divide by number of projections -1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2" dt="2017-11-24T10:41:55.287" idx="1">
    <p:pos x="2050" y="162"/>
    <p:text>One of the most important projections!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3" dt="2017-11-24T10:42:23.816" idx="1">
    <p:pos x="10" y="10"/>
    <p:text>One slice in the image, you don't have anything at the original but more distribution in the unfiltered back projection (1/r function!)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4" dt="2017-11-24T10:43:17.196" idx="1">
    <p:pos x="554" y="3706"/>
    <p:text>Reconstructed image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5" dt="2017-11-24T10:44:44.483" idx="1">
    <p:pos x="5074" y="850"/>
    <p:text>K-space, middle low frequencies, high frequencies at outside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6" dt="2017-11-24T10:48:12.895" idx="1">
    <p:pos x="4858" y="2002"/>
    <p:text>Difficult to go from polar to cartesian coordinates! Slow and hard to do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7" dt="2017-11-24T10:49:06.435" idx="1">
    <p:pos x="4874" y="1514"/>
    <p:text>Filtering sinogram in Fourier domain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8" dt="2017-11-24T10:50:03.455" idx="1">
    <p:pos x="4978" y="954"/>
    <p:text>Got rid of filter</p:text>
    <p:extLst>
      <p:ext uri="{C676402C-5697-4E1C-873F-D02D1690AC5C}">
        <p15:threadingInfo xmlns:p15="http://schemas.microsoft.com/office/powerpoint/2012/main" timeZoneBias="-60"/>
      </p:ext>
    </p:extLst>
  </p:cm>
  <p:cm authorId="19" dt="2017-11-24T10:50:24.824" idx="1">
    <p:pos x="3082" y="754"/>
    <p:text>Always want to get low frequencies out!!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0" dt="2017-11-24T10:50:49.924" idx="1">
    <p:pos x="10" y="10"/>
    <p:text>Other frequencies need to be block out because of noise etc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1" dt="2017-11-24T10:51:42.183" idx="1">
    <p:pos x="10" y="10"/>
    <p:text>Number of projections = how many angles do I have in my sinogram!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2" dt="2017-11-24T10:52:31.266" idx="1">
    <p:pos x="2794" y="138"/>
    <p:text>No sense, you don't know where the point is... start see where the point source was, the more projections the better the image</p:text>
    <p:extLst>
      <p:ext uri="{C676402C-5697-4E1C-873F-D02D1690AC5C}">
        <p15:threadingInfo xmlns:p15="http://schemas.microsoft.com/office/powerpoint/2012/main" timeZoneBias="-60"/>
      </p:ext>
    </p:extLst>
  </p:cm>
  <p:cm authorId="23" dt="2017-11-24T10:54:03.287" idx="1">
    <p:pos x="226" y="1090"/>
    <p:text>Perfect pixel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4" dt="2017-11-24T10:54:55.305" idx="1">
    <p:pos x="10" y="10"/>
    <p:text>More and more counts, the image will get better, you won't get an image without noise but it will get better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5" dt="2017-11-24T10:57:58.489" idx="1">
    <p:pos x="4746" y="1098"/>
    <p:text>How many pixels does your detector have? If you use less pixels, gets blurry! Enough smapling</p:text>
    <p:extLst>
      <p:ext uri="{C676402C-5697-4E1C-873F-D02D1690AC5C}">
        <p15:threadingInfo xmlns:p15="http://schemas.microsoft.com/office/powerpoint/2012/main" timeZoneBias="-60"/>
      </p:ext>
    </p:extLst>
  </p:cm>
  <p:cm authorId="26" dt="2017-11-24T10:58:44.514" idx="1">
    <p:pos x="4178" y="2546"/>
    <p:text>The more angles the better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7" dt="2017-11-24T11:00:07.374" idx="1">
    <p:pos x="5322" y="514"/>
    <p:text>Object partly out of field of view, some angles cover the whole object, some not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8" dt="2017-11-24T11:01:20.508" idx="1">
    <p:pos x="10" y="10"/>
    <p:text>Repair sinogram or use other reconstruction method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9" dt="2017-11-24T11:01:32.952" idx="1">
    <p:pos x="2882" y="138"/>
    <p:text>Always used in PET &amp; SPECT, takes more time</p:text>
    <p:extLst>
      <p:ext uri="{C676402C-5697-4E1C-873F-D02D1690AC5C}">
        <p15:threadingInfo xmlns:p15="http://schemas.microsoft.com/office/powerpoint/2012/main" timeZoneBias="-60"/>
      </p:ext>
    </p:extLst>
  </p:cm>
  <p:cm authorId="30" dt="2017-11-24T11:02:28.146" idx="1">
    <p:pos x="2914" y="3066"/>
    <p:text>Repeat loop over and over again!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1" dt="2017-11-24T11:06:36.944" idx="1">
    <p:pos x="10" y="10"/>
    <p:text>The more iteration the better the image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2" dt="2017-11-24T11:08:27.450" idx="1">
    <p:pos x="3090" y="66"/>
    <p:text>MLEM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3" dt="2017-11-24T11:08:49.241" idx="1">
    <p:pos x="5202" y="1730"/>
    <p:text>Somewhere in the range is the optimal image because at the end you only end up with noise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4" dt="2017-11-24T11:09:52.921" idx="1">
    <p:pos x="5082" y="1514"/>
    <p:text>Takes only some of the angles and not all angles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5" dt="2017-11-24T11:10:31.901" idx="1">
    <p:pos x="10" y="10"/>
    <p:text>MLEM only 1 subset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6" dt="2017-11-24T11:13:14.068" idx="1">
    <p:pos x="2994" y="106"/>
    <p:text>CT! There are not straight lines, cone beam</p:text>
    <p:extLst>
      <p:ext uri="{C676402C-5697-4E1C-873F-D02D1690AC5C}">
        <p15:threadingInfo xmlns:p15="http://schemas.microsoft.com/office/powerpoint/2012/main" timeZoneBias="-60"/>
      </p:ext>
    </p:extLst>
  </p:cm>
  <p:cm authorId="37" dt="2017-11-24T11:14:00.265" idx="1">
    <p:pos x="2962" y="490"/>
    <p:text>Patient</p:text>
    <p:extLst>
      <p:ext uri="{C676402C-5697-4E1C-873F-D02D1690AC5C}">
        <p15:threadingInfo xmlns:p15="http://schemas.microsoft.com/office/powerpoint/2012/main" timeZoneBias="-60"/>
      </p:ext>
    </p:extLst>
  </p:cm>
  <p:cm authorId="38" dt="2017-11-24T11:14:10.879" idx="1">
    <p:pos x="4698" y="506"/>
    <p:text>Detector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9" dt="2017-11-24T11:14:53.612" idx="1">
    <p:pos x="1298" y="122"/>
    <p:text>Only talked about one ring but there are more rings (3D)</p:text>
    <p:extLst>
      <p:ext uri="{C676402C-5697-4E1C-873F-D02D1690AC5C}">
        <p15:threadingInfo xmlns:p15="http://schemas.microsoft.com/office/powerpoint/2012/main" timeZoneBias="-60"/>
      </p:ext>
    </p:extLst>
  </p:cm>
  <p:cm authorId="40" dt="2017-11-24T11:15:19.630" idx="1">
    <p:pos x="114" y="674"/>
    <p:text>Früher: Metal plates between rings</p:text>
    <p:extLst>
      <p:ext uri="{C676402C-5697-4E1C-873F-D02D1690AC5C}">
        <p15:threadingInfo xmlns:p15="http://schemas.microsoft.com/office/powerpoint/2012/main" timeZoneBias="-60"/>
      </p:ext>
    </p:extLst>
  </p:cm>
  <p:cm authorId="41" dt="2017-11-24T11:15:54.073" idx="1">
    <p:pos x="2794" y="1290"/>
    <p:text>You model Lila line!</p:text>
    <p:extLst>
      <p:ext uri="{C676402C-5697-4E1C-873F-D02D1690AC5C}">
        <p15:threadingInfo xmlns:p15="http://schemas.microsoft.com/office/powerpoint/2012/main" timeZoneBias="-60"/>
      </p:ext>
    </p:extLst>
  </p:cm>
  <p:cm authorId="42" dt="2017-11-24T11:16:27.369" idx="1">
    <p:pos x="4370" y="3194"/>
    <p:text>Takes more time! Difficult, You have to model it, but better images in the end!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3" dt="2017-11-24T11:17:11.687" idx="1">
    <p:pos x="1530" y="194"/>
    <p:text>How to make sinogram in Matlab etc.</p:text>
    <p:extLst>
      <p:ext uri="{C676402C-5697-4E1C-873F-D02D1690AC5C}">
        <p15:threadingInfo xmlns:p15="http://schemas.microsoft.com/office/powerpoint/2012/main" timeZoneBias="-6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Mastertextformat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D7CE2CE-E409-4383-9048-02C70A49554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449880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CE2CE-E409-4383-9048-02C70A495540}" type="slidenum">
              <a:rPr lang="de-DE" smtClean="0"/>
              <a:pPr>
                <a:defRPr/>
              </a:pPr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318446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CE2CE-E409-4383-9048-02C70A495540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99772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CE2CE-E409-4383-9048-02C70A495540}" type="slidenum">
              <a:rPr lang="de-DE" smtClean="0"/>
              <a:pPr>
                <a:defRPr/>
              </a:pPr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061911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central slice theorem is</a:t>
            </a:r>
            <a:r>
              <a:rPr lang="en-US" baseline="0" dirty="0" smtClean="0"/>
              <a:t> an important concept in image reconstruction. </a:t>
            </a:r>
          </a:p>
          <a:p>
            <a:r>
              <a:rPr lang="en-US" baseline="0" dirty="0" smtClean="0"/>
              <a:t>Projection p(r,</a:t>
            </a:r>
            <a:r>
              <a:rPr lang="el-GR" baseline="0" dirty="0" smtClean="0"/>
              <a:t>ϕ</a:t>
            </a:r>
            <a:r>
              <a:rPr lang="en-US" baseline="0" dirty="0" smtClean="0"/>
              <a:t>) is a one-dimensional projection of the 2D image f(</a:t>
            </a:r>
            <a:r>
              <a:rPr lang="en-US" baseline="0" dirty="0" err="1" smtClean="0"/>
              <a:t>x,y</a:t>
            </a:r>
            <a:r>
              <a:rPr lang="en-US" baseline="0" dirty="0" smtClean="0"/>
              <a:t>) at projection angle </a:t>
            </a:r>
            <a:r>
              <a:rPr lang="el-GR" baseline="0" dirty="0" smtClean="0"/>
              <a:t>ϕ</a:t>
            </a:r>
            <a:r>
              <a:rPr lang="en-US" baseline="0" dirty="0" smtClean="0"/>
              <a:t>.</a:t>
            </a:r>
          </a:p>
          <a:p>
            <a:r>
              <a:rPr lang="en-US" baseline="0" dirty="0" smtClean="0"/>
              <a:t>Fourier spectrum F(</a:t>
            </a:r>
            <a:r>
              <a:rPr lang="en-US" baseline="0" dirty="0" err="1" smtClean="0"/>
              <a:t>kx,ky</a:t>
            </a:r>
            <a:r>
              <a:rPr lang="en-US" baseline="0" dirty="0" smtClean="0"/>
              <a:t>) is the Fourier transform of image f(</a:t>
            </a:r>
            <a:r>
              <a:rPr lang="en-US" baseline="0" dirty="0" err="1" smtClean="0"/>
              <a:t>x,y</a:t>
            </a:r>
            <a:r>
              <a:rPr lang="en-US" baseline="0" dirty="0" smtClean="0"/>
              <a:t>).</a:t>
            </a:r>
          </a:p>
          <a:p>
            <a:r>
              <a:rPr lang="en-US" baseline="0" dirty="0" smtClean="0"/>
              <a:t>The theorem states that the 1D Fourier transform of p [called P(</a:t>
            </a:r>
            <a:r>
              <a:rPr lang="en-US" baseline="0" dirty="0" err="1" smtClean="0"/>
              <a:t>kr</a:t>
            </a:r>
            <a:r>
              <a:rPr lang="en-US" baseline="0" dirty="0" smtClean="0"/>
              <a:t>,</a:t>
            </a:r>
            <a:r>
              <a:rPr lang="el-GR" baseline="0" dirty="0" smtClean="0"/>
              <a:t>ϕ</a:t>
            </a:r>
            <a:r>
              <a:rPr lang="en-US" baseline="0" dirty="0" smtClean="0"/>
              <a:t>)], is equal to a line through F at the same angle </a:t>
            </a:r>
            <a:r>
              <a:rPr lang="el-GR" baseline="0" dirty="0" smtClean="0"/>
              <a:t>ϕ</a:t>
            </a:r>
            <a:r>
              <a:rPr lang="en-US" baseline="0" dirty="0" smtClean="0"/>
              <a:t>.</a:t>
            </a:r>
          </a:p>
          <a:p>
            <a:endParaRPr lang="en-US" baseline="0" dirty="0" smtClean="0"/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CE2CE-E409-4383-9048-02C70A495540}" type="slidenum">
              <a:rPr lang="de-DE" smtClean="0"/>
              <a:pPr>
                <a:defRPr/>
              </a:pPr>
              <a:t>17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79176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CE2CE-E409-4383-9048-02C70A495540}" type="slidenum">
              <a:rPr lang="de-DE" smtClean="0"/>
              <a:pPr>
                <a:defRPr/>
              </a:pPr>
              <a:t>44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07453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xEKUT_WortBildMarke_W_RGB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311150"/>
            <a:ext cx="2100263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9"/>
          <p:cNvSpPr>
            <a:spLocks noChangeShapeType="1"/>
          </p:cNvSpPr>
          <p:nvPr userDrawn="1"/>
        </p:nvSpPr>
        <p:spPr bwMode="auto">
          <a:xfrm>
            <a:off x="457200" y="1066800"/>
            <a:ext cx="8229600" cy="0"/>
          </a:xfrm>
          <a:prstGeom prst="line">
            <a:avLst/>
          </a:prstGeom>
          <a:noFill/>
          <a:ln w="12700">
            <a:solidFill>
              <a:srgbClr val="21549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Line 19"/>
          <p:cNvSpPr>
            <a:spLocks noChangeShapeType="1"/>
          </p:cNvSpPr>
          <p:nvPr userDrawn="1"/>
        </p:nvSpPr>
        <p:spPr bwMode="auto">
          <a:xfrm>
            <a:off x="457200" y="6324600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Line 19"/>
          <p:cNvSpPr>
            <a:spLocks noChangeShapeType="1"/>
          </p:cNvSpPr>
          <p:nvPr userDrawn="1"/>
        </p:nvSpPr>
        <p:spPr bwMode="auto">
          <a:xfrm>
            <a:off x="457200" y="6324600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9" name="Picture 34" descr="WSIC_Logo_gr2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5613" y="6411913"/>
            <a:ext cx="126365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5" descr="logo_UKT_RGB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2588" y="260350"/>
            <a:ext cx="181768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11" name="Rectangle 1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457200" y="3934217"/>
            <a:ext cx="8229600" cy="430887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de-DE" noProof="0" dirty="0" smtClean="0"/>
              <a:t>Title</a:t>
            </a:r>
          </a:p>
        </p:txBody>
      </p:sp>
      <p:sp>
        <p:nvSpPr>
          <p:cNvPr id="4113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57200" y="4796259"/>
            <a:ext cx="8229600" cy="28892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0" indent="0" algn="ctr">
              <a:buFontTx/>
              <a:buNone/>
              <a:defRPr sz="1900"/>
            </a:lvl1pPr>
          </a:lstStyle>
          <a:p>
            <a:pPr lvl="0"/>
            <a:r>
              <a:rPr lang="de-DE" noProof="0" dirty="0" smtClean="0"/>
              <a:t>Formatvorlage des Untertitelmasters durch Klicken bearbeiten</a:t>
            </a:r>
          </a:p>
        </p:txBody>
      </p:sp>
      <p:sp>
        <p:nvSpPr>
          <p:cNvPr id="11" name="Rectangle 27"/>
          <p:cNvSpPr>
            <a:spLocks noGrp="1" noChangeArrowheads="1"/>
          </p:cNvSpPr>
          <p:nvPr>
            <p:ph type="ftr" sz="quarter" idx="10"/>
          </p:nvPr>
        </p:nvSpPr>
        <p:spPr>
          <a:xfrm>
            <a:off x="4413250" y="6489700"/>
            <a:ext cx="4343400" cy="228600"/>
          </a:xfrm>
        </p:spPr>
        <p:txBody>
          <a:bodyPr/>
          <a:lstStyle>
            <a:lvl1pPr algn="r">
              <a:defRPr sz="1000"/>
            </a:lvl1pPr>
          </a:lstStyle>
          <a:p>
            <a:pPr>
              <a:defRPr/>
            </a:pPr>
            <a:r>
              <a:rPr lang="de-DE"/>
              <a:t>Department of Preclinical Imaging and Radiopharmacy</a:t>
            </a:r>
          </a:p>
          <a:p>
            <a:pPr>
              <a:defRPr/>
            </a:pP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76678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</p:spTree>
    <p:extLst>
      <p:ext uri="{BB962C8B-B14F-4D97-AF65-F5344CB8AC3E}">
        <p14:creationId xmlns:p14="http://schemas.microsoft.com/office/powerpoint/2010/main" val="11537811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</p:spTree>
    <p:extLst>
      <p:ext uri="{BB962C8B-B14F-4D97-AF65-F5344CB8AC3E}">
        <p14:creationId xmlns:p14="http://schemas.microsoft.com/office/powerpoint/2010/main" val="1533652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908050"/>
            <a:ext cx="3997325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06925" y="908050"/>
            <a:ext cx="3997325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</p:spTree>
    <p:extLst>
      <p:ext uri="{BB962C8B-B14F-4D97-AF65-F5344CB8AC3E}">
        <p14:creationId xmlns:p14="http://schemas.microsoft.com/office/powerpoint/2010/main" val="38519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9" name="Fußzeilenplatzhalter 3"/>
          <p:cNvSpPr>
            <a:spLocks noGrp="1"/>
          </p:cNvSpPr>
          <p:nvPr>
            <p:ph type="ftr" sz="quarter" idx="10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</p:spTree>
    <p:extLst>
      <p:ext uri="{BB962C8B-B14F-4D97-AF65-F5344CB8AC3E}">
        <p14:creationId xmlns:p14="http://schemas.microsoft.com/office/powerpoint/2010/main" val="1517587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</p:spTree>
    <p:extLst>
      <p:ext uri="{BB962C8B-B14F-4D97-AF65-F5344CB8AC3E}">
        <p14:creationId xmlns:p14="http://schemas.microsoft.com/office/powerpoint/2010/main" val="4191170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</p:spTree>
    <p:extLst>
      <p:ext uri="{BB962C8B-B14F-4D97-AF65-F5344CB8AC3E}">
        <p14:creationId xmlns:p14="http://schemas.microsoft.com/office/powerpoint/2010/main" val="1831779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</p:spTree>
    <p:extLst>
      <p:ext uri="{BB962C8B-B14F-4D97-AF65-F5344CB8AC3E}">
        <p14:creationId xmlns:p14="http://schemas.microsoft.com/office/powerpoint/2010/main" val="4127243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en-US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</p:spTree>
    <p:extLst>
      <p:ext uri="{BB962C8B-B14F-4D97-AF65-F5344CB8AC3E}">
        <p14:creationId xmlns:p14="http://schemas.microsoft.com/office/powerpoint/2010/main" val="94450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</p:spTree>
    <p:extLst>
      <p:ext uri="{BB962C8B-B14F-4D97-AF65-F5344CB8AC3E}">
        <p14:creationId xmlns:p14="http://schemas.microsoft.com/office/powerpoint/2010/main" val="4239284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57975" y="174625"/>
            <a:ext cx="2065338" cy="59182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74625"/>
            <a:ext cx="6048375" cy="59182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</p:spTree>
    <p:extLst>
      <p:ext uri="{BB962C8B-B14F-4D97-AF65-F5344CB8AC3E}">
        <p14:creationId xmlns:p14="http://schemas.microsoft.com/office/powerpoint/2010/main" val="1972018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11122923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Screen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19" name="Bildplatzhalter 18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7" name="Titel 1"/>
          <p:cNvSpPr txBox="1">
            <a:spLocks/>
          </p:cNvSpPr>
          <p:nvPr userDrawn="1"/>
        </p:nvSpPr>
        <p:spPr bwMode="auto">
          <a:xfrm>
            <a:off x="468000" y="176400"/>
            <a:ext cx="82550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de-DE" kern="0" dirty="0" smtClean="0"/>
              <a:t>Titelmasterformat durch Klicken bearbeiten</a:t>
            </a:r>
            <a:endParaRPr lang="en-US" kern="0" dirty="0"/>
          </a:p>
        </p:txBody>
      </p:sp>
      <p:grpSp>
        <p:nvGrpSpPr>
          <p:cNvPr id="20" name="Gruppieren 19"/>
          <p:cNvGrpSpPr/>
          <p:nvPr userDrawn="1"/>
        </p:nvGrpSpPr>
        <p:grpSpPr>
          <a:xfrm>
            <a:off x="457200" y="145661"/>
            <a:ext cx="8229600" cy="6650427"/>
            <a:chOff x="457200" y="145661"/>
            <a:chExt cx="8229600" cy="6650427"/>
          </a:xfrm>
        </p:grpSpPr>
        <p:sp>
          <p:nvSpPr>
            <p:cNvPr id="14" name="Line 15"/>
            <p:cNvSpPr>
              <a:spLocks noChangeShapeType="1"/>
            </p:cNvSpPr>
            <p:nvPr userDrawn="1"/>
          </p:nvSpPr>
          <p:spPr bwMode="auto">
            <a:xfrm>
              <a:off x="457200" y="692150"/>
              <a:ext cx="8229600" cy="0"/>
            </a:xfrm>
            <a:prstGeom prst="line">
              <a:avLst/>
            </a:prstGeom>
            <a:noFill/>
            <a:ln w="12700">
              <a:solidFill>
                <a:srgbClr val="21549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Line 23"/>
            <p:cNvSpPr>
              <a:spLocks noChangeShapeType="1"/>
            </p:cNvSpPr>
            <p:nvPr userDrawn="1"/>
          </p:nvSpPr>
          <p:spPr bwMode="auto">
            <a:xfrm>
              <a:off x="457200" y="6289675"/>
              <a:ext cx="8229600" cy="0"/>
            </a:xfrm>
            <a:prstGeom prst="line">
              <a:avLst/>
            </a:prstGeom>
            <a:noFill/>
            <a:ln w="12700">
              <a:solidFill>
                <a:srgbClr val="B5152B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ußzeilenplatzhalter 3"/>
            <p:cNvSpPr txBox="1">
              <a:spLocks/>
            </p:cNvSpPr>
            <p:nvPr userDrawn="1"/>
          </p:nvSpPr>
          <p:spPr bwMode="auto">
            <a:xfrm>
              <a:off x="3707904" y="6453336"/>
              <a:ext cx="3760624" cy="257447"/>
            </a:xfrm>
            <a:prstGeom prst="rect">
              <a:avLst/>
            </a:prstGeom>
            <a:ln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11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pPr algn="r">
                <a:defRPr/>
              </a:pPr>
              <a:r>
                <a:rPr lang="de-DE" dirty="0" smtClean="0"/>
                <a:t>Department </a:t>
              </a:r>
              <a:r>
                <a:rPr lang="de-DE" dirty="0" err="1" smtClean="0"/>
                <a:t>of</a:t>
              </a:r>
              <a:r>
                <a:rPr lang="de-DE" dirty="0" smtClean="0"/>
                <a:t> </a:t>
              </a:r>
              <a:r>
                <a:rPr lang="de-DE" dirty="0" err="1" smtClean="0"/>
                <a:t>Preclinical</a:t>
              </a:r>
              <a:r>
                <a:rPr lang="de-DE" dirty="0" smtClean="0"/>
                <a:t> Imaging </a:t>
              </a:r>
              <a:r>
                <a:rPr lang="de-DE" dirty="0" err="1" smtClean="0"/>
                <a:t>and</a:t>
              </a:r>
              <a:r>
                <a:rPr lang="de-DE" dirty="0" smtClean="0"/>
                <a:t> Radiopharmacy</a:t>
              </a:r>
            </a:p>
          </p:txBody>
        </p:sp>
        <p:pic>
          <p:nvPicPr>
            <p:cNvPr id="10" name="Picture 40" descr="logo_UKT_RGB"/>
            <p:cNvPicPr>
              <a:picLocks noChangeAspect="1" noChangeArrowheads="1"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96175" y="6381750"/>
              <a:ext cx="1173163" cy="414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39"/>
            <p:cNvPicPr>
              <a:picLocks noChangeAspect="1" noChangeArrowheads="1"/>
            </p:cNvPicPr>
            <p:nvPr userDrawn="1"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458107" y="6411913"/>
              <a:ext cx="1258661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16"/>
            <p:cNvPicPr>
              <a:picLocks noChangeAspect="1" noChangeArrowheads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6924675" y="145661"/>
              <a:ext cx="1752600" cy="4500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268844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5" Type="http://schemas.openxmlformats.org/officeDocument/2006/relationships/image" Target="../media/image1.png"/><Relationship Id="rId16" Type="http://schemas.openxmlformats.org/officeDocument/2006/relationships/image" Target="../media/image2.png"/><Relationship Id="rId17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0" descr="logo_UKT_RGB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96175" y="6381750"/>
            <a:ext cx="1173163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Line 15"/>
          <p:cNvSpPr>
            <a:spLocks noChangeShapeType="1"/>
          </p:cNvSpPr>
          <p:nvPr/>
        </p:nvSpPr>
        <p:spPr bwMode="auto">
          <a:xfrm>
            <a:off x="457200" y="692150"/>
            <a:ext cx="8229600" cy="0"/>
          </a:xfrm>
          <a:prstGeom prst="line">
            <a:avLst/>
          </a:prstGeom>
          <a:noFill/>
          <a:ln w="12700">
            <a:solidFill>
              <a:srgbClr val="21549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028" name="Picture 16"/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924675" y="145661"/>
            <a:ext cx="1752600" cy="450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Line 23"/>
          <p:cNvSpPr>
            <a:spLocks noChangeShapeType="1"/>
          </p:cNvSpPr>
          <p:nvPr/>
        </p:nvSpPr>
        <p:spPr bwMode="auto">
          <a:xfrm>
            <a:off x="457200" y="6289675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0" name="Rectangle 17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174625"/>
            <a:ext cx="82550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dirty="0" smtClean="0"/>
              <a:t>Mastertitelformat bearbeiten</a:t>
            </a:r>
          </a:p>
        </p:txBody>
      </p:sp>
      <p:sp>
        <p:nvSpPr>
          <p:cNvPr id="1031" name="Rectangle 1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08050"/>
            <a:ext cx="8147050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</a:p>
        </p:txBody>
      </p:sp>
      <p:sp>
        <p:nvSpPr>
          <p:cNvPr id="11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  <p:pic>
        <p:nvPicPr>
          <p:cNvPr id="1034" name="Picture 39"/>
          <p:cNvPicPr>
            <a:picLocks noChangeAspect="1"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58107" y="6411913"/>
            <a:ext cx="1258661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6" r:id="rId12"/>
    <p:sldLayoutId id="2147483697" r:id="rId13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21549E"/>
        </a:buClr>
        <a:buChar char="•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21549E"/>
        </a:buClr>
        <a:buChar char="–"/>
        <a:defRPr sz="26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21549E"/>
        </a:buClr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21549E"/>
        </a:buClr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jonathan.disselhorst.eu/imageanalysis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4" Type="http://schemas.openxmlformats.org/officeDocument/2006/relationships/comments" Target="../comments/comment1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comments" Target="../comments/comment2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comments" Target="../comments/comment3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image" Target="../media/image19.png"/><Relationship Id="rId6" Type="http://schemas.openxmlformats.org/officeDocument/2006/relationships/image" Target="../media/image20.png"/><Relationship Id="rId7" Type="http://schemas.openxmlformats.org/officeDocument/2006/relationships/comments" Target="../comments/comment4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5" Type="http://schemas.openxmlformats.org/officeDocument/2006/relationships/comments" Target="../comments/comment5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Relationship Id="rId3" Type="http://schemas.openxmlformats.org/officeDocument/2006/relationships/comments" Target="../comments/commen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comments" Target="../comments/comment7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4" Type="http://schemas.openxmlformats.org/officeDocument/2006/relationships/comments" Target="../comments/comment8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4" Type="http://schemas.openxmlformats.org/officeDocument/2006/relationships/comments" Target="../comments/comment9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4" Type="http://schemas.openxmlformats.org/officeDocument/2006/relationships/image" Target="../media/image29.png"/><Relationship Id="rId5" Type="http://schemas.openxmlformats.org/officeDocument/2006/relationships/image" Target="../media/image30.png"/><Relationship Id="rId6" Type="http://schemas.openxmlformats.org/officeDocument/2006/relationships/comments" Target="../comments/comment10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4" Type="http://schemas.openxmlformats.org/officeDocument/2006/relationships/image" Target="../media/image32.png"/><Relationship Id="rId5" Type="http://schemas.openxmlformats.org/officeDocument/2006/relationships/image" Target="../media/image33.png"/><Relationship Id="rId6" Type="http://schemas.openxmlformats.org/officeDocument/2006/relationships/image" Target="../media/image34.png"/><Relationship Id="rId7" Type="http://schemas.openxmlformats.org/officeDocument/2006/relationships/comments" Target="../comments/comment1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omments" Target="../comments/commen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3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comments" Target="../comments/comment13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png"/><Relationship Id="rId3" Type="http://schemas.openxmlformats.org/officeDocument/2006/relationships/comments" Target="../comments/commen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png"/><Relationship Id="rId3" Type="http://schemas.openxmlformats.org/officeDocument/2006/relationships/comments" Target="../comments/comment15.xml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image" Target="../media/image45.png"/><Relationship Id="rId20" Type="http://schemas.openxmlformats.org/officeDocument/2006/relationships/image" Target="../media/image56.png"/><Relationship Id="rId21" Type="http://schemas.openxmlformats.org/officeDocument/2006/relationships/image" Target="../media/image57.png"/><Relationship Id="rId22" Type="http://schemas.openxmlformats.org/officeDocument/2006/relationships/image" Target="../media/image58.png"/><Relationship Id="rId23" Type="http://schemas.openxmlformats.org/officeDocument/2006/relationships/image" Target="../media/image59.png"/><Relationship Id="rId24" Type="http://schemas.openxmlformats.org/officeDocument/2006/relationships/image" Target="../media/image60.png"/><Relationship Id="rId25" Type="http://schemas.openxmlformats.org/officeDocument/2006/relationships/image" Target="../media/image61.png"/><Relationship Id="rId26" Type="http://schemas.openxmlformats.org/officeDocument/2006/relationships/comments" Target="../comments/comment16.xml"/><Relationship Id="rId10" Type="http://schemas.openxmlformats.org/officeDocument/2006/relationships/image" Target="../media/image46.png"/><Relationship Id="rId11" Type="http://schemas.openxmlformats.org/officeDocument/2006/relationships/image" Target="../media/image47.png"/><Relationship Id="rId12" Type="http://schemas.openxmlformats.org/officeDocument/2006/relationships/image" Target="../media/image48.png"/><Relationship Id="rId13" Type="http://schemas.openxmlformats.org/officeDocument/2006/relationships/image" Target="../media/image49.png"/><Relationship Id="rId14" Type="http://schemas.openxmlformats.org/officeDocument/2006/relationships/image" Target="../media/image50.png"/><Relationship Id="rId15" Type="http://schemas.openxmlformats.org/officeDocument/2006/relationships/image" Target="../media/image51.png"/><Relationship Id="rId16" Type="http://schemas.openxmlformats.org/officeDocument/2006/relationships/image" Target="../media/image52.png"/><Relationship Id="rId17" Type="http://schemas.openxmlformats.org/officeDocument/2006/relationships/image" Target="../media/image53.png"/><Relationship Id="rId18" Type="http://schemas.openxmlformats.org/officeDocument/2006/relationships/image" Target="../media/image54.png"/><Relationship Id="rId19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png"/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5" Type="http://schemas.openxmlformats.org/officeDocument/2006/relationships/image" Target="../media/image41.png"/><Relationship Id="rId6" Type="http://schemas.openxmlformats.org/officeDocument/2006/relationships/image" Target="../media/image42.png"/><Relationship Id="rId7" Type="http://schemas.openxmlformats.org/officeDocument/2006/relationships/image" Target="../media/image43.png"/><Relationship Id="rId8" Type="http://schemas.openxmlformats.org/officeDocument/2006/relationships/image" Target="../media/image4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0.png"/><Relationship Id="rId4" Type="http://schemas.openxmlformats.org/officeDocument/2006/relationships/comments" Target="../comments/comment17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4" Type="http://schemas.openxmlformats.org/officeDocument/2006/relationships/image" Target="../media/image65.png"/><Relationship Id="rId5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4" Type="http://schemas.openxmlformats.org/officeDocument/2006/relationships/image" Target="../media/image69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7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0.emf"/><Relationship Id="rId3" Type="http://schemas.openxmlformats.org/officeDocument/2006/relationships/comments" Target="../comments/comment1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1.e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2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3.png"/><Relationship Id="rId3" Type="http://schemas.openxmlformats.org/officeDocument/2006/relationships/comments" Target="../comments/comment1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4.png"/><Relationship Id="rId3" Type="http://schemas.openxmlformats.org/officeDocument/2006/relationships/comments" Target="../comments/comment2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4" Type="http://schemas.openxmlformats.org/officeDocument/2006/relationships/image" Target="../media/image77.png"/><Relationship Id="rId5" Type="http://schemas.openxmlformats.org/officeDocument/2006/relationships/image" Target="../media/image78.png"/><Relationship Id="rId6" Type="http://schemas.openxmlformats.org/officeDocument/2006/relationships/image" Target="../media/image79.png"/><Relationship Id="rId7" Type="http://schemas.openxmlformats.org/officeDocument/2006/relationships/comments" Target="../comments/comment21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5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5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5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0.png"/><Relationship Id="rId3" Type="http://schemas.openxmlformats.org/officeDocument/2006/relationships/comments" Target="../comments/comment2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4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1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omments" Target="../comments/comment2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4.emf"/><Relationship Id="rId3" Type="http://schemas.openxmlformats.org/officeDocument/2006/relationships/comments" Target="../comments/comment2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omments" Target="../comments/comment2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4" Type="http://schemas.openxmlformats.org/officeDocument/2006/relationships/image" Target="../media/image87.png"/><Relationship Id="rId5" Type="http://schemas.openxmlformats.org/officeDocument/2006/relationships/comments" Target="../comments/comment26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5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8.png"/><Relationship Id="rId3" Type="http://schemas.openxmlformats.org/officeDocument/2006/relationships/image" Target="../media/image8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4" Type="http://schemas.openxmlformats.org/officeDocument/2006/relationships/image" Target="../media/image92.png"/><Relationship Id="rId5" Type="http://schemas.openxmlformats.org/officeDocument/2006/relationships/image" Target="../media/image93.png"/><Relationship Id="rId6" Type="http://schemas.openxmlformats.org/officeDocument/2006/relationships/comments" Target="../comments/comment27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4" Type="http://schemas.openxmlformats.org/officeDocument/2006/relationships/comments" Target="../comments/comment28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comments" Target="../comments/comment29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jonathan.disselhorst.eu/imageanalysis" TargetMode="Externa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5.png"/><Relationship Id="rId3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 sz="quarter"/>
          </p:nvPr>
        </p:nvSpPr>
        <p:spPr>
          <a:xfrm>
            <a:off x="457200" y="4725144"/>
            <a:ext cx="8229600" cy="430887"/>
          </a:xfrm>
        </p:spPr>
        <p:txBody>
          <a:bodyPr/>
          <a:lstStyle/>
          <a:p>
            <a:r>
              <a:rPr lang="de-DE" dirty="0" smtClean="0"/>
              <a:t>Image </a:t>
            </a:r>
            <a:r>
              <a:rPr lang="de-DE" dirty="0" err="1" smtClean="0"/>
              <a:t>Reconstruction</a:t>
            </a:r>
            <a:endParaRPr lang="de-DE" dirty="0" smtClean="0"/>
          </a:p>
        </p:txBody>
      </p:sp>
      <p:sp>
        <p:nvSpPr>
          <p:cNvPr id="3075" name="Subtitle 2"/>
          <p:cNvSpPr>
            <a:spLocks noGrp="1"/>
          </p:cNvSpPr>
          <p:nvPr>
            <p:ph type="subTitle" sz="quarter" idx="1"/>
          </p:nvPr>
        </p:nvSpPr>
        <p:spPr>
          <a:xfrm>
            <a:off x="434162" y="5307479"/>
            <a:ext cx="8229600" cy="643253"/>
          </a:xfrm>
        </p:spPr>
        <p:txBody>
          <a:bodyPr/>
          <a:lstStyle/>
          <a:p>
            <a:r>
              <a:rPr lang="en-US" dirty="0" smtClean="0"/>
              <a:t>Jonathan Disselhorst, PhD</a:t>
            </a:r>
          </a:p>
          <a:p>
            <a:r>
              <a:rPr lang="en-US" dirty="0" smtClean="0"/>
              <a:t>Jonathan.Disselhorst@med.uni-tuebingen.de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843808" y="6453336"/>
            <a:ext cx="5912842" cy="264964"/>
          </a:xfrm>
        </p:spPr>
        <p:txBody>
          <a:bodyPr/>
          <a:lstStyle/>
          <a:p>
            <a:pPr>
              <a:defRPr/>
            </a:pPr>
            <a:r>
              <a:rPr lang="de-DE" dirty="0"/>
              <a:t>Department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</a:t>
            </a:r>
            <a:r>
              <a:rPr lang="de-DE" dirty="0"/>
              <a:t>Imaging and Radiopharmacy</a:t>
            </a:r>
          </a:p>
          <a:p>
            <a:pPr>
              <a:defRPr/>
            </a:pP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Downloads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96" y="908050"/>
            <a:ext cx="9001000" cy="5184775"/>
          </a:xfrm>
        </p:spPr>
        <p:txBody>
          <a:bodyPr/>
          <a:lstStyle/>
          <a:p>
            <a:pPr marL="0" indent="0" algn="ctr">
              <a:buNone/>
            </a:pPr>
            <a:r>
              <a:rPr lang="en-US" sz="3200" dirty="0" smtClean="0">
                <a:hlinkClick r:id="rId2"/>
              </a:rPr>
              <a:t>http://jonathan.disselhorst.eu/imageanalysis</a:t>
            </a:r>
            <a:endParaRPr lang="en-US" sz="3200" dirty="0" smtClean="0"/>
          </a:p>
          <a:p>
            <a:pPr marL="0" indent="0" algn="ctr">
              <a:buNone/>
            </a:pPr>
            <a:endParaRPr lang="en-US" sz="3200" dirty="0"/>
          </a:p>
          <a:p>
            <a:pPr algn="ctr"/>
            <a:endParaRPr lang="en-US" sz="3600" dirty="0"/>
          </a:p>
          <a:p>
            <a:pPr algn="ctr"/>
            <a:endParaRPr lang="en-US" sz="3600" dirty="0" smtClean="0"/>
          </a:p>
          <a:p>
            <a:pPr algn="ctr"/>
            <a:endParaRPr lang="en-US" sz="3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5" name="Rectangle 4"/>
          <p:cNvSpPr/>
          <p:nvPr/>
        </p:nvSpPr>
        <p:spPr>
          <a:xfrm>
            <a:off x="6588224" y="1916832"/>
            <a:ext cx="23246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ctr">
              <a:buNone/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(case sensitive)</a:t>
            </a:r>
          </a:p>
        </p:txBody>
      </p:sp>
    </p:spTree>
    <p:extLst>
      <p:ext uri="{BB962C8B-B14F-4D97-AF65-F5344CB8AC3E}">
        <p14:creationId xmlns:p14="http://schemas.microsoft.com/office/powerpoint/2010/main" val="2103439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Forward and back projection</a:t>
            </a:r>
          </a:p>
          <a:p>
            <a:r>
              <a:rPr lang="en-US" dirty="0" smtClean="0"/>
              <a:t>Reconstruction types</a:t>
            </a:r>
          </a:p>
          <a:p>
            <a:r>
              <a:rPr lang="en-US" dirty="0" smtClean="0"/>
              <a:t>Filtered Back Projection</a:t>
            </a:r>
          </a:p>
          <a:p>
            <a:pPr lvl="1"/>
            <a:r>
              <a:rPr lang="en-US" dirty="0" smtClean="0"/>
              <a:t>Filtering</a:t>
            </a:r>
          </a:p>
          <a:p>
            <a:r>
              <a:rPr lang="en-US" dirty="0" smtClean="0"/>
              <a:t>Ordered Subsets Expectation Maximization</a:t>
            </a:r>
          </a:p>
          <a:p>
            <a:pPr lvl="1"/>
            <a:r>
              <a:rPr lang="en-US" dirty="0" smtClean="0"/>
              <a:t>Iterations</a:t>
            </a:r>
          </a:p>
          <a:p>
            <a:pPr lvl="1"/>
            <a:r>
              <a:rPr lang="en-US" dirty="0" smtClean="0"/>
              <a:t>Subsets</a:t>
            </a:r>
          </a:p>
          <a:p>
            <a:r>
              <a:rPr lang="en-US" dirty="0" smtClean="0"/>
              <a:t>MATLAB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2572582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static"/>
          <p:cNvGrpSpPr/>
          <p:nvPr/>
        </p:nvGrpSpPr>
        <p:grpSpPr>
          <a:xfrm>
            <a:off x="180249" y="964800"/>
            <a:ext cx="5118340" cy="5118340"/>
            <a:chOff x="8316416" y="986073"/>
            <a:chExt cx="5118340" cy="5118340"/>
          </a:xfrm>
        </p:grpSpPr>
        <p:sp>
          <p:nvSpPr>
            <p:cNvPr id="22" name="Donut 21"/>
            <p:cNvSpPr/>
            <p:nvPr/>
          </p:nvSpPr>
          <p:spPr bwMode="auto">
            <a:xfrm>
              <a:off x="8316416" y="986073"/>
              <a:ext cx="5118340" cy="5118340"/>
            </a:xfrm>
            <a:prstGeom prst="donut">
              <a:avLst>
                <a:gd name="adj" fmla="val 8033"/>
              </a:avLst>
            </a:prstGeom>
            <a:solidFill>
              <a:srgbClr val="FFFFCC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6" charset="-128"/>
              </a:endParaRPr>
            </a:p>
          </p:txBody>
        </p:sp>
        <p:sp>
          <p:nvSpPr>
            <p:cNvPr id="23" name="Oval 22"/>
            <p:cNvSpPr/>
            <p:nvPr/>
          </p:nvSpPr>
          <p:spPr bwMode="auto">
            <a:xfrm>
              <a:off x="10706002" y="1005887"/>
              <a:ext cx="373171" cy="373171"/>
            </a:xfrm>
            <a:prstGeom prst="ellipse">
              <a:avLst/>
            </a:prstGeom>
            <a:solidFill>
              <a:srgbClr val="6699FF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6" charset="-128"/>
              </a:endParaRPr>
            </a:p>
          </p:txBody>
        </p:sp>
        <p:sp>
          <p:nvSpPr>
            <p:cNvPr id="24" name="Arc 23"/>
            <p:cNvSpPr/>
            <p:nvPr/>
          </p:nvSpPr>
          <p:spPr bwMode="auto">
            <a:xfrm>
              <a:off x="8493631" y="1146287"/>
              <a:ext cx="4797911" cy="4797912"/>
            </a:xfrm>
            <a:prstGeom prst="arc">
              <a:avLst>
                <a:gd name="adj1" fmla="val 1754738"/>
                <a:gd name="adj2" fmla="val 8985226"/>
              </a:avLst>
            </a:prstGeom>
            <a:noFill/>
            <a:ln w="76200" cap="flat" cmpd="sng" algn="ctr">
              <a:solidFill>
                <a:srgbClr val="0099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6" charset="-128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Forward Projection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CT imag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6710" y="2565521"/>
            <a:ext cx="2623944" cy="1920728"/>
          </a:xfrm>
          <a:prstGeom prst="rect">
            <a:avLst/>
          </a:prstGeom>
        </p:spPr>
      </p:pic>
      <p:grpSp>
        <p:nvGrpSpPr>
          <p:cNvPr id="10" name="moving"/>
          <p:cNvGrpSpPr/>
          <p:nvPr/>
        </p:nvGrpSpPr>
        <p:grpSpPr>
          <a:xfrm>
            <a:off x="179512" y="966259"/>
            <a:ext cx="5118340" cy="5118340"/>
            <a:chOff x="457200" y="1052736"/>
            <a:chExt cx="3456384" cy="3456384"/>
          </a:xfrm>
        </p:grpSpPr>
        <p:sp>
          <p:nvSpPr>
            <p:cNvPr id="11" name="Donut 10"/>
            <p:cNvSpPr/>
            <p:nvPr/>
          </p:nvSpPr>
          <p:spPr bwMode="auto">
            <a:xfrm>
              <a:off x="457200" y="1052736"/>
              <a:ext cx="3456384" cy="3456384"/>
            </a:xfrm>
            <a:prstGeom prst="donut">
              <a:avLst>
                <a:gd name="adj" fmla="val 8033"/>
              </a:avLst>
            </a:prstGeom>
            <a:solidFill>
              <a:srgbClr val="FFFFCC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6" charset="-128"/>
              </a:endParaRPr>
            </a:p>
          </p:txBody>
        </p:sp>
        <p:cxnSp>
          <p:nvCxnSpPr>
            <p:cNvPr id="12" name="Straight Connector 11"/>
            <p:cNvCxnSpPr>
              <a:stCxn id="14" idx="4"/>
            </p:cNvCxnSpPr>
            <p:nvPr/>
          </p:nvCxnSpPr>
          <p:spPr bwMode="auto">
            <a:xfrm flipH="1">
              <a:off x="1115616" y="1318116"/>
              <a:ext cx="1081257" cy="261494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3" name="Straight Connector 12"/>
            <p:cNvCxnSpPr>
              <a:stCxn id="14" idx="4"/>
            </p:cNvCxnSpPr>
            <p:nvPr/>
          </p:nvCxnSpPr>
          <p:spPr bwMode="auto">
            <a:xfrm>
              <a:off x="2196873" y="1318116"/>
              <a:ext cx="1150991" cy="261494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4" name="Oval 13"/>
            <p:cNvSpPr/>
            <p:nvPr/>
          </p:nvSpPr>
          <p:spPr bwMode="auto">
            <a:xfrm>
              <a:off x="2070873" y="1066116"/>
              <a:ext cx="252000" cy="252000"/>
            </a:xfrm>
            <a:prstGeom prst="ellipse">
              <a:avLst/>
            </a:prstGeom>
            <a:solidFill>
              <a:srgbClr val="6699FF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6" charset="-128"/>
              </a:endParaRPr>
            </a:p>
          </p:txBody>
        </p:sp>
        <p:cxnSp>
          <p:nvCxnSpPr>
            <p:cNvPr id="15" name="Straight Connector 14"/>
            <p:cNvCxnSpPr>
              <a:stCxn id="14" idx="4"/>
              <a:endCxn id="21" idx="2"/>
            </p:cNvCxnSpPr>
            <p:nvPr/>
          </p:nvCxnSpPr>
          <p:spPr bwMode="auto">
            <a:xfrm flipH="1">
              <a:off x="797406" y="1318116"/>
              <a:ext cx="1399467" cy="2282811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6" name="Straight Connector 15"/>
            <p:cNvCxnSpPr>
              <a:stCxn id="14" idx="4"/>
              <a:endCxn id="21" idx="0"/>
            </p:cNvCxnSpPr>
            <p:nvPr/>
          </p:nvCxnSpPr>
          <p:spPr bwMode="auto">
            <a:xfrm>
              <a:off x="2196873" y="1318116"/>
              <a:ext cx="1413504" cy="225824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7" name="Straight Connector 16"/>
            <p:cNvCxnSpPr>
              <a:stCxn id="14" idx="4"/>
            </p:cNvCxnSpPr>
            <p:nvPr/>
          </p:nvCxnSpPr>
          <p:spPr bwMode="auto">
            <a:xfrm flipH="1">
              <a:off x="1475656" y="1318116"/>
              <a:ext cx="721217" cy="290297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8" name="Straight Connector 17"/>
            <p:cNvCxnSpPr>
              <a:stCxn id="14" idx="4"/>
            </p:cNvCxnSpPr>
            <p:nvPr/>
          </p:nvCxnSpPr>
          <p:spPr bwMode="auto">
            <a:xfrm>
              <a:off x="2196873" y="1318116"/>
              <a:ext cx="784444" cy="290297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9" name="Straight Connector 18"/>
            <p:cNvCxnSpPr>
              <a:stCxn id="14" idx="4"/>
            </p:cNvCxnSpPr>
            <p:nvPr/>
          </p:nvCxnSpPr>
          <p:spPr bwMode="auto">
            <a:xfrm flipH="1">
              <a:off x="1973205" y="1318116"/>
              <a:ext cx="223668" cy="309779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0" name="Straight Connector 19"/>
            <p:cNvCxnSpPr>
              <a:stCxn id="14" idx="4"/>
            </p:cNvCxnSpPr>
            <p:nvPr/>
          </p:nvCxnSpPr>
          <p:spPr bwMode="auto">
            <a:xfrm>
              <a:off x="2196873" y="1318116"/>
              <a:ext cx="280388" cy="309779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21" name="Arc 20"/>
            <p:cNvSpPr/>
            <p:nvPr/>
          </p:nvSpPr>
          <p:spPr bwMode="auto">
            <a:xfrm>
              <a:off x="576873" y="1164905"/>
              <a:ext cx="3240000" cy="3240001"/>
            </a:xfrm>
            <a:prstGeom prst="arc">
              <a:avLst>
                <a:gd name="adj1" fmla="val 1754738"/>
                <a:gd name="adj2" fmla="val 8985226"/>
              </a:avLst>
            </a:prstGeom>
            <a:noFill/>
            <a:ln w="76200" cap="flat" cmpd="sng" algn="ctr">
              <a:solidFill>
                <a:srgbClr val="0099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6" charset="-128"/>
              </a:endParaRP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4128" y="2177301"/>
            <a:ext cx="3222246" cy="393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953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Forward Projection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5736" y="985543"/>
            <a:ext cx="4572000" cy="2685143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567147" y="738726"/>
            <a:ext cx="3905250" cy="5234776"/>
            <a:chOff x="567147" y="738726"/>
            <a:chExt cx="3905250" cy="5234776"/>
          </a:xfrm>
        </p:grpSpPr>
        <p:sp>
          <p:nvSpPr>
            <p:cNvPr id="6" name="Rectangle 5"/>
            <p:cNvSpPr/>
            <p:nvPr/>
          </p:nvSpPr>
          <p:spPr bwMode="auto">
            <a:xfrm>
              <a:off x="2483768" y="738726"/>
              <a:ext cx="72008" cy="3096344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7147" y="4068502"/>
              <a:ext cx="3905250" cy="1905000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927187" y="738726"/>
            <a:ext cx="3905250" cy="5234776"/>
            <a:chOff x="927187" y="738726"/>
            <a:chExt cx="3905250" cy="5234776"/>
          </a:xfrm>
        </p:grpSpPr>
        <p:sp>
          <p:nvSpPr>
            <p:cNvPr id="7" name="Rectangle 6"/>
            <p:cNvSpPr/>
            <p:nvPr/>
          </p:nvSpPr>
          <p:spPr bwMode="auto">
            <a:xfrm>
              <a:off x="2843808" y="738726"/>
              <a:ext cx="72008" cy="3096344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endParaRPr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7187" y="4068502"/>
              <a:ext cx="3905250" cy="1905000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1450715" y="738726"/>
            <a:ext cx="3905250" cy="5234776"/>
            <a:chOff x="1450715" y="738726"/>
            <a:chExt cx="3905250" cy="5234776"/>
          </a:xfrm>
        </p:grpSpPr>
        <p:sp>
          <p:nvSpPr>
            <p:cNvPr id="8" name="Rectangle 7"/>
            <p:cNvSpPr/>
            <p:nvPr/>
          </p:nvSpPr>
          <p:spPr bwMode="auto">
            <a:xfrm>
              <a:off x="3367336" y="738726"/>
              <a:ext cx="72008" cy="3096344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50715" y="4068502"/>
              <a:ext cx="3905250" cy="1905000"/>
            </a:xfrm>
            <a:prstGeom prst="rect">
              <a:avLst/>
            </a:prstGeom>
          </p:spPr>
        </p:pic>
      </p:grpSp>
      <p:grpSp>
        <p:nvGrpSpPr>
          <p:cNvPr id="17" name="Group 16"/>
          <p:cNvGrpSpPr/>
          <p:nvPr/>
        </p:nvGrpSpPr>
        <p:grpSpPr>
          <a:xfrm>
            <a:off x="3159435" y="738726"/>
            <a:ext cx="3905250" cy="5234776"/>
            <a:chOff x="3159435" y="738726"/>
            <a:chExt cx="3905250" cy="5234776"/>
          </a:xfrm>
        </p:grpSpPr>
        <p:sp>
          <p:nvSpPr>
            <p:cNvPr id="9" name="Rectangle 8"/>
            <p:cNvSpPr/>
            <p:nvPr/>
          </p:nvSpPr>
          <p:spPr bwMode="auto">
            <a:xfrm>
              <a:off x="5076056" y="738726"/>
              <a:ext cx="72008" cy="3096344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endParaRP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59435" y="4068502"/>
              <a:ext cx="3905250" cy="1905000"/>
            </a:xfrm>
            <a:prstGeom prst="rect">
              <a:avLst/>
            </a:prstGeom>
          </p:spPr>
        </p:pic>
      </p:grpSp>
      <p:sp>
        <p:nvSpPr>
          <p:cNvPr id="18" name="TextBox 17"/>
          <p:cNvSpPr txBox="1"/>
          <p:nvPr/>
        </p:nvSpPr>
        <p:spPr>
          <a:xfrm>
            <a:off x="6913512" y="985543"/>
            <a:ext cx="194796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 projection, </a:t>
            </a:r>
          </a:p>
          <a:p>
            <a:r>
              <a:rPr lang="en-US" dirty="0" smtClean="0"/>
              <a:t>1 angle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7065912" y="4509120"/>
            <a:ext cx="18453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Sinogram of</a:t>
            </a:r>
          </a:p>
          <a:p>
            <a:r>
              <a:rPr lang="en-US" dirty="0" smtClean="0"/>
              <a:t>1 slice</a:t>
            </a:r>
          </a:p>
          <a:p>
            <a:r>
              <a:rPr lang="en-US" dirty="0" smtClean="0"/>
              <a:t>over 180</a:t>
            </a:r>
            <a:r>
              <a:rPr lang="en-US" baseline="30000" dirty="0" smtClean="0"/>
              <a:t>o</a:t>
            </a:r>
            <a:endParaRPr lang="en-US" baseline="30000" dirty="0"/>
          </a:p>
        </p:txBody>
      </p:sp>
    </p:spTree>
    <p:extLst>
      <p:ext uri="{BB962C8B-B14F-4D97-AF65-F5344CB8AC3E}">
        <p14:creationId xmlns:p14="http://schemas.microsoft.com/office/powerpoint/2010/main" val="4137196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Forward Projection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10" name="lors126"/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560000">
            <a:off x="486544" y="1196752"/>
            <a:ext cx="4782855" cy="4782855"/>
          </a:xfrm>
          <a:prstGeom prst="rect">
            <a:avLst/>
          </a:prstGeom>
        </p:spPr>
      </p:pic>
      <p:pic>
        <p:nvPicPr>
          <p:cNvPr id="11" name="lors9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86544" y="1196752"/>
            <a:ext cx="4782855" cy="4782855"/>
          </a:xfrm>
          <a:prstGeom prst="rect">
            <a:avLst/>
          </a:prstGeom>
        </p:spPr>
      </p:pic>
      <p:pic>
        <p:nvPicPr>
          <p:cNvPr id="12" name="lors36"/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60000">
            <a:off x="486544" y="1196752"/>
            <a:ext cx="4782855" cy="4782855"/>
          </a:xfrm>
          <a:prstGeom prst="rect">
            <a:avLst/>
          </a:prstGeom>
        </p:spPr>
      </p:pic>
      <p:pic>
        <p:nvPicPr>
          <p:cNvPr id="13" name="lors18"/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">
            <a:off x="486544" y="1196752"/>
            <a:ext cx="4782855" cy="4782855"/>
          </a:xfrm>
          <a:prstGeom prst="rect">
            <a:avLst/>
          </a:prstGeom>
        </p:spPr>
      </p:pic>
      <p:pic>
        <p:nvPicPr>
          <p:cNvPr id="7" name="lors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544" y="1196752"/>
            <a:ext cx="4782855" cy="4782855"/>
          </a:xfrm>
          <a:prstGeom prst="rect">
            <a:avLst/>
          </a:prstGeom>
        </p:spPr>
      </p:pic>
      <p:pic>
        <p:nvPicPr>
          <p:cNvPr id="8" name="ri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544" y="1196752"/>
            <a:ext cx="4782855" cy="4782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04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Forward Projection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064" y="980728"/>
            <a:ext cx="7956376" cy="512689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064" y="980728"/>
            <a:ext cx="7956376" cy="512688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064" y="980728"/>
            <a:ext cx="7956376" cy="512688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064" y="980728"/>
            <a:ext cx="7956376" cy="512688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064" y="980728"/>
            <a:ext cx="7956376" cy="512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624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4327398" y="1607851"/>
            <a:ext cx="4451139" cy="4356236"/>
            <a:chOff x="4327398" y="1607851"/>
            <a:chExt cx="4451139" cy="4356236"/>
          </a:xfrm>
        </p:grpSpPr>
        <p:sp>
          <p:nvSpPr>
            <p:cNvPr id="25" name="Rectangle 24"/>
            <p:cNvSpPr/>
            <p:nvPr/>
          </p:nvSpPr>
          <p:spPr bwMode="auto">
            <a:xfrm>
              <a:off x="5070537" y="1607851"/>
              <a:ext cx="3708000" cy="3636000"/>
            </a:xfrm>
            <a:prstGeom prst="rect">
              <a:avLst/>
            </a:prstGeom>
            <a:solidFill>
              <a:schemeClr val="bg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22" name="Right Arrow 21"/>
            <p:cNvSpPr/>
            <p:nvPr/>
          </p:nvSpPr>
          <p:spPr bwMode="auto">
            <a:xfrm>
              <a:off x="4327398" y="3186684"/>
              <a:ext cx="489204" cy="484632"/>
            </a:xfrm>
            <a:prstGeom prst="rightArrow">
              <a:avLst/>
            </a:prstGeom>
            <a:solidFill>
              <a:schemeClr val="bg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6084745" y="5502422"/>
              <a:ext cx="150393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 smtClean="0"/>
                <a:t>Sinogram</a:t>
              </a:r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Forward Projection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1629000"/>
            <a:ext cx="3600000" cy="36000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124538" y="1605879"/>
            <a:ext cx="3599999" cy="3639944"/>
          </a:xfrm>
          <a:prstGeom prst="rect">
            <a:avLst/>
          </a:prstGeom>
          <a:ln w="38100">
            <a:noFill/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6248" y="1426468"/>
            <a:ext cx="762592" cy="400506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747209" y="5502423"/>
            <a:ext cx="10406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Image</a:t>
            </a:r>
            <a:endParaRPr lang="en-US" dirty="0"/>
          </a:p>
        </p:txBody>
      </p:sp>
      <p:cxnSp>
        <p:nvCxnSpPr>
          <p:cNvPr id="28" name="Straight Connector 27"/>
          <p:cNvCxnSpPr/>
          <p:nvPr/>
        </p:nvCxnSpPr>
        <p:spPr bwMode="auto">
          <a:xfrm>
            <a:off x="5070537" y="1632724"/>
            <a:ext cx="37080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042805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8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66667E-6 -2.96296E-6 L -1.66667E-6 0.52454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 Projection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065" y="980728"/>
            <a:ext cx="7956374" cy="512688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655433" y="1226508"/>
            <a:ext cx="774571" cy="9233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75000"/>
              </a:lnSpc>
            </a:pPr>
            <a:r>
              <a:rPr lang="en-US" sz="1800" dirty="0" smtClean="0"/>
              <a:t>A+B+</a:t>
            </a:r>
          </a:p>
          <a:p>
            <a:pPr>
              <a:lnSpc>
                <a:spcPct val="75000"/>
              </a:lnSpc>
            </a:pPr>
            <a:r>
              <a:rPr lang="en-US" sz="1800" dirty="0" smtClean="0"/>
              <a:t>A+D+</a:t>
            </a:r>
          </a:p>
          <a:p>
            <a:pPr>
              <a:lnSpc>
                <a:spcPct val="75000"/>
              </a:lnSpc>
            </a:pPr>
            <a:r>
              <a:rPr lang="en-US" sz="1800" dirty="0" smtClean="0"/>
              <a:t>A+C+</a:t>
            </a:r>
          </a:p>
          <a:p>
            <a:pPr>
              <a:lnSpc>
                <a:spcPct val="75000"/>
              </a:lnSpc>
            </a:pPr>
            <a:r>
              <a:rPr lang="en-US" sz="1800" dirty="0"/>
              <a:t>A</a:t>
            </a:r>
            <a:endParaRPr lang="en-US" sz="18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4613581" y="1226508"/>
            <a:ext cx="774571" cy="9233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75000"/>
              </a:lnSpc>
            </a:pPr>
            <a:r>
              <a:rPr lang="en-US" sz="1800" dirty="0" smtClean="0"/>
              <a:t>A+B+</a:t>
            </a:r>
          </a:p>
          <a:p>
            <a:pPr>
              <a:lnSpc>
                <a:spcPct val="75000"/>
              </a:lnSpc>
            </a:pPr>
            <a:r>
              <a:rPr lang="en-US" sz="1800" dirty="0" smtClean="0"/>
              <a:t>B+</a:t>
            </a:r>
          </a:p>
          <a:p>
            <a:pPr>
              <a:lnSpc>
                <a:spcPct val="75000"/>
              </a:lnSpc>
            </a:pPr>
            <a:r>
              <a:rPr lang="en-US" sz="1800" dirty="0" smtClean="0"/>
              <a:t>B+D+</a:t>
            </a:r>
          </a:p>
          <a:p>
            <a:pPr>
              <a:lnSpc>
                <a:spcPct val="75000"/>
              </a:lnSpc>
            </a:pPr>
            <a:r>
              <a:rPr lang="en-US" sz="1800" dirty="0" smtClean="0"/>
              <a:t>B+C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13581" y="2177970"/>
            <a:ext cx="787395" cy="9233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75000"/>
              </a:lnSpc>
            </a:pPr>
            <a:r>
              <a:rPr lang="en-US" sz="1800" dirty="0" smtClean="0"/>
              <a:t>C+D+</a:t>
            </a:r>
          </a:p>
          <a:p>
            <a:pPr>
              <a:lnSpc>
                <a:spcPct val="75000"/>
              </a:lnSpc>
            </a:pPr>
            <a:r>
              <a:rPr lang="en-US" sz="1800" dirty="0" smtClean="0"/>
              <a:t>A+D+</a:t>
            </a:r>
          </a:p>
          <a:p>
            <a:pPr>
              <a:lnSpc>
                <a:spcPct val="75000"/>
              </a:lnSpc>
            </a:pPr>
            <a:r>
              <a:rPr lang="en-US" sz="1800" dirty="0" smtClean="0"/>
              <a:t>B+D+</a:t>
            </a:r>
          </a:p>
          <a:p>
            <a:pPr>
              <a:lnSpc>
                <a:spcPct val="75000"/>
              </a:lnSpc>
            </a:pPr>
            <a:r>
              <a:rPr lang="en-US" sz="1800" dirty="0" smtClean="0"/>
              <a:t>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55433" y="2177649"/>
            <a:ext cx="787395" cy="9233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75000"/>
              </a:lnSpc>
            </a:pPr>
            <a:r>
              <a:rPr lang="en-US" sz="1800" dirty="0" smtClean="0"/>
              <a:t>C+D+</a:t>
            </a:r>
          </a:p>
          <a:p>
            <a:pPr>
              <a:lnSpc>
                <a:spcPct val="75000"/>
              </a:lnSpc>
            </a:pPr>
            <a:r>
              <a:rPr lang="en-US" sz="1800" dirty="0" smtClean="0"/>
              <a:t>C+</a:t>
            </a:r>
          </a:p>
          <a:p>
            <a:pPr>
              <a:lnSpc>
                <a:spcPct val="75000"/>
              </a:lnSpc>
            </a:pPr>
            <a:r>
              <a:rPr lang="en-US" sz="1800" dirty="0" smtClean="0"/>
              <a:t>A+C+</a:t>
            </a:r>
          </a:p>
          <a:p>
            <a:pPr>
              <a:lnSpc>
                <a:spcPct val="75000"/>
              </a:lnSpc>
            </a:pPr>
            <a:r>
              <a:rPr lang="en-US" sz="1800" dirty="0" smtClean="0"/>
              <a:t>B+C</a:t>
            </a:r>
          </a:p>
        </p:txBody>
      </p:sp>
      <p:sp>
        <p:nvSpPr>
          <p:cNvPr id="10" name="Rectangle 9"/>
          <p:cNvSpPr/>
          <p:nvPr/>
        </p:nvSpPr>
        <p:spPr bwMode="auto">
          <a:xfrm>
            <a:off x="5868144" y="1844824"/>
            <a:ext cx="1224136" cy="50405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11" name="Rectangle 10"/>
          <p:cNvSpPr/>
          <p:nvPr/>
        </p:nvSpPr>
        <p:spPr bwMode="auto">
          <a:xfrm rot="2587999">
            <a:off x="5421661" y="3358246"/>
            <a:ext cx="1224136" cy="50405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12" name="Rectangle 11"/>
          <p:cNvSpPr/>
          <p:nvPr/>
        </p:nvSpPr>
        <p:spPr bwMode="auto">
          <a:xfrm rot="5400000">
            <a:off x="3959932" y="3852135"/>
            <a:ext cx="1224136" cy="50405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13" name="Rectangle 12"/>
          <p:cNvSpPr/>
          <p:nvPr/>
        </p:nvSpPr>
        <p:spPr bwMode="auto">
          <a:xfrm rot="18872316">
            <a:off x="2448960" y="3429001"/>
            <a:ext cx="1224136" cy="50405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59171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 Projection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065" y="980728"/>
            <a:ext cx="7956374" cy="5126889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3655433" y="1226508"/>
            <a:ext cx="1745543" cy="1874792"/>
            <a:chOff x="3655433" y="1226508"/>
            <a:chExt cx="1745543" cy="1874792"/>
          </a:xfrm>
        </p:grpSpPr>
        <p:sp>
          <p:nvSpPr>
            <p:cNvPr id="6" name="TextBox 5"/>
            <p:cNvSpPr txBox="1"/>
            <p:nvPr/>
          </p:nvSpPr>
          <p:spPr>
            <a:xfrm>
              <a:off x="3655433" y="1226508"/>
              <a:ext cx="774571" cy="92333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>
                <a:lnSpc>
                  <a:spcPct val="75000"/>
                </a:lnSpc>
              </a:pPr>
              <a:r>
                <a:rPr lang="en-US" sz="1800" dirty="0" smtClean="0">
                  <a:solidFill>
                    <a:schemeClr val="bg1">
                      <a:lumMod val="85000"/>
                    </a:schemeClr>
                  </a:solidFill>
                </a:rPr>
                <a:t>A+B+</a:t>
              </a:r>
            </a:p>
            <a:p>
              <a:pPr>
                <a:lnSpc>
                  <a:spcPct val="75000"/>
                </a:lnSpc>
              </a:pPr>
              <a:r>
                <a:rPr lang="en-US" sz="1800" dirty="0" smtClean="0"/>
                <a:t>A+</a:t>
              </a:r>
              <a:r>
                <a:rPr lang="en-US" sz="1800" dirty="0" smtClean="0">
                  <a:solidFill>
                    <a:schemeClr val="bg1">
                      <a:lumMod val="85000"/>
                    </a:schemeClr>
                  </a:solidFill>
                </a:rPr>
                <a:t>D+</a:t>
              </a:r>
            </a:p>
            <a:p>
              <a:pPr>
                <a:lnSpc>
                  <a:spcPct val="75000"/>
                </a:lnSpc>
              </a:pPr>
              <a:r>
                <a:rPr lang="en-US" sz="1800" dirty="0" smtClean="0"/>
                <a:t>A+</a:t>
              </a:r>
              <a:r>
                <a:rPr lang="en-US" sz="1800" dirty="0" smtClean="0">
                  <a:solidFill>
                    <a:schemeClr val="bg1">
                      <a:lumMod val="85000"/>
                    </a:schemeClr>
                  </a:solidFill>
                </a:rPr>
                <a:t>C+</a:t>
              </a:r>
            </a:p>
            <a:p>
              <a:pPr>
                <a:lnSpc>
                  <a:spcPct val="75000"/>
                </a:lnSpc>
              </a:pPr>
              <a:r>
                <a:rPr lang="en-US" sz="1800" dirty="0"/>
                <a:t>A</a:t>
              </a:r>
              <a:endParaRPr lang="en-US" sz="1800" dirty="0" smtClean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613581" y="1226508"/>
              <a:ext cx="774571" cy="92333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>
                <a:lnSpc>
                  <a:spcPct val="75000"/>
                </a:lnSpc>
              </a:pPr>
              <a:r>
                <a:rPr lang="en-US" sz="1800" dirty="0" smtClean="0">
                  <a:solidFill>
                    <a:schemeClr val="bg1">
                      <a:lumMod val="85000"/>
                    </a:schemeClr>
                  </a:solidFill>
                </a:rPr>
                <a:t>A+B+</a:t>
              </a:r>
            </a:p>
            <a:p>
              <a:pPr>
                <a:lnSpc>
                  <a:spcPct val="75000"/>
                </a:lnSpc>
              </a:pPr>
              <a:r>
                <a:rPr lang="en-US" sz="1800" dirty="0" smtClean="0"/>
                <a:t>B+</a:t>
              </a:r>
            </a:p>
            <a:p>
              <a:pPr>
                <a:lnSpc>
                  <a:spcPct val="75000"/>
                </a:lnSpc>
              </a:pPr>
              <a:r>
                <a:rPr lang="en-US" sz="1800" dirty="0" smtClean="0"/>
                <a:t>B+</a:t>
              </a:r>
              <a:r>
                <a:rPr lang="en-US" sz="1800" dirty="0" smtClean="0">
                  <a:solidFill>
                    <a:schemeClr val="bg1">
                      <a:lumMod val="85000"/>
                    </a:schemeClr>
                  </a:solidFill>
                </a:rPr>
                <a:t>D+</a:t>
              </a:r>
            </a:p>
            <a:p>
              <a:pPr>
                <a:lnSpc>
                  <a:spcPct val="75000"/>
                </a:lnSpc>
              </a:pPr>
              <a:r>
                <a:rPr lang="en-US" sz="1800" dirty="0" smtClean="0"/>
                <a:t>B</a:t>
              </a:r>
              <a:r>
                <a:rPr lang="en-US" sz="1800" dirty="0" smtClean="0">
                  <a:solidFill>
                    <a:schemeClr val="bg1">
                      <a:lumMod val="85000"/>
                    </a:schemeClr>
                  </a:solidFill>
                </a:rPr>
                <a:t>+C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613581" y="2177970"/>
              <a:ext cx="787395" cy="92333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>
                <a:lnSpc>
                  <a:spcPct val="75000"/>
                </a:lnSpc>
              </a:pPr>
              <a:r>
                <a:rPr lang="en-US" sz="1800" dirty="0" smtClean="0">
                  <a:solidFill>
                    <a:schemeClr val="bg1">
                      <a:lumMod val="85000"/>
                    </a:schemeClr>
                  </a:solidFill>
                </a:rPr>
                <a:t>C+D+</a:t>
              </a:r>
            </a:p>
            <a:p>
              <a:pPr>
                <a:lnSpc>
                  <a:spcPct val="75000"/>
                </a:lnSpc>
              </a:pPr>
              <a:r>
                <a:rPr lang="en-US" sz="1800" dirty="0" smtClean="0">
                  <a:solidFill>
                    <a:schemeClr val="bg1">
                      <a:lumMod val="85000"/>
                    </a:schemeClr>
                  </a:solidFill>
                </a:rPr>
                <a:t>A+</a:t>
              </a:r>
              <a:r>
                <a:rPr lang="en-US" sz="1800" dirty="0" smtClean="0"/>
                <a:t>D+</a:t>
              </a:r>
            </a:p>
            <a:p>
              <a:pPr>
                <a:lnSpc>
                  <a:spcPct val="75000"/>
                </a:lnSpc>
              </a:pPr>
              <a:r>
                <a:rPr lang="en-US" sz="1800" dirty="0" smtClean="0">
                  <a:solidFill>
                    <a:schemeClr val="bg1">
                      <a:lumMod val="85000"/>
                    </a:schemeClr>
                  </a:solidFill>
                </a:rPr>
                <a:t>B+</a:t>
              </a:r>
              <a:r>
                <a:rPr lang="en-US" sz="1800" dirty="0" smtClean="0"/>
                <a:t>D+</a:t>
              </a:r>
            </a:p>
            <a:p>
              <a:pPr>
                <a:lnSpc>
                  <a:spcPct val="75000"/>
                </a:lnSpc>
              </a:pPr>
              <a:r>
                <a:rPr lang="en-US" sz="1800" dirty="0" smtClean="0"/>
                <a:t>D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655433" y="2177649"/>
              <a:ext cx="787395" cy="92333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>
                <a:lnSpc>
                  <a:spcPct val="75000"/>
                </a:lnSpc>
              </a:pPr>
              <a:r>
                <a:rPr lang="en-US" sz="1800" dirty="0" smtClean="0">
                  <a:solidFill>
                    <a:schemeClr val="bg1">
                      <a:lumMod val="85000"/>
                    </a:schemeClr>
                  </a:solidFill>
                </a:rPr>
                <a:t>C+D+</a:t>
              </a:r>
            </a:p>
            <a:p>
              <a:pPr>
                <a:lnSpc>
                  <a:spcPct val="75000"/>
                </a:lnSpc>
              </a:pPr>
              <a:r>
                <a:rPr lang="en-US" sz="1800" dirty="0" smtClean="0"/>
                <a:t>C+</a:t>
              </a:r>
            </a:p>
            <a:p>
              <a:pPr>
                <a:lnSpc>
                  <a:spcPct val="75000"/>
                </a:lnSpc>
              </a:pPr>
              <a:r>
                <a:rPr lang="en-US" sz="1800" dirty="0" smtClean="0">
                  <a:solidFill>
                    <a:schemeClr val="bg1">
                      <a:lumMod val="85000"/>
                    </a:schemeClr>
                  </a:solidFill>
                </a:rPr>
                <a:t>A+</a:t>
              </a:r>
              <a:r>
                <a:rPr lang="en-US" sz="1800" dirty="0" smtClean="0"/>
                <a:t>C+</a:t>
              </a:r>
            </a:p>
            <a:p>
              <a:pPr>
                <a:lnSpc>
                  <a:spcPct val="75000"/>
                </a:lnSpc>
              </a:pPr>
              <a:r>
                <a:rPr lang="en-US" sz="1800" dirty="0" smtClean="0">
                  <a:solidFill>
                    <a:schemeClr val="bg1">
                      <a:lumMod val="85000"/>
                    </a:schemeClr>
                  </a:solidFill>
                </a:rPr>
                <a:t>B+</a:t>
              </a:r>
              <a:r>
                <a:rPr lang="en-US" sz="1800" dirty="0" smtClean="0"/>
                <a:t>C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79512" y="764704"/>
            <a:ext cx="28083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Subtract projection sum (A+B+C+D) from all pixels</a:t>
            </a:r>
          </a:p>
          <a:p>
            <a:endParaRPr lang="en-US" dirty="0" smtClean="0"/>
          </a:p>
          <a:p>
            <a:r>
              <a:rPr lang="en-US" dirty="0" smtClean="0"/>
              <a:t>Divide by number of projections − 1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3695714" y="1171286"/>
            <a:ext cx="1622451" cy="1883207"/>
            <a:chOff x="3695714" y="1171286"/>
            <a:chExt cx="1622451" cy="1883207"/>
          </a:xfrm>
        </p:grpSpPr>
        <p:sp>
          <p:nvSpPr>
            <p:cNvPr id="14" name="TextBox 13"/>
            <p:cNvSpPr txBox="1"/>
            <p:nvPr/>
          </p:nvSpPr>
          <p:spPr>
            <a:xfrm>
              <a:off x="3695714" y="1171286"/>
              <a:ext cx="684803" cy="92333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5400" b="1" dirty="0" smtClean="0"/>
                <a:t>A</a:t>
              </a:r>
              <a:endParaRPr lang="en-US" sz="5400" b="1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633362" y="1171286"/>
              <a:ext cx="684803" cy="92333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5400" b="1" dirty="0" smtClean="0"/>
                <a:t>B</a:t>
              </a:r>
              <a:endParaRPr lang="en-US" sz="5400" b="1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633362" y="2131163"/>
              <a:ext cx="684803" cy="92333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5400" b="1" dirty="0" smtClean="0"/>
                <a:t>D</a:t>
              </a:r>
              <a:endParaRPr lang="en-US" sz="5400" b="1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695714" y="2131163"/>
              <a:ext cx="684803" cy="92333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5400" b="1" dirty="0" smtClean="0"/>
                <a:t>C</a:t>
              </a:r>
              <a:endParaRPr lang="en-US" sz="5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513149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 bwMode="auto">
          <a:xfrm>
            <a:off x="5070537" y="1607851"/>
            <a:ext cx="3708000" cy="3636000"/>
          </a:xfrm>
          <a:prstGeom prst="rect">
            <a:avLst/>
          </a:prstGeom>
          <a:solidFill>
            <a:schemeClr val="bg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22" name="Right Arrow 21"/>
          <p:cNvSpPr/>
          <p:nvPr/>
        </p:nvSpPr>
        <p:spPr bwMode="auto">
          <a:xfrm flipH="1">
            <a:off x="4327398" y="3186684"/>
            <a:ext cx="489204" cy="484632"/>
          </a:xfrm>
          <a:prstGeom prst="rightArrow">
            <a:avLst/>
          </a:prstGeom>
          <a:solidFill>
            <a:schemeClr val="bg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084745" y="5502422"/>
            <a:ext cx="15039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Sinogram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 Projection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124538" y="1605879"/>
            <a:ext cx="3599999" cy="3639944"/>
          </a:xfrm>
          <a:prstGeom prst="rect">
            <a:avLst/>
          </a:prstGeom>
          <a:ln w="38100">
            <a:noFill/>
          </a:ln>
        </p:spPr>
      </p:pic>
      <p:grpSp>
        <p:nvGrpSpPr>
          <p:cNvPr id="3" name="Group 2"/>
          <p:cNvGrpSpPr/>
          <p:nvPr/>
        </p:nvGrpSpPr>
        <p:grpSpPr>
          <a:xfrm>
            <a:off x="359814" y="1629000"/>
            <a:ext cx="3815468" cy="4575213"/>
            <a:chOff x="359814" y="1629000"/>
            <a:chExt cx="3815468" cy="4575213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7544" y="1629000"/>
              <a:ext cx="3600000" cy="3600000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</p:pic>
        <p:sp>
          <p:nvSpPr>
            <p:cNvPr id="23" name="TextBox 22"/>
            <p:cNvSpPr txBox="1"/>
            <p:nvPr/>
          </p:nvSpPr>
          <p:spPr>
            <a:xfrm>
              <a:off x="359814" y="5373216"/>
              <a:ext cx="381546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 smtClean="0"/>
                <a:t>Reconstructed Image</a:t>
              </a:r>
            </a:p>
            <a:p>
              <a:pPr algn="ctr"/>
              <a:r>
                <a:rPr lang="en-US" dirty="0" smtClean="0"/>
                <a:t>(</a:t>
              </a:r>
              <a:r>
                <a:rPr lang="en-US" i="1" dirty="0" smtClean="0">
                  <a:solidFill>
                    <a:srgbClr val="FF0000"/>
                  </a:solidFill>
                </a:rPr>
                <a:t>un</a:t>
              </a:r>
              <a:r>
                <a:rPr lang="en-US" dirty="0" smtClean="0">
                  <a:solidFill>
                    <a:srgbClr val="FF0000"/>
                  </a:solidFill>
                </a:rPr>
                <a:t>filtered back projection</a:t>
              </a:r>
              <a:r>
                <a:rPr lang="en-US" dirty="0" smtClean="0"/>
                <a:t>)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751428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1629000"/>
            <a:ext cx="3600000" cy="36000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 Projection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4427984" y="1629000"/>
            <a:ext cx="43924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With normal back projection, the image looks very blurry!</a:t>
            </a:r>
          </a:p>
          <a:p>
            <a:endParaRPr lang="en-US" dirty="0"/>
          </a:p>
          <a:p>
            <a:r>
              <a:rPr lang="en-US" dirty="0" smtClean="0"/>
              <a:t>Blurred with an </a:t>
            </a:r>
            <a:r>
              <a:rPr lang="en-US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(1/r)</a:t>
            </a:r>
            <a:r>
              <a:rPr lang="en-US" dirty="0" smtClean="0"/>
              <a:t> function.</a:t>
            </a:r>
          </a:p>
        </p:txBody>
      </p:sp>
    </p:spTree>
    <p:extLst>
      <p:ext uri="{BB962C8B-B14F-4D97-AF65-F5344CB8AC3E}">
        <p14:creationId xmlns:p14="http://schemas.microsoft.com/office/powerpoint/2010/main" val="254057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1/r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5" name="Rectangle 4"/>
          <p:cNvSpPr/>
          <p:nvPr/>
        </p:nvSpPr>
        <p:spPr bwMode="auto">
          <a:xfrm>
            <a:off x="750020" y="836712"/>
            <a:ext cx="2665065" cy="2665065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2028354" y="2115046"/>
            <a:ext cx="108396" cy="108396"/>
          </a:xfrm>
          <a:prstGeom prst="ellipse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07904" y="836712"/>
            <a:ext cx="36070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Image of a point (source)</a:t>
            </a:r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 bwMode="auto">
          <a:xfrm>
            <a:off x="457200" y="2169244"/>
            <a:ext cx="3250704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stealth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TextBox 10"/>
          <p:cNvSpPr txBox="1"/>
          <p:nvPr/>
        </p:nvSpPr>
        <p:spPr>
          <a:xfrm>
            <a:off x="3707904" y="1938411"/>
            <a:ext cx="10583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Profile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2203" y="3501008"/>
            <a:ext cx="4154597" cy="213034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669" y="3654596"/>
            <a:ext cx="3753259" cy="193464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457232" y="5775647"/>
            <a:ext cx="1180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original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4821191" y="5775647"/>
            <a:ext cx="35766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Unfiltered </a:t>
            </a:r>
            <a:r>
              <a:rPr lang="en-US" dirty="0" err="1" smtClean="0"/>
              <a:t>backprojection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9841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1629000"/>
            <a:ext cx="3600000" cy="36000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 Projection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27266" y="5373216"/>
                <a:ext cx="8042330" cy="7838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/>
                            </a:rPr>
                            <m:t>𝑓</m:t>
                          </m:r>
                        </m:e>
                        <m:sup>
                          <m:r>
                            <a:rPr lang="en-US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b="0" i="1" smtClean="0">
                              <a:latin typeface="Cambria Math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/>
                            </a:rPr>
                            <m:t>,</m:t>
                          </m:r>
                          <m:r>
                            <a:rPr lang="en-US" b="0" i="1" smtClean="0">
                              <a:latin typeface="Cambria Math"/>
                            </a:rPr>
                            <m:t>𝑦</m:t>
                          </m:r>
                        </m:e>
                      </m:d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r>
                        <a:rPr lang="en-US" b="0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b="0" i="1" smtClean="0">
                              <a:latin typeface="Cambria Math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/>
                            </a:rPr>
                            <m:t>,</m:t>
                          </m:r>
                          <m:r>
                            <a:rPr lang="en-US" b="0" i="1" smtClean="0">
                              <a:latin typeface="Cambria Math"/>
                            </a:rPr>
                            <m:t>𝑦</m:t>
                          </m:r>
                        </m:e>
                      </m:d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⨂</m:t>
                      </m:r>
                      <m:f>
                        <m:fPr>
                          <m:ctrlPr>
                            <a:rPr lang="en-US" b="0" i="1" smtClean="0">
                              <a:latin typeface="Cambria Math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𝑟</m:t>
                          </m:r>
                        </m:den>
                      </m:f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                                      </m:t>
                      </m:r>
                      <m:r>
                        <m:rPr>
                          <m:nor/>
                        </m:rPr>
                        <a:rPr lang="en-US" b="0" i="0" smtClean="0">
                          <a:latin typeface="Cambria Math"/>
                          <a:ea typeface="Cambria Math"/>
                        </a:rPr>
                        <m:t> (</m:t>
                      </m:r>
                      <m:r>
                        <a:rPr lang="en-US" i="1">
                          <a:latin typeface="Cambria Math"/>
                          <a:ea typeface="Cambria Math"/>
                        </a:rPr>
                        <m:t>⨂</m:t>
                      </m:r>
                      <m:r>
                        <m:rPr>
                          <m:nor/>
                        </m:rPr>
                        <a:rPr lang="en-US" b="0" i="0" smtClean="0">
                          <a:latin typeface="Cambria Math"/>
                          <a:ea typeface="Cambria Math"/>
                        </a:rPr>
                        <m:t> :  </m:t>
                      </m:r>
                      <m:r>
                        <m:rPr>
                          <m:nor/>
                        </m:rPr>
                        <a:rPr lang="en-US" b="0" i="0" smtClean="0">
                          <a:latin typeface="Cambria Math"/>
                          <a:ea typeface="Cambria Math"/>
                        </a:rPr>
                        <m:t>convolution</m:t>
                      </m:r>
                      <m:r>
                        <m:rPr>
                          <m:nor/>
                        </m:rPr>
                        <a:rPr lang="en-US" b="0" i="0" smtClean="0">
                          <a:latin typeface="Cambria Math"/>
                          <a:ea typeface="Cambria Math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266" y="5373216"/>
                <a:ext cx="8042330" cy="78380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427984" y="1629000"/>
            <a:ext cx="43924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With normal back projection, the image looks very blurry!</a:t>
            </a:r>
          </a:p>
          <a:p>
            <a:endParaRPr lang="en-US" dirty="0"/>
          </a:p>
          <a:p>
            <a:r>
              <a:rPr lang="en-US" dirty="0" smtClean="0"/>
              <a:t>Blurred with an </a:t>
            </a:r>
            <a:r>
              <a:rPr lang="en-US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(1/r)</a:t>
            </a:r>
            <a:r>
              <a:rPr lang="en-US" dirty="0" smtClean="0"/>
              <a:t> function.</a:t>
            </a:r>
          </a:p>
          <a:p>
            <a:endParaRPr lang="en-US" dirty="0"/>
          </a:p>
          <a:p>
            <a:r>
              <a:rPr lang="en-US" dirty="0" smtClean="0"/>
              <a:t>Could be corrected with a deconvolution, but we don’t want to do this…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833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Reconstruction types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grpSp>
        <p:nvGrpSpPr>
          <p:cNvPr id="19" name="Group 18"/>
          <p:cNvGrpSpPr/>
          <p:nvPr/>
        </p:nvGrpSpPr>
        <p:grpSpPr>
          <a:xfrm>
            <a:off x="307899" y="1655547"/>
            <a:ext cx="8599409" cy="3141605"/>
            <a:chOff x="447800" y="1655547"/>
            <a:chExt cx="8599409" cy="3141605"/>
          </a:xfrm>
        </p:grpSpPr>
        <p:sp>
          <p:nvSpPr>
            <p:cNvPr id="5" name="TextBox 4"/>
            <p:cNvSpPr txBox="1"/>
            <p:nvPr/>
          </p:nvSpPr>
          <p:spPr>
            <a:xfrm>
              <a:off x="1771424" y="1655547"/>
              <a:ext cx="448712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200" b="1" dirty="0" smtClean="0"/>
                <a:t>Image Reconstruction</a:t>
              </a:r>
              <a:endParaRPr lang="en-US" sz="3200" b="1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447800" y="2779269"/>
              <a:ext cx="211949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200" b="1" dirty="0" smtClean="0"/>
                <a:t>Analytical</a:t>
              </a:r>
              <a:endParaRPr lang="en-US" b="1" dirty="0" smtClean="0"/>
            </a:p>
            <a:p>
              <a:pPr algn="ctr"/>
              <a:r>
                <a:rPr lang="en-US" dirty="0" smtClean="0"/>
                <a:t>e.g., FBP</a:t>
              </a:r>
              <a:endParaRPr lang="en-US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646725" y="2779270"/>
              <a:ext cx="17556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200" b="1" dirty="0" smtClean="0"/>
                <a:t>Iterative</a:t>
              </a:r>
              <a:endParaRPr lang="en-US" b="1" dirty="0"/>
            </a:p>
          </p:txBody>
        </p:sp>
        <p:cxnSp>
          <p:nvCxnSpPr>
            <p:cNvPr id="9" name="Straight Arrow Connector 8"/>
            <p:cNvCxnSpPr/>
            <p:nvPr/>
          </p:nvCxnSpPr>
          <p:spPr bwMode="auto">
            <a:xfrm flipH="1">
              <a:off x="1619672" y="2193412"/>
              <a:ext cx="2304256" cy="604907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2" name="Straight Arrow Connector 11"/>
            <p:cNvCxnSpPr/>
            <p:nvPr/>
          </p:nvCxnSpPr>
          <p:spPr bwMode="auto">
            <a:xfrm>
              <a:off x="4087391" y="2193412"/>
              <a:ext cx="2304256" cy="604907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3" name="TextBox 12"/>
            <p:cNvSpPr txBox="1"/>
            <p:nvPr/>
          </p:nvSpPr>
          <p:spPr>
            <a:xfrm>
              <a:off x="6927718" y="3843045"/>
              <a:ext cx="211949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200" b="1" dirty="0" smtClean="0"/>
                <a:t>Statistical</a:t>
              </a:r>
              <a:endParaRPr lang="en-US" b="1" dirty="0" smtClean="0"/>
            </a:p>
            <a:p>
              <a:pPr algn="ctr"/>
              <a:r>
                <a:rPr lang="en-US" dirty="0" smtClean="0"/>
                <a:t>e.g., OSEM</a:t>
              </a:r>
              <a:endParaRPr lang="en-US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213437" y="3843045"/>
              <a:ext cx="2052165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200" b="1" dirty="0" smtClean="0"/>
                <a:t>Algebraic</a:t>
              </a:r>
              <a:endParaRPr lang="en-US" b="1" dirty="0" smtClean="0"/>
            </a:p>
            <a:p>
              <a:pPr algn="ctr"/>
              <a:r>
                <a:rPr lang="en-US" dirty="0" smtClean="0"/>
                <a:t>e.g., ART</a:t>
              </a:r>
              <a:endParaRPr lang="en-US" dirty="0"/>
            </a:p>
          </p:txBody>
        </p:sp>
        <p:cxnSp>
          <p:nvCxnSpPr>
            <p:cNvPr id="16" name="Straight Arrow Connector 15"/>
            <p:cNvCxnSpPr/>
            <p:nvPr/>
          </p:nvCxnSpPr>
          <p:spPr bwMode="auto">
            <a:xfrm flipH="1">
              <a:off x="5239519" y="3298084"/>
              <a:ext cx="1152128" cy="576190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8" name="Straight Arrow Connector 17"/>
            <p:cNvCxnSpPr/>
            <p:nvPr/>
          </p:nvCxnSpPr>
          <p:spPr bwMode="auto">
            <a:xfrm>
              <a:off x="6588224" y="3298084"/>
              <a:ext cx="1152128" cy="576190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20" name="Oval 19"/>
          <p:cNvSpPr/>
          <p:nvPr/>
        </p:nvSpPr>
        <p:spPr bwMode="auto">
          <a:xfrm>
            <a:off x="251520" y="2698350"/>
            <a:ext cx="2304256" cy="1152128"/>
          </a:xfrm>
          <a:prstGeom prst="ellipse">
            <a:avLst/>
          </a:prstGeom>
          <a:noFill/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6660231" y="3766421"/>
            <a:ext cx="2376265" cy="1152128"/>
          </a:xfrm>
          <a:prstGeom prst="ellipse">
            <a:avLst/>
          </a:prstGeom>
          <a:noFill/>
          <a:ln w="571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31711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Fourier Transform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814" y="1225295"/>
            <a:ext cx="2360408" cy="2360408"/>
          </a:xfrm>
        </p:spPr>
      </p:pic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6176" y="1225295"/>
            <a:ext cx="2360408" cy="2360408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 bwMode="auto">
          <a:xfrm>
            <a:off x="3203848" y="1988840"/>
            <a:ext cx="2520280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" name="Straight Arrow Connector 12"/>
          <p:cNvCxnSpPr/>
          <p:nvPr/>
        </p:nvCxnSpPr>
        <p:spPr bwMode="auto">
          <a:xfrm flipH="1">
            <a:off x="3335673" y="2708920"/>
            <a:ext cx="2520280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TextBox 10"/>
          <p:cNvSpPr txBox="1"/>
          <p:nvPr/>
        </p:nvSpPr>
        <p:spPr>
          <a:xfrm>
            <a:off x="2313176" y="764704"/>
            <a:ext cx="45320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smtClean="0"/>
              <a:t>Discrete Fourier transform </a:t>
            </a:r>
            <a:r>
              <a:rPr lang="en-US" dirty="0" smtClean="0">
                <a:sym typeface="Wingdings" panose="05000000000000000000" pitchFamily="2" charset="2"/>
              </a:rPr>
              <a:t>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798417" y="3591466"/>
            <a:ext cx="55755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ym typeface="Wingdings" panose="05000000000000000000" pitchFamily="2" charset="2"/>
              </a:rPr>
              <a:t> </a:t>
            </a:r>
            <a:r>
              <a:rPr lang="en-US" dirty="0" smtClean="0"/>
              <a:t>Inverse discrete Fourier transform </a:t>
            </a:r>
            <a:r>
              <a:rPr lang="en-US" dirty="0" smtClean="0">
                <a:sym typeface="Wingdings" panose="05000000000000000000" pitchFamily="2" charset="2"/>
              </a:rPr>
              <a:t>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38702" y="5414173"/>
            <a:ext cx="7935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Discrete form of the Fourier transform (DFT)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Often implemented as the fast Fourier transform (FFT)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28532" y="3933056"/>
            <a:ext cx="1890713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/>
          <p:cNvSpPr/>
          <p:nvPr/>
        </p:nvSpPr>
        <p:spPr bwMode="auto">
          <a:xfrm>
            <a:off x="7478191" y="4097784"/>
            <a:ext cx="1296144" cy="1296144"/>
          </a:xfrm>
          <a:custGeom>
            <a:avLst/>
            <a:gdLst/>
            <a:ahLst/>
            <a:cxnLst/>
            <a:rect l="l" t="t" r="r" b="b"/>
            <a:pathLst>
              <a:path w="1296144" h="1296144">
                <a:moveTo>
                  <a:pt x="648072" y="414072"/>
                </a:moveTo>
                <a:cubicBezTo>
                  <a:pt x="518837" y="414072"/>
                  <a:pt x="414072" y="518837"/>
                  <a:pt x="414072" y="648072"/>
                </a:cubicBezTo>
                <a:cubicBezTo>
                  <a:pt x="414072" y="777307"/>
                  <a:pt x="518837" y="882072"/>
                  <a:pt x="648072" y="882072"/>
                </a:cubicBezTo>
                <a:cubicBezTo>
                  <a:pt x="777307" y="882072"/>
                  <a:pt x="882072" y="777307"/>
                  <a:pt x="882072" y="648072"/>
                </a:cubicBezTo>
                <a:cubicBezTo>
                  <a:pt x="882072" y="518837"/>
                  <a:pt x="777307" y="414072"/>
                  <a:pt x="648072" y="414072"/>
                </a:cubicBezTo>
                <a:close/>
                <a:moveTo>
                  <a:pt x="648072" y="0"/>
                </a:moveTo>
                <a:cubicBezTo>
                  <a:pt x="1005992" y="0"/>
                  <a:pt x="1296144" y="290152"/>
                  <a:pt x="1296144" y="648072"/>
                </a:cubicBezTo>
                <a:cubicBezTo>
                  <a:pt x="1296144" y="1005992"/>
                  <a:pt x="1005992" y="1296144"/>
                  <a:pt x="648072" y="1296144"/>
                </a:cubicBezTo>
                <a:cubicBezTo>
                  <a:pt x="290152" y="1296144"/>
                  <a:pt x="0" y="1005992"/>
                  <a:pt x="0" y="648072"/>
                </a:cubicBezTo>
                <a:cubicBezTo>
                  <a:pt x="0" y="290152"/>
                  <a:pt x="290152" y="0"/>
                  <a:pt x="648072" y="0"/>
                </a:cubicBezTo>
                <a:close/>
              </a:path>
            </a:pathLst>
          </a:custGeom>
          <a:solidFill>
            <a:srgbClr val="0000FF">
              <a:alpha val="25098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7892263" y="4512291"/>
            <a:ext cx="468000" cy="468000"/>
          </a:xfrm>
          <a:prstGeom prst="ellipse">
            <a:avLst/>
          </a:prstGeom>
          <a:solidFill>
            <a:srgbClr val="FF0000">
              <a:alpha val="25098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7934777" y="5465936"/>
            <a:ext cx="1163614" cy="369332"/>
            <a:chOff x="6360715" y="4343131"/>
            <a:chExt cx="1163614" cy="369332"/>
          </a:xfrm>
        </p:grpSpPr>
        <p:sp>
          <p:nvSpPr>
            <p:cNvPr id="7" name="Rectangle 6"/>
            <p:cNvSpPr/>
            <p:nvPr/>
          </p:nvSpPr>
          <p:spPr bwMode="auto">
            <a:xfrm>
              <a:off x="6360715" y="4383781"/>
              <a:ext cx="144016" cy="144016"/>
            </a:xfrm>
            <a:prstGeom prst="rect">
              <a:avLst/>
            </a:prstGeom>
            <a:solidFill>
              <a:srgbClr val="0000FF">
                <a:alpha val="25098"/>
              </a:srgb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18" name="Rectangle 17"/>
            <p:cNvSpPr/>
            <p:nvPr/>
          </p:nvSpPr>
          <p:spPr bwMode="auto">
            <a:xfrm>
              <a:off x="6360715" y="4527797"/>
              <a:ext cx="144016" cy="144016"/>
            </a:xfrm>
            <a:prstGeom prst="rect">
              <a:avLst/>
            </a:prstGeom>
            <a:solidFill>
              <a:srgbClr val="FF0000">
                <a:alpha val="25098"/>
              </a:srgb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444209" y="4343131"/>
              <a:ext cx="10801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/>
                <a:t>High frequency</a:t>
              </a:r>
            </a:p>
            <a:p>
              <a:r>
                <a:rPr lang="en-US" sz="900" dirty="0" smtClean="0"/>
                <a:t>Low frequency</a:t>
              </a:r>
              <a:endParaRPr lang="en-US" sz="900" dirty="0"/>
            </a:p>
          </p:txBody>
        </p:sp>
      </p:grpSp>
    </p:spTree>
    <p:extLst>
      <p:ext uri="{BB962C8B-B14F-4D97-AF65-F5344CB8AC3E}">
        <p14:creationId xmlns:p14="http://schemas.microsoft.com/office/powerpoint/2010/main" val="300919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  <p:bldP spid="12" grpId="0"/>
      <p:bldP spid="3" grpId="0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74625"/>
            <a:ext cx="8255000" cy="427038"/>
          </a:xfrm>
        </p:spPr>
        <p:txBody>
          <a:bodyPr/>
          <a:lstStyle/>
          <a:p>
            <a:r>
              <a:rPr lang="en-US" dirty="0" smtClean="0"/>
              <a:t>Central Slice Theorem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037" y="1177926"/>
            <a:ext cx="1724570" cy="18669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 rot="16200000">
            <a:off x="6756400" y="3850513"/>
            <a:ext cx="4390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Cherry et al. Physics in Nuclear Medicine</a:t>
            </a:r>
            <a:endParaRPr lang="en-US" sz="18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037" y="3044825"/>
            <a:ext cx="3554164" cy="318582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9"/>
          <a:stretch/>
        </p:blipFill>
        <p:spPr>
          <a:xfrm>
            <a:off x="1802607" y="733426"/>
            <a:ext cx="4636293" cy="2311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28" t="-51" b="-1"/>
          <a:stretch/>
        </p:blipFill>
        <p:spPr>
          <a:xfrm>
            <a:off x="1" y="733426"/>
            <a:ext cx="8458200" cy="549722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364088" y="733426"/>
            <a:ext cx="34751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</a:rPr>
              <a:t>Can be used for reconstruction.</a:t>
            </a:r>
          </a:p>
          <a:p>
            <a:r>
              <a:rPr lang="en-US" sz="1800" dirty="0" smtClean="0">
                <a:solidFill>
                  <a:srgbClr val="FF0000"/>
                </a:solidFill>
              </a:rPr>
              <a:t>Reconstruct image by applying the inverse Fourier transform</a:t>
            </a:r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79712" y="1839706"/>
            <a:ext cx="266429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</a:rPr>
              <a:t>However, converting the polar frequency space to Cartesian coordinates is slow and can lead to artifacts when inter-</a:t>
            </a:r>
            <a:r>
              <a:rPr lang="en-US" sz="1800" dirty="0" err="1" smtClean="0">
                <a:solidFill>
                  <a:srgbClr val="FF0000"/>
                </a:solidFill>
              </a:rPr>
              <a:t>polation</a:t>
            </a:r>
            <a:r>
              <a:rPr lang="en-US" sz="1800" dirty="0" smtClean="0">
                <a:solidFill>
                  <a:srgbClr val="FF0000"/>
                </a:solidFill>
              </a:rPr>
              <a:t> is not done properly.</a:t>
            </a:r>
          </a:p>
        </p:txBody>
      </p:sp>
    </p:spTree>
    <p:extLst>
      <p:ext uri="{BB962C8B-B14F-4D97-AF65-F5344CB8AC3E}">
        <p14:creationId xmlns:p14="http://schemas.microsoft.com/office/powerpoint/2010/main" val="3340443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Filtered Back Projection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5" name="Rectangle 4"/>
          <p:cNvSpPr/>
          <p:nvPr/>
        </p:nvSpPr>
        <p:spPr bwMode="auto">
          <a:xfrm>
            <a:off x="457200" y="1268760"/>
            <a:ext cx="8229600" cy="4752528"/>
          </a:xfrm>
          <a:prstGeom prst="rect">
            <a:avLst/>
          </a:prstGeom>
          <a:noFill/>
          <a:ln w="762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457200" marR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Take 1D FFT of each projection</a:t>
            </a:r>
          </a:p>
          <a:p>
            <a:pPr marL="457200" marR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457200" marR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en-US" sz="3200" dirty="0" smtClean="0"/>
              <a:t>Perform filtering in frequency domain</a:t>
            </a:r>
            <a:br>
              <a:rPr lang="en-US" sz="3200" dirty="0" smtClean="0"/>
            </a:br>
            <a:r>
              <a:rPr lang="en-US" sz="2000" dirty="0" smtClean="0"/>
              <a:t>(does not require interpolation or coordinate conversion: </a:t>
            </a:r>
            <a:br>
              <a:rPr lang="en-US" sz="2000" dirty="0" smtClean="0"/>
            </a:br>
            <a:r>
              <a:rPr lang="en-US" sz="2000" dirty="0" smtClean="0"/>
              <a:t>therefore it is accurate and fast)</a:t>
            </a:r>
            <a:endParaRPr lang="en-US" sz="3200" dirty="0" smtClean="0"/>
          </a:p>
          <a:p>
            <a:pPr marL="457200" marR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lang="en-US" sz="3200" dirty="0" smtClean="0"/>
          </a:p>
          <a:p>
            <a:pPr marL="457200" marR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Take 1D inverse</a:t>
            </a:r>
            <a:r>
              <a:rPr kumimoji="0" lang="en-US" sz="3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FFT </a:t>
            </a:r>
          </a:p>
          <a:p>
            <a:pPr marL="457200" marR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en-US" sz="32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457200" marR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en-US" sz="3200" dirty="0" smtClean="0"/>
              <a:t>Standard back projection</a:t>
            </a:r>
          </a:p>
          <a:p>
            <a:pPr marL="457200" marR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30027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Filters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28" t="-51" b="-1"/>
          <a:stretch/>
        </p:blipFill>
        <p:spPr>
          <a:xfrm>
            <a:off x="228600" y="764704"/>
            <a:ext cx="8458200" cy="5497226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457200" y="1010478"/>
            <a:ext cx="53767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What would be a good filter?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323528" y="3039932"/>
            <a:ext cx="5040560" cy="319297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133504" y="4168250"/>
            <a:ext cx="1890713" cy="1902212"/>
            <a:chOff x="7228532" y="3933056"/>
            <a:chExt cx="1890713" cy="1902212"/>
          </a:xfrm>
        </p:grpSpPr>
        <p:pic>
          <p:nvPicPr>
            <p:cNvPr id="27" name="Picture 2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28532" y="3933056"/>
              <a:ext cx="1890713" cy="1562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Oval 2"/>
            <p:cNvSpPr/>
            <p:nvPr/>
          </p:nvSpPr>
          <p:spPr bwMode="auto">
            <a:xfrm>
              <a:off x="7478191" y="4097784"/>
              <a:ext cx="1296144" cy="1296144"/>
            </a:xfrm>
            <a:custGeom>
              <a:avLst/>
              <a:gdLst/>
              <a:ahLst/>
              <a:cxnLst/>
              <a:rect l="l" t="t" r="r" b="b"/>
              <a:pathLst>
                <a:path w="1296144" h="1296144">
                  <a:moveTo>
                    <a:pt x="648072" y="414072"/>
                  </a:moveTo>
                  <a:cubicBezTo>
                    <a:pt x="518837" y="414072"/>
                    <a:pt x="414072" y="518837"/>
                    <a:pt x="414072" y="648072"/>
                  </a:cubicBezTo>
                  <a:cubicBezTo>
                    <a:pt x="414072" y="777307"/>
                    <a:pt x="518837" y="882072"/>
                    <a:pt x="648072" y="882072"/>
                  </a:cubicBezTo>
                  <a:cubicBezTo>
                    <a:pt x="777307" y="882072"/>
                    <a:pt x="882072" y="777307"/>
                    <a:pt x="882072" y="648072"/>
                  </a:cubicBezTo>
                  <a:cubicBezTo>
                    <a:pt x="882072" y="518837"/>
                    <a:pt x="777307" y="414072"/>
                    <a:pt x="648072" y="414072"/>
                  </a:cubicBezTo>
                  <a:close/>
                  <a:moveTo>
                    <a:pt x="648072" y="0"/>
                  </a:moveTo>
                  <a:cubicBezTo>
                    <a:pt x="1005992" y="0"/>
                    <a:pt x="1296144" y="290152"/>
                    <a:pt x="1296144" y="648072"/>
                  </a:cubicBezTo>
                  <a:cubicBezTo>
                    <a:pt x="1296144" y="1005992"/>
                    <a:pt x="1005992" y="1296144"/>
                    <a:pt x="648072" y="1296144"/>
                  </a:cubicBezTo>
                  <a:cubicBezTo>
                    <a:pt x="290152" y="1296144"/>
                    <a:pt x="0" y="1005992"/>
                    <a:pt x="0" y="648072"/>
                  </a:cubicBezTo>
                  <a:cubicBezTo>
                    <a:pt x="0" y="290152"/>
                    <a:pt x="290152" y="0"/>
                    <a:pt x="648072" y="0"/>
                  </a:cubicBezTo>
                  <a:close/>
                </a:path>
              </a:pathLst>
            </a:custGeom>
            <a:solidFill>
              <a:srgbClr val="0000FF">
                <a:alpha val="25098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29" name="Oval 28"/>
            <p:cNvSpPr/>
            <p:nvPr/>
          </p:nvSpPr>
          <p:spPr bwMode="auto">
            <a:xfrm>
              <a:off x="7892263" y="4512291"/>
              <a:ext cx="468000" cy="468000"/>
            </a:xfrm>
            <a:prstGeom prst="ellipse">
              <a:avLst/>
            </a:prstGeom>
            <a:solidFill>
              <a:srgbClr val="FF0000">
                <a:alpha val="25098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endParaRPr>
            </a:p>
          </p:txBody>
        </p:sp>
        <p:grpSp>
          <p:nvGrpSpPr>
            <p:cNvPr id="30" name="Group 29"/>
            <p:cNvGrpSpPr/>
            <p:nvPr/>
          </p:nvGrpSpPr>
          <p:grpSpPr>
            <a:xfrm>
              <a:off x="7934777" y="5465936"/>
              <a:ext cx="1163614" cy="369332"/>
              <a:chOff x="6360715" y="4343131"/>
              <a:chExt cx="1163614" cy="369332"/>
            </a:xfrm>
          </p:grpSpPr>
          <p:sp>
            <p:nvSpPr>
              <p:cNvPr id="31" name="Rectangle 30"/>
              <p:cNvSpPr/>
              <p:nvPr/>
            </p:nvSpPr>
            <p:spPr bwMode="auto">
              <a:xfrm>
                <a:off x="6360715" y="4383781"/>
                <a:ext cx="144016" cy="144016"/>
              </a:xfrm>
              <a:prstGeom prst="rect">
                <a:avLst/>
              </a:prstGeom>
              <a:solidFill>
                <a:srgbClr val="0000FF">
                  <a:alpha val="25098"/>
                </a:srgbClr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34" charset="-128"/>
                </a:endParaRPr>
              </a:p>
            </p:txBody>
          </p:sp>
          <p:sp>
            <p:nvSpPr>
              <p:cNvPr id="32" name="Rectangle 31"/>
              <p:cNvSpPr/>
              <p:nvPr/>
            </p:nvSpPr>
            <p:spPr bwMode="auto">
              <a:xfrm>
                <a:off x="6360715" y="4527797"/>
                <a:ext cx="144016" cy="144016"/>
              </a:xfrm>
              <a:prstGeom prst="rect">
                <a:avLst/>
              </a:prstGeom>
              <a:solidFill>
                <a:srgbClr val="FF0000">
                  <a:alpha val="25098"/>
                </a:srgbClr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34" charset="-128"/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6444209" y="4343131"/>
                <a:ext cx="10801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900" dirty="0" smtClean="0"/>
                  <a:t>High frequency</a:t>
                </a:r>
              </a:p>
              <a:p>
                <a:r>
                  <a:rPr lang="en-US" sz="900" dirty="0" smtClean="0"/>
                  <a:t>Low frequency</a:t>
                </a:r>
                <a:endParaRPr lang="en-US" sz="900" dirty="0"/>
              </a:p>
            </p:txBody>
          </p:sp>
        </p:grpSp>
      </p:grpSp>
      <p:grpSp>
        <p:nvGrpSpPr>
          <p:cNvPr id="51" name="Group 50"/>
          <p:cNvGrpSpPr/>
          <p:nvPr/>
        </p:nvGrpSpPr>
        <p:grpSpPr>
          <a:xfrm>
            <a:off x="2669533" y="3750596"/>
            <a:ext cx="2592288" cy="2068415"/>
            <a:chOff x="-2641369" y="2919361"/>
            <a:chExt cx="2592288" cy="2068415"/>
          </a:xfrm>
        </p:grpSpPr>
        <p:grpSp>
          <p:nvGrpSpPr>
            <p:cNvPr id="48" name="Group 47"/>
            <p:cNvGrpSpPr/>
            <p:nvPr/>
          </p:nvGrpSpPr>
          <p:grpSpPr>
            <a:xfrm>
              <a:off x="-2641369" y="3297818"/>
              <a:ext cx="2592288" cy="1296144"/>
              <a:chOff x="-3413268" y="2004080"/>
              <a:chExt cx="2592288" cy="1296144"/>
            </a:xfrm>
          </p:grpSpPr>
          <p:cxnSp>
            <p:nvCxnSpPr>
              <p:cNvPr id="41" name="Straight Connector 40"/>
              <p:cNvCxnSpPr/>
              <p:nvPr/>
            </p:nvCxnSpPr>
            <p:spPr bwMode="auto">
              <a:xfrm flipV="1">
                <a:off x="-2223231" y="2132856"/>
                <a:ext cx="1188132" cy="1152128"/>
              </a:xfrm>
              <a:prstGeom prst="line">
                <a:avLst/>
              </a:prstGeom>
              <a:solidFill>
                <a:schemeClr val="accent1"/>
              </a:solidFill>
              <a:ln w="38100" cap="rnd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46" name="Straight Connector 45"/>
              <p:cNvCxnSpPr/>
              <p:nvPr/>
            </p:nvCxnSpPr>
            <p:spPr bwMode="auto">
              <a:xfrm flipH="1" flipV="1">
                <a:off x="-3411363" y="2132856"/>
                <a:ext cx="1188132" cy="1152128"/>
              </a:xfrm>
              <a:prstGeom prst="line">
                <a:avLst/>
              </a:prstGeom>
              <a:solidFill>
                <a:schemeClr val="accent1"/>
              </a:solidFill>
              <a:ln w="38100" cap="rnd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37" name="Straight Arrow Connector 36"/>
              <p:cNvCxnSpPr/>
              <p:nvPr/>
            </p:nvCxnSpPr>
            <p:spPr bwMode="auto">
              <a:xfrm>
                <a:off x="-3413268" y="3300224"/>
                <a:ext cx="2592288" cy="0"/>
              </a:xfrm>
              <a:prstGeom prst="straightConnector1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39" name="Straight Arrow Connector 38"/>
              <p:cNvCxnSpPr/>
              <p:nvPr/>
            </p:nvCxnSpPr>
            <p:spPr bwMode="auto">
              <a:xfrm flipV="1">
                <a:off x="-2225136" y="2004080"/>
                <a:ext cx="0" cy="1296144"/>
              </a:xfrm>
              <a:prstGeom prst="straightConnector1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  <p:sp>
          <p:nvSpPr>
            <p:cNvPr id="49" name="TextBox 48"/>
            <p:cNvSpPr txBox="1"/>
            <p:nvPr/>
          </p:nvSpPr>
          <p:spPr>
            <a:xfrm>
              <a:off x="-1631830" y="2919361"/>
              <a:ext cx="36099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i="1" dirty="0" smtClean="0">
                  <a:latin typeface="Cambria Math" panose="02040503050406030204" pitchFamily="18" charset="0"/>
                  <a:ea typeface="Cambria Math" panose="02040503050406030204" pitchFamily="18" charset="0"/>
                </a:rPr>
                <a:t>H</a:t>
              </a:r>
              <a:endParaRPr lang="en-US" sz="2000" i="1" dirty="0">
                <a:latin typeface="Cambria Math" panose="02040503050406030204" pitchFamily="18" charset="0"/>
                <a:ea typeface="Cambria Math" panose="02040503050406030204" pitchFamily="18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-540568" y="4587666"/>
              <a:ext cx="31931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i="1" dirty="0" smtClean="0">
                  <a:latin typeface="Cambria Math" panose="02040503050406030204" pitchFamily="18" charset="0"/>
                  <a:ea typeface="Cambria Math" panose="02040503050406030204" pitchFamily="18" charset="0"/>
                </a:rPr>
                <a:t>k</a:t>
              </a:r>
              <a:endParaRPr lang="en-US" sz="2000" i="1" dirty="0">
                <a:latin typeface="Cambria Math" panose="02040503050406030204" pitchFamily="18" charset="0"/>
                <a:ea typeface="Cambria Math" panose="02040503050406030204" pitchFamily="18" charset="0"/>
              </a:endParaRP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2418494" y="5906303"/>
            <a:ext cx="3082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Ramp filter (a.k.a. Ram-Lak)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312860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836712"/>
            <a:ext cx="4406265" cy="44062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735" y="836712"/>
            <a:ext cx="4406265" cy="440626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23361" y="5282438"/>
            <a:ext cx="22910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Back projection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090218" y="5268061"/>
            <a:ext cx="33698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Filtered back projection</a:t>
            </a:r>
          </a:p>
          <a:p>
            <a:pPr algn="ctr"/>
            <a:r>
              <a:rPr lang="en-US" dirty="0" smtClean="0"/>
              <a:t>(Ramp filter)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795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Filters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31565"/>
            <a:ext cx="9144000" cy="479486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954962" y="5939407"/>
            <a:ext cx="28905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Image courtesy of Chih-Chieh Liu</a:t>
            </a:r>
            <a:endParaRPr lang="en-US" sz="1400" dirty="0"/>
          </a:p>
        </p:txBody>
      </p:sp>
      <p:cxnSp>
        <p:nvCxnSpPr>
          <p:cNvPr id="11" name="Straight Arrow Connector 10"/>
          <p:cNvCxnSpPr/>
          <p:nvPr/>
        </p:nvCxnSpPr>
        <p:spPr bwMode="auto">
          <a:xfrm>
            <a:off x="4754973" y="3933056"/>
            <a:ext cx="0" cy="108012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" name="TextBox 12"/>
          <p:cNvSpPr txBox="1"/>
          <p:nvPr/>
        </p:nvSpPr>
        <p:spPr>
          <a:xfrm>
            <a:off x="3910831" y="3409836"/>
            <a:ext cx="1688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 smtClean="0"/>
              <a:t>Low frequencies:</a:t>
            </a:r>
          </a:p>
          <a:p>
            <a:pPr algn="ctr"/>
            <a:r>
              <a:rPr lang="en-US" sz="1400" dirty="0" smtClean="0"/>
              <a:t>Always filtered out</a:t>
            </a:r>
          </a:p>
        </p:txBody>
      </p:sp>
    </p:spTree>
    <p:extLst>
      <p:ext uri="{BB962C8B-B14F-4D97-AF65-F5344CB8AC3E}">
        <p14:creationId xmlns:p14="http://schemas.microsoft.com/office/powerpoint/2010/main" val="3514418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FBP vs. Reality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Imprecise detectors</a:t>
            </a:r>
          </a:p>
          <a:p>
            <a:r>
              <a:rPr lang="en-US" dirty="0" smtClean="0"/>
              <a:t>Imperfect geometry</a:t>
            </a:r>
          </a:p>
          <a:p>
            <a:r>
              <a:rPr lang="en-US" dirty="0" smtClean="0"/>
              <a:t>…</a:t>
            </a:r>
          </a:p>
          <a:p>
            <a:r>
              <a:rPr lang="en-US" dirty="0">
                <a:solidFill>
                  <a:srgbClr val="C00000"/>
                </a:solidFill>
              </a:rPr>
              <a:t>Number of projections</a:t>
            </a:r>
          </a:p>
          <a:p>
            <a:r>
              <a:rPr lang="en-US" dirty="0" smtClean="0">
                <a:solidFill>
                  <a:srgbClr val="C00000"/>
                </a:solidFill>
              </a:rPr>
              <a:t>Noise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grpSp>
        <p:nvGrpSpPr>
          <p:cNvPr id="21" name="Group 20"/>
          <p:cNvGrpSpPr/>
          <p:nvPr/>
        </p:nvGrpSpPr>
        <p:grpSpPr>
          <a:xfrm>
            <a:off x="5046949" y="2996952"/>
            <a:ext cx="2860339" cy="2867135"/>
            <a:chOff x="5046949" y="2996952"/>
            <a:chExt cx="2860339" cy="2867135"/>
          </a:xfrm>
        </p:grpSpPr>
        <p:grpSp>
          <p:nvGrpSpPr>
            <p:cNvPr id="14" name="Group 13"/>
            <p:cNvGrpSpPr/>
            <p:nvPr/>
          </p:nvGrpSpPr>
          <p:grpSpPr>
            <a:xfrm>
              <a:off x="5046949" y="2996952"/>
              <a:ext cx="2860339" cy="2867135"/>
              <a:chOff x="5046949" y="2996952"/>
              <a:chExt cx="2860339" cy="2867135"/>
            </a:xfrm>
          </p:grpSpPr>
          <p:pic>
            <p:nvPicPr>
              <p:cNvPr id="21506" name="Picture 2"/>
              <p:cNvPicPr>
                <a:picLocks noChangeAspect="1" noChangeArrowheads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76056" y="2996952"/>
                <a:ext cx="2814194" cy="28513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9" name="Straight Connector 8"/>
              <p:cNvCxnSpPr/>
              <p:nvPr/>
            </p:nvCxnSpPr>
            <p:spPr bwMode="auto">
              <a:xfrm>
                <a:off x="6483153" y="3342525"/>
                <a:ext cx="0" cy="216024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11" name="Freeform 10"/>
              <p:cNvSpPr/>
              <p:nvPr/>
            </p:nvSpPr>
            <p:spPr bwMode="auto">
              <a:xfrm>
                <a:off x="6281530" y="3011557"/>
                <a:ext cx="387627" cy="2852530"/>
              </a:xfrm>
              <a:custGeom>
                <a:avLst/>
                <a:gdLst>
                  <a:gd name="connsiteX0" fmla="*/ 0 w 387627"/>
                  <a:gd name="connsiteY0" fmla="*/ 19878 h 2852530"/>
                  <a:gd name="connsiteX1" fmla="*/ 89453 w 387627"/>
                  <a:gd name="connsiteY1" fmla="*/ 437321 h 2852530"/>
                  <a:gd name="connsiteX2" fmla="*/ 79513 w 387627"/>
                  <a:gd name="connsiteY2" fmla="*/ 2425147 h 2852530"/>
                  <a:gd name="connsiteX3" fmla="*/ 0 w 387627"/>
                  <a:gd name="connsiteY3" fmla="*/ 2852530 h 2852530"/>
                  <a:gd name="connsiteX4" fmla="*/ 367748 w 387627"/>
                  <a:gd name="connsiteY4" fmla="*/ 2852530 h 2852530"/>
                  <a:gd name="connsiteX5" fmla="*/ 327992 w 387627"/>
                  <a:gd name="connsiteY5" fmla="*/ 2454965 h 2852530"/>
                  <a:gd name="connsiteX6" fmla="*/ 327992 w 387627"/>
                  <a:gd name="connsiteY6" fmla="*/ 387626 h 2852530"/>
                  <a:gd name="connsiteX7" fmla="*/ 387627 w 387627"/>
                  <a:gd name="connsiteY7" fmla="*/ 0 h 2852530"/>
                  <a:gd name="connsiteX8" fmla="*/ 0 w 387627"/>
                  <a:gd name="connsiteY8" fmla="*/ 19878 h 28525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87627" h="2852530">
                    <a:moveTo>
                      <a:pt x="0" y="19878"/>
                    </a:moveTo>
                    <a:lnTo>
                      <a:pt x="89453" y="437321"/>
                    </a:lnTo>
                    <a:cubicBezTo>
                      <a:pt x="86140" y="1099930"/>
                      <a:pt x="82826" y="1762538"/>
                      <a:pt x="79513" y="2425147"/>
                    </a:cubicBezTo>
                    <a:lnTo>
                      <a:pt x="0" y="2852530"/>
                    </a:lnTo>
                    <a:lnTo>
                      <a:pt x="367748" y="2852530"/>
                    </a:lnTo>
                    <a:lnTo>
                      <a:pt x="327992" y="2454965"/>
                    </a:lnTo>
                    <a:lnTo>
                      <a:pt x="327992" y="387626"/>
                    </a:lnTo>
                    <a:lnTo>
                      <a:pt x="387627" y="0"/>
                    </a:lnTo>
                    <a:lnTo>
                      <a:pt x="0" y="19878"/>
                    </a:lnTo>
                    <a:close/>
                  </a:path>
                </a:pathLst>
              </a:cu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34" charset="-128"/>
                </a:endParaRPr>
              </a:p>
            </p:txBody>
          </p:sp>
          <p:sp>
            <p:nvSpPr>
              <p:cNvPr id="15" name="Freeform 14"/>
              <p:cNvSpPr/>
              <p:nvPr/>
            </p:nvSpPr>
            <p:spPr bwMode="auto">
              <a:xfrm rot="3600000">
                <a:off x="6279400" y="3001618"/>
                <a:ext cx="387627" cy="2852530"/>
              </a:xfrm>
              <a:custGeom>
                <a:avLst/>
                <a:gdLst>
                  <a:gd name="connsiteX0" fmla="*/ 0 w 387627"/>
                  <a:gd name="connsiteY0" fmla="*/ 19878 h 2852530"/>
                  <a:gd name="connsiteX1" fmla="*/ 89453 w 387627"/>
                  <a:gd name="connsiteY1" fmla="*/ 437321 h 2852530"/>
                  <a:gd name="connsiteX2" fmla="*/ 79513 w 387627"/>
                  <a:gd name="connsiteY2" fmla="*/ 2425147 h 2852530"/>
                  <a:gd name="connsiteX3" fmla="*/ 0 w 387627"/>
                  <a:gd name="connsiteY3" fmla="*/ 2852530 h 2852530"/>
                  <a:gd name="connsiteX4" fmla="*/ 367748 w 387627"/>
                  <a:gd name="connsiteY4" fmla="*/ 2852530 h 2852530"/>
                  <a:gd name="connsiteX5" fmla="*/ 327992 w 387627"/>
                  <a:gd name="connsiteY5" fmla="*/ 2454965 h 2852530"/>
                  <a:gd name="connsiteX6" fmla="*/ 327992 w 387627"/>
                  <a:gd name="connsiteY6" fmla="*/ 387626 h 2852530"/>
                  <a:gd name="connsiteX7" fmla="*/ 387627 w 387627"/>
                  <a:gd name="connsiteY7" fmla="*/ 0 h 2852530"/>
                  <a:gd name="connsiteX8" fmla="*/ 0 w 387627"/>
                  <a:gd name="connsiteY8" fmla="*/ 19878 h 28525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87627" h="2852530">
                    <a:moveTo>
                      <a:pt x="0" y="19878"/>
                    </a:moveTo>
                    <a:lnTo>
                      <a:pt x="89453" y="437321"/>
                    </a:lnTo>
                    <a:cubicBezTo>
                      <a:pt x="86140" y="1099930"/>
                      <a:pt x="82826" y="1762538"/>
                      <a:pt x="79513" y="2425147"/>
                    </a:cubicBezTo>
                    <a:lnTo>
                      <a:pt x="0" y="2852530"/>
                    </a:lnTo>
                    <a:lnTo>
                      <a:pt x="367748" y="2852530"/>
                    </a:lnTo>
                    <a:lnTo>
                      <a:pt x="327992" y="2454965"/>
                    </a:lnTo>
                    <a:lnTo>
                      <a:pt x="327992" y="387626"/>
                    </a:lnTo>
                    <a:lnTo>
                      <a:pt x="387627" y="0"/>
                    </a:lnTo>
                    <a:lnTo>
                      <a:pt x="0" y="19878"/>
                    </a:lnTo>
                    <a:close/>
                  </a:path>
                </a:pathLst>
              </a:cu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34" charset="-128"/>
                </a:endParaRPr>
              </a:p>
            </p:txBody>
          </p:sp>
          <p:sp>
            <p:nvSpPr>
              <p:cNvPr id="16" name="Freeform 15"/>
              <p:cNvSpPr/>
              <p:nvPr/>
            </p:nvSpPr>
            <p:spPr bwMode="auto">
              <a:xfrm rot="7200000">
                <a:off x="6287209" y="3001618"/>
                <a:ext cx="387627" cy="2852530"/>
              </a:xfrm>
              <a:custGeom>
                <a:avLst/>
                <a:gdLst>
                  <a:gd name="connsiteX0" fmla="*/ 0 w 387627"/>
                  <a:gd name="connsiteY0" fmla="*/ 19878 h 2852530"/>
                  <a:gd name="connsiteX1" fmla="*/ 89453 w 387627"/>
                  <a:gd name="connsiteY1" fmla="*/ 437321 h 2852530"/>
                  <a:gd name="connsiteX2" fmla="*/ 79513 w 387627"/>
                  <a:gd name="connsiteY2" fmla="*/ 2425147 h 2852530"/>
                  <a:gd name="connsiteX3" fmla="*/ 0 w 387627"/>
                  <a:gd name="connsiteY3" fmla="*/ 2852530 h 2852530"/>
                  <a:gd name="connsiteX4" fmla="*/ 367748 w 387627"/>
                  <a:gd name="connsiteY4" fmla="*/ 2852530 h 2852530"/>
                  <a:gd name="connsiteX5" fmla="*/ 327992 w 387627"/>
                  <a:gd name="connsiteY5" fmla="*/ 2454965 h 2852530"/>
                  <a:gd name="connsiteX6" fmla="*/ 327992 w 387627"/>
                  <a:gd name="connsiteY6" fmla="*/ 387626 h 2852530"/>
                  <a:gd name="connsiteX7" fmla="*/ 387627 w 387627"/>
                  <a:gd name="connsiteY7" fmla="*/ 0 h 2852530"/>
                  <a:gd name="connsiteX8" fmla="*/ 0 w 387627"/>
                  <a:gd name="connsiteY8" fmla="*/ 19878 h 28525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87627" h="2852530">
                    <a:moveTo>
                      <a:pt x="0" y="19878"/>
                    </a:moveTo>
                    <a:lnTo>
                      <a:pt x="89453" y="437321"/>
                    </a:lnTo>
                    <a:cubicBezTo>
                      <a:pt x="86140" y="1099930"/>
                      <a:pt x="82826" y="1762538"/>
                      <a:pt x="79513" y="2425147"/>
                    </a:cubicBezTo>
                    <a:lnTo>
                      <a:pt x="0" y="2852530"/>
                    </a:lnTo>
                    <a:lnTo>
                      <a:pt x="367748" y="2852530"/>
                    </a:lnTo>
                    <a:lnTo>
                      <a:pt x="327992" y="2454965"/>
                    </a:lnTo>
                    <a:lnTo>
                      <a:pt x="327992" y="387626"/>
                    </a:lnTo>
                    <a:lnTo>
                      <a:pt x="387627" y="0"/>
                    </a:lnTo>
                    <a:lnTo>
                      <a:pt x="0" y="19878"/>
                    </a:lnTo>
                    <a:close/>
                  </a:path>
                </a:pathLst>
              </a:cu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34" charset="-128"/>
                </a:endParaRPr>
              </a:p>
            </p:txBody>
          </p:sp>
        </p:grpSp>
        <p:sp>
          <p:nvSpPr>
            <p:cNvPr id="17" name="Oval 16"/>
            <p:cNvSpPr/>
            <p:nvPr/>
          </p:nvSpPr>
          <p:spPr bwMode="auto">
            <a:xfrm>
              <a:off x="5897149" y="4041778"/>
              <a:ext cx="1152128" cy="792088"/>
            </a:xfrm>
            <a:prstGeom prst="ellipse">
              <a:avLst/>
            </a:prstGeom>
            <a:solidFill>
              <a:schemeClr val="bg2">
                <a:lumMod val="40000"/>
                <a:lumOff val="6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18" name="Explosion 2 17"/>
            <p:cNvSpPr/>
            <p:nvPr/>
          </p:nvSpPr>
          <p:spPr bwMode="auto">
            <a:xfrm>
              <a:off x="6588224" y="4422645"/>
              <a:ext cx="216024" cy="158483"/>
            </a:xfrm>
            <a:prstGeom prst="irregularSeal2">
              <a:avLst/>
            </a:prstGeom>
            <a:solidFill>
              <a:srgbClr val="FF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endParaRPr>
            </a:p>
          </p:txBody>
        </p:sp>
        <p:cxnSp>
          <p:nvCxnSpPr>
            <p:cNvPr id="20" name="Straight Arrow Connector 19"/>
            <p:cNvCxnSpPr/>
            <p:nvPr/>
          </p:nvCxnSpPr>
          <p:spPr bwMode="auto">
            <a:xfrm>
              <a:off x="5364088" y="3789040"/>
              <a:ext cx="2232248" cy="1224136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C00000"/>
              </a:solidFill>
              <a:prstDash val="solid"/>
              <a:round/>
              <a:headEnd type="arrow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3089290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Number of Projections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1026" name="1 proj" descr="L:\JONATHAN\Teaching\MScMedTech_ImageAnalysis\2016\Reconstruction\numprojs00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400" y="762919"/>
            <a:ext cx="73152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7200" y="836712"/>
            <a:ext cx="69172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Point source measurement reconstructed from 1 projection.</a:t>
            </a:r>
            <a:endParaRPr lang="en-US" sz="2000" dirty="0"/>
          </a:p>
        </p:txBody>
      </p:sp>
      <p:pic>
        <p:nvPicPr>
          <p:cNvPr id="12" name="2 proj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14400" y="762919"/>
            <a:ext cx="73152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457200" y="836712"/>
            <a:ext cx="70455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Point source measurement reconstructed from 2 projections.</a:t>
            </a:r>
            <a:endParaRPr lang="en-US" sz="2000" dirty="0"/>
          </a:p>
        </p:txBody>
      </p:sp>
      <p:pic>
        <p:nvPicPr>
          <p:cNvPr id="6" name="3 proj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14400" y="762919"/>
            <a:ext cx="73152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457200" y="836712"/>
            <a:ext cx="70455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Point source measurement reconstructed from 3 projections.</a:t>
            </a:r>
            <a:endParaRPr lang="en-US" sz="2000" dirty="0"/>
          </a:p>
        </p:txBody>
      </p:sp>
      <p:pic>
        <p:nvPicPr>
          <p:cNvPr id="7" name="6 proj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14400" y="762919"/>
            <a:ext cx="73152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57200" y="836712"/>
            <a:ext cx="70455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Point source measurement reconstructed from 6 projections.</a:t>
            </a:r>
            <a:endParaRPr lang="en-US" sz="2000" dirty="0"/>
          </a:p>
        </p:txBody>
      </p:sp>
      <p:pic>
        <p:nvPicPr>
          <p:cNvPr id="8" name="12 proj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14400" y="762919"/>
            <a:ext cx="73152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457200" y="836712"/>
            <a:ext cx="71881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Point source measurement reconstructed from 12 projections.</a:t>
            </a:r>
            <a:endParaRPr lang="en-US" sz="2000" dirty="0"/>
          </a:p>
        </p:txBody>
      </p:sp>
      <p:pic>
        <p:nvPicPr>
          <p:cNvPr id="9" name="24 proj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14400" y="762919"/>
            <a:ext cx="73152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457200" y="836712"/>
            <a:ext cx="71881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Point source measurement reconstructed from 24 projections.</a:t>
            </a:r>
            <a:endParaRPr lang="en-US" sz="2000" dirty="0"/>
          </a:p>
        </p:txBody>
      </p:sp>
      <p:pic>
        <p:nvPicPr>
          <p:cNvPr id="10" name="48 proj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14400" y="762919"/>
            <a:ext cx="73152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457200" y="836712"/>
            <a:ext cx="72026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Point source measurement reconstructed from 48 projections.</a:t>
            </a:r>
            <a:endParaRPr lang="en-US" sz="2000" dirty="0"/>
          </a:p>
        </p:txBody>
      </p:sp>
      <p:pic>
        <p:nvPicPr>
          <p:cNvPr id="11" name="96 proj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14400" y="762919"/>
            <a:ext cx="73152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457200" y="836712"/>
            <a:ext cx="71881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Point source measurement reconstructed from 96 projections.</a:t>
            </a:r>
            <a:endParaRPr lang="en-US" sz="2000" dirty="0"/>
          </a:p>
        </p:txBody>
      </p:sp>
      <p:pic>
        <p:nvPicPr>
          <p:cNvPr id="1028" name="Picture 4" descr="C:\Users\radissj1\Desktop\bla\reconf001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1240535"/>
            <a:ext cx="2457451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adissj1\Desktop\bla\reconu001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208" y="1236822"/>
            <a:ext cx="245745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07504" y="1240535"/>
            <a:ext cx="245745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44208" y="1236822"/>
            <a:ext cx="245745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07504" y="1240535"/>
            <a:ext cx="245745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44208" y="1236822"/>
            <a:ext cx="245745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07504" y="1240535"/>
            <a:ext cx="245745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5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44208" y="1236822"/>
            <a:ext cx="245745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07504" y="1240535"/>
            <a:ext cx="245745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44208" y="1236822"/>
            <a:ext cx="245745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07504" y="1240535"/>
            <a:ext cx="245745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44208" y="1236822"/>
            <a:ext cx="245745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07504" y="1240535"/>
            <a:ext cx="245745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44208" y="1236822"/>
            <a:ext cx="245745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07504" y="1240535"/>
            <a:ext cx="245745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5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44208" y="1236822"/>
            <a:ext cx="245745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 rot="16200000">
            <a:off x="-379728" y="2234714"/>
            <a:ext cx="12121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Filtered</a:t>
            </a:r>
            <a:endParaRPr lang="en-US" dirty="0"/>
          </a:p>
        </p:txBody>
      </p:sp>
      <p:sp>
        <p:nvSpPr>
          <p:cNvPr id="39" name="TextBox 38"/>
          <p:cNvSpPr txBox="1"/>
          <p:nvPr/>
        </p:nvSpPr>
        <p:spPr>
          <a:xfrm rot="5400000">
            <a:off x="8165664" y="2234714"/>
            <a:ext cx="15039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Unfiltered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455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Noise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4195" y="764704"/>
            <a:ext cx="6786277" cy="42484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215267" y="4751566"/>
            <a:ext cx="19287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400" dirty="0" smtClean="0"/>
              <a:t>Image courtesy of </a:t>
            </a:r>
          </a:p>
          <a:p>
            <a:pPr algn="r"/>
            <a:r>
              <a:rPr lang="en-US" sz="1400" dirty="0" smtClean="0"/>
              <a:t>Milan </a:t>
            </a:r>
            <a:r>
              <a:rPr lang="en-US" sz="1400" dirty="0" err="1" smtClean="0"/>
              <a:t>Zvolský</a:t>
            </a:r>
            <a:r>
              <a:rPr lang="en-US" sz="1400" dirty="0" smtClean="0"/>
              <a:t> (DESY)</a:t>
            </a:r>
            <a:endParaRPr lang="en-US" sz="1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10755" y="5157192"/>
                <a:ext cx="6075381" cy="10447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>
                    <a:solidFill>
                      <a:srgbClr val="21549E"/>
                    </a:solidFill>
                  </a:rPr>
                  <a:t>Number of events follows a Poisson distribution</a:t>
                </a:r>
              </a:p>
              <a:p>
                <a:pPr marL="342900" indent="-342900">
                  <a:buFont typeface="Wingdings"/>
                  <a:buChar char="à"/>
                </a:pPr>
                <a:r>
                  <a:rPr lang="en-US" sz="2000" dirty="0" smtClean="0">
                    <a:solidFill>
                      <a:srgbClr val="21549E"/>
                    </a:solidFill>
                    <a:sym typeface="Wingdings" panose="05000000000000000000" pitchFamily="2" charset="2"/>
                  </a:rPr>
                  <a:t>Signal-to-noise ratio </a:t>
                </a:r>
                <a14:m>
                  <m:oMath xmlns:m="http://schemas.openxmlformats.org/officeDocument/2006/math">
                    <m:r>
                      <a:rPr lang="en-US" sz="2000" i="1" dirty="0" smtClean="0">
                        <a:solidFill>
                          <a:srgbClr val="21549E"/>
                        </a:solidFill>
                        <a:latin typeface="Cambria Math"/>
                        <a:ea typeface="Cambria Math"/>
                        <a:sym typeface="Wingdings" panose="05000000000000000000" pitchFamily="2" charset="2"/>
                      </a:rPr>
                      <m:t>≈</m:t>
                    </m:r>
                    <m:rad>
                      <m:radPr>
                        <m:degHide m:val="on"/>
                        <m:ctrlPr>
                          <a:rPr lang="en-US" sz="2000" i="1" dirty="0" smtClean="0">
                            <a:solidFill>
                              <a:srgbClr val="21549E"/>
                            </a:solidFill>
                            <a:latin typeface="Cambria Math" charset="0"/>
                            <a:sym typeface="Wingdings" panose="05000000000000000000" pitchFamily="2" charset="2"/>
                          </a:rPr>
                        </m:ctrlPr>
                      </m:radPr>
                      <m:deg/>
                      <m:e>
                        <m:r>
                          <a:rPr lang="en-US" sz="2000" b="0" i="1" dirty="0" smtClean="0">
                            <a:solidFill>
                              <a:srgbClr val="21549E"/>
                            </a:solidFill>
                            <a:latin typeface="Cambria Math"/>
                            <a:sym typeface="Wingdings" panose="05000000000000000000" pitchFamily="2" charset="2"/>
                          </a:rPr>
                          <m:t>𝑁</m:t>
                        </m:r>
                      </m:e>
                    </m:rad>
                  </m:oMath>
                </a14:m>
                <a:endParaRPr lang="en-US" sz="2000" i="1" dirty="0" smtClean="0">
                  <a:solidFill>
                    <a:srgbClr val="21549E"/>
                  </a:solidFill>
                </a:endParaRPr>
              </a:p>
              <a:p>
                <a:r>
                  <a:rPr lang="en-US" sz="2000" dirty="0" smtClean="0">
                    <a:solidFill>
                      <a:srgbClr val="21549E"/>
                    </a:solidFill>
                  </a:rPr>
                  <a:t>Analytical reconstruction works exactly when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solidFill>
                          <a:srgbClr val="21549E"/>
                        </a:solidFill>
                        <a:latin typeface="Cambria Math"/>
                      </a:rPr>
                      <m:t>𝑁</m:t>
                    </m:r>
                    <m:r>
                      <a:rPr lang="en-US" sz="2000" b="0" i="1" smtClean="0">
                        <a:solidFill>
                          <a:srgbClr val="21549E"/>
                        </a:solidFill>
                        <a:latin typeface="Cambria Math"/>
                      </a:rPr>
                      <m:t>=∞</m:t>
                    </m:r>
                  </m:oMath>
                </a14:m>
                <a:endParaRPr lang="en-US" sz="2000" dirty="0">
                  <a:solidFill>
                    <a:srgbClr val="21549E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755" y="5157192"/>
                <a:ext cx="6075381" cy="1044710"/>
              </a:xfrm>
              <a:prstGeom prst="rect">
                <a:avLst/>
              </a:prstGeom>
              <a:blipFill rotWithShape="1">
                <a:blip r:embed="rId3"/>
                <a:stretch>
                  <a:fillRect l="-1003" t="-2339" b="-99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3431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Noise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grpSp>
        <p:nvGrpSpPr>
          <p:cNvPr id="12" name="Group 11"/>
          <p:cNvGrpSpPr/>
          <p:nvPr/>
        </p:nvGrpSpPr>
        <p:grpSpPr>
          <a:xfrm>
            <a:off x="62660" y="726563"/>
            <a:ext cx="14760000" cy="5540745"/>
            <a:chOff x="253160" y="726563"/>
            <a:chExt cx="14760000" cy="5540745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253160" y="726563"/>
              <a:ext cx="14760000" cy="184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3160" y="2577308"/>
              <a:ext cx="14760000" cy="3690000"/>
            </a:xfrm>
            <a:prstGeom prst="rect">
              <a:avLst/>
            </a:prstGeom>
          </p:spPr>
        </p:pic>
      </p:grpSp>
      <p:sp>
        <p:nvSpPr>
          <p:cNvPr id="7" name="Rectangle 6"/>
          <p:cNvSpPr/>
          <p:nvPr/>
        </p:nvSpPr>
        <p:spPr bwMode="auto">
          <a:xfrm>
            <a:off x="0" y="726563"/>
            <a:ext cx="1945922" cy="554074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69279" y="720818"/>
            <a:ext cx="1776643" cy="184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279" y="2571563"/>
            <a:ext cx="1776643" cy="3690000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-24487" y="1030279"/>
            <a:ext cx="400111" cy="5084863"/>
            <a:chOff x="26313" y="1030279"/>
            <a:chExt cx="400111" cy="5084863"/>
          </a:xfrm>
        </p:grpSpPr>
        <p:sp>
          <p:nvSpPr>
            <p:cNvPr id="6" name="TextBox 5"/>
            <p:cNvSpPr txBox="1"/>
            <p:nvPr/>
          </p:nvSpPr>
          <p:spPr>
            <a:xfrm rot="16200000">
              <a:off x="-414993" y="1471586"/>
              <a:ext cx="128272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dirty="0" smtClean="0"/>
                <a:t>Sinogram</a:t>
              </a:r>
              <a:endParaRPr lang="en-US" sz="2000" dirty="0"/>
            </a:p>
          </p:txBody>
        </p:sp>
        <p:sp>
          <p:nvSpPr>
            <p:cNvPr id="8" name="TextBox 7"/>
            <p:cNvSpPr txBox="1"/>
            <p:nvPr/>
          </p:nvSpPr>
          <p:spPr>
            <a:xfrm rot="16200000">
              <a:off x="-485526" y="3228946"/>
              <a:ext cx="14237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dirty="0" smtClean="0"/>
                <a:t>Ramp filter</a:t>
              </a:r>
              <a:endParaRPr lang="en-US" sz="2000" dirty="0"/>
            </a:p>
          </p:txBody>
        </p:sp>
        <p:sp>
          <p:nvSpPr>
            <p:cNvPr id="9" name="TextBox 8"/>
            <p:cNvSpPr txBox="1"/>
            <p:nvPr/>
          </p:nvSpPr>
          <p:spPr>
            <a:xfrm rot="16200000">
              <a:off x="-450259" y="5238459"/>
              <a:ext cx="135325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dirty="0" smtClean="0"/>
                <a:t>Hann filter</a:t>
              </a:r>
              <a:endParaRPr lang="en-US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val="707449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6 L -0.61041 -3.7037E-6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2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Noise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5724128" y="908720"/>
            <a:ext cx="3096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Shepp</a:t>
            </a:r>
            <a:r>
              <a:rPr lang="en-US" dirty="0" smtClean="0"/>
              <a:t>-Logan filters with different cut-off frequencies. 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9953" y="2327805"/>
            <a:ext cx="7029501" cy="39089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9953" y="2327805"/>
            <a:ext cx="7029501" cy="3908972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496" y="836712"/>
            <a:ext cx="5329962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 rot="5400000">
            <a:off x="-447008" y="5322902"/>
            <a:ext cx="13035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Cherry et al.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452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Artifacts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00" y="835200"/>
            <a:ext cx="5242609" cy="525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64089" y="1841798"/>
            <a:ext cx="33227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Effect of linear sampling of the profile on image quality. </a:t>
            </a:r>
          </a:p>
          <a:p>
            <a:endParaRPr lang="en-US" dirty="0"/>
          </a:p>
          <a:p>
            <a:r>
              <a:rPr lang="en-US" dirty="0" err="1" smtClean="0"/>
              <a:t>Undersampling</a:t>
            </a:r>
            <a:r>
              <a:rPr lang="en-US" dirty="0" smtClean="0"/>
              <a:t> leads to blurring and image artifacts.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 rot="5400000">
            <a:off x="-447008" y="5322902"/>
            <a:ext cx="13035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Cherry et al.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46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00" y="836712"/>
            <a:ext cx="5275710" cy="525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Artifacts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6" name="TextBox 5"/>
          <p:cNvSpPr txBox="1"/>
          <p:nvPr/>
        </p:nvSpPr>
        <p:spPr>
          <a:xfrm rot="5400000">
            <a:off x="-447008" y="5322902"/>
            <a:ext cx="13035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Cherry et al.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64089" y="1841798"/>
            <a:ext cx="33227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Effect of angular sampling on image quality. </a:t>
            </a:r>
          </a:p>
          <a:p>
            <a:endParaRPr lang="en-US" dirty="0"/>
          </a:p>
          <a:p>
            <a:r>
              <a:rPr lang="en-US" dirty="0" err="1" smtClean="0"/>
              <a:t>Undersampling</a:t>
            </a:r>
            <a:r>
              <a:rPr lang="en-US" dirty="0" smtClean="0"/>
              <a:t> leads to image artifacts.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791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Artifacts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00" y="835200"/>
            <a:ext cx="5249447" cy="525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64089" y="1841798"/>
            <a:ext cx="33227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Effect of angular sampling range on image quality. </a:t>
            </a:r>
          </a:p>
          <a:p>
            <a:endParaRPr lang="en-US" dirty="0"/>
          </a:p>
          <a:p>
            <a:r>
              <a:rPr lang="en-US" dirty="0" smtClean="0"/>
              <a:t>Sampling over an interval of less than 180 degrees leads to image artifacts.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 rot="5400000">
            <a:off x="-447008" y="5322902"/>
            <a:ext cx="13035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Cherry et al.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04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Artifacts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0575" y="836712"/>
            <a:ext cx="7562850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 rot="5400000">
            <a:off x="417088" y="1391224"/>
            <a:ext cx="13035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Cherry et al.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47161" y="5084018"/>
            <a:ext cx="58496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Projections do not cover the entire object.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841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000" y="835200"/>
            <a:ext cx="760095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Artifacts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7" name="TextBox 6"/>
          <p:cNvSpPr txBox="1"/>
          <p:nvPr/>
        </p:nvSpPr>
        <p:spPr>
          <a:xfrm rot="5400000">
            <a:off x="417088" y="1391224"/>
            <a:ext cx="13035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Cherry et al.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19672" y="5084018"/>
            <a:ext cx="59046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Missing projection element, e.g., as a result from a broken detector.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2902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Iterative Reconstruction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11266" name="Entire pic" descr="L:\JONATHAN\Teaching\MScMedTech_ImageAnalysis\2016\Reconstruction\Cherry_Iterative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397" y="728907"/>
            <a:ext cx="7969043" cy="5508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 rot="16200000">
            <a:off x="6756400" y="3850513"/>
            <a:ext cx="4390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Cherry et al. Physics in Nuclear Medicine</a:t>
            </a:r>
            <a:endParaRPr lang="en-US" sz="1800" dirty="0"/>
          </a:p>
        </p:txBody>
      </p:sp>
      <p:pic>
        <p:nvPicPr>
          <p:cNvPr id="7" name="im estimate" descr="L:\JONATHAN\Teaching\MScMedTech_ImageAnalysis\2016\Reconstruction\Cherry_Iterative.pn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63398" y="3483109"/>
            <a:ext cx="1389228" cy="1224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compconv" descr="L:\JONATHAN\Teaching\MScMedTech_ImageAnalysis\2016\Reconstruction\Cherry_Iterative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24450" y="3686175"/>
            <a:ext cx="1409700" cy="100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updimg" descr="L:\JONATHAN\Teaching\MScMedTech_ImageAnalysis\2016\Reconstruction\Cherry_Iterative.pn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793206" y="5098774"/>
            <a:ext cx="1438275" cy="113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031974" y="3316843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Cost function</a:t>
            </a:r>
            <a:endParaRPr lang="en-US" sz="1800" dirty="0"/>
          </a:p>
        </p:txBody>
      </p:sp>
      <p:sp>
        <p:nvSpPr>
          <p:cNvPr id="11" name="TextBox 10"/>
          <p:cNvSpPr txBox="1"/>
          <p:nvPr/>
        </p:nvSpPr>
        <p:spPr>
          <a:xfrm>
            <a:off x="4231481" y="586132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Update function</a:t>
            </a:r>
            <a:endParaRPr lang="en-US" sz="1800" dirty="0"/>
          </a:p>
        </p:txBody>
      </p:sp>
      <p:pic>
        <p:nvPicPr>
          <p:cNvPr id="12" name="sinogramming" descr="L:\JONATHAN\Teaching\MScMedTech_ImageAnalysis\2016\Reconstruction\Cherry_Iterative.pn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63397" y="728908"/>
            <a:ext cx="7969043" cy="1985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19736" y="908720"/>
            <a:ext cx="2185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The measurement, </a:t>
            </a:r>
          </a:p>
          <a:p>
            <a:r>
              <a:rPr lang="en-US" sz="1800" dirty="0" smtClean="0"/>
              <a:t>Forward projection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054296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4"/>
                                      </p:to>
                                    </p:set>
                                    <p:animEffect filter="image" prLst="opacity: 0.34">
                                      <p:cBhvr rctx="IE">
                                        <p:cTn id="13" dur="indefinite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5" grpId="1"/>
      <p:bldP spid="11" grpId="0"/>
      <p:bldP spid="3" grpId="0"/>
      <p:bldP spid="3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Iterative Reconstruction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11266" name="Picture 2" descr="L:\JONATHAN\Teaching\MScMedTech_ImageAnalysis\2016\Reconstruction\Cherry_Iterative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397" y="728907"/>
            <a:ext cx="7969043" cy="5508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 rot="16200000">
            <a:off x="6756400" y="3850513"/>
            <a:ext cx="4390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Cherry et al. Physics in Nuclear Medicine</a:t>
            </a:r>
            <a:endParaRPr lang="en-US" sz="1800" dirty="0"/>
          </a:p>
        </p:txBody>
      </p:sp>
      <p:sp>
        <p:nvSpPr>
          <p:cNvPr id="3" name="Rectangle 2"/>
          <p:cNvSpPr/>
          <p:nvPr/>
        </p:nvSpPr>
        <p:spPr bwMode="auto">
          <a:xfrm>
            <a:off x="570168" y="980728"/>
            <a:ext cx="4505887" cy="209192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rPr>
              <a:t>Aspects that may be considered </a:t>
            </a:r>
            <a:r>
              <a:rPr lang="en-US" sz="2000" dirty="0" smtClean="0"/>
              <a:t>during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rPr>
              <a:t> iterative reconstruction:</a:t>
            </a:r>
          </a:p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2000" dirty="0" smtClean="0"/>
              <a:t>Statistical noise</a:t>
            </a:r>
          </a:p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2000" dirty="0" smtClean="0"/>
              <a:t>Prior information (about the system, the object, …)</a:t>
            </a:r>
          </a:p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rPr>
              <a:t>Non-negativity constraint</a:t>
            </a:r>
          </a:p>
        </p:txBody>
      </p:sp>
    </p:spTree>
    <p:extLst>
      <p:ext uri="{BB962C8B-B14F-4D97-AF65-F5344CB8AC3E}">
        <p14:creationId xmlns:p14="http://schemas.microsoft.com/office/powerpoint/2010/main" val="1645628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Iterative Reconstruction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11266" name="Picture 2" descr="L:\JONATHAN\Teaching\MScMedTech_ImageAnalysis\2016\Reconstruction\Cherry_Iterative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397" y="728907"/>
            <a:ext cx="7969043" cy="5508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 rot="16200000">
            <a:off x="6756400" y="3850513"/>
            <a:ext cx="4390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Cherry et al. Physics in Nuclear Medicine</a:t>
            </a:r>
            <a:endParaRPr lang="en-US" sz="1800" dirty="0"/>
          </a:p>
        </p:txBody>
      </p:sp>
      <p:sp>
        <p:nvSpPr>
          <p:cNvPr id="3" name="Rectangle 2"/>
          <p:cNvSpPr/>
          <p:nvPr/>
        </p:nvSpPr>
        <p:spPr bwMode="auto">
          <a:xfrm>
            <a:off x="570168" y="836712"/>
            <a:ext cx="4505887" cy="223594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rPr>
              <a:t>Major advantages:</a:t>
            </a:r>
          </a:p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2000" dirty="0" smtClean="0"/>
              <a:t>Less sensitive to noise</a:t>
            </a:r>
          </a:p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2000" dirty="0" smtClean="0"/>
              <a:t>Potentially more accurate</a:t>
            </a:r>
          </a:p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en-US" sz="2000" dirty="0" smtClean="0"/>
          </a:p>
          <a:p>
            <a:pPr marR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sz="2000" dirty="0" smtClean="0"/>
              <a:t>Major disadvantages</a:t>
            </a:r>
          </a:p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2000" dirty="0" smtClean="0"/>
              <a:t>Computationally intensive</a:t>
            </a:r>
          </a:p>
        </p:txBody>
      </p:sp>
    </p:spTree>
    <p:extLst>
      <p:ext uri="{BB962C8B-B14F-4D97-AF65-F5344CB8AC3E}">
        <p14:creationId xmlns:p14="http://schemas.microsoft.com/office/powerpoint/2010/main" val="1502077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Iterative Reconstruction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83975"/>
            <a:ext cx="9144000" cy="50900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 rot="16200000">
            <a:off x="6756400" y="3850513"/>
            <a:ext cx="4390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Cherry et al. Physics in Nuclear Medicine</a:t>
            </a:r>
            <a:endParaRPr 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683568" y="2953617"/>
            <a:ext cx="10983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/>
              <a:t>Iteration 1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4022811" y="2961836"/>
            <a:ext cx="10983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/>
              <a:t>Iteration 3</a:t>
            </a:r>
            <a:endParaRPr lang="en-US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7362054" y="2970055"/>
            <a:ext cx="10983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/>
              <a:t>Iteration 5</a:t>
            </a:r>
            <a:endParaRPr lang="en-US" sz="1600" dirty="0"/>
          </a:p>
        </p:txBody>
      </p:sp>
      <p:sp>
        <p:nvSpPr>
          <p:cNvPr id="11" name="TextBox 10"/>
          <p:cNvSpPr txBox="1"/>
          <p:nvPr/>
        </p:nvSpPr>
        <p:spPr>
          <a:xfrm>
            <a:off x="608331" y="5788310"/>
            <a:ext cx="12121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/>
              <a:t>Iteration 10</a:t>
            </a:r>
            <a:endParaRPr lang="en-US" sz="1600" dirty="0"/>
          </a:p>
        </p:txBody>
      </p:sp>
      <p:sp>
        <p:nvSpPr>
          <p:cNvPr id="12" name="TextBox 11"/>
          <p:cNvSpPr txBox="1"/>
          <p:nvPr/>
        </p:nvSpPr>
        <p:spPr>
          <a:xfrm>
            <a:off x="3947574" y="5796529"/>
            <a:ext cx="12121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/>
              <a:t>Iteration 20</a:t>
            </a:r>
            <a:endParaRPr lang="en-US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7286817" y="5804748"/>
            <a:ext cx="12121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/>
              <a:t>Iteration 30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492099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Iterative Reconstruction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Components in iterative reconstruction:</a:t>
            </a:r>
          </a:p>
          <a:p>
            <a:r>
              <a:rPr lang="en-US" dirty="0" smtClean="0"/>
              <a:t>Image model</a:t>
            </a:r>
          </a:p>
          <a:p>
            <a:r>
              <a:rPr lang="en-US" dirty="0" smtClean="0"/>
              <a:t>System model</a:t>
            </a:r>
          </a:p>
          <a:p>
            <a:r>
              <a:rPr lang="en-US" dirty="0" smtClean="0"/>
              <a:t>Data model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2990" y="2348880"/>
            <a:ext cx="3789040" cy="37890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2990" y="2348880"/>
            <a:ext cx="3789040" cy="378904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auto">
          <a:xfrm>
            <a:off x="4644008" y="2276872"/>
            <a:ext cx="4042792" cy="396044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dirty="0">
                <a:solidFill>
                  <a:srgbClr val="21549E"/>
                </a:solidFill>
              </a:rPr>
              <a:t>Model of physical effects that govern the system, e.g.,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1549E"/>
                </a:solidFill>
              </a:rPr>
              <a:t>Geometry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1549E"/>
                </a:solidFill>
              </a:rPr>
              <a:t>Depth of </a:t>
            </a:r>
            <a:r>
              <a:rPr lang="en-US" dirty="0" err="1">
                <a:solidFill>
                  <a:srgbClr val="21549E"/>
                </a:solidFill>
              </a:rPr>
              <a:t>interation</a:t>
            </a:r>
            <a:r>
              <a:rPr lang="en-US" dirty="0">
                <a:solidFill>
                  <a:srgbClr val="21549E"/>
                </a:solidFill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1549E"/>
                </a:solidFill>
              </a:rPr>
              <a:t>Scattering in detector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1549E"/>
                </a:solidFill>
              </a:rPr>
              <a:t>Dead time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rgbClr val="21549E"/>
                </a:solidFill>
              </a:rPr>
              <a:t>Randoms</a:t>
            </a:r>
            <a:endParaRPr lang="en-US" dirty="0">
              <a:solidFill>
                <a:srgbClr val="21549E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1549E"/>
                </a:solidFill>
              </a:rPr>
              <a:t>Photon </a:t>
            </a:r>
            <a:r>
              <a:rPr lang="en-US" dirty="0" err="1">
                <a:solidFill>
                  <a:srgbClr val="21549E"/>
                </a:solidFill>
              </a:rPr>
              <a:t>acollinearity</a:t>
            </a:r>
            <a:endParaRPr lang="en-US" dirty="0">
              <a:solidFill>
                <a:srgbClr val="21549E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1549E"/>
                </a:solidFill>
              </a:rPr>
              <a:t>Positron range</a:t>
            </a:r>
          </a:p>
        </p:txBody>
      </p:sp>
      <p:pic>
        <p:nvPicPr>
          <p:cNvPr id="15362" name="Picture 2" descr="https://upload.wikimedia.org/wikipedia/commons/thumb/1/16/Poisson_pmf.svg/1000px-Poisson_pmf.svg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1920" y="2003648"/>
            <a:ext cx="5292080" cy="4233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0" y="4293096"/>
            <a:ext cx="4067944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C00000"/>
                </a:solidFill>
              </a:rPr>
              <a:t>Data model:</a:t>
            </a:r>
          </a:p>
          <a:p>
            <a:r>
              <a:rPr lang="en-US" sz="1600" dirty="0" smtClean="0">
                <a:solidFill>
                  <a:srgbClr val="C00000"/>
                </a:solidFill>
              </a:rPr>
              <a:t>Describes the statistical relationship between the measured data and the expected value of the measurement.</a:t>
            </a:r>
          </a:p>
          <a:p>
            <a:r>
              <a:rPr lang="en-US" sz="1600" dirty="0" smtClean="0">
                <a:solidFill>
                  <a:srgbClr val="C00000"/>
                </a:solidFill>
              </a:rPr>
              <a:t>Photon detection is Poisson distributed* </a:t>
            </a:r>
            <a:r>
              <a:rPr lang="en-US" sz="1600" dirty="0" smtClean="0">
                <a:solidFill>
                  <a:srgbClr val="C00000"/>
                </a:solidFill>
                <a:sym typeface="Wingdings" panose="05000000000000000000" pitchFamily="2" charset="2"/>
              </a:rPr>
              <a:t></a:t>
            </a:r>
          </a:p>
          <a:p>
            <a:endParaRPr lang="en-US" sz="1400" dirty="0" smtClean="0">
              <a:solidFill>
                <a:srgbClr val="C00000"/>
              </a:solidFill>
              <a:sym typeface="Wingdings" panose="05000000000000000000" pitchFamily="2" charset="2"/>
            </a:endParaRPr>
          </a:p>
          <a:p>
            <a:r>
              <a:rPr lang="en-US" sz="1400" dirty="0" smtClean="0">
                <a:solidFill>
                  <a:srgbClr val="C00000"/>
                </a:solidFill>
                <a:sym typeface="Wingdings" panose="05000000000000000000" pitchFamily="2" charset="2"/>
              </a:rPr>
              <a:t>*no longer after correction for </a:t>
            </a:r>
            <a:r>
              <a:rPr lang="en-US" sz="1400" dirty="0" err="1" smtClean="0">
                <a:solidFill>
                  <a:srgbClr val="C00000"/>
                </a:solidFill>
                <a:sym typeface="Wingdings" panose="05000000000000000000" pitchFamily="2" charset="2"/>
              </a:rPr>
              <a:t>randoms</a:t>
            </a:r>
            <a:r>
              <a:rPr lang="en-US" sz="1400" dirty="0" smtClean="0">
                <a:solidFill>
                  <a:srgbClr val="C00000"/>
                </a:solidFill>
                <a:sym typeface="Wingdings" panose="05000000000000000000" pitchFamily="2" charset="2"/>
              </a:rPr>
              <a:t>, scatter, attenuation, </a:t>
            </a:r>
            <a:r>
              <a:rPr lang="en-US" sz="1400" dirty="0" err="1" smtClean="0">
                <a:solidFill>
                  <a:srgbClr val="C00000"/>
                </a:solidFill>
                <a:sym typeface="Wingdings" panose="05000000000000000000" pitchFamily="2" charset="2"/>
              </a:rPr>
              <a:t>etc</a:t>
            </a:r>
            <a:r>
              <a:rPr lang="en-US" sz="1400" dirty="0" smtClean="0">
                <a:solidFill>
                  <a:srgbClr val="C00000"/>
                </a:solidFill>
                <a:sym typeface="Wingdings" panose="05000000000000000000" pitchFamily="2" charset="2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536537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Iterative Reconstruction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Components in iterative reconstruction:</a:t>
            </a:r>
          </a:p>
          <a:p>
            <a:r>
              <a:rPr lang="en-US" dirty="0" smtClean="0"/>
              <a:t>Image model</a:t>
            </a:r>
          </a:p>
          <a:p>
            <a:r>
              <a:rPr lang="en-US" dirty="0" smtClean="0"/>
              <a:t>System model</a:t>
            </a:r>
          </a:p>
          <a:p>
            <a:r>
              <a:rPr lang="en-US" dirty="0" smtClean="0"/>
              <a:t>Data model</a:t>
            </a:r>
          </a:p>
          <a:p>
            <a:r>
              <a:rPr lang="en-US" dirty="0" smtClean="0"/>
              <a:t>Cost function</a:t>
            </a:r>
          </a:p>
          <a:p>
            <a:r>
              <a:rPr lang="en-US" dirty="0" smtClean="0"/>
              <a:t>Algorithm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5" name="Rectangle 4"/>
          <p:cNvSpPr/>
          <p:nvPr/>
        </p:nvSpPr>
        <p:spPr bwMode="auto">
          <a:xfrm>
            <a:off x="3347864" y="3933056"/>
            <a:ext cx="5482952" cy="172819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21549E"/>
                </a:solidFill>
                <a:effectLst/>
                <a:latin typeface="Arial" charset="0"/>
                <a:ea typeface="ＭＳ Ｐゴシック" pitchFamily="34" charset="-128"/>
              </a:rPr>
              <a:t>Most commonly used for iterative reconstruction: Maximum Likelihood.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solidFill>
                  <a:srgbClr val="21549E"/>
                </a:solidFill>
              </a:rPr>
              <a:t>In general: the likelihood that observed data matches with a certain model.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21549E"/>
              </a:solidFill>
              <a:effectLst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3193504" y="3913651"/>
            <a:ext cx="5482952" cy="172819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charset="0"/>
                <a:ea typeface="ＭＳ Ｐゴシック" pitchFamily="34" charset="-128"/>
              </a:rPr>
              <a:t>An algorithm is required to optimize</a:t>
            </a:r>
            <a:r>
              <a:rPr kumimoji="0" lang="en-US" sz="2400" b="0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charset="0"/>
                <a:ea typeface="ＭＳ Ｐゴシック" pitchFamily="34" charset="-128"/>
              </a:rPr>
              <a:t> the cost function, to find the best image estimate. Commonly used: </a:t>
            </a:r>
            <a:br>
              <a:rPr kumimoji="0" lang="en-US" sz="2400" b="0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charset="0"/>
                <a:ea typeface="ＭＳ Ｐゴシック" pitchFamily="34" charset="-128"/>
              </a:rPr>
            </a:br>
            <a:r>
              <a:rPr kumimoji="0" lang="en-US" sz="2400" b="0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charset="0"/>
                <a:ea typeface="ＭＳ Ｐゴシック" pitchFamily="34" charset="-128"/>
              </a:rPr>
              <a:t>Expectation Maximization (EM)</a:t>
            </a:r>
            <a:endParaRPr kumimoji="0" lang="en-US" sz="2400" b="0" i="0" u="none" strike="noStrike" cap="none" normalizeH="0" dirty="0" smtClean="0">
              <a:ln>
                <a:noFill/>
              </a:ln>
              <a:solidFill>
                <a:srgbClr val="C00000"/>
              </a:solidFill>
              <a:effectLst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76834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Iterative Reconstruction, Noise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286" b="66994"/>
          <a:stretch/>
        </p:blipFill>
        <p:spPr bwMode="auto">
          <a:xfrm>
            <a:off x="467544" y="980728"/>
            <a:ext cx="8219257" cy="164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3006" r="5286" b="33987"/>
          <a:stretch/>
        </p:blipFill>
        <p:spPr bwMode="auto">
          <a:xfrm>
            <a:off x="467544" y="2630315"/>
            <a:ext cx="8219257" cy="1649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6013" r="5286"/>
          <a:stretch/>
        </p:blipFill>
        <p:spPr bwMode="auto">
          <a:xfrm>
            <a:off x="467545" y="4279900"/>
            <a:ext cx="8219256" cy="1698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 rot="16200000">
            <a:off x="-200192" y="1574688"/>
            <a:ext cx="8531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Ideal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 rot="16200000">
            <a:off x="-251487" y="3198167"/>
            <a:ext cx="9557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Noisy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 rot="16200000">
            <a:off x="-602543" y="4821646"/>
            <a:ext cx="16578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Smoothing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059832" y="5978523"/>
            <a:ext cx="59627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Wernick</a:t>
            </a:r>
            <a:r>
              <a:rPr lang="en-US" sz="1200" dirty="0"/>
              <a:t> </a:t>
            </a:r>
            <a:r>
              <a:rPr lang="en-US" sz="1200" dirty="0" smtClean="0"/>
              <a:t>and </a:t>
            </a:r>
            <a:r>
              <a:rPr lang="en-US" sz="1200" dirty="0" err="1" smtClean="0"/>
              <a:t>Aarsvold</a:t>
            </a:r>
            <a:r>
              <a:rPr lang="en-US" sz="1200" dirty="0" smtClean="0"/>
              <a:t>. Emission Tomography: The fundamentals of PET and SPECT.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88278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Ordered Subsets EM (OSEM)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335102" y="1268760"/>
            <a:ext cx="847379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Ordered Subsets Expectation Maximization (OSEM)*</a:t>
            </a:r>
          </a:p>
          <a:p>
            <a:endParaRPr lang="en-US" dirty="0"/>
          </a:p>
          <a:p>
            <a:pPr marL="342900" indent="-342900">
              <a:buFontTx/>
              <a:buChar char="-"/>
            </a:pPr>
            <a:r>
              <a:rPr lang="en-US" dirty="0" smtClean="0">
                <a:solidFill>
                  <a:srgbClr val="FF0000"/>
                </a:solidFill>
              </a:rPr>
              <a:t>Faster</a:t>
            </a:r>
            <a:r>
              <a:rPr lang="en-US" dirty="0" smtClean="0"/>
              <a:t> than MLEM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Uses subsets of the entire data for each image update.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Each iteration has sub-iterations for each subset</a:t>
            </a:r>
          </a:p>
          <a:p>
            <a:pPr marL="342900" indent="-342900">
              <a:buFontTx/>
              <a:buChar char="-"/>
            </a:pPr>
            <a:r>
              <a:rPr lang="en-US" dirty="0"/>
              <a:t>The back projection only uses projections from one subset</a:t>
            </a:r>
          </a:p>
          <a:p>
            <a:pPr marL="342900" indent="-342900">
              <a:buFontTx/>
              <a:buChar char="-"/>
            </a:pP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292968" y="5922855"/>
            <a:ext cx="43938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* Hudson and Larkin. IEEE Trans Med Imaging. 1994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095155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827401" y="4787401"/>
            <a:ext cx="72009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21549E"/>
                </a:solidFill>
              </a:rPr>
              <a:t>Rule of thumb: Speed increase of OSEM is roughly the number of subsets.</a:t>
            </a:r>
          </a:p>
          <a:p>
            <a:r>
              <a:rPr lang="en-US" sz="2000" dirty="0" smtClean="0">
                <a:solidFill>
                  <a:srgbClr val="21549E"/>
                </a:solidFill>
              </a:rPr>
              <a:t>Caution: comes at the expense of higher image variance</a:t>
            </a:r>
            <a:endParaRPr lang="en-US" sz="2000" dirty="0">
              <a:solidFill>
                <a:srgbClr val="21549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OSEM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4427984" y="5986324"/>
            <a:ext cx="45511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/>
              <a:t>Alessio</a:t>
            </a:r>
            <a:r>
              <a:rPr lang="en-US" sz="1400" dirty="0" smtClean="0"/>
              <a:t> and </a:t>
            </a:r>
            <a:r>
              <a:rPr lang="en-US" sz="1400" dirty="0" err="1" smtClean="0"/>
              <a:t>Kinahan</a:t>
            </a:r>
            <a:r>
              <a:rPr lang="en-US" sz="1400" dirty="0" smtClean="0"/>
              <a:t>, PET Image Reconstruction. 2006</a:t>
            </a:r>
            <a:endParaRPr lang="en-US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2320484" y="2622103"/>
            <a:ext cx="45544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OSEM with one subset = MLEM</a:t>
            </a:r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0672" y="759658"/>
            <a:ext cx="7734076" cy="1208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0672" y="759658"/>
            <a:ext cx="7734076" cy="3812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 bwMode="auto">
          <a:xfrm>
            <a:off x="2664867" y="2073548"/>
            <a:ext cx="1897918" cy="1301190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ysDash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6474025" y="772358"/>
            <a:ext cx="1897918" cy="1301190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ysDash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0672" y="4572000"/>
            <a:ext cx="7734076" cy="1446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 bwMode="auto">
          <a:xfrm>
            <a:off x="760490" y="3365218"/>
            <a:ext cx="1897918" cy="1301190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ysDash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95801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 animBg="1"/>
      <p:bldP spid="1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bp title"/>
          <p:cNvSpPr>
            <a:spLocks noGrp="1"/>
          </p:cNvSpPr>
          <p:nvPr>
            <p:ph type="title"/>
          </p:nvPr>
        </p:nvSpPr>
        <p:spPr>
          <a:xfrm>
            <a:off x="468313" y="174625"/>
            <a:ext cx="8255000" cy="427038"/>
          </a:xfrm>
        </p:spPr>
        <p:txBody>
          <a:bodyPr/>
          <a:lstStyle/>
          <a:p>
            <a:r>
              <a:rPr lang="en-US" dirty="0" smtClean="0"/>
              <a:t>FBP</a:t>
            </a:r>
            <a:r>
              <a:rPr lang="en-US" dirty="0" smtClean="0">
                <a:solidFill>
                  <a:schemeClr val="bg1">
                    <a:lumMod val="75000"/>
                  </a:schemeClr>
                </a:solidFill>
              </a:rPr>
              <a:t> vs. OSEM</a:t>
            </a:r>
            <a:endParaRPr lang="en-US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5" name="ref"/>
          <p:cNvSpPr txBox="1"/>
          <p:nvPr/>
        </p:nvSpPr>
        <p:spPr>
          <a:xfrm>
            <a:off x="4427984" y="5986324"/>
            <a:ext cx="45511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/>
              <a:t>Alessio</a:t>
            </a:r>
            <a:r>
              <a:rPr lang="en-US" sz="1400" dirty="0" smtClean="0"/>
              <a:t> and </a:t>
            </a:r>
            <a:r>
              <a:rPr lang="en-US" sz="1400" dirty="0" err="1" smtClean="0"/>
              <a:t>Kinahan</a:t>
            </a:r>
            <a:r>
              <a:rPr lang="en-US" sz="1400" dirty="0" smtClean="0"/>
              <a:t>, PET Image Reconstruction. 2006</a:t>
            </a:r>
            <a:endParaRPr lang="en-US" sz="1400" dirty="0"/>
          </a:p>
        </p:txBody>
      </p:sp>
      <p:pic>
        <p:nvPicPr>
          <p:cNvPr id="6" name="FBP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7728" y="908720"/>
            <a:ext cx="8328545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SEM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/>
          <a:stretch/>
        </p:blipFill>
        <p:spPr bwMode="auto">
          <a:xfrm>
            <a:off x="482058" y="1051991"/>
            <a:ext cx="8298000" cy="488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sem title"/>
          <p:cNvSpPr txBox="1">
            <a:spLocks/>
          </p:cNvSpPr>
          <p:nvPr/>
        </p:nvSpPr>
        <p:spPr bwMode="auto">
          <a:xfrm>
            <a:off x="468313" y="174625"/>
            <a:ext cx="82550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kern="0" dirty="0" smtClean="0">
                <a:solidFill>
                  <a:schemeClr val="bg1">
                    <a:lumMod val="75000"/>
                  </a:schemeClr>
                </a:solidFill>
              </a:rPr>
              <a:t>FBP vs. </a:t>
            </a:r>
            <a:r>
              <a:rPr lang="en-US" kern="0" dirty="0" smtClean="0"/>
              <a:t>OSEM</a:t>
            </a:r>
            <a:endParaRPr lang="en-US" kern="0" dirty="0"/>
          </a:p>
        </p:txBody>
      </p:sp>
      <p:sp>
        <p:nvSpPr>
          <p:cNvPr id="9" name="vs title"/>
          <p:cNvSpPr txBox="1">
            <a:spLocks/>
          </p:cNvSpPr>
          <p:nvPr/>
        </p:nvSpPr>
        <p:spPr bwMode="auto">
          <a:xfrm>
            <a:off x="468313" y="174625"/>
            <a:ext cx="82550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kern="0" dirty="0" smtClean="0"/>
              <a:t>FBP vs. OSEM</a:t>
            </a:r>
            <a:endParaRPr lang="en-US" kern="0" dirty="0"/>
          </a:p>
        </p:txBody>
      </p:sp>
    </p:spTree>
    <p:extLst>
      <p:ext uri="{BB962C8B-B14F-4D97-AF65-F5344CB8AC3E}">
        <p14:creationId xmlns:p14="http://schemas.microsoft.com/office/powerpoint/2010/main" val="4164510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  <p:bldP spid="8" grpId="0"/>
      <p:bldP spid="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Fan-Beam &amp; Cone-Beam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43086" y="764704"/>
            <a:ext cx="2481943" cy="27912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43086" y="3556000"/>
            <a:ext cx="5188287" cy="25819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5029" y="764704"/>
            <a:ext cx="2706344" cy="279129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42225" y="1860848"/>
            <a:ext cx="1588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Fan-beam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24188" y="4828208"/>
            <a:ext cx="17956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Cone-beam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117" y="5953254"/>
            <a:ext cx="1441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Cherry et al.</a:t>
            </a:r>
            <a:endParaRPr lang="en-US" sz="18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7904" y="852150"/>
            <a:ext cx="5044122" cy="5284688"/>
          </a:xfrm>
          <a:prstGeom prst="rect">
            <a:avLst/>
          </a:prstGeom>
        </p:spPr>
      </p:pic>
      <p:sp>
        <p:nvSpPr>
          <p:cNvPr id="13" name="Freeform 12"/>
          <p:cNvSpPr/>
          <p:nvPr/>
        </p:nvSpPr>
        <p:spPr bwMode="auto">
          <a:xfrm>
            <a:off x="3512457" y="1654628"/>
            <a:ext cx="5370286" cy="4601028"/>
          </a:xfrm>
          <a:custGeom>
            <a:avLst/>
            <a:gdLst>
              <a:gd name="connsiteX0" fmla="*/ 2888343 w 5370286"/>
              <a:gd name="connsiteY0" fmla="*/ 14514 h 4601028"/>
              <a:gd name="connsiteX1" fmla="*/ 2888343 w 5370286"/>
              <a:gd name="connsiteY1" fmla="*/ 14514 h 4601028"/>
              <a:gd name="connsiteX2" fmla="*/ 2859314 w 5370286"/>
              <a:gd name="connsiteY2" fmla="*/ 304800 h 4601028"/>
              <a:gd name="connsiteX3" fmla="*/ 2844800 w 5370286"/>
              <a:gd name="connsiteY3" fmla="*/ 377371 h 4601028"/>
              <a:gd name="connsiteX4" fmla="*/ 2815772 w 5370286"/>
              <a:gd name="connsiteY4" fmla="*/ 420914 h 4601028"/>
              <a:gd name="connsiteX5" fmla="*/ 2801257 w 5370286"/>
              <a:gd name="connsiteY5" fmla="*/ 493485 h 4601028"/>
              <a:gd name="connsiteX6" fmla="*/ 2772229 w 5370286"/>
              <a:gd name="connsiteY6" fmla="*/ 537028 h 4601028"/>
              <a:gd name="connsiteX7" fmla="*/ 2743200 w 5370286"/>
              <a:gd name="connsiteY7" fmla="*/ 609600 h 4601028"/>
              <a:gd name="connsiteX8" fmla="*/ 2714172 w 5370286"/>
              <a:gd name="connsiteY8" fmla="*/ 653143 h 4601028"/>
              <a:gd name="connsiteX9" fmla="*/ 2685143 w 5370286"/>
              <a:gd name="connsiteY9" fmla="*/ 725714 h 4601028"/>
              <a:gd name="connsiteX10" fmla="*/ 2656114 w 5370286"/>
              <a:gd name="connsiteY10" fmla="*/ 769257 h 4601028"/>
              <a:gd name="connsiteX11" fmla="*/ 2583543 w 5370286"/>
              <a:gd name="connsiteY11" fmla="*/ 870857 h 4601028"/>
              <a:gd name="connsiteX12" fmla="*/ 2540000 w 5370286"/>
              <a:gd name="connsiteY12" fmla="*/ 1001485 h 4601028"/>
              <a:gd name="connsiteX13" fmla="*/ 2525486 w 5370286"/>
              <a:gd name="connsiteY13" fmla="*/ 1045028 h 4601028"/>
              <a:gd name="connsiteX14" fmla="*/ 2496457 w 5370286"/>
              <a:gd name="connsiteY14" fmla="*/ 1103085 h 4601028"/>
              <a:gd name="connsiteX15" fmla="*/ 2423886 w 5370286"/>
              <a:gd name="connsiteY15" fmla="*/ 1233714 h 4601028"/>
              <a:gd name="connsiteX16" fmla="*/ 2394857 w 5370286"/>
              <a:gd name="connsiteY16" fmla="*/ 1277257 h 4601028"/>
              <a:gd name="connsiteX17" fmla="*/ 2351314 w 5370286"/>
              <a:gd name="connsiteY17" fmla="*/ 1306285 h 4601028"/>
              <a:gd name="connsiteX18" fmla="*/ 2322286 w 5370286"/>
              <a:gd name="connsiteY18" fmla="*/ 1349828 h 4601028"/>
              <a:gd name="connsiteX19" fmla="*/ 2278743 w 5370286"/>
              <a:gd name="connsiteY19" fmla="*/ 1364343 h 4601028"/>
              <a:gd name="connsiteX20" fmla="*/ 2191657 w 5370286"/>
              <a:gd name="connsiteY20" fmla="*/ 1422400 h 4601028"/>
              <a:gd name="connsiteX21" fmla="*/ 2148114 w 5370286"/>
              <a:gd name="connsiteY21" fmla="*/ 1451428 h 4601028"/>
              <a:gd name="connsiteX22" fmla="*/ 1973943 w 5370286"/>
              <a:gd name="connsiteY22" fmla="*/ 1509485 h 4601028"/>
              <a:gd name="connsiteX23" fmla="*/ 1843314 w 5370286"/>
              <a:gd name="connsiteY23" fmla="*/ 1553028 h 4601028"/>
              <a:gd name="connsiteX24" fmla="*/ 1756229 w 5370286"/>
              <a:gd name="connsiteY24" fmla="*/ 1582057 h 4601028"/>
              <a:gd name="connsiteX25" fmla="*/ 1582057 w 5370286"/>
              <a:gd name="connsiteY25" fmla="*/ 1611085 h 4601028"/>
              <a:gd name="connsiteX26" fmla="*/ 1277257 w 5370286"/>
              <a:gd name="connsiteY26" fmla="*/ 1596571 h 4601028"/>
              <a:gd name="connsiteX27" fmla="*/ 914400 w 5370286"/>
              <a:gd name="connsiteY27" fmla="*/ 1625600 h 4601028"/>
              <a:gd name="connsiteX28" fmla="*/ 827314 w 5370286"/>
              <a:gd name="connsiteY28" fmla="*/ 1654628 h 4601028"/>
              <a:gd name="connsiteX29" fmla="*/ 783772 w 5370286"/>
              <a:gd name="connsiteY29" fmla="*/ 1669143 h 4601028"/>
              <a:gd name="connsiteX30" fmla="*/ 740229 w 5370286"/>
              <a:gd name="connsiteY30" fmla="*/ 1698171 h 4601028"/>
              <a:gd name="connsiteX31" fmla="*/ 725714 w 5370286"/>
              <a:gd name="connsiteY31" fmla="*/ 1741714 h 4601028"/>
              <a:gd name="connsiteX32" fmla="*/ 696686 w 5370286"/>
              <a:gd name="connsiteY32" fmla="*/ 1785257 h 4601028"/>
              <a:gd name="connsiteX33" fmla="*/ 595086 w 5370286"/>
              <a:gd name="connsiteY33" fmla="*/ 1901371 h 4601028"/>
              <a:gd name="connsiteX34" fmla="*/ 537029 w 5370286"/>
              <a:gd name="connsiteY34" fmla="*/ 1944914 h 4601028"/>
              <a:gd name="connsiteX35" fmla="*/ 522514 w 5370286"/>
              <a:gd name="connsiteY35" fmla="*/ 1988457 h 4601028"/>
              <a:gd name="connsiteX36" fmla="*/ 420914 w 5370286"/>
              <a:gd name="connsiteY36" fmla="*/ 2061028 h 4601028"/>
              <a:gd name="connsiteX37" fmla="*/ 319314 w 5370286"/>
              <a:gd name="connsiteY37" fmla="*/ 2191657 h 4601028"/>
              <a:gd name="connsiteX38" fmla="*/ 290286 w 5370286"/>
              <a:gd name="connsiteY38" fmla="*/ 2235200 h 4601028"/>
              <a:gd name="connsiteX39" fmla="*/ 246743 w 5370286"/>
              <a:gd name="connsiteY39" fmla="*/ 2293257 h 4601028"/>
              <a:gd name="connsiteX40" fmla="*/ 203200 w 5370286"/>
              <a:gd name="connsiteY40" fmla="*/ 2336800 h 4601028"/>
              <a:gd name="connsiteX41" fmla="*/ 174172 w 5370286"/>
              <a:gd name="connsiteY41" fmla="*/ 2423885 h 4601028"/>
              <a:gd name="connsiteX42" fmla="*/ 130629 w 5370286"/>
              <a:gd name="connsiteY42" fmla="*/ 2525485 h 4601028"/>
              <a:gd name="connsiteX43" fmla="*/ 116114 w 5370286"/>
              <a:gd name="connsiteY43" fmla="*/ 2598057 h 4601028"/>
              <a:gd name="connsiteX44" fmla="*/ 101600 w 5370286"/>
              <a:gd name="connsiteY44" fmla="*/ 2656114 h 4601028"/>
              <a:gd name="connsiteX45" fmla="*/ 72572 w 5370286"/>
              <a:gd name="connsiteY45" fmla="*/ 2786743 h 4601028"/>
              <a:gd name="connsiteX46" fmla="*/ 43543 w 5370286"/>
              <a:gd name="connsiteY46" fmla="*/ 2830285 h 4601028"/>
              <a:gd name="connsiteX47" fmla="*/ 29029 w 5370286"/>
              <a:gd name="connsiteY47" fmla="*/ 2917371 h 4601028"/>
              <a:gd name="connsiteX48" fmla="*/ 14514 w 5370286"/>
              <a:gd name="connsiteY48" fmla="*/ 2975428 h 4601028"/>
              <a:gd name="connsiteX49" fmla="*/ 0 w 5370286"/>
              <a:gd name="connsiteY49" fmla="*/ 3062514 h 4601028"/>
              <a:gd name="connsiteX50" fmla="*/ 14514 w 5370286"/>
              <a:gd name="connsiteY50" fmla="*/ 3280228 h 4601028"/>
              <a:gd name="connsiteX51" fmla="*/ 43543 w 5370286"/>
              <a:gd name="connsiteY51" fmla="*/ 3512457 h 4601028"/>
              <a:gd name="connsiteX52" fmla="*/ 58057 w 5370286"/>
              <a:gd name="connsiteY52" fmla="*/ 3570514 h 4601028"/>
              <a:gd name="connsiteX53" fmla="*/ 87086 w 5370286"/>
              <a:gd name="connsiteY53" fmla="*/ 3614057 h 4601028"/>
              <a:gd name="connsiteX54" fmla="*/ 145143 w 5370286"/>
              <a:gd name="connsiteY54" fmla="*/ 3730171 h 4601028"/>
              <a:gd name="connsiteX55" fmla="*/ 159657 w 5370286"/>
              <a:gd name="connsiteY55" fmla="*/ 3788228 h 4601028"/>
              <a:gd name="connsiteX56" fmla="*/ 188686 w 5370286"/>
              <a:gd name="connsiteY56" fmla="*/ 3831771 h 4601028"/>
              <a:gd name="connsiteX57" fmla="*/ 246743 w 5370286"/>
              <a:gd name="connsiteY57" fmla="*/ 3933371 h 4601028"/>
              <a:gd name="connsiteX58" fmla="*/ 304800 w 5370286"/>
              <a:gd name="connsiteY58" fmla="*/ 4020457 h 4601028"/>
              <a:gd name="connsiteX59" fmla="*/ 420914 w 5370286"/>
              <a:gd name="connsiteY59" fmla="*/ 4151085 h 4601028"/>
              <a:gd name="connsiteX60" fmla="*/ 449943 w 5370286"/>
              <a:gd name="connsiteY60" fmla="*/ 4194628 h 4601028"/>
              <a:gd name="connsiteX61" fmla="*/ 580572 w 5370286"/>
              <a:gd name="connsiteY61" fmla="*/ 4310743 h 4601028"/>
              <a:gd name="connsiteX62" fmla="*/ 609600 w 5370286"/>
              <a:gd name="connsiteY62" fmla="*/ 4354285 h 4601028"/>
              <a:gd name="connsiteX63" fmla="*/ 653143 w 5370286"/>
              <a:gd name="connsiteY63" fmla="*/ 4383314 h 4601028"/>
              <a:gd name="connsiteX64" fmla="*/ 798286 w 5370286"/>
              <a:gd name="connsiteY64" fmla="*/ 4426857 h 4601028"/>
              <a:gd name="connsiteX65" fmla="*/ 899886 w 5370286"/>
              <a:gd name="connsiteY65" fmla="*/ 4470400 h 4601028"/>
              <a:gd name="connsiteX66" fmla="*/ 943429 w 5370286"/>
              <a:gd name="connsiteY66" fmla="*/ 4499428 h 4601028"/>
              <a:gd name="connsiteX67" fmla="*/ 1045029 w 5370286"/>
              <a:gd name="connsiteY67" fmla="*/ 4513943 h 4601028"/>
              <a:gd name="connsiteX68" fmla="*/ 1132114 w 5370286"/>
              <a:gd name="connsiteY68" fmla="*/ 4528457 h 4601028"/>
              <a:gd name="connsiteX69" fmla="*/ 2119086 w 5370286"/>
              <a:gd name="connsiteY69" fmla="*/ 4542971 h 4601028"/>
              <a:gd name="connsiteX70" fmla="*/ 2264229 w 5370286"/>
              <a:gd name="connsiteY70" fmla="*/ 4557485 h 4601028"/>
              <a:gd name="connsiteX71" fmla="*/ 2336800 w 5370286"/>
              <a:gd name="connsiteY71" fmla="*/ 4572000 h 4601028"/>
              <a:gd name="connsiteX72" fmla="*/ 3135086 w 5370286"/>
              <a:gd name="connsiteY72" fmla="*/ 4601028 h 4601028"/>
              <a:gd name="connsiteX73" fmla="*/ 4136572 w 5370286"/>
              <a:gd name="connsiteY73" fmla="*/ 4586514 h 4601028"/>
              <a:gd name="connsiteX74" fmla="*/ 4296229 w 5370286"/>
              <a:gd name="connsiteY74" fmla="*/ 4542971 h 4601028"/>
              <a:gd name="connsiteX75" fmla="*/ 4354286 w 5370286"/>
              <a:gd name="connsiteY75" fmla="*/ 4513943 h 4601028"/>
              <a:gd name="connsiteX76" fmla="*/ 4484914 w 5370286"/>
              <a:gd name="connsiteY76" fmla="*/ 4484914 h 4601028"/>
              <a:gd name="connsiteX77" fmla="*/ 4673600 w 5370286"/>
              <a:gd name="connsiteY77" fmla="*/ 4397828 h 4601028"/>
              <a:gd name="connsiteX78" fmla="*/ 4818743 w 5370286"/>
              <a:gd name="connsiteY78" fmla="*/ 4296228 h 4601028"/>
              <a:gd name="connsiteX79" fmla="*/ 4963886 w 5370286"/>
              <a:gd name="connsiteY79" fmla="*/ 4165600 h 4601028"/>
              <a:gd name="connsiteX80" fmla="*/ 5050972 w 5370286"/>
              <a:gd name="connsiteY80" fmla="*/ 4078514 h 4601028"/>
              <a:gd name="connsiteX81" fmla="*/ 5094514 w 5370286"/>
              <a:gd name="connsiteY81" fmla="*/ 4034971 h 4601028"/>
              <a:gd name="connsiteX82" fmla="*/ 5167086 w 5370286"/>
              <a:gd name="connsiteY82" fmla="*/ 3962400 h 4601028"/>
              <a:gd name="connsiteX83" fmla="*/ 5239657 w 5370286"/>
              <a:gd name="connsiteY83" fmla="*/ 3860800 h 4601028"/>
              <a:gd name="connsiteX84" fmla="*/ 5268686 w 5370286"/>
              <a:gd name="connsiteY84" fmla="*/ 3802743 h 4601028"/>
              <a:gd name="connsiteX85" fmla="*/ 5297714 w 5370286"/>
              <a:gd name="connsiteY85" fmla="*/ 3759200 h 4601028"/>
              <a:gd name="connsiteX86" fmla="*/ 5326743 w 5370286"/>
              <a:gd name="connsiteY86" fmla="*/ 3686628 h 4601028"/>
              <a:gd name="connsiteX87" fmla="*/ 5355772 w 5370286"/>
              <a:gd name="connsiteY87" fmla="*/ 3628571 h 4601028"/>
              <a:gd name="connsiteX88" fmla="*/ 5370286 w 5370286"/>
              <a:gd name="connsiteY88" fmla="*/ 3556000 h 4601028"/>
              <a:gd name="connsiteX89" fmla="*/ 5355772 w 5370286"/>
              <a:gd name="connsiteY89" fmla="*/ 2989943 h 4601028"/>
              <a:gd name="connsiteX90" fmla="*/ 5326743 w 5370286"/>
              <a:gd name="connsiteY90" fmla="*/ 2859314 h 4601028"/>
              <a:gd name="connsiteX91" fmla="*/ 5312229 w 5370286"/>
              <a:gd name="connsiteY91" fmla="*/ 2786743 h 4601028"/>
              <a:gd name="connsiteX92" fmla="*/ 5268686 w 5370286"/>
              <a:gd name="connsiteY92" fmla="*/ 2670628 h 4601028"/>
              <a:gd name="connsiteX93" fmla="*/ 5254172 w 5370286"/>
              <a:gd name="connsiteY93" fmla="*/ 2627085 h 4601028"/>
              <a:gd name="connsiteX94" fmla="*/ 5225143 w 5370286"/>
              <a:gd name="connsiteY94" fmla="*/ 2583543 h 4601028"/>
              <a:gd name="connsiteX95" fmla="*/ 5181600 w 5370286"/>
              <a:gd name="connsiteY95" fmla="*/ 2481943 h 4601028"/>
              <a:gd name="connsiteX96" fmla="*/ 5152572 w 5370286"/>
              <a:gd name="connsiteY96" fmla="*/ 2438400 h 4601028"/>
              <a:gd name="connsiteX97" fmla="*/ 5109029 w 5370286"/>
              <a:gd name="connsiteY97" fmla="*/ 2336800 h 4601028"/>
              <a:gd name="connsiteX98" fmla="*/ 5080000 w 5370286"/>
              <a:gd name="connsiteY98" fmla="*/ 2293257 h 4601028"/>
              <a:gd name="connsiteX99" fmla="*/ 5036457 w 5370286"/>
              <a:gd name="connsiteY99" fmla="*/ 2220685 h 4601028"/>
              <a:gd name="connsiteX100" fmla="*/ 4949372 w 5370286"/>
              <a:gd name="connsiteY100" fmla="*/ 2104571 h 4601028"/>
              <a:gd name="connsiteX101" fmla="*/ 4920343 w 5370286"/>
              <a:gd name="connsiteY101" fmla="*/ 2061028 h 4601028"/>
              <a:gd name="connsiteX102" fmla="*/ 4876800 w 5370286"/>
              <a:gd name="connsiteY102" fmla="*/ 2017485 h 4601028"/>
              <a:gd name="connsiteX103" fmla="*/ 4775200 w 5370286"/>
              <a:gd name="connsiteY103" fmla="*/ 1886857 h 4601028"/>
              <a:gd name="connsiteX104" fmla="*/ 4659086 w 5370286"/>
              <a:gd name="connsiteY104" fmla="*/ 1799771 h 4601028"/>
              <a:gd name="connsiteX105" fmla="*/ 4586514 w 5370286"/>
              <a:gd name="connsiteY105" fmla="*/ 1727200 h 4601028"/>
              <a:gd name="connsiteX106" fmla="*/ 4572000 w 5370286"/>
              <a:gd name="connsiteY106" fmla="*/ 1683657 h 4601028"/>
              <a:gd name="connsiteX107" fmla="*/ 4542972 w 5370286"/>
              <a:gd name="connsiteY107" fmla="*/ 1640114 h 4601028"/>
              <a:gd name="connsiteX108" fmla="*/ 4455886 w 5370286"/>
              <a:gd name="connsiteY108" fmla="*/ 1524000 h 4601028"/>
              <a:gd name="connsiteX109" fmla="*/ 4397829 w 5370286"/>
              <a:gd name="connsiteY109" fmla="*/ 1422400 h 4601028"/>
              <a:gd name="connsiteX110" fmla="*/ 4383314 w 5370286"/>
              <a:gd name="connsiteY110" fmla="*/ 1378857 h 4601028"/>
              <a:gd name="connsiteX111" fmla="*/ 4339772 w 5370286"/>
              <a:gd name="connsiteY111" fmla="*/ 1291771 h 4601028"/>
              <a:gd name="connsiteX112" fmla="*/ 4310743 w 5370286"/>
              <a:gd name="connsiteY112" fmla="*/ 812800 h 4601028"/>
              <a:gd name="connsiteX113" fmla="*/ 4296229 w 5370286"/>
              <a:gd name="connsiteY113" fmla="*/ 769257 h 4601028"/>
              <a:gd name="connsiteX114" fmla="*/ 4252686 w 5370286"/>
              <a:gd name="connsiteY114" fmla="*/ 609600 h 4601028"/>
              <a:gd name="connsiteX115" fmla="*/ 4180114 w 5370286"/>
              <a:gd name="connsiteY115" fmla="*/ 478971 h 4601028"/>
              <a:gd name="connsiteX116" fmla="*/ 4151086 w 5370286"/>
              <a:gd name="connsiteY116" fmla="*/ 435428 h 4601028"/>
              <a:gd name="connsiteX117" fmla="*/ 4107543 w 5370286"/>
              <a:gd name="connsiteY117" fmla="*/ 391885 h 4601028"/>
              <a:gd name="connsiteX118" fmla="*/ 4078514 w 5370286"/>
              <a:gd name="connsiteY118" fmla="*/ 348343 h 4601028"/>
              <a:gd name="connsiteX119" fmla="*/ 3991429 w 5370286"/>
              <a:gd name="connsiteY119" fmla="*/ 290285 h 4601028"/>
              <a:gd name="connsiteX120" fmla="*/ 3904343 w 5370286"/>
              <a:gd name="connsiteY120" fmla="*/ 217714 h 4601028"/>
              <a:gd name="connsiteX121" fmla="*/ 3744686 w 5370286"/>
              <a:gd name="connsiteY121" fmla="*/ 116114 h 4601028"/>
              <a:gd name="connsiteX122" fmla="*/ 3657600 w 5370286"/>
              <a:gd name="connsiteY122" fmla="*/ 58057 h 4601028"/>
              <a:gd name="connsiteX123" fmla="*/ 3570514 w 5370286"/>
              <a:gd name="connsiteY123" fmla="*/ 29028 h 4601028"/>
              <a:gd name="connsiteX124" fmla="*/ 3381829 w 5370286"/>
              <a:gd name="connsiteY124" fmla="*/ 0 h 4601028"/>
              <a:gd name="connsiteX125" fmla="*/ 2888343 w 5370286"/>
              <a:gd name="connsiteY125" fmla="*/ 14514 h 4601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5370286" h="4601028">
                <a:moveTo>
                  <a:pt x="2888343" y="14514"/>
                </a:moveTo>
                <a:lnTo>
                  <a:pt x="2888343" y="14514"/>
                </a:lnTo>
                <a:cubicBezTo>
                  <a:pt x="2866950" y="356816"/>
                  <a:pt x="2894090" y="148309"/>
                  <a:pt x="2859314" y="304800"/>
                </a:cubicBezTo>
                <a:cubicBezTo>
                  <a:pt x="2853962" y="328882"/>
                  <a:pt x="2853462" y="354272"/>
                  <a:pt x="2844800" y="377371"/>
                </a:cubicBezTo>
                <a:cubicBezTo>
                  <a:pt x="2838675" y="393704"/>
                  <a:pt x="2825448" y="406400"/>
                  <a:pt x="2815772" y="420914"/>
                </a:cubicBezTo>
                <a:cubicBezTo>
                  <a:pt x="2810934" y="445104"/>
                  <a:pt x="2809919" y="470386"/>
                  <a:pt x="2801257" y="493485"/>
                </a:cubicBezTo>
                <a:cubicBezTo>
                  <a:pt x="2795132" y="509818"/>
                  <a:pt x="2780030" y="521426"/>
                  <a:pt x="2772229" y="537028"/>
                </a:cubicBezTo>
                <a:cubicBezTo>
                  <a:pt x="2760577" y="560332"/>
                  <a:pt x="2754852" y="586296"/>
                  <a:pt x="2743200" y="609600"/>
                </a:cubicBezTo>
                <a:cubicBezTo>
                  <a:pt x="2735399" y="625202"/>
                  <a:pt x="2721973" y="637541"/>
                  <a:pt x="2714172" y="653143"/>
                </a:cubicBezTo>
                <a:cubicBezTo>
                  <a:pt x="2702520" y="676446"/>
                  <a:pt x="2696795" y="702411"/>
                  <a:pt x="2685143" y="725714"/>
                </a:cubicBezTo>
                <a:cubicBezTo>
                  <a:pt x="2677342" y="741316"/>
                  <a:pt x="2666253" y="755062"/>
                  <a:pt x="2656114" y="769257"/>
                </a:cubicBezTo>
                <a:cubicBezTo>
                  <a:pt x="2566099" y="895279"/>
                  <a:pt x="2651956" y="768239"/>
                  <a:pt x="2583543" y="870857"/>
                </a:cubicBezTo>
                <a:lnTo>
                  <a:pt x="2540000" y="1001485"/>
                </a:lnTo>
                <a:cubicBezTo>
                  <a:pt x="2535162" y="1015999"/>
                  <a:pt x="2532328" y="1031344"/>
                  <a:pt x="2525486" y="1045028"/>
                </a:cubicBezTo>
                <a:cubicBezTo>
                  <a:pt x="2515810" y="1064380"/>
                  <a:pt x="2504980" y="1083198"/>
                  <a:pt x="2496457" y="1103085"/>
                </a:cubicBezTo>
                <a:cubicBezTo>
                  <a:pt x="2450471" y="1210384"/>
                  <a:pt x="2537038" y="1063985"/>
                  <a:pt x="2423886" y="1233714"/>
                </a:cubicBezTo>
                <a:cubicBezTo>
                  <a:pt x="2414210" y="1248228"/>
                  <a:pt x="2409371" y="1267581"/>
                  <a:pt x="2394857" y="1277257"/>
                </a:cubicBezTo>
                <a:lnTo>
                  <a:pt x="2351314" y="1306285"/>
                </a:lnTo>
                <a:cubicBezTo>
                  <a:pt x="2341638" y="1320799"/>
                  <a:pt x="2335907" y="1338931"/>
                  <a:pt x="2322286" y="1349828"/>
                </a:cubicBezTo>
                <a:cubicBezTo>
                  <a:pt x="2310339" y="1359386"/>
                  <a:pt x="2292117" y="1356913"/>
                  <a:pt x="2278743" y="1364343"/>
                </a:cubicBezTo>
                <a:cubicBezTo>
                  <a:pt x="2248245" y="1381286"/>
                  <a:pt x="2220686" y="1403048"/>
                  <a:pt x="2191657" y="1422400"/>
                </a:cubicBezTo>
                <a:cubicBezTo>
                  <a:pt x="2177143" y="1432076"/>
                  <a:pt x="2164663" y="1445912"/>
                  <a:pt x="2148114" y="1451428"/>
                </a:cubicBezTo>
                <a:lnTo>
                  <a:pt x="1973943" y="1509485"/>
                </a:lnTo>
                <a:lnTo>
                  <a:pt x="1843314" y="1553028"/>
                </a:lnTo>
                <a:lnTo>
                  <a:pt x="1756229" y="1582057"/>
                </a:lnTo>
                <a:cubicBezTo>
                  <a:pt x="1630207" y="1600060"/>
                  <a:pt x="1688175" y="1589862"/>
                  <a:pt x="1582057" y="1611085"/>
                </a:cubicBezTo>
                <a:cubicBezTo>
                  <a:pt x="1480457" y="1606247"/>
                  <a:pt x="1378972" y="1596571"/>
                  <a:pt x="1277257" y="1596571"/>
                </a:cubicBezTo>
                <a:cubicBezTo>
                  <a:pt x="1137240" y="1596571"/>
                  <a:pt x="1034910" y="1589447"/>
                  <a:pt x="914400" y="1625600"/>
                </a:cubicBezTo>
                <a:cubicBezTo>
                  <a:pt x="885092" y="1634393"/>
                  <a:pt x="856343" y="1644952"/>
                  <a:pt x="827314" y="1654628"/>
                </a:cubicBezTo>
                <a:cubicBezTo>
                  <a:pt x="812800" y="1659466"/>
                  <a:pt x="796502" y="1660657"/>
                  <a:pt x="783772" y="1669143"/>
                </a:cubicBezTo>
                <a:lnTo>
                  <a:pt x="740229" y="1698171"/>
                </a:lnTo>
                <a:cubicBezTo>
                  <a:pt x="735391" y="1712685"/>
                  <a:pt x="732556" y="1728030"/>
                  <a:pt x="725714" y="1741714"/>
                </a:cubicBezTo>
                <a:cubicBezTo>
                  <a:pt x="717913" y="1757316"/>
                  <a:pt x="707152" y="1771302"/>
                  <a:pt x="696686" y="1785257"/>
                </a:cubicBezTo>
                <a:cubicBezTo>
                  <a:pt x="667844" y="1823714"/>
                  <a:pt x="632681" y="1869147"/>
                  <a:pt x="595086" y="1901371"/>
                </a:cubicBezTo>
                <a:cubicBezTo>
                  <a:pt x="576719" y="1917114"/>
                  <a:pt x="556381" y="1930400"/>
                  <a:pt x="537029" y="1944914"/>
                </a:cubicBezTo>
                <a:cubicBezTo>
                  <a:pt x="532191" y="1959428"/>
                  <a:pt x="532309" y="1976704"/>
                  <a:pt x="522514" y="1988457"/>
                </a:cubicBezTo>
                <a:cubicBezTo>
                  <a:pt x="511260" y="2001962"/>
                  <a:pt x="440772" y="2047790"/>
                  <a:pt x="420914" y="2061028"/>
                </a:cubicBezTo>
                <a:cubicBezTo>
                  <a:pt x="274174" y="2281140"/>
                  <a:pt x="433005" y="2055227"/>
                  <a:pt x="319314" y="2191657"/>
                </a:cubicBezTo>
                <a:cubicBezTo>
                  <a:pt x="308147" y="2205058"/>
                  <a:pt x="300425" y="2221005"/>
                  <a:pt x="290286" y="2235200"/>
                </a:cubicBezTo>
                <a:cubicBezTo>
                  <a:pt x="276226" y="2254885"/>
                  <a:pt x="262486" y="2274890"/>
                  <a:pt x="246743" y="2293257"/>
                </a:cubicBezTo>
                <a:cubicBezTo>
                  <a:pt x="233385" y="2308842"/>
                  <a:pt x="217714" y="2322286"/>
                  <a:pt x="203200" y="2336800"/>
                </a:cubicBezTo>
                <a:cubicBezTo>
                  <a:pt x="193524" y="2365828"/>
                  <a:pt x="187856" y="2396517"/>
                  <a:pt x="174172" y="2423885"/>
                </a:cubicBezTo>
                <a:cubicBezTo>
                  <a:pt x="153402" y="2465425"/>
                  <a:pt x="141307" y="2482772"/>
                  <a:pt x="130629" y="2525485"/>
                </a:cubicBezTo>
                <a:cubicBezTo>
                  <a:pt x="124646" y="2549418"/>
                  <a:pt x="121466" y="2573975"/>
                  <a:pt x="116114" y="2598057"/>
                </a:cubicBezTo>
                <a:cubicBezTo>
                  <a:pt x="111787" y="2617530"/>
                  <a:pt x="105512" y="2636553"/>
                  <a:pt x="101600" y="2656114"/>
                </a:cubicBezTo>
                <a:cubicBezTo>
                  <a:pt x="94168" y="2693274"/>
                  <a:pt x="91403" y="2749082"/>
                  <a:pt x="72572" y="2786743"/>
                </a:cubicBezTo>
                <a:cubicBezTo>
                  <a:pt x="64771" y="2802345"/>
                  <a:pt x="53219" y="2815771"/>
                  <a:pt x="43543" y="2830285"/>
                </a:cubicBezTo>
                <a:cubicBezTo>
                  <a:pt x="38705" y="2859314"/>
                  <a:pt x="34801" y="2888513"/>
                  <a:pt x="29029" y="2917371"/>
                </a:cubicBezTo>
                <a:cubicBezTo>
                  <a:pt x="25117" y="2936932"/>
                  <a:pt x="18426" y="2955867"/>
                  <a:pt x="14514" y="2975428"/>
                </a:cubicBezTo>
                <a:cubicBezTo>
                  <a:pt x="8742" y="3004286"/>
                  <a:pt x="4838" y="3033485"/>
                  <a:pt x="0" y="3062514"/>
                </a:cubicBezTo>
                <a:cubicBezTo>
                  <a:pt x="4838" y="3135085"/>
                  <a:pt x="9332" y="3207680"/>
                  <a:pt x="14514" y="3280228"/>
                </a:cubicBezTo>
                <a:cubicBezTo>
                  <a:pt x="35474" y="3573664"/>
                  <a:pt x="7803" y="3387364"/>
                  <a:pt x="43543" y="3512457"/>
                </a:cubicBezTo>
                <a:cubicBezTo>
                  <a:pt x="49023" y="3531637"/>
                  <a:pt x="50199" y="3552179"/>
                  <a:pt x="58057" y="3570514"/>
                </a:cubicBezTo>
                <a:cubicBezTo>
                  <a:pt x="64929" y="3586548"/>
                  <a:pt x="77410" y="3599543"/>
                  <a:pt x="87086" y="3614057"/>
                </a:cubicBezTo>
                <a:cubicBezTo>
                  <a:pt x="122725" y="3756617"/>
                  <a:pt x="71128" y="3582140"/>
                  <a:pt x="145143" y="3730171"/>
                </a:cubicBezTo>
                <a:cubicBezTo>
                  <a:pt x="154064" y="3748013"/>
                  <a:pt x="151799" y="3769893"/>
                  <a:pt x="159657" y="3788228"/>
                </a:cubicBezTo>
                <a:cubicBezTo>
                  <a:pt x="166529" y="3804262"/>
                  <a:pt x="180031" y="3816625"/>
                  <a:pt x="188686" y="3831771"/>
                </a:cubicBezTo>
                <a:cubicBezTo>
                  <a:pt x="262346" y="3960676"/>
                  <a:pt x="176018" y="3827285"/>
                  <a:pt x="246743" y="3933371"/>
                </a:cubicBezTo>
                <a:cubicBezTo>
                  <a:pt x="274501" y="4016646"/>
                  <a:pt x="241379" y="3938915"/>
                  <a:pt x="304800" y="4020457"/>
                </a:cubicBezTo>
                <a:cubicBezTo>
                  <a:pt x="404865" y="4149113"/>
                  <a:pt x="315123" y="4071743"/>
                  <a:pt x="420914" y="4151085"/>
                </a:cubicBezTo>
                <a:cubicBezTo>
                  <a:pt x="430590" y="4165599"/>
                  <a:pt x="438354" y="4181590"/>
                  <a:pt x="449943" y="4194628"/>
                </a:cubicBezTo>
                <a:cubicBezTo>
                  <a:pt x="522249" y="4275972"/>
                  <a:pt x="514393" y="4266623"/>
                  <a:pt x="580572" y="4310743"/>
                </a:cubicBezTo>
                <a:cubicBezTo>
                  <a:pt x="590248" y="4325257"/>
                  <a:pt x="597265" y="4341950"/>
                  <a:pt x="609600" y="4354285"/>
                </a:cubicBezTo>
                <a:cubicBezTo>
                  <a:pt x="621935" y="4366620"/>
                  <a:pt x="637202" y="4376229"/>
                  <a:pt x="653143" y="4383314"/>
                </a:cubicBezTo>
                <a:cubicBezTo>
                  <a:pt x="698578" y="4403508"/>
                  <a:pt x="750033" y="4414794"/>
                  <a:pt x="798286" y="4426857"/>
                </a:cubicBezTo>
                <a:cubicBezTo>
                  <a:pt x="907603" y="4499733"/>
                  <a:pt x="768671" y="4414165"/>
                  <a:pt x="899886" y="4470400"/>
                </a:cubicBezTo>
                <a:cubicBezTo>
                  <a:pt x="915919" y="4477272"/>
                  <a:pt x="926721" y="4494416"/>
                  <a:pt x="943429" y="4499428"/>
                </a:cubicBezTo>
                <a:cubicBezTo>
                  <a:pt x="976197" y="4509258"/>
                  <a:pt x="1011216" y="4508741"/>
                  <a:pt x="1045029" y="4513943"/>
                </a:cubicBezTo>
                <a:cubicBezTo>
                  <a:pt x="1074116" y="4518418"/>
                  <a:pt x="1102696" y="4527662"/>
                  <a:pt x="1132114" y="4528457"/>
                </a:cubicBezTo>
                <a:cubicBezTo>
                  <a:pt x="1461020" y="4537346"/>
                  <a:pt x="1790095" y="4538133"/>
                  <a:pt x="2119086" y="4542971"/>
                </a:cubicBezTo>
                <a:cubicBezTo>
                  <a:pt x="2167467" y="4547809"/>
                  <a:pt x="2216033" y="4551059"/>
                  <a:pt x="2264229" y="4557485"/>
                </a:cubicBezTo>
                <a:cubicBezTo>
                  <a:pt x="2288682" y="4560745"/>
                  <a:pt x="2312209" y="4570033"/>
                  <a:pt x="2336800" y="4572000"/>
                </a:cubicBezTo>
                <a:cubicBezTo>
                  <a:pt x="2528238" y="4587315"/>
                  <a:pt x="2998917" y="4597138"/>
                  <a:pt x="3135086" y="4601028"/>
                </a:cubicBezTo>
                <a:lnTo>
                  <a:pt x="4136572" y="4586514"/>
                </a:lnTo>
                <a:cubicBezTo>
                  <a:pt x="4170246" y="4585604"/>
                  <a:pt x="4271202" y="4555484"/>
                  <a:pt x="4296229" y="4542971"/>
                </a:cubicBezTo>
                <a:cubicBezTo>
                  <a:pt x="4315581" y="4533295"/>
                  <a:pt x="4334399" y="4522466"/>
                  <a:pt x="4354286" y="4513943"/>
                </a:cubicBezTo>
                <a:cubicBezTo>
                  <a:pt x="4399766" y="4494452"/>
                  <a:pt x="4432714" y="4493614"/>
                  <a:pt x="4484914" y="4484914"/>
                </a:cubicBezTo>
                <a:cubicBezTo>
                  <a:pt x="4534708" y="4464996"/>
                  <a:pt x="4638746" y="4425711"/>
                  <a:pt x="4673600" y="4397828"/>
                </a:cubicBezTo>
                <a:cubicBezTo>
                  <a:pt x="4768201" y="4322148"/>
                  <a:pt x="4719608" y="4355710"/>
                  <a:pt x="4818743" y="4296228"/>
                </a:cubicBezTo>
                <a:cubicBezTo>
                  <a:pt x="4898059" y="4177255"/>
                  <a:pt x="4768779" y="4360707"/>
                  <a:pt x="4963886" y="4165600"/>
                </a:cubicBezTo>
                <a:lnTo>
                  <a:pt x="5050972" y="4078514"/>
                </a:lnTo>
                <a:cubicBezTo>
                  <a:pt x="5065486" y="4064000"/>
                  <a:pt x="5083128" y="4052050"/>
                  <a:pt x="5094514" y="4034971"/>
                </a:cubicBezTo>
                <a:cubicBezTo>
                  <a:pt x="5133219" y="3976914"/>
                  <a:pt x="5109029" y="4001104"/>
                  <a:pt x="5167086" y="3962400"/>
                </a:cubicBezTo>
                <a:cubicBezTo>
                  <a:pt x="5185783" y="3937471"/>
                  <a:pt x="5222675" y="3890519"/>
                  <a:pt x="5239657" y="3860800"/>
                </a:cubicBezTo>
                <a:cubicBezTo>
                  <a:pt x="5250392" y="3842014"/>
                  <a:pt x="5257951" y="3821529"/>
                  <a:pt x="5268686" y="3802743"/>
                </a:cubicBezTo>
                <a:cubicBezTo>
                  <a:pt x="5277341" y="3787597"/>
                  <a:pt x="5289913" y="3774802"/>
                  <a:pt x="5297714" y="3759200"/>
                </a:cubicBezTo>
                <a:cubicBezTo>
                  <a:pt x="5309366" y="3735896"/>
                  <a:pt x="5316161" y="3710437"/>
                  <a:pt x="5326743" y="3686628"/>
                </a:cubicBezTo>
                <a:cubicBezTo>
                  <a:pt x="5335531" y="3666856"/>
                  <a:pt x="5346096" y="3647923"/>
                  <a:pt x="5355772" y="3628571"/>
                </a:cubicBezTo>
                <a:cubicBezTo>
                  <a:pt x="5360610" y="3604381"/>
                  <a:pt x="5370286" y="3580669"/>
                  <a:pt x="5370286" y="3556000"/>
                </a:cubicBezTo>
                <a:cubicBezTo>
                  <a:pt x="5370286" y="3367252"/>
                  <a:pt x="5364343" y="3178496"/>
                  <a:pt x="5355772" y="2989943"/>
                </a:cubicBezTo>
                <a:cubicBezTo>
                  <a:pt x="5354522" y="2962433"/>
                  <a:pt x="5333351" y="2889051"/>
                  <a:pt x="5326743" y="2859314"/>
                </a:cubicBezTo>
                <a:cubicBezTo>
                  <a:pt x="5321392" y="2835232"/>
                  <a:pt x="5318212" y="2810676"/>
                  <a:pt x="5312229" y="2786743"/>
                </a:cubicBezTo>
                <a:cubicBezTo>
                  <a:pt x="5303995" y="2753809"/>
                  <a:pt x="5278668" y="2697248"/>
                  <a:pt x="5268686" y="2670628"/>
                </a:cubicBezTo>
                <a:cubicBezTo>
                  <a:pt x="5263314" y="2656303"/>
                  <a:pt x="5261014" y="2640769"/>
                  <a:pt x="5254172" y="2627085"/>
                </a:cubicBezTo>
                <a:cubicBezTo>
                  <a:pt x="5246371" y="2611483"/>
                  <a:pt x="5233798" y="2598688"/>
                  <a:pt x="5225143" y="2583543"/>
                </a:cubicBezTo>
                <a:cubicBezTo>
                  <a:pt x="5104353" y="2372164"/>
                  <a:pt x="5263001" y="2644747"/>
                  <a:pt x="5181600" y="2481943"/>
                </a:cubicBezTo>
                <a:cubicBezTo>
                  <a:pt x="5173799" y="2466341"/>
                  <a:pt x="5161227" y="2453546"/>
                  <a:pt x="5152572" y="2438400"/>
                </a:cubicBezTo>
                <a:cubicBezTo>
                  <a:pt x="5031749" y="2226959"/>
                  <a:pt x="5190455" y="2499652"/>
                  <a:pt x="5109029" y="2336800"/>
                </a:cubicBezTo>
                <a:cubicBezTo>
                  <a:pt x="5101228" y="2321198"/>
                  <a:pt x="5089245" y="2308050"/>
                  <a:pt x="5080000" y="2293257"/>
                </a:cubicBezTo>
                <a:cubicBezTo>
                  <a:pt x="5065048" y="2269334"/>
                  <a:pt x="5052515" y="2243880"/>
                  <a:pt x="5036457" y="2220685"/>
                </a:cubicBezTo>
                <a:cubicBezTo>
                  <a:pt x="5008918" y="2180907"/>
                  <a:pt x="4976209" y="2144826"/>
                  <a:pt x="4949372" y="2104571"/>
                </a:cubicBezTo>
                <a:cubicBezTo>
                  <a:pt x="4939696" y="2090057"/>
                  <a:pt x="4931510" y="2074429"/>
                  <a:pt x="4920343" y="2061028"/>
                </a:cubicBezTo>
                <a:cubicBezTo>
                  <a:pt x="4907202" y="2045259"/>
                  <a:pt x="4889116" y="2033906"/>
                  <a:pt x="4876800" y="2017485"/>
                </a:cubicBezTo>
                <a:cubicBezTo>
                  <a:pt x="4807562" y="1925168"/>
                  <a:pt x="4864472" y="1961251"/>
                  <a:pt x="4775200" y="1886857"/>
                </a:cubicBezTo>
                <a:cubicBezTo>
                  <a:pt x="4738033" y="1855884"/>
                  <a:pt x="4685923" y="1840026"/>
                  <a:pt x="4659086" y="1799771"/>
                </a:cubicBezTo>
                <a:cubicBezTo>
                  <a:pt x="4620381" y="1741714"/>
                  <a:pt x="4644571" y="1765904"/>
                  <a:pt x="4586514" y="1727200"/>
                </a:cubicBezTo>
                <a:cubicBezTo>
                  <a:pt x="4581676" y="1712686"/>
                  <a:pt x="4578842" y="1697341"/>
                  <a:pt x="4572000" y="1683657"/>
                </a:cubicBezTo>
                <a:cubicBezTo>
                  <a:pt x="4564199" y="1668055"/>
                  <a:pt x="4553232" y="1654222"/>
                  <a:pt x="4542972" y="1640114"/>
                </a:cubicBezTo>
                <a:cubicBezTo>
                  <a:pt x="4514516" y="1600987"/>
                  <a:pt x="4482723" y="1564255"/>
                  <a:pt x="4455886" y="1524000"/>
                </a:cubicBezTo>
                <a:cubicBezTo>
                  <a:pt x="4426731" y="1480268"/>
                  <a:pt x="4419929" y="1473965"/>
                  <a:pt x="4397829" y="1422400"/>
                </a:cubicBezTo>
                <a:cubicBezTo>
                  <a:pt x="4391802" y="1408338"/>
                  <a:pt x="4390156" y="1392541"/>
                  <a:pt x="4383314" y="1378857"/>
                </a:cubicBezTo>
                <a:cubicBezTo>
                  <a:pt x="4327045" y="1266319"/>
                  <a:pt x="4376251" y="1401211"/>
                  <a:pt x="4339772" y="1291771"/>
                </a:cubicBezTo>
                <a:cubicBezTo>
                  <a:pt x="4335447" y="1183654"/>
                  <a:pt x="4336485" y="954384"/>
                  <a:pt x="4310743" y="812800"/>
                </a:cubicBezTo>
                <a:cubicBezTo>
                  <a:pt x="4308006" y="797747"/>
                  <a:pt x="4299940" y="784100"/>
                  <a:pt x="4296229" y="769257"/>
                </a:cubicBezTo>
                <a:cubicBezTo>
                  <a:pt x="4255198" y="605136"/>
                  <a:pt x="4314960" y="796425"/>
                  <a:pt x="4252686" y="609600"/>
                </a:cubicBezTo>
                <a:cubicBezTo>
                  <a:pt x="4227139" y="532957"/>
                  <a:pt x="4246660" y="578790"/>
                  <a:pt x="4180114" y="478971"/>
                </a:cubicBezTo>
                <a:cubicBezTo>
                  <a:pt x="4170438" y="464457"/>
                  <a:pt x="4163421" y="447763"/>
                  <a:pt x="4151086" y="435428"/>
                </a:cubicBezTo>
                <a:cubicBezTo>
                  <a:pt x="4136572" y="420914"/>
                  <a:pt x="4120684" y="407654"/>
                  <a:pt x="4107543" y="391885"/>
                </a:cubicBezTo>
                <a:cubicBezTo>
                  <a:pt x="4096376" y="378484"/>
                  <a:pt x="4091642" y="359830"/>
                  <a:pt x="4078514" y="348343"/>
                </a:cubicBezTo>
                <a:cubicBezTo>
                  <a:pt x="4052258" y="325369"/>
                  <a:pt x="4012362" y="318195"/>
                  <a:pt x="3991429" y="290285"/>
                </a:cubicBezTo>
                <a:cubicBezTo>
                  <a:pt x="3938706" y="219988"/>
                  <a:pt x="3970835" y="239878"/>
                  <a:pt x="3904343" y="217714"/>
                </a:cubicBezTo>
                <a:cubicBezTo>
                  <a:pt x="3798309" y="111680"/>
                  <a:pt x="3946394" y="250585"/>
                  <a:pt x="3744686" y="116114"/>
                </a:cubicBezTo>
                <a:cubicBezTo>
                  <a:pt x="3715657" y="96762"/>
                  <a:pt x="3690698" y="69090"/>
                  <a:pt x="3657600" y="58057"/>
                </a:cubicBezTo>
                <a:cubicBezTo>
                  <a:pt x="3628571" y="48381"/>
                  <a:pt x="3600697" y="34058"/>
                  <a:pt x="3570514" y="29028"/>
                </a:cubicBezTo>
                <a:cubicBezTo>
                  <a:pt x="3543242" y="24483"/>
                  <a:pt x="3403802" y="549"/>
                  <a:pt x="3381829" y="0"/>
                </a:cubicBezTo>
                <a:lnTo>
                  <a:pt x="2888343" y="14514"/>
                </a:lnTo>
                <a:close/>
              </a:path>
            </a:pathLst>
          </a:cu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583" y="3524869"/>
            <a:ext cx="33457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Feldkamp</a:t>
            </a:r>
            <a:r>
              <a:rPr lang="en-US" sz="2800" dirty="0" smtClean="0"/>
              <a:t> algorithm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47578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0" grpId="1"/>
      <p:bldP spid="13" grpId="0" animBg="1"/>
      <p:bldP spid="13" grpId="1" animBg="1"/>
      <p:bldP spid="1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3D – PET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8104" y="1571259"/>
            <a:ext cx="2814194" cy="2851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64704"/>
            <a:ext cx="9144000" cy="42110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117" y="5953254"/>
            <a:ext cx="1441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Cherry et al.</a:t>
            </a:r>
            <a:endParaRPr 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112285" y="5229199"/>
            <a:ext cx="89194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Single Slice </a:t>
            </a:r>
            <a:r>
              <a:rPr lang="en-US" dirty="0" err="1" smtClean="0"/>
              <a:t>Rebinning</a:t>
            </a:r>
            <a:r>
              <a:rPr lang="en-US" dirty="0" smtClean="0"/>
              <a:t> – Fourier </a:t>
            </a:r>
            <a:r>
              <a:rPr lang="en-US" dirty="0" err="1" smtClean="0"/>
              <a:t>Rebinning</a:t>
            </a:r>
            <a:r>
              <a:rPr lang="en-US" dirty="0" smtClean="0"/>
              <a:t> </a:t>
            </a:r>
            <a:r>
              <a:rPr lang="en-US" dirty="0"/>
              <a:t>–</a:t>
            </a:r>
            <a:r>
              <a:rPr lang="en-US" dirty="0" smtClean="0"/>
              <a:t> 3D reconstruction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0222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MATLAB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IM		= phantom;</a:t>
            </a:r>
          </a:p>
          <a:p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sino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= radon(IM);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FBP	=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iradon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sino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);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CT		=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fanbeam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(IM,183); </a:t>
            </a:r>
          </a:p>
          <a:p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CTrecon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=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ifanbeam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(CT,183);</a:t>
            </a:r>
          </a:p>
          <a:p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sinon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=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imnoise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sino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/1E12,</a:t>
            </a:r>
            <a:r>
              <a:rPr lang="en-US" dirty="0" smtClean="0">
                <a:solidFill>
                  <a:srgbClr val="CC0099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'poisson'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);</a:t>
            </a:r>
          </a:p>
          <a:p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FBPn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=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iradon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sinoN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);</a:t>
            </a:r>
          </a:p>
          <a:p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251520" y="4581128"/>
            <a:ext cx="626469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>
                    <a:lumMod val="65000"/>
                  </a:schemeClr>
                </a:solidFill>
              </a:rPr>
              <a:t>183 is the distance from CT source to the center of rotation. Can be changed.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</a:rPr>
              <a:t>1E12 is a scale factor to adjust the noise, increase to increase the noise. Also ‘Poisson’ can be changed to change noise distribution</a:t>
            </a:r>
            <a:r>
              <a:rPr lang="en-US" sz="2000" dirty="0" smtClean="0">
                <a:solidFill>
                  <a:schemeClr val="bg1">
                    <a:lumMod val="65000"/>
                  </a:schemeClr>
                </a:solidFill>
              </a:rPr>
              <a:t>.</a:t>
            </a:r>
            <a:endParaRPr lang="en-US" sz="20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5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allAtOnce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Questions!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5496" y="3789511"/>
            <a:ext cx="9001000" cy="2015753"/>
          </a:xfrm>
        </p:spPr>
        <p:txBody>
          <a:bodyPr/>
          <a:lstStyle/>
          <a:p>
            <a:pPr marL="0" indent="0" algn="ctr">
              <a:buNone/>
            </a:pPr>
            <a:r>
              <a:rPr lang="en-US" sz="3200" dirty="0" smtClean="0">
                <a:hlinkClick r:id="rId2"/>
              </a:rPr>
              <a:t>http://jonathan.disselhorst.eu/imageanalysis</a:t>
            </a:r>
            <a:endParaRPr lang="en-US" sz="3200" dirty="0" smtClean="0"/>
          </a:p>
          <a:p>
            <a:pPr marL="0" indent="0" algn="ctr">
              <a:buNone/>
            </a:pPr>
            <a:endParaRPr lang="en-US" sz="3200" dirty="0"/>
          </a:p>
          <a:p>
            <a:pPr algn="ctr"/>
            <a:endParaRPr lang="en-US" sz="3600" dirty="0"/>
          </a:p>
          <a:p>
            <a:pPr algn="ctr"/>
            <a:endParaRPr lang="en-US" sz="3600" dirty="0" smtClean="0"/>
          </a:p>
          <a:p>
            <a:pPr algn="ctr"/>
            <a:endParaRPr lang="en-US" sz="3600" dirty="0"/>
          </a:p>
        </p:txBody>
      </p:sp>
      <p:sp>
        <p:nvSpPr>
          <p:cNvPr id="6" name="Rectangle 5"/>
          <p:cNvSpPr/>
          <p:nvPr/>
        </p:nvSpPr>
        <p:spPr>
          <a:xfrm>
            <a:off x="6588224" y="4509591"/>
            <a:ext cx="23246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ctr">
              <a:buNone/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(case sensitive)</a:t>
            </a:r>
          </a:p>
        </p:txBody>
      </p:sp>
      <p:sp>
        <p:nvSpPr>
          <p:cNvPr id="8" name="Line 15"/>
          <p:cNvSpPr>
            <a:spLocks noChangeShapeType="1"/>
          </p:cNvSpPr>
          <p:nvPr/>
        </p:nvSpPr>
        <p:spPr bwMode="auto">
          <a:xfrm>
            <a:off x="467544" y="3501008"/>
            <a:ext cx="8229600" cy="0"/>
          </a:xfrm>
          <a:prstGeom prst="line">
            <a:avLst/>
          </a:prstGeom>
          <a:noFill/>
          <a:ln w="12700">
            <a:solidFill>
              <a:srgbClr val="21549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Rectangle 17"/>
          <p:cNvSpPr txBox="1">
            <a:spLocks noChangeArrowheads="1"/>
          </p:cNvSpPr>
          <p:nvPr/>
        </p:nvSpPr>
        <p:spPr bwMode="auto">
          <a:xfrm>
            <a:off x="478657" y="2983483"/>
            <a:ext cx="82550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de-DE" kern="0" dirty="0" smtClean="0"/>
              <a:t>Downloads</a:t>
            </a:r>
          </a:p>
        </p:txBody>
      </p:sp>
    </p:spTree>
    <p:extLst>
      <p:ext uri="{BB962C8B-B14F-4D97-AF65-F5344CB8AC3E}">
        <p14:creationId xmlns:p14="http://schemas.microsoft.com/office/powerpoint/2010/main" val="3829479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Books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1340768"/>
            <a:ext cx="3456384" cy="442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064" y="1352713"/>
            <a:ext cx="3178905" cy="4413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548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Custo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99CC00"/>
      </a:folHlink>
    </a:clrScheme>
    <a:fontScheme name="Leere Prä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lnDef>
  </a:objectDefaults>
  <a:extraClrSchemeLst>
    <a:extraClrScheme>
      <a:clrScheme name="Leere Prä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1442</Words>
  <Application>Microsoft Macintosh PowerPoint</Application>
  <PresentationFormat>Bildschirmpräsentation (4:3)</PresentationFormat>
  <Paragraphs>345</Paragraphs>
  <Slides>46</Slides>
  <Notes>5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46</vt:i4>
      </vt:variant>
    </vt:vector>
  </HeadingPairs>
  <TitlesOfParts>
    <vt:vector size="52" baseType="lpstr">
      <vt:lpstr>Cambria Math</vt:lpstr>
      <vt:lpstr>Courier New</vt:lpstr>
      <vt:lpstr>ＭＳ Ｐゴシック</vt:lpstr>
      <vt:lpstr>Wingdings</vt:lpstr>
      <vt:lpstr>Arial</vt:lpstr>
      <vt:lpstr>Blank</vt:lpstr>
      <vt:lpstr>Image Reconstruction</vt:lpstr>
      <vt:lpstr>Downloads </vt:lpstr>
      <vt:lpstr>Overview</vt:lpstr>
      <vt:lpstr>Forward Projection</vt:lpstr>
      <vt:lpstr>Forward Projection</vt:lpstr>
      <vt:lpstr>Forward Projection</vt:lpstr>
      <vt:lpstr>Forward Projection</vt:lpstr>
      <vt:lpstr>Forward Projection</vt:lpstr>
      <vt:lpstr>Back Projection</vt:lpstr>
      <vt:lpstr>Back Projection</vt:lpstr>
      <vt:lpstr>Back Projection</vt:lpstr>
      <vt:lpstr>Back Projection</vt:lpstr>
      <vt:lpstr>1/r </vt:lpstr>
      <vt:lpstr>Back Projection</vt:lpstr>
      <vt:lpstr>Reconstruction types</vt:lpstr>
      <vt:lpstr>Fourier Transform</vt:lpstr>
      <vt:lpstr>Central Slice Theorem</vt:lpstr>
      <vt:lpstr>Filtered Back Projection</vt:lpstr>
      <vt:lpstr>Filters</vt:lpstr>
      <vt:lpstr>Filters</vt:lpstr>
      <vt:lpstr>Filters</vt:lpstr>
      <vt:lpstr>FBP vs. Reality</vt:lpstr>
      <vt:lpstr>Number of Projections</vt:lpstr>
      <vt:lpstr>Noise</vt:lpstr>
      <vt:lpstr>Noise</vt:lpstr>
      <vt:lpstr>Noise</vt:lpstr>
      <vt:lpstr>Artifacts</vt:lpstr>
      <vt:lpstr>Artifacts</vt:lpstr>
      <vt:lpstr>Artifacts</vt:lpstr>
      <vt:lpstr>Artifacts</vt:lpstr>
      <vt:lpstr>Artifacts</vt:lpstr>
      <vt:lpstr>Iterative Reconstruction</vt:lpstr>
      <vt:lpstr>Iterative Reconstruction</vt:lpstr>
      <vt:lpstr>Iterative Reconstruction</vt:lpstr>
      <vt:lpstr>Iterative Reconstruction</vt:lpstr>
      <vt:lpstr>Iterative Reconstruction</vt:lpstr>
      <vt:lpstr>Iterative Reconstruction</vt:lpstr>
      <vt:lpstr>Iterative Reconstruction, Noise</vt:lpstr>
      <vt:lpstr>Ordered Subsets EM (OSEM)</vt:lpstr>
      <vt:lpstr>OSEM</vt:lpstr>
      <vt:lpstr>FBP vs. OSEM</vt:lpstr>
      <vt:lpstr>Fan-Beam &amp; Cone-Beam</vt:lpstr>
      <vt:lpstr>3D – PET</vt:lpstr>
      <vt:lpstr>MATLAB</vt:lpstr>
      <vt:lpstr>Questions!</vt:lpstr>
      <vt:lpstr>Books</vt:lpstr>
    </vt:vector>
  </TitlesOfParts>
  <LinksUpToDate>false</LinksUpToDate>
  <SharedDoc>false</SharedDoc>
  <HyperlinksChanged>false</HyperlinksChanged>
  <AppVersion>15.0039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2013-11-18T14:29:58Z</dcterms:created>
  <dcterms:modified xsi:type="dcterms:W3CDTF">2017-11-24T10:18:43Z</dcterms:modified>
</cp:coreProperties>
</file>